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666" r:id="rId3"/>
  </p:sldMasterIdLst>
  <p:notesMasterIdLst>
    <p:notesMasterId r:id="rId12"/>
  </p:notesMasterIdLst>
  <p:sldIdLst>
    <p:sldId id="284" r:id="rId4"/>
    <p:sldId id="285" r:id="rId5"/>
    <p:sldId id="286" r:id="rId6"/>
    <p:sldId id="287" r:id="rId7"/>
    <p:sldId id="291" r:id="rId8"/>
    <p:sldId id="288" r:id="rId9"/>
    <p:sldId id="289" r:id="rId10"/>
    <p:sldId id="290" r:id="rId11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inson, Lara (CDC/ONDIEH/NCBDDD)" initials="RL(" lastIdx="1" clrIdx="0">
    <p:extLst>
      <p:ext uri="{19B8F6BF-5375-455C-9EA6-DF929625EA0E}">
        <p15:presenceInfo xmlns:p15="http://schemas.microsoft.com/office/powerpoint/2012/main" userId="S-1-5-21-1207783550-2075000910-922709458-238224" providerId="AD"/>
      </p:ext>
    </p:extLst>
  </p:cmAuthor>
  <p:cmAuthor id="2" name="Claussen, Angelika (CDC/ONDIEH/NCBDDD)" initials="CA(" lastIdx="18" clrIdx="1">
    <p:extLst>
      <p:ext uri="{19B8F6BF-5375-455C-9EA6-DF929625EA0E}">
        <p15:presenceInfo xmlns:p15="http://schemas.microsoft.com/office/powerpoint/2012/main" userId="S-1-5-21-1207783550-2075000910-922709458-183696" providerId="AD"/>
      </p:ext>
    </p:extLst>
  </p:cmAuthor>
  <p:cmAuthor id="3" name="jub7" initials="jub7" lastIdx="19" clrIdx="2">
    <p:extLst>
      <p:ext uri="{19B8F6BF-5375-455C-9EA6-DF929625EA0E}">
        <p15:presenceInfo xmlns:p15="http://schemas.microsoft.com/office/powerpoint/2012/main" userId="jub7" providerId="None"/>
      </p:ext>
    </p:extLst>
  </p:cmAuthor>
  <p:cmAuthor id="4" name="Perou, Ruth (CDC/ONDIEH/NCBDDD)" initials="PR(" lastIdx="2" clrIdx="3">
    <p:extLst>
      <p:ext uri="{19B8F6BF-5375-455C-9EA6-DF929625EA0E}">
        <p15:presenceInfo xmlns:p15="http://schemas.microsoft.com/office/powerpoint/2012/main" userId="S-1-5-21-1207783550-2075000910-922709458-1795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5381"/>
    <a:srgbClr val="FFFFFF"/>
    <a:srgbClr val="1A7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7" autoAdjust="0"/>
    <p:restoredTop sz="73028" autoAdjust="0"/>
  </p:normalViewPr>
  <p:slideViewPr>
    <p:cSldViewPr snapToGrid="0" snapToObjects="1">
      <p:cViewPr varScale="1">
        <p:scale>
          <a:sx n="84" d="100"/>
          <a:sy n="84" d="100"/>
        </p:scale>
        <p:origin x="22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2" d="100"/>
          <a:sy n="62" d="100"/>
        </p:scale>
        <p:origin x="1690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B60E555-B7BB-184A-B32C-26AB045AC58F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381599-21C2-F14B-87B4-900CBA0E6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9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81599-21C2-F14B-87B4-900CBA0E69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67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81599-21C2-F14B-87B4-900CBA0E69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0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81599-21C2-F14B-87B4-900CBA0E69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61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81599-21C2-F14B-87B4-900CBA0E69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98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81599-21C2-F14B-87B4-900CBA0E691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034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81599-21C2-F14B-87B4-900CBA0E691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08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81599-21C2-F14B-87B4-900CBA0E691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59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81599-21C2-F14B-87B4-900CBA0E691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0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 descr="Partner organization logo"/>
          <p:cNvSpPr>
            <a:spLocks noGrp="1"/>
          </p:cNvSpPr>
          <p:nvPr>
            <p:ph type="pic" sz="quarter" idx="15" hasCustomPrompt="1"/>
          </p:nvPr>
        </p:nvSpPr>
        <p:spPr>
          <a:xfrm>
            <a:off x="5227868" y="5828462"/>
            <a:ext cx="2019300" cy="7747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227138" y="3026222"/>
            <a:ext cx="6689725" cy="70725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 b="0" baseline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dirty="0" smtClean="0"/>
              <a:t>Click to add presenters’ names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0438" y="1700659"/>
            <a:ext cx="7223125" cy="119597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>
              <a:defRPr sz="440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85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5514"/>
            <a:ext cx="1636152" cy="621792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84248" y="2761488"/>
            <a:ext cx="5936268" cy="687364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section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84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4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838586" y="1576873"/>
            <a:ext cx="4954723" cy="3685032"/>
          </a:xfrm>
          <a:prstGeom prst="rect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3097205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183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71268" y="1572768"/>
            <a:ext cx="8401464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24"/>
              </a:spcBef>
              <a:buClr>
                <a:schemeClr val="accent1"/>
              </a:buClr>
              <a:buFont typeface="Arial"/>
              <a:buChar char="•"/>
              <a:defRPr sz="2000">
                <a:latin typeface="Verdana"/>
                <a:cs typeface="Verdana"/>
              </a:defRPr>
            </a:lvl1pPr>
            <a:lvl2pPr marL="742950" indent="-285750">
              <a:buClr>
                <a:schemeClr val="accent1"/>
              </a:buClr>
              <a:buFont typeface="Courier New"/>
              <a:buChar char="o"/>
              <a:defRPr sz="1800">
                <a:latin typeface="Verdana"/>
                <a:cs typeface="Verdana"/>
              </a:defRPr>
            </a:lvl2pPr>
            <a:lvl3pPr marL="1200150" indent="-285750">
              <a:buClr>
                <a:schemeClr val="accent1"/>
              </a:buClr>
              <a:buFont typeface="Wingdings" charset="2"/>
              <a:buChar char="§"/>
              <a:defRPr sz="1600">
                <a:latin typeface="Verdana"/>
                <a:cs typeface="Verdana"/>
              </a:defRPr>
            </a:lvl3pPr>
            <a:lvl4pPr marL="1657350" indent="-285750">
              <a:buClr>
                <a:schemeClr val="accent1"/>
              </a:buClr>
              <a:buFont typeface="Arial"/>
              <a:buChar char="•"/>
              <a:defRPr sz="1400">
                <a:latin typeface="Verdana"/>
                <a:cs typeface="Verdana"/>
              </a:defRPr>
            </a:lvl4pPr>
            <a:lvl5pPr marL="1828800" indent="0">
              <a:buNone/>
              <a:defRPr sz="1400">
                <a:latin typeface="Verdana"/>
                <a:cs typeface="Verdana"/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09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8" name="Picture Placeholder 11" descr="Image"/>
          <p:cNvSpPr>
            <a:spLocks noGrp="1"/>
          </p:cNvSpPr>
          <p:nvPr>
            <p:ph type="pic" sz="quarter" idx="14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image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197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8"/>
          </p:nvPr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 lIns="0" tIns="0" rIns="0" bIns="0" anchor="ctr"/>
          <a:lstStyle>
            <a:lvl1pPr algn="r">
              <a:defRPr sz="140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fld id="{7391EDBC-5481-E248-9D04-B6CCC7FAB9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icture Placeholder 2" descr="Partner organization logo"/>
          <p:cNvSpPr>
            <a:spLocks noGrp="1"/>
          </p:cNvSpPr>
          <p:nvPr>
            <p:ph type="pic" sz="quarter" idx="21" hasCustomPrompt="1"/>
          </p:nvPr>
        </p:nvSpPr>
        <p:spPr>
          <a:xfrm>
            <a:off x="4154960" y="6180132"/>
            <a:ext cx="1636152" cy="617908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4" name="Chart Placeholder 2" descr="Chart"/>
          <p:cNvSpPr>
            <a:spLocks noGrp="1"/>
          </p:cNvSpPr>
          <p:nvPr>
            <p:ph type="chart" sz="quarter" idx="16" hasCustomPrompt="1"/>
          </p:nvPr>
        </p:nvSpPr>
        <p:spPr>
          <a:xfrm>
            <a:off x="370332" y="1572768"/>
            <a:ext cx="8403336" cy="36850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49510" y="131762"/>
            <a:ext cx="6019486" cy="797628"/>
          </a:xfrm>
          <a:prstGeom prst="rect">
            <a:avLst/>
          </a:prstGeom>
        </p:spPr>
        <p:txBody>
          <a:bodyPr vert="horz" lIns="91440" tIns="45720" rIns="91440" bIns="45720" anchor="ctr" anchorCtr="0"/>
          <a:lstStyle>
            <a:lvl1pPr algn="l">
              <a:defRPr sz="24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slide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012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 descr="Partner organization logo"/>
          <p:cNvSpPr>
            <a:spLocks noGrp="1"/>
          </p:cNvSpPr>
          <p:nvPr>
            <p:ph type="pic" sz="quarter" idx="15" hasCustomPrompt="1"/>
          </p:nvPr>
        </p:nvSpPr>
        <p:spPr>
          <a:xfrm>
            <a:off x="5227868" y="5828462"/>
            <a:ext cx="2019300" cy="7747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r>
              <a:rPr lang="en-US" dirty="0" smtClean="0"/>
              <a:t>Insert partner organization logo</a:t>
            </a:r>
            <a:endParaRPr lang="en-US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227138" y="3026222"/>
            <a:ext cx="6689725" cy="70725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 b="0" baseline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dirty="0" smtClean="0"/>
              <a:t>Click to add presenters’ names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0438" y="1700659"/>
            <a:ext cx="7223125" cy="1195977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>
              <a:defRPr sz="4400" baseline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add 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750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6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7.jp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>
            <a:off x="3969364" y="6201717"/>
            <a:ext cx="0" cy="478228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83" y="6225253"/>
            <a:ext cx="3206382" cy="467691"/>
          </a:xfrm>
          <a:prstGeom prst="rect">
            <a:avLst/>
          </a:prstGeom>
        </p:spPr>
      </p:pic>
      <p:cxnSp>
        <p:nvCxnSpPr>
          <p:cNvPr id="34" name="Straight Connector 33"/>
          <p:cNvCxnSpPr/>
          <p:nvPr/>
        </p:nvCxnSpPr>
        <p:spPr>
          <a:xfrm>
            <a:off x="7447051" y="309031"/>
            <a:ext cx="0" cy="478228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38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969364" y="6201717"/>
            <a:ext cx="0" cy="478228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083" y="6225253"/>
            <a:ext cx="3206382" cy="467691"/>
          </a:xfrm>
          <a:prstGeom prst="rect">
            <a:avLst/>
          </a:prstGeom>
        </p:spPr>
      </p:pic>
      <p:grpSp>
        <p:nvGrpSpPr>
          <p:cNvPr id="42" name="Group 41"/>
          <p:cNvGrpSpPr/>
          <p:nvPr/>
        </p:nvGrpSpPr>
        <p:grpSpPr>
          <a:xfrm>
            <a:off x="267971" y="6158828"/>
            <a:ext cx="3332362" cy="644457"/>
            <a:chOff x="96783" y="5870950"/>
            <a:chExt cx="5295820" cy="1024179"/>
          </a:xfrm>
        </p:grpSpPr>
        <p:pic>
          <p:nvPicPr>
            <p:cNvPr id="43" name="Picture 42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83" y="5870950"/>
              <a:ext cx="1024177" cy="1024179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277" y="6127750"/>
              <a:ext cx="4131326" cy="457200"/>
            </a:xfrm>
            <a:prstGeom prst="rect">
              <a:avLst/>
            </a:prstGeom>
          </p:spPr>
        </p:pic>
      </p:grpSp>
      <p:cxnSp>
        <p:nvCxnSpPr>
          <p:cNvPr id="24" name="Straight Connector 23"/>
          <p:cNvCxnSpPr/>
          <p:nvPr/>
        </p:nvCxnSpPr>
        <p:spPr>
          <a:xfrm>
            <a:off x="7447051" y="309031"/>
            <a:ext cx="0" cy="478228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813" y="217315"/>
            <a:ext cx="1332025" cy="66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98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/>
          <p:cNvCxnSpPr/>
          <p:nvPr/>
        </p:nvCxnSpPr>
        <p:spPr>
          <a:xfrm>
            <a:off x="267971" y="6077340"/>
            <a:ext cx="8525338" cy="0"/>
          </a:xfrm>
          <a:prstGeom prst="line">
            <a:avLst/>
          </a:prstGeom>
          <a:ln w="19050" cmpd="sng">
            <a:solidFill>
              <a:srgbClr val="29538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267971" y="6158828"/>
            <a:ext cx="3332362" cy="644457"/>
            <a:chOff x="96783" y="5870950"/>
            <a:chExt cx="5295820" cy="1024179"/>
          </a:xfrm>
        </p:grpSpPr>
        <p:pic>
          <p:nvPicPr>
            <p:cNvPr id="27" name="Picture 26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783" y="5870950"/>
              <a:ext cx="1024177" cy="1024179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1277" y="6127750"/>
              <a:ext cx="4131326" cy="457200"/>
            </a:xfrm>
            <a:prstGeom prst="rect">
              <a:avLst/>
            </a:prstGeom>
          </p:spPr>
        </p:pic>
      </p:grpSp>
      <p:cxnSp>
        <p:nvCxnSpPr>
          <p:cNvPr id="16" name="Straight Connector 15"/>
          <p:cNvCxnSpPr/>
          <p:nvPr/>
        </p:nvCxnSpPr>
        <p:spPr>
          <a:xfrm>
            <a:off x="7447051" y="309031"/>
            <a:ext cx="0" cy="478228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813" y="217315"/>
            <a:ext cx="1332025" cy="661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9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3" r:id="rId2"/>
    <p:sldLayoutId id="2147483667" r:id="rId3"/>
    <p:sldLayoutId id="2147483675" r:id="rId4"/>
    <p:sldLayoutId id="214748367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cbddd/actearly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g"/><Relationship Id="rId5" Type="http://schemas.openxmlformats.org/officeDocument/2006/relationships/hyperlink" Target="https://www.cdc.gov/ncbddd/actearly/about-initiative.html" TargetMode="External"/><Relationship Id="rId4" Type="http://schemas.openxmlformats.org/officeDocument/2006/relationships/hyperlink" Target="https://www.cdc.gov/ncbddd/actearly/milestones-app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cbddd/childdevelopment/legacy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g"/><Relationship Id="rId5" Type="http://schemas.openxmlformats.org/officeDocument/2006/relationships/hyperlink" Target="https://www.cdc.gov/ncbddd/childdevelopment/" TargetMode="External"/><Relationship Id="rId4" Type="http://schemas.openxmlformats.org/officeDocument/2006/relationships/hyperlink" Target="https://www.cdc.gov/vitalsigns/adhd/index.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hyperlink" Target="https://www.cdc.gov/violenceprevention/childmaltreatment/essentials.html" TargetMode="External"/><Relationship Id="rId7" Type="http://schemas.openxmlformats.org/officeDocument/2006/relationships/hyperlink" Target="https://www.cdc.gov/ViolencePrevention/RPE/states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cdc.gov/headsup/index.html" TargetMode="External"/><Relationship Id="rId5" Type="http://schemas.openxmlformats.org/officeDocument/2006/relationships/hyperlink" Target="https://www.cdc.gov/parentsarethekey/index.html" TargetMode="External"/><Relationship Id="rId4" Type="http://schemas.openxmlformats.org/officeDocument/2006/relationships/hyperlink" Target="https://www.cdc.gov/parents/essentials/index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violenceprevention/datingmatters/index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g"/><Relationship Id="rId5" Type="http://schemas.openxmlformats.org/officeDocument/2006/relationships/hyperlink" Target="https://www.cdc.gov/violenceprevention/ace/index.html" TargetMode="External"/><Relationship Id="rId4" Type="http://schemas.openxmlformats.org/officeDocument/2006/relationships/hyperlink" Target="https://www.cdc.gov/violenceprevention/deltafocus/index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althyyouth/wscc/index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g"/><Relationship Id="rId5" Type="http://schemas.openxmlformats.org/officeDocument/2006/relationships/hyperlink" Target="http://www.federalgrants.com/Improving-Student-Health-and-Academic-Achievement-through-Nutrition-Physical-Activity-and-the-Management-of-Chronic-Conditions-in-Schools-68322.html" TargetMode="External"/><Relationship Id="rId4" Type="http://schemas.openxmlformats.org/officeDocument/2006/relationships/hyperlink" Target="https://www.cdc.gov/chronicdisease/about/state-public-health-actions.ht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althyschools/shi/index.htm" TargetMode="External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cdc.gov/sleep/about_us.html" TargetMode="External"/><Relationship Id="rId5" Type="http://schemas.openxmlformats.org/officeDocument/2006/relationships/hyperlink" Target="https://www.cdc.gov/healthyschools/parentengagement/parentsforhealthyschools.htm" TargetMode="External"/><Relationship Id="rId4" Type="http://schemas.openxmlformats.org/officeDocument/2006/relationships/hyperlink" Target="https://www.cdc.gov/pcd/issues/2015/15_0270.ht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althyyouth/partners/index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g"/><Relationship Id="rId5" Type="http://schemas.openxmlformats.org/officeDocument/2006/relationships/hyperlink" Target="https://www.cdc.gov/healthyyouth/HECAT/index.htm" TargetMode="External"/><Relationship Id="rId4" Type="http://schemas.openxmlformats.org/officeDocument/2006/relationships/hyperlink" Target="https://www.cdc.gov/features/health-academic-achievement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13"/>
          <p:cNvSpPr txBox="1">
            <a:spLocks/>
          </p:cNvSpPr>
          <p:nvPr/>
        </p:nvSpPr>
        <p:spPr>
          <a:xfrm>
            <a:off x="8108198" y="6255794"/>
            <a:ext cx="685111" cy="44643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33575" y="2127136"/>
            <a:ext cx="5936268" cy="687364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1423686" y="3162125"/>
            <a:ext cx="6146157" cy="1337881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Overview of CDC Programs related to Early Middle Childhood and Adolescent Health Objectives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CDC logo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26"/>
          <a:stretch/>
        </p:blipFill>
        <p:spPr>
          <a:xfrm>
            <a:off x="4344610" y="6168097"/>
            <a:ext cx="1256852" cy="62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16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4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Title 2"/>
          <p:cNvSpPr>
            <a:spLocks noGrp="1"/>
          </p:cNvSpPr>
          <p:nvPr>
            <p:ph type="title"/>
          </p:nvPr>
        </p:nvSpPr>
        <p:spPr>
          <a:xfrm>
            <a:off x="749510" y="131762"/>
            <a:ext cx="6699802" cy="797628"/>
          </a:xfrm>
        </p:spPr>
        <p:txBody>
          <a:bodyPr/>
          <a:lstStyle/>
          <a:p>
            <a:pPr algn="ctr"/>
            <a:r>
              <a:rPr lang="en-US" dirty="0" smtClean="0"/>
              <a:t>CDC Programs: Examples and 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371268" y="1396922"/>
            <a:ext cx="8422042" cy="4479622"/>
          </a:xfrm>
        </p:spPr>
        <p:txBody>
          <a:bodyPr>
            <a:normAutofit/>
          </a:bodyPr>
          <a:lstStyle/>
          <a:p>
            <a:r>
              <a:rPr lang="en-US" sz="1800" dirty="0"/>
              <a:t>National Center on Birth Defects and Developmental Disabilities (NCBDDD)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Learn the Signs Act Early Program </a:t>
            </a:r>
            <a:r>
              <a:rPr lang="en-US" sz="1600" dirty="0"/>
              <a:t>to increase developmental monitoring and screening </a:t>
            </a:r>
            <a:r>
              <a:rPr lang="en-US" sz="1600" b="1" dirty="0">
                <a:solidFill>
                  <a:srgbClr val="00B050"/>
                </a:solidFill>
              </a:rPr>
              <a:t>[</a:t>
            </a:r>
            <a:r>
              <a:rPr lang="en-US" sz="1600" b="1" dirty="0" smtClean="0">
                <a:solidFill>
                  <a:srgbClr val="00B050"/>
                </a:solidFill>
              </a:rPr>
              <a:t>EMC-1, 2</a:t>
            </a:r>
            <a:r>
              <a:rPr lang="en-US" sz="1600" b="1" dirty="0">
                <a:solidFill>
                  <a:srgbClr val="00B050"/>
                </a:solidFill>
              </a:rPr>
              <a:t>] </a:t>
            </a:r>
            <a:r>
              <a:rPr lang="en-US" sz="1600" dirty="0">
                <a:solidFill>
                  <a:srgbClr val="0070C0"/>
                </a:solidFill>
                <a:hlinkClick r:id="rId3"/>
              </a:rPr>
              <a:t>https://</a:t>
            </a:r>
            <a:r>
              <a:rPr lang="en-US" sz="1600" dirty="0" smtClean="0">
                <a:solidFill>
                  <a:srgbClr val="0070C0"/>
                </a:solidFill>
                <a:hlinkClick r:id="rId3"/>
              </a:rPr>
              <a:t>www.cdc.gov/ncbddd/actearly/index.html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Milestone Tracker </a:t>
            </a:r>
            <a:r>
              <a:rPr lang="en-US" sz="1600" dirty="0" smtClean="0"/>
              <a:t>App to promote parental monitoring of developmental milestones </a:t>
            </a:r>
            <a:r>
              <a:rPr lang="en-US" sz="1600" b="1" dirty="0">
                <a:solidFill>
                  <a:srgbClr val="00B050"/>
                </a:solidFill>
              </a:rPr>
              <a:t>[</a:t>
            </a:r>
            <a:r>
              <a:rPr lang="en-US" sz="1600" b="1" dirty="0" smtClean="0">
                <a:solidFill>
                  <a:srgbClr val="00B050"/>
                </a:solidFill>
              </a:rPr>
              <a:t>EMC-1, 2</a:t>
            </a:r>
            <a:r>
              <a:rPr lang="en-US" sz="1600" b="1" dirty="0">
                <a:solidFill>
                  <a:srgbClr val="00B050"/>
                </a:solidFill>
              </a:rPr>
              <a:t>] </a:t>
            </a:r>
            <a:r>
              <a:rPr lang="en-US" sz="1600" dirty="0">
                <a:solidFill>
                  <a:srgbClr val="0070C0"/>
                </a:solidFill>
                <a:hlinkClick r:id="rId4"/>
              </a:rPr>
              <a:t>https://</a:t>
            </a:r>
            <a:r>
              <a:rPr lang="en-US" sz="1600" dirty="0" smtClean="0">
                <a:solidFill>
                  <a:srgbClr val="0070C0"/>
                </a:solidFill>
                <a:hlinkClick r:id="rId4"/>
              </a:rPr>
              <a:t>www.cdc.gov/ncbddd/actearly/milestones-app.html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endParaRPr lang="en-US" sz="1600" dirty="0" smtClean="0"/>
          </a:p>
          <a:p>
            <a:pPr lvl="1">
              <a:spcAft>
                <a:spcPts val="600"/>
              </a:spcAft>
            </a:pPr>
            <a:r>
              <a:rPr lang="en-US" sz="1600" dirty="0" smtClean="0"/>
              <a:t>Act Early Initiative: Ambassador Program </a:t>
            </a:r>
            <a:r>
              <a:rPr lang="en-US" sz="1600" b="1" dirty="0">
                <a:solidFill>
                  <a:srgbClr val="00B050"/>
                </a:solidFill>
              </a:rPr>
              <a:t>[</a:t>
            </a:r>
            <a:r>
              <a:rPr lang="en-US" sz="1600" b="1" dirty="0" smtClean="0">
                <a:solidFill>
                  <a:srgbClr val="00B050"/>
                </a:solidFill>
              </a:rPr>
              <a:t>EMC-1, 2] </a:t>
            </a:r>
            <a:r>
              <a:rPr lang="en-US" sz="1600" dirty="0" smtClean="0">
                <a:hlinkClick r:id="rId5"/>
              </a:rPr>
              <a:t>https</a:t>
            </a:r>
            <a:r>
              <a:rPr lang="en-US" sz="1600" dirty="0">
                <a:hlinkClick r:id="rId5"/>
              </a:rPr>
              <a:t>://</a:t>
            </a:r>
            <a:r>
              <a:rPr lang="en-US" sz="1600" dirty="0" smtClean="0">
                <a:hlinkClick r:id="rId5"/>
              </a:rPr>
              <a:t>www.cdc.gov/ncbddd/actearly/about-initiative.html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spcAft>
                <a:spcPts val="600"/>
              </a:spcAft>
            </a:pPr>
            <a:r>
              <a:rPr lang="en-US" sz="1600" dirty="0"/>
              <a:t>Don’t Just Wait and See: Improving Developmental Screening and Follow-Up Quality Improvement </a:t>
            </a:r>
            <a:r>
              <a:rPr lang="en-US" sz="1600" dirty="0" smtClean="0"/>
              <a:t>Project </a:t>
            </a:r>
            <a:r>
              <a:rPr lang="en-US" sz="1600" b="1" dirty="0">
                <a:solidFill>
                  <a:srgbClr val="00B050"/>
                </a:solidFill>
              </a:rPr>
              <a:t>[</a:t>
            </a:r>
            <a:r>
              <a:rPr lang="en-US" sz="1600" b="1" dirty="0" smtClean="0">
                <a:solidFill>
                  <a:srgbClr val="00B050"/>
                </a:solidFill>
              </a:rPr>
              <a:t>EMC-1, 2</a:t>
            </a:r>
            <a:r>
              <a:rPr lang="en-US" sz="1600" b="1" dirty="0">
                <a:solidFill>
                  <a:srgbClr val="00B050"/>
                </a:solidFill>
              </a:rPr>
              <a:t>]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www.cdc.gov/ncbddd/actearly/index.html</a:t>
            </a:r>
            <a:r>
              <a:rPr lang="en-US" sz="1600" dirty="0" smtClean="0"/>
              <a:t> </a:t>
            </a:r>
            <a:endParaRPr lang="en-US" sz="1600" dirty="0" smtClean="0">
              <a:solidFill>
                <a:srgbClr val="0070C0"/>
              </a:solidFill>
            </a:endParaRPr>
          </a:p>
        </p:txBody>
      </p:sp>
      <p:pic>
        <p:nvPicPr>
          <p:cNvPr id="6" name="Picture 5" descr="CDC logo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26"/>
          <a:stretch/>
        </p:blipFill>
        <p:spPr>
          <a:xfrm>
            <a:off x="4344610" y="6168097"/>
            <a:ext cx="1256852" cy="62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53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itle 3"/>
          <p:cNvSpPr>
            <a:spLocks noGrp="1"/>
          </p:cNvSpPr>
          <p:nvPr>
            <p:ph type="title"/>
          </p:nvPr>
        </p:nvSpPr>
        <p:spPr>
          <a:xfrm>
            <a:off x="749510" y="131762"/>
            <a:ext cx="6699802" cy="797628"/>
          </a:xfrm>
        </p:spPr>
        <p:txBody>
          <a:bodyPr/>
          <a:lstStyle/>
          <a:p>
            <a:pPr algn="ctr"/>
            <a:r>
              <a:rPr lang="en-US" dirty="0" smtClean="0"/>
              <a:t>CDC Programs: Examples and 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371268" y="1396922"/>
            <a:ext cx="8422042" cy="4479622"/>
          </a:xfrm>
        </p:spPr>
        <p:txBody>
          <a:bodyPr>
            <a:normAutofit/>
          </a:bodyPr>
          <a:lstStyle/>
          <a:p>
            <a:r>
              <a:rPr lang="en-US" sz="1800" dirty="0"/>
              <a:t>National Center on Birth Defects and Developmental Disabilities (NCBDDD)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Legacy for Children™ Parenting Intervention: Implementation pilot program </a:t>
            </a:r>
            <a:r>
              <a:rPr lang="en-US" sz="1600" b="1" dirty="0">
                <a:solidFill>
                  <a:srgbClr val="00B050"/>
                </a:solidFill>
              </a:rPr>
              <a:t>[EMC-1, 2]</a:t>
            </a:r>
            <a:r>
              <a:rPr lang="en-US" sz="1600" dirty="0" smtClean="0"/>
              <a:t>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www.cdc.gov/ncbddd/childdevelopment/legacy.html</a:t>
            </a:r>
            <a:r>
              <a:rPr lang="en-US" sz="1600" dirty="0" smtClean="0"/>
              <a:t> 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ADHD in Young Children: Promoting </a:t>
            </a:r>
            <a:r>
              <a:rPr lang="en-US" sz="1600" dirty="0"/>
              <a:t>Access to Parent Behavior </a:t>
            </a:r>
            <a:r>
              <a:rPr lang="en-US" sz="1600" dirty="0" smtClean="0"/>
              <a:t>Therapy</a:t>
            </a:r>
            <a:r>
              <a:rPr lang="en-US" sz="1600" dirty="0"/>
              <a:t> </a:t>
            </a:r>
            <a:r>
              <a:rPr lang="en-US" sz="1600" b="1" dirty="0">
                <a:solidFill>
                  <a:srgbClr val="00B050"/>
                </a:solidFill>
              </a:rPr>
              <a:t>[EMC-5] </a:t>
            </a:r>
            <a:r>
              <a:rPr lang="en-US" sz="1600" dirty="0">
                <a:solidFill>
                  <a:srgbClr val="0070C0"/>
                </a:solidFill>
                <a:hlinkClick r:id="rId4"/>
              </a:rPr>
              <a:t>https://</a:t>
            </a:r>
            <a:r>
              <a:rPr lang="en-US" sz="1600" dirty="0" smtClean="0">
                <a:solidFill>
                  <a:srgbClr val="0070C0"/>
                </a:solidFill>
                <a:hlinkClick r:id="rId4"/>
              </a:rPr>
              <a:t>www.cdc.gov/vitalsigns/adhd/index.html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endParaRPr lang="en-US" sz="1600" dirty="0">
              <a:solidFill>
                <a:srgbClr val="0070C0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1600" dirty="0"/>
              <a:t>Foster Care Surveillance Project Monitoring Transitions to </a:t>
            </a:r>
            <a:r>
              <a:rPr lang="en-US" sz="1600" dirty="0" smtClean="0"/>
              <a:t>Adulthood</a:t>
            </a:r>
            <a:r>
              <a:rPr lang="en-US" sz="1600" dirty="0"/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[AH-4] </a:t>
            </a:r>
            <a:r>
              <a:rPr lang="en-US" sz="1600" dirty="0">
                <a:hlinkClick r:id="rId5"/>
              </a:rPr>
              <a:t>https://www.cdc.gov/ncbddd/childdevelopment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  <a:endParaRPr lang="en-US" sz="1600" dirty="0" smtClean="0">
              <a:solidFill>
                <a:srgbClr val="0070C0"/>
              </a:solidFill>
            </a:endParaRPr>
          </a:p>
        </p:txBody>
      </p:sp>
      <p:pic>
        <p:nvPicPr>
          <p:cNvPr id="6" name="Picture 5" descr="CDC logo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26"/>
          <a:stretch/>
        </p:blipFill>
        <p:spPr>
          <a:xfrm>
            <a:off x="4344610" y="6168097"/>
            <a:ext cx="1256852" cy="62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54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itle 4"/>
          <p:cNvSpPr>
            <a:spLocks noGrp="1"/>
          </p:cNvSpPr>
          <p:nvPr>
            <p:ph type="title"/>
          </p:nvPr>
        </p:nvSpPr>
        <p:spPr>
          <a:xfrm>
            <a:off x="749510" y="131762"/>
            <a:ext cx="6699802" cy="797628"/>
          </a:xfrm>
        </p:spPr>
        <p:txBody>
          <a:bodyPr/>
          <a:lstStyle/>
          <a:p>
            <a:pPr algn="ctr"/>
            <a:r>
              <a:rPr lang="en-US" dirty="0"/>
              <a:t>CDC Programs: Examples and 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371267" y="1426464"/>
            <a:ext cx="8248477" cy="459940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 National </a:t>
            </a:r>
            <a:r>
              <a:rPr lang="en-US" sz="1800" dirty="0"/>
              <a:t>Center for Injury Prevention and Control (NCIPC)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Essentials </a:t>
            </a:r>
            <a:r>
              <a:rPr lang="en-US" sz="1600" dirty="0"/>
              <a:t>for </a:t>
            </a:r>
            <a:r>
              <a:rPr lang="en-US" sz="1600" dirty="0" smtClean="0"/>
              <a:t>Childhood Framework: </a:t>
            </a:r>
            <a:r>
              <a:rPr lang="en-US" sz="1600" dirty="0"/>
              <a:t>Steps to Create Safe, Stable, Nurturing Relationships and Environments for All Children </a:t>
            </a:r>
            <a:r>
              <a:rPr lang="en-US" sz="1600" b="1" dirty="0" smtClean="0">
                <a:solidFill>
                  <a:srgbClr val="00B050"/>
                </a:solidFill>
              </a:rPr>
              <a:t>[EMC-1, 2] </a:t>
            </a:r>
            <a:r>
              <a:rPr lang="en-US" sz="1600" b="1" dirty="0">
                <a:solidFill>
                  <a:srgbClr val="0070C0"/>
                </a:solidFill>
              </a:rPr>
              <a:t>[</a:t>
            </a:r>
            <a:r>
              <a:rPr lang="en-US" sz="1600" b="1" dirty="0" smtClean="0">
                <a:solidFill>
                  <a:srgbClr val="0070C0"/>
                </a:solidFill>
              </a:rPr>
              <a:t>AH-3, 8, 10, 11] </a:t>
            </a:r>
            <a:r>
              <a:rPr lang="en-US" sz="1500" dirty="0" smtClean="0">
                <a:solidFill>
                  <a:srgbClr val="0070C0"/>
                </a:solidFill>
                <a:hlinkClick r:id="rId3"/>
              </a:rPr>
              <a:t>https</a:t>
            </a:r>
            <a:r>
              <a:rPr lang="en-US" sz="1500" dirty="0">
                <a:solidFill>
                  <a:srgbClr val="0070C0"/>
                </a:solidFill>
                <a:hlinkClick r:id="rId3"/>
              </a:rPr>
              <a:t>://</a:t>
            </a:r>
            <a:r>
              <a:rPr lang="en-US" sz="1500" dirty="0" smtClean="0">
                <a:solidFill>
                  <a:srgbClr val="0070C0"/>
                </a:solidFill>
                <a:hlinkClick r:id="rId3"/>
              </a:rPr>
              <a:t>www.cdc.gov/violenceprevention/childmaltreatment/essentials.html</a:t>
            </a:r>
            <a:r>
              <a:rPr lang="en-US" sz="1500" dirty="0" smtClean="0">
                <a:solidFill>
                  <a:srgbClr val="0070C0"/>
                </a:solidFill>
              </a:rPr>
              <a:t> 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Essentials for Parenting Toddlers and Preschoolers</a:t>
            </a:r>
            <a:r>
              <a:rPr lang="en-US" sz="1600" b="1" dirty="0" smtClean="0">
                <a:solidFill>
                  <a:srgbClr val="00B050"/>
                </a:solidFill>
              </a:rPr>
              <a:t> </a:t>
            </a:r>
            <a:r>
              <a:rPr lang="en-US" sz="1600" b="1" dirty="0">
                <a:solidFill>
                  <a:srgbClr val="00B050"/>
                </a:solidFill>
              </a:rPr>
              <a:t>[</a:t>
            </a:r>
            <a:r>
              <a:rPr lang="en-US" sz="1600" b="1" dirty="0" smtClean="0">
                <a:solidFill>
                  <a:srgbClr val="00B050"/>
                </a:solidFill>
              </a:rPr>
              <a:t>EMC-2</a:t>
            </a:r>
            <a:r>
              <a:rPr lang="en-US" sz="1600" b="1" dirty="0">
                <a:solidFill>
                  <a:srgbClr val="00B050"/>
                </a:solidFill>
              </a:rPr>
              <a:t>] </a:t>
            </a:r>
            <a:r>
              <a:rPr lang="en-US" sz="1600" b="1" dirty="0">
                <a:solidFill>
                  <a:srgbClr val="0070C0"/>
                </a:solidFill>
              </a:rPr>
              <a:t>[AH-3] </a:t>
            </a:r>
            <a:r>
              <a:rPr lang="en-US" sz="1600" dirty="0">
                <a:solidFill>
                  <a:srgbClr val="0070C0"/>
                </a:solidFill>
                <a:hlinkClick r:id="rId4"/>
              </a:rPr>
              <a:t>https://</a:t>
            </a:r>
            <a:r>
              <a:rPr lang="en-US" sz="1600" dirty="0" smtClean="0">
                <a:solidFill>
                  <a:srgbClr val="0070C0"/>
                </a:solidFill>
                <a:hlinkClick r:id="rId4"/>
              </a:rPr>
              <a:t>www.cdc.gov/parents/essentials/index.html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endParaRPr lang="en-US" sz="1600" dirty="0" smtClean="0"/>
          </a:p>
          <a:p>
            <a:pPr lvl="1">
              <a:spcAft>
                <a:spcPts val="600"/>
              </a:spcAft>
            </a:pPr>
            <a:r>
              <a:rPr lang="en-US" sz="1600" dirty="0" smtClean="0"/>
              <a:t>Parents are the Key - to Safe Teen Drivers </a:t>
            </a:r>
            <a:r>
              <a:rPr lang="en-US" sz="1600" dirty="0" smtClean="0">
                <a:hlinkClick r:id="rId5"/>
              </a:rPr>
              <a:t>https</a:t>
            </a:r>
            <a:r>
              <a:rPr lang="en-US" sz="1600" dirty="0">
                <a:hlinkClick r:id="rId5"/>
              </a:rPr>
              <a:t>://</a:t>
            </a:r>
            <a:r>
              <a:rPr lang="en-US" sz="1600" dirty="0" smtClean="0">
                <a:hlinkClick r:id="rId5"/>
              </a:rPr>
              <a:t>www.cdc.gov/parentsarethekey/index.html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[</a:t>
            </a:r>
            <a:r>
              <a:rPr lang="en-US" sz="1600" b="1" dirty="0">
                <a:solidFill>
                  <a:srgbClr val="0070C0"/>
                </a:solidFill>
              </a:rPr>
              <a:t>AH-5.6] 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CDC HEADS </a:t>
            </a:r>
            <a:r>
              <a:rPr lang="en-US" sz="1600" dirty="0" smtClean="0"/>
              <a:t>UP – concussion and brain injury prevention </a:t>
            </a:r>
            <a:r>
              <a:rPr lang="en-US" sz="1600" dirty="0">
                <a:hlinkClick r:id="rId6"/>
              </a:rPr>
              <a:t>https://</a:t>
            </a:r>
            <a:r>
              <a:rPr lang="en-US" sz="1600" dirty="0" smtClean="0">
                <a:hlinkClick r:id="rId6"/>
              </a:rPr>
              <a:t>www.cdc.gov/headsup/index.html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[AH-5.6, 8] </a:t>
            </a:r>
            <a:endParaRPr lang="en-US" sz="1600" b="1" dirty="0">
              <a:solidFill>
                <a:srgbClr val="0070C0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Rape </a:t>
            </a:r>
            <a:r>
              <a:rPr lang="en-US" sz="1600" dirty="0"/>
              <a:t>Prevention and </a:t>
            </a:r>
            <a:r>
              <a:rPr lang="en-US" sz="1600" dirty="0" smtClean="0"/>
              <a:t>Education Program </a:t>
            </a:r>
            <a:r>
              <a:rPr lang="en-US" sz="1600" b="1" dirty="0" smtClean="0">
                <a:solidFill>
                  <a:srgbClr val="0070C0"/>
                </a:solidFill>
              </a:rPr>
              <a:t>[</a:t>
            </a:r>
            <a:r>
              <a:rPr lang="en-US" sz="1600" b="1" dirty="0">
                <a:solidFill>
                  <a:srgbClr val="0070C0"/>
                </a:solidFill>
              </a:rPr>
              <a:t>AH-9] </a:t>
            </a:r>
            <a:r>
              <a:rPr lang="en-US" sz="1600" dirty="0">
                <a:solidFill>
                  <a:srgbClr val="0070C0"/>
                </a:solidFill>
                <a:hlinkClick r:id="rId7"/>
              </a:rPr>
              <a:t>https://</a:t>
            </a:r>
            <a:r>
              <a:rPr lang="en-US" sz="1600" dirty="0" smtClean="0">
                <a:solidFill>
                  <a:srgbClr val="0070C0"/>
                </a:solidFill>
                <a:hlinkClick r:id="rId7"/>
              </a:rPr>
              <a:t>www.cdc.gov/ViolencePrevention/RPE/states.html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endParaRPr lang="en-US" sz="1600" dirty="0">
              <a:solidFill>
                <a:srgbClr val="0070C0"/>
              </a:solidFill>
            </a:endParaRPr>
          </a:p>
        </p:txBody>
      </p:sp>
      <p:pic>
        <p:nvPicPr>
          <p:cNvPr id="6" name="Picture 5" descr="CDC logo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26"/>
          <a:stretch/>
        </p:blipFill>
        <p:spPr>
          <a:xfrm>
            <a:off x="4344610" y="6168097"/>
            <a:ext cx="1256852" cy="62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92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" name="Title 4"/>
          <p:cNvSpPr>
            <a:spLocks noGrp="1"/>
          </p:cNvSpPr>
          <p:nvPr>
            <p:ph type="title"/>
          </p:nvPr>
        </p:nvSpPr>
        <p:spPr>
          <a:xfrm>
            <a:off x="749510" y="131762"/>
            <a:ext cx="6699802" cy="797628"/>
          </a:xfrm>
        </p:spPr>
        <p:txBody>
          <a:bodyPr/>
          <a:lstStyle/>
          <a:p>
            <a:pPr algn="ctr"/>
            <a:r>
              <a:rPr lang="en-US" dirty="0"/>
              <a:t>CDC Programs: Examples and 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371267" y="1426464"/>
            <a:ext cx="8248477" cy="459940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 National </a:t>
            </a:r>
            <a:r>
              <a:rPr lang="en-US" sz="1800" dirty="0"/>
              <a:t>Center for Injury Prevention and Control (NCIPC)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Dating Matters: Strategies </a:t>
            </a:r>
            <a:r>
              <a:rPr lang="en-US" sz="1600" dirty="0"/>
              <a:t>to Promote Healthy Teen Relationships </a:t>
            </a:r>
            <a:r>
              <a:rPr lang="en-US" sz="1600" b="1" dirty="0">
                <a:solidFill>
                  <a:srgbClr val="0070C0"/>
                </a:solidFill>
              </a:rPr>
              <a:t>[AH-10, AH-11] </a:t>
            </a:r>
            <a:r>
              <a:rPr lang="en-US" sz="1600" dirty="0" smtClean="0">
                <a:solidFill>
                  <a:srgbClr val="0070C0"/>
                </a:solidFill>
                <a:hlinkClick r:id="rId3"/>
              </a:rPr>
              <a:t>https</a:t>
            </a:r>
            <a:r>
              <a:rPr lang="en-US" sz="1600" dirty="0">
                <a:solidFill>
                  <a:srgbClr val="0070C0"/>
                </a:solidFill>
                <a:hlinkClick r:id="rId3"/>
              </a:rPr>
              <a:t>://</a:t>
            </a:r>
            <a:r>
              <a:rPr lang="en-US" sz="1600" dirty="0" smtClean="0">
                <a:solidFill>
                  <a:srgbClr val="0070C0"/>
                </a:solidFill>
                <a:hlinkClick r:id="rId3"/>
              </a:rPr>
              <a:t>www.cdc.gov/violenceprevention/datingmatters/index.html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Domestic </a:t>
            </a:r>
            <a:r>
              <a:rPr lang="en-US" sz="1600" dirty="0"/>
              <a:t>Violence Prevention Enhancements and Leadership Through </a:t>
            </a:r>
            <a:r>
              <a:rPr lang="en-US" sz="1600" dirty="0" smtClean="0"/>
              <a:t>Alliances </a:t>
            </a:r>
            <a:r>
              <a:rPr lang="en-US" sz="1600" b="1" dirty="0" smtClean="0">
                <a:solidFill>
                  <a:srgbClr val="0070C0"/>
                </a:solidFill>
              </a:rPr>
              <a:t>[AH-9</a:t>
            </a:r>
            <a:r>
              <a:rPr lang="en-US" sz="1600" b="1" dirty="0">
                <a:solidFill>
                  <a:srgbClr val="0070C0"/>
                </a:solidFill>
              </a:rPr>
              <a:t>] </a:t>
            </a:r>
            <a:r>
              <a:rPr lang="en-US" sz="1600" dirty="0">
                <a:solidFill>
                  <a:srgbClr val="0070C0"/>
                </a:solidFill>
                <a:hlinkClick r:id="rId4"/>
              </a:rPr>
              <a:t>https://</a:t>
            </a:r>
            <a:r>
              <a:rPr lang="en-US" sz="1600" dirty="0" smtClean="0">
                <a:solidFill>
                  <a:srgbClr val="0070C0"/>
                </a:solidFill>
                <a:hlinkClick r:id="rId4"/>
              </a:rPr>
              <a:t>www.cdc.gov/violenceprevention/deltafocus/index.html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  <a:endParaRPr lang="en-US" sz="1600" dirty="0">
              <a:solidFill>
                <a:srgbClr val="0070C0"/>
              </a:solidFill>
            </a:endParaRPr>
          </a:p>
          <a:p>
            <a:pPr lvl="1">
              <a:spcAft>
                <a:spcPts val="600"/>
              </a:spcAft>
            </a:pPr>
            <a:r>
              <a:rPr lang="en-US" sz="1600" dirty="0"/>
              <a:t>National Centers of Excellence in Youth Violence </a:t>
            </a:r>
            <a:r>
              <a:rPr lang="en-US" sz="1600" dirty="0" smtClean="0"/>
              <a:t>Prevention </a:t>
            </a:r>
            <a:r>
              <a:rPr lang="en-US" sz="1600" b="1" dirty="0" smtClean="0">
                <a:solidFill>
                  <a:srgbClr val="0070C0"/>
                </a:solidFill>
              </a:rPr>
              <a:t>[AH-10, AH-11</a:t>
            </a:r>
            <a:r>
              <a:rPr lang="en-US" sz="1600" b="1" dirty="0">
                <a:solidFill>
                  <a:srgbClr val="0070C0"/>
                </a:solidFill>
              </a:rPr>
              <a:t>] </a:t>
            </a:r>
            <a:r>
              <a:rPr lang="en-US" sz="1600" dirty="0">
                <a:solidFill>
                  <a:srgbClr val="0070C0"/>
                </a:solidFill>
                <a:hlinkClick r:id="rId5"/>
              </a:rPr>
              <a:t>https://</a:t>
            </a:r>
            <a:r>
              <a:rPr lang="en-US" sz="1600" dirty="0" smtClean="0">
                <a:solidFill>
                  <a:srgbClr val="0070C0"/>
                </a:solidFill>
                <a:hlinkClick r:id="rId5"/>
              </a:rPr>
              <a:t>www.cdc.gov/violenceprevention/ace/index.html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6" name="Picture 5" descr="CDC logo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26"/>
          <a:stretch/>
        </p:blipFill>
        <p:spPr>
          <a:xfrm>
            <a:off x="4344610" y="6168097"/>
            <a:ext cx="1256852" cy="62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28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8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itle 5"/>
          <p:cNvSpPr>
            <a:spLocks noGrp="1"/>
          </p:cNvSpPr>
          <p:nvPr>
            <p:ph type="title"/>
          </p:nvPr>
        </p:nvSpPr>
        <p:spPr>
          <a:xfrm>
            <a:off x="749510" y="131762"/>
            <a:ext cx="6699802" cy="797628"/>
          </a:xfrm>
        </p:spPr>
        <p:txBody>
          <a:bodyPr/>
          <a:lstStyle/>
          <a:p>
            <a:pPr algn="ctr"/>
            <a:r>
              <a:rPr lang="en-US" dirty="0"/>
              <a:t>CDC Programs: Examples and 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371267" y="1396921"/>
            <a:ext cx="8260669" cy="4763057"/>
          </a:xfrm>
        </p:spPr>
        <p:txBody>
          <a:bodyPr>
            <a:normAutofit/>
          </a:bodyPr>
          <a:lstStyle/>
          <a:p>
            <a:r>
              <a:rPr lang="en-US" sz="1800" dirty="0" smtClean="0"/>
              <a:t>National </a:t>
            </a:r>
            <a:r>
              <a:rPr lang="en-US" sz="1800" dirty="0"/>
              <a:t>Center for Chronic Disease Prevention and Health Promotion (NCCDPHP) 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Whole School, Whole Community, Whole Child: Expanding the coordinated school health approach </a:t>
            </a:r>
            <a:r>
              <a:rPr lang="en-US" sz="1600" b="1" dirty="0" smtClean="0">
                <a:solidFill>
                  <a:srgbClr val="0070C0"/>
                </a:solidFill>
              </a:rPr>
              <a:t>[AH-3, 5, 8, 9, 10] </a:t>
            </a:r>
            <a:r>
              <a:rPr lang="en-US" sz="1600" dirty="0" smtClean="0">
                <a:hlinkClick r:id="rId3"/>
              </a:rPr>
              <a:t>https://www.cdc.gov/healthyyouth/wscc/index.htm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spcAft>
                <a:spcPts val="600"/>
              </a:spcAft>
            </a:pPr>
            <a:r>
              <a:rPr lang="en-US" sz="1600" dirty="0" smtClean="0"/>
              <a:t>State </a:t>
            </a:r>
            <a:r>
              <a:rPr lang="en-US" sz="1600" dirty="0"/>
              <a:t>Public Health Actions to Promote School Health: </a:t>
            </a:r>
            <a:r>
              <a:rPr lang="en-US" sz="1600" dirty="0" smtClean="0"/>
              <a:t>Supporting </a:t>
            </a:r>
            <a:r>
              <a:rPr lang="en-US" sz="1600" dirty="0"/>
              <a:t>students with chronic </a:t>
            </a:r>
            <a:r>
              <a:rPr lang="en-US" sz="1600" dirty="0" smtClean="0"/>
              <a:t>conditions </a:t>
            </a:r>
            <a:r>
              <a:rPr lang="en-US" sz="1600" b="1" dirty="0">
                <a:solidFill>
                  <a:srgbClr val="0070C0"/>
                </a:solidFill>
              </a:rPr>
              <a:t>[</a:t>
            </a:r>
            <a:r>
              <a:rPr lang="en-US" sz="1600" b="1" dirty="0" smtClean="0">
                <a:solidFill>
                  <a:srgbClr val="0070C0"/>
                </a:solidFill>
              </a:rPr>
              <a:t>AH-5] </a:t>
            </a:r>
            <a:r>
              <a:rPr lang="en-US" sz="1600" dirty="0" smtClean="0">
                <a:hlinkClick r:id="rId4"/>
              </a:rPr>
              <a:t>https</a:t>
            </a:r>
            <a:r>
              <a:rPr lang="en-US" sz="1600" dirty="0">
                <a:hlinkClick r:id="rId4"/>
              </a:rPr>
              <a:t>://</a:t>
            </a:r>
            <a:r>
              <a:rPr lang="en-US" sz="1600" dirty="0" smtClean="0">
                <a:hlinkClick r:id="rId4"/>
              </a:rPr>
              <a:t>www.cdc.gov/chronicdisease/about/state-public-health-actions.htm</a:t>
            </a:r>
            <a:r>
              <a:rPr lang="en-US" sz="1600" dirty="0" smtClean="0"/>
              <a:t> 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Improving </a:t>
            </a:r>
            <a:r>
              <a:rPr lang="en-US" sz="1600" dirty="0"/>
              <a:t>Student Health and Academic Achievement through Nutrition, Physical Activity and the Management of Chronic Conditions in Schools </a:t>
            </a:r>
            <a:r>
              <a:rPr lang="en-US" sz="1600" b="1" dirty="0">
                <a:solidFill>
                  <a:srgbClr val="0070C0"/>
                </a:solidFill>
              </a:rPr>
              <a:t>[AH-5]</a:t>
            </a:r>
            <a:r>
              <a:rPr lang="en-US" sz="1600" b="1" dirty="0"/>
              <a:t> </a:t>
            </a:r>
            <a:r>
              <a:rPr lang="en-US" sz="1600" dirty="0">
                <a:hlinkClick r:id="rId5"/>
              </a:rPr>
              <a:t>http://www.federalgrants.com/Improving-Student-Health-and-Academic-Achievement-through-Nutrition-Physical-Activity-and-the-Management-of-Chronic-Conditions-in-Schools-68322.html</a:t>
            </a:r>
            <a:r>
              <a:rPr lang="en-US" sz="1600" dirty="0"/>
              <a:t>  </a:t>
            </a:r>
          </a:p>
        </p:txBody>
      </p:sp>
      <p:pic>
        <p:nvPicPr>
          <p:cNvPr id="6" name="Picture 5" descr="CDC logo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26"/>
          <a:stretch/>
        </p:blipFill>
        <p:spPr>
          <a:xfrm>
            <a:off x="4344610" y="6168097"/>
            <a:ext cx="1256852" cy="62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90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9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Title 6"/>
          <p:cNvSpPr>
            <a:spLocks noGrp="1"/>
          </p:cNvSpPr>
          <p:nvPr>
            <p:ph type="title"/>
          </p:nvPr>
        </p:nvSpPr>
        <p:spPr>
          <a:xfrm>
            <a:off x="749510" y="131762"/>
            <a:ext cx="6699802" cy="797628"/>
          </a:xfrm>
        </p:spPr>
        <p:txBody>
          <a:bodyPr/>
          <a:lstStyle/>
          <a:p>
            <a:pPr algn="ctr"/>
            <a:r>
              <a:rPr lang="en-US" dirty="0"/>
              <a:t>CDC Programs: Examples and 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371267" y="1396921"/>
            <a:ext cx="8541085" cy="4763057"/>
          </a:xfrm>
        </p:spPr>
        <p:txBody>
          <a:bodyPr>
            <a:normAutofit/>
          </a:bodyPr>
          <a:lstStyle/>
          <a:p>
            <a:r>
              <a:rPr lang="en-US" sz="1800" dirty="0" smtClean="0"/>
              <a:t>National </a:t>
            </a:r>
            <a:r>
              <a:rPr lang="en-US" sz="1800" dirty="0"/>
              <a:t>Center for Chronic Disease Prevention and Health Promotion (NCCDPHP) 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School </a:t>
            </a:r>
            <a:r>
              <a:rPr lang="en-US" sz="1600" dirty="0"/>
              <a:t>Health </a:t>
            </a:r>
            <a:r>
              <a:rPr lang="en-US" sz="1600" dirty="0" smtClean="0"/>
              <a:t>Index: </a:t>
            </a:r>
            <a:r>
              <a:rPr lang="en-US" sz="1600" dirty="0"/>
              <a:t>Self-Assessment &amp; Planning Guide </a:t>
            </a:r>
            <a:r>
              <a:rPr lang="en-US" sz="1600" dirty="0" smtClean="0"/>
              <a:t>2017</a:t>
            </a:r>
            <a:r>
              <a:rPr lang="en-US" sz="1600" b="1" dirty="0">
                <a:solidFill>
                  <a:srgbClr val="00B050"/>
                </a:solidFill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</a:rPr>
              <a:t>[EMC-3, 4] </a:t>
            </a:r>
            <a:r>
              <a:rPr lang="en-US" sz="1600" b="1" dirty="0" smtClean="0">
                <a:solidFill>
                  <a:srgbClr val="0070C0"/>
                </a:solidFill>
              </a:rPr>
              <a:t>[</a:t>
            </a:r>
            <a:r>
              <a:rPr lang="en-US" sz="1600" b="1" dirty="0">
                <a:solidFill>
                  <a:srgbClr val="0070C0"/>
                </a:solidFill>
              </a:rPr>
              <a:t>AH-3, 5, 8, 9, 10] </a:t>
            </a:r>
            <a:r>
              <a:rPr lang="en-US" sz="1600" dirty="0"/>
              <a:t> </a:t>
            </a:r>
            <a:r>
              <a:rPr lang="en-US" sz="1600" dirty="0">
                <a:hlinkClick r:id="rId3"/>
              </a:rPr>
              <a:t>https://www.cdc.gov/healthyschools/shi/index.htm</a:t>
            </a:r>
            <a:r>
              <a:rPr lang="en-US" sz="1600" dirty="0"/>
              <a:t> 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Promoting Healthy Eating and Physical Activity standards for out-of-school activities </a:t>
            </a:r>
            <a:r>
              <a:rPr lang="en-US" sz="1600" b="1" dirty="0" smtClean="0">
                <a:solidFill>
                  <a:srgbClr val="0070C0"/>
                </a:solidFill>
              </a:rPr>
              <a:t>[AH-2] </a:t>
            </a:r>
            <a:r>
              <a:rPr lang="en-US" sz="1600" dirty="0" smtClean="0">
                <a:solidFill>
                  <a:srgbClr val="0070C0"/>
                </a:solidFill>
                <a:hlinkClick r:id="rId4"/>
              </a:rPr>
              <a:t>https://www.cdc.gov/pcd/issues/2015/15_0270.htm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Parents for Healthy Schools, Parent Engagement Strategies </a:t>
            </a:r>
            <a:r>
              <a:rPr lang="en-US" sz="1600" b="1" dirty="0">
                <a:solidFill>
                  <a:srgbClr val="0070C0"/>
                </a:solidFill>
              </a:rPr>
              <a:t>[AH-3] </a:t>
            </a:r>
            <a:r>
              <a:rPr lang="en-US" sz="1600" dirty="0">
                <a:solidFill>
                  <a:srgbClr val="0070C0"/>
                </a:solidFill>
                <a:hlinkClick r:id="rId5"/>
              </a:rPr>
              <a:t>https://www.cdc.gov/healthyschools/parentengagement/parentsforhealthyschools.htm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Promoting Sleep Health </a:t>
            </a:r>
            <a:r>
              <a:rPr lang="en-US" sz="1600" b="1" dirty="0" smtClean="0">
                <a:solidFill>
                  <a:srgbClr val="00B050"/>
                </a:solidFill>
              </a:rPr>
              <a:t>[</a:t>
            </a:r>
            <a:r>
              <a:rPr lang="en-US" sz="1600" b="1" dirty="0">
                <a:solidFill>
                  <a:srgbClr val="00B050"/>
                </a:solidFill>
              </a:rPr>
              <a:t>EMC-3] </a:t>
            </a:r>
            <a:r>
              <a:rPr lang="en-US" sz="1600" dirty="0">
                <a:solidFill>
                  <a:srgbClr val="0070C0"/>
                </a:solidFill>
                <a:hlinkClick r:id="rId6"/>
              </a:rPr>
              <a:t>https://</a:t>
            </a:r>
            <a:r>
              <a:rPr lang="en-US" sz="1600" dirty="0" smtClean="0">
                <a:solidFill>
                  <a:srgbClr val="0070C0"/>
                </a:solidFill>
                <a:hlinkClick r:id="rId6"/>
              </a:rPr>
              <a:t>www.cdc.gov/sleep/about_us.html</a:t>
            </a:r>
            <a:r>
              <a:rPr lang="en-US" sz="1600" dirty="0" smtClean="0">
                <a:solidFill>
                  <a:srgbClr val="0070C0"/>
                </a:solidFill>
              </a:rPr>
              <a:t> </a:t>
            </a:r>
          </a:p>
        </p:txBody>
      </p:sp>
      <p:pic>
        <p:nvPicPr>
          <p:cNvPr id="6" name="Picture 5" descr="CDC logo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26"/>
          <a:stretch/>
        </p:blipFill>
        <p:spPr>
          <a:xfrm>
            <a:off x="4344610" y="6168097"/>
            <a:ext cx="1256852" cy="62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68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0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7391EDBC-5481-E248-9D04-B6CCC7FAB9E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itle 7"/>
          <p:cNvSpPr>
            <a:spLocks noGrp="1"/>
          </p:cNvSpPr>
          <p:nvPr>
            <p:ph type="title"/>
          </p:nvPr>
        </p:nvSpPr>
        <p:spPr>
          <a:xfrm>
            <a:off x="749510" y="131762"/>
            <a:ext cx="6699802" cy="797628"/>
          </a:xfrm>
        </p:spPr>
        <p:txBody>
          <a:bodyPr/>
          <a:lstStyle/>
          <a:p>
            <a:pPr algn="ctr"/>
            <a:r>
              <a:rPr lang="en-US" dirty="0"/>
              <a:t>CDC Programs: Examples and 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0"/>
          </p:nvPr>
        </p:nvSpPr>
        <p:spPr>
          <a:xfrm>
            <a:off x="371268" y="1396922"/>
            <a:ext cx="8422042" cy="4479622"/>
          </a:xfrm>
        </p:spPr>
        <p:txBody>
          <a:bodyPr>
            <a:normAutofit/>
          </a:bodyPr>
          <a:lstStyle/>
          <a:p>
            <a:r>
              <a:rPr lang="en-US" sz="1800" dirty="0" smtClean="0"/>
              <a:t>National </a:t>
            </a:r>
            <a:r>
              <a:rPr lang="en-US" sz="1800" dirty="0"/>
              <a:t>Center for HIV/AIDS, Viral Hepatitis, STD, and TB Prevention (NCHHSTP) </a:t>
            </a:r>
            <a:endParaRPr lang="en-US" sz="1800" dirty="0" smtClean="0"/>
          </a:p>
          <a:p>
            <a:pPr lvl="1">
              <a:spcAft>
                <a:spcPts val="600"/>
              </a:spcAft>
            </a:pPr>
            <a:r>
              <a:rPr lang="en-US" sz="1600" dirty="0" smtClean="0"/>
              <a:t>Funding for State and Large City Education Agencies </a:t>
            </a:r>
            <a:r>
              <a:rPr lang="en-US" sz="1600" b="1" dirty="0" smtClean="0">
                <a:solidFill>
                  <a:srgbClr val="0070C0"/>
                </a:solidFill>
              </a:rPr>
              <a:t>[AH-3</a:t>
            </a:r>
            <a:r>
              <a:rPr lang="en-US" sz="1600" b="1" dirty="0">
                <a:solidFill>
                  <a:srgbClr val="0070C0"/>
                </a:solidFill>
              </a:rPr>
              <a:t>, 5, 7, 8, 9, 10, 11]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www.cdc.gov/healthyyouth/partners/index.htm</a:t>
            </a:r>
            <a:endParaRPr lang="en-US" sz="1600" dirty="0" smtClean="0"/>
          </a:p>
          <a:p>
            <a:pPr lvl="1">
              <a:spcAft>
                <a:spcPts val="600"/>
              </a:spcAft>
            </a:pPr>
            <a:r>
              <a:rPr lang="en-US" sz="1600" dirty="0" smtClean="0"/>
              <a:t>Capacity </a:t>
            </a:r>
            <a:r>
              <a:rPr lang="en-US" sz="1600" dirty="0"/>
              <a:t>Building: Help state and local education agencies establish safe and supportive environments for students and staff </a:t>
            </a:r>
            <a:r>
              <a:rPr lang="en-US" sz="1600" b="1" dirty="0">
                <a:solidFill>
                  <a:srgbClr val="0070C0"/>
                </a:solidFill>
              </a:rPr>
              <a:t>[AH-8, 9] </a:t>
            </a:r>
            <a:r>
              <a:rPr lang="en-US" sz="1600" dirty="0">
                <a:solidFill>
                  <a:srgbClr val="0070C0"/>
                </a:solidFill>
                <a:hlinkClick r:id="rId3"/>
              </a:rPr>
              <a:t>https://www.cdc.gov/healthyyouth/partners/index.htm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</a:p>
          <a:p>
            <a:r>
              <a:rPr lang="en-US" sz="1800" dirty="0"/>
              <a:t>NCHHSTP w</a:t>
            </a:r>
            <a:r>
              <a:rPr lang="en-US" sz="1800" dirty="0" smtClean="0"/>
              <a:t>ith </a:t>
            </a:r>
            <a:r>
              <a:rPr lang="en-US" sz="1800" dirty="0"/>
              <a:t>NCCDPHP </a:t>
            </a:r>
            <a:endParaRPr lang="en-US" sz="1800" dirty="0" smtClean="0"/>
          </a:p>
          <a:p>
            <a:pPr lvl="1">
              <a:spcAft>
                <a:spcPts val="600"/>
              </a:spcAft>
            </a:pPr>
            <a:r>
              <a:rPr lang="en-US" sz="1600" dirty="0"/>
              <a:t>Making the Connection: Teen Health and Academic Grades </a:t>
            </a:r>
            <a:r>
              <a:rPr lang="en-US" sz="1600" dirty="0" smtClean="0"/>
              <a:t>Report</a:t>
            </a:r>
            <a:r>
              <a:rPr lang="en-US" sz="1600" dirty="0"/>
              <a:t> </a:t>
            </a:r>
            <a:r>
              <a:rPr lang="en-US" sz="1600" i="1" dirty="0" smtClean="0"/>
              <a:t>(MMWR </a:t>
            </a:r>
            <a:r>
              <a:rPr lang="en-US" sz="1600" i="1" dirty="0"/>
              <a:t>September 8, 2017 / 66(35);</a:t>
            </a:r>
            <a:r>
              <a:rPr lang="en-US" sz="1600" i="1" dirty="0" smtClean="0"/>
              <a:t>921–927)</a:t>
            </a:r>
            <a:r>
              <a:rPr lang="en-US" sz="1600" b="1" i="1" dirty="0" smtClean="0">
                <a:solidFill>
                  <a:srgbClr val="00B050"/>
                </a:solidFill>
              </a:rPr>
              <a:t> </a:t>
            </a:r>
            <a:r>
              <a:rPr lang="en-US" sz="1600" b="1" dirty="0">
                <a:solidFill>
                  <a:srgbClr val="0070C0"/>
                </a:solidFill>
              </a:rPr>
              <a:t>[AH-3, 5, 8, 9, 10] </a:t>
            </a:r>
            <a:r>
              <a:rPr lang="en-US" sz="1600" dirty="0" smtClean="0">
                <a:hlinkClick r:id="rId4"/>
              </a:rPr>
              <a:t>https</a:t>
            </a:r>
            <a:r>
              <a:rPr lang="en-US" sz="1600" dirty="0">
                <a:hlinkClick r:id="rId4"/>
              </a:rPr>
              <a:t>://</a:t>
            </a:r>
            <a:r>
              <a:rPr lang="en-US" sz="1600" dirty="0" smtClean="0">
                <a:hlinkClick r:id="rId4"/>
              </a:rPr>
              <a:t>www.cdc.gov/features/health-academic-achievement/index.html</a:t>
            </a:r>
            <a:r>
              <a:rPr lang="en-US" sz="1600" dirty="0" smtClean="0"/>
              <a:t> </a:t>
            </a:r>
          </a:p>
          <a:p>
            <a:pPr lvl="1">
              <a:spcAft>
                <a:spcPts val="600"/>
              </a:spcAft>
            </a:pPr>
            <a:r>
              <a:rPr lang="en-US" sz="1600" dirty="0" smtClean="0"/>
              <a:t>Health </a:t>
            </a:r>
            <a:r>
              <a:rPr lang="en-US" sz="1600" dirty="0"/>
              <a:t>Education Curriculum Analysis Tool (HECAT</a:t>
            </a:r>
            <a:r>
              <a:rPr lang="en-US" sz="1600" dirty="0" smtClean="0"/>
              <a:t>)</a:t>
            </a:r>
            <a:r>
              <a:rPr lang="en-US" sz="1600" dirty="0"/>
              <a:t> </a:t>
            </a:r>
            <a:r>
              <a:rPr lang="en-US" sz="1600" dirty="0" smtClean="0"/>
              <a:t>for effective </a:t>
            </a:r>
            <a:r>
              <a:rPr lang="en-US" sz="1600" dirty="0"/>
              <a:t>health education curricula </a:t>
            </a:r>
            <a:r>
              <a:rPr lang="en-US" sz="1600" b="1" dirty="0" smtClean="0">
                <a:solidFill>
                  <a:srgbClr val="00B050"/>
                </a:solidFill>
              </a:rPr>
              <a:t>[EMC-4] </a:t>
            </a:r>
            <a:r>
              <a:rPr lang="en-US" sz="1600" b="1" dirty="0" smtClean="0">
                <a:solidFill>
                  <a:srgbClr val="0070C0"/>
                </a:solidFill>
              </a:rPr>
              <a:t>[AH-3, 5, 8, 9, 10</a:t>
            </a:r>
            <a:r>
              <a:rPr lang="en-US" sz="1600" b="1" dirty="0">
                <a:solidFill>
                  <a:srgbClr val="0070C0"/>
                </a:solidFill>
              </a:rPr>
              <a:t>] </a:t>
            </a:r>
            <a:r>
              <a:rPr lang="en-US" sz="1600" dirty="0">
                <a:hlinkClick r:id="rId5"/>
              </a:rPr>
              <a:t>https://</a:t>
            </a:r>
            <a:r>
              <a:rPr lang="en-US" sz="1600" dirty="0" smtClean="0">
                <a:hlinkClick r:id="rId5"/>
              </a:rPr>
              <a:t>www.cdc.gov/healthyyouth/HECAT/index.htm</a:t>
            </a:r>
            <a:r>
              <a:rPr lang="en-US" sz="1600" dirty="0" smtClean="0"/>
              <a:t> </a:t>
            </a:r>
          </a:p>
        </p:txBody>
      </p:sp>
      <p:pic>
        <p:nvPicPr>
          <p:cNvPr id="6" name="Picture 5" descr="CDC logo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26"/>
          <a:stretch/>
        </p:blipFill>
        <p:spPr>
          <a:xfrm>
            <a:off x="4344610" y="6168097"/>
            <a:ext cx="1256852" cy="62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17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lthyPeople2020_2016.10.5">
  <a:themeElements>
    <a:clrScheme name="ODPHP PAG">
      <a:dk1>
        <a:srgbClr val="000000"/>
      </a:dk1>
      <a:lt1>
        <a:srgbClr val="FFFFFF"/>
      </a:lt1>
      <a:dk2>
        <a:srgbClr val="1B7999"/>
      </a:dk2>
      <a:lt2>
        <a:srgbClr val="FEFFFF"/>
      </a:lt2>
      <a:accent1>
        <a:srgbClr val="028A26"/>
      </a:accent1>
      <a:accent2>
        <a:srgbClr val="52BAD0"/>
      </a:accent2>
      <a:accent3>
        <a:srgbClr val="7D103B"/>
      </a:accent3>
      <a:accent4>
        <a:srgbClr val="E3770C"/>
      </a:accent4>
      <a:accent5>
        <a:srgbClr val="F8C51D"/>
      </a:accent5>
      <a:accent6>
        <a:srgbClr val="9FE03C"/>
      </a:accent6>
      <a:hlink>
        <a:srgbClr val="0000FF"/>
      </a:hlink>
      <a:folHlink>
        <a:srgbClr val="7D103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FF5F83E2-823B-A348-B758-6CAAD3405B21}"/>
    </a:ext>
  </a:extLst>
</a:theme>
</file>

<file path=ppt/theme/theme2.xml><?xml version="1.0" encoding="utf-8"?>
<a:theme xmlns:a="http://schemas.openxmlformats.org/drawingml/2006/main" name="Sec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CDBFB289-1C0A-0543-82E1-28077CA4A489}"/>
    </a:ext>
  </a:extLst>
</a:theme>
</file>

<file path=ppt/theme/theme3.xml><?xml version="1.0" encoding="utf-8"?>
<a:theme xmlns:a="http://schemas.openxmlformats.org/drawingml/2006/main" name="Body">
  <a:themeElements>
    <a:clrScheme name="ODPHP Brand Colors">
      <a:dk1>
        <a:sysClr val="windowText" lastClr="000000"/>
      </a:dk1>
      <a:lt1>
        <a:sysClr val="window" lastClr="FFFFFF"/>
      </a:lt1>
      <a:dk2>
        <a:srgbClr val="092353"/>
      </a:dk2>
      <a:lt2>
        <a:srgbClr val="FFFFFF"/>
      </a:lt2>
      <a:accent1>
        <a:srgbClr val="057C18"/>
      </a:accent1>
      <a:accent2>
        <a:srgbClr val="F7BC00"/>
      </a:accent2>
      <a:accent3>
        <a:srgbClr val="40ADC7"/>
      </a:accent3>
      <a:accent4>
        <a:srgbClr val="DE6300"/>
      </a:accent4>
      <a:accent5>
        <a:srgbClr val="6A002D"/>
      </a:accent5>
      <a:accent6>
        <a:srgbClr val="1D7C5E"/>
      </a:accent6>
      <a:hlink>
        <a:srgbClr val="40ADC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9" id="{095BE0F8-B0EF-3543-BF21-8DC18C38BFCD}" vid="{D9671064-2B1E-534E-88FD-1F5A8FE732D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HealthyPeople2020_2016.10.5</Template>
  <TotalTime>4789</TotalTime>
  <Words>640</Words>
  <Application>Microsoft Office PowerPoint</Application>
  <PresentationFormat>On-screen Show (4:3)</PresentationFormat>
  <Paragraphs>59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Verdana</vt:lpstr>
      <vt:lpstr>Wingdings</vt:lpstr>
      <vt:lpstr>HealthyPeople2020_2016.10.5</vt:lpstr>
      <vt:lpstr>Section</vt:lpstr>
      <vt:lpstr>Body</vt:lpstr>
      <vt:lpstr>Appendix</vt:lpstr>
      <vt:lpstr>CDC Programs: Examples and Sources</vt:lpstr>
      <vt:lpstr>CDC Programs: Examples and Sources</vt:lpstr>
      <vt:lpstr>CDC Programs: Examples and Sources</vt:lpstr>
      <vt:lpstr>CDC Programs: Examples and Sources</vt:lpstr>
      <vt:lpstr>CDC Programs: Examples and Sources</vt:lpstr>
      <vt:lpstr>CDC Programs: Examples and Sources</vt:lpstr>
      <vt:lpstr>CDC Programs: Examples and Sources</vt:lpstr>
    </vt:vector>
  </TitlesOfParts>
  <Company>DHHS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Healthy People 2020 PowerPoint Template</dc:subject>
  <dc:creator>Tiffani Kigenyi</dc:creator>
  <cp:keywords>Healthy People</cp:keywords>
  <cp:lastModifiedBy>Moore, Jennifer A. (CDC/OPHSS/NCHS)</cp:lastModifiedBy>
  <cp:revision>262</cp:revision>
  <cp:lastPrinted>2017-11-15T14:01:04Z</cp:lastPrinted>
  <dcterms:created xsi:type="dcterms:W3CDTF">2016-12-06T21:12:58Z</dcterms:created>
  <dcterms:modified xsi:type="dcterms:W3CDTF">2017-12-12T13:48:00Z</dcterms:modified>
</cp:coreProperties>
</file>