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11.xml" ContentType="application/vnd.openxmlformats-officedocument.presentationml.slideLayout+xml"/>
  <Override PartName="/ppt/theme/theme1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3.xml" ContentType="application/vnd.openxmlformats-officedocument.theme+xml"/>
  <Override PartName="/ppt/slideLayouts/slideLayout17.xml" ContentType="application/vnd.openxmlformats-officedocument.presentationml.slideLayout+xml"/>
  <Override PartName="/ppt/theme/theme1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6.xml" ContentType="application/vnd.openxmlformats-officedocument.theme+xml"/>
  <Override PartName="/ppt/slideLayouts/slideLayout32.xml" ContentType="application/vnd.openxmlformats-officedocument.presentationml.slideLayout+xml"/>
  <Override PartName="/ppt/theme/theme1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9.xml" ContentType="application/vnd.openxmlformats-officedocument.theme+xml"/>
  <Override PartName="/ppt/slideLayouts/slideLayout54.xml" ContentType="application/vnd.openxmlformats-officedocument.presentationml.slideLayout+xml"/>
  <Override PartName="/ppt/theme/theme20.xml" ContentType="application/vnd.openxmlformats-officedocument.theme+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4" r:id="rId2"/>
    <p:sldMasterId id="2147483666" r:id="rId3"/>
    <p:sldMasterId id="2147483677" r:id="rId4"/>
    <p:sldMasterId id="2147483679" r:id="rId5"/>
    <p:sldMasterId id="2147483683" r:id="rId6"/>
    <p:sldMasterId id="2147483685" r:id="rId7"/>
    <p:sldMasterId id="2147483687" r:id="rId8"/>
    <p:sldMasterId id="2147483689" r:id="rId9"/>
    <p:sldMasterId id="2147483691" r:id="rId10"/>
    <p:sldMasterId id="2147483693" r:id="rId11"/>
    <p:sldMasterId id="2147483694" r:id="rId12"/>
    <p:sldMasterId id="2147483696" r:id="rId13"/>
    <p:sldMasterId id="2147483702" r:id="rId14"/>
    <p:sldMasterId id="2147483704" r:id="rId15"/>
    <p:sldMasterId id="2147483711" r:id="rId16"/>
    <p:sldMasterId id="2147483720" r:id="rId17"/>
    <p:sldMasterId id="2147483722" r:id="rId18"/>
    <p:sldMasterId id="2147483727" r:id="rId19"/>
    <p:sldMasterId id="2147483745" r:id="rId20"/>
    <p:sldMasterId id="2147483747" r:id="rId21"/>
    <p:sldMasterId id="2147483749" r:id="rId22"/>
    <p:sldMasterId id="2147483752" r:id="rId23"/>
  </p:sldMasterIdLst>
  <p:notesMasterIdLst>
    <p:notesMasterId r:id="rId165"/>
  </p:notesMasterIdLst>
  <p:handoutMasterIdLst>
    <p:handoutMasterId r:id="rId166"/>
  </p:handoutMasterIdLst>
  <p:sldIdLst>
    <p:sldId id="288" r:id="rId24"/>
    <p:sldId id="287" r:id="rId25"/>
    <p:sldId id="262" r:id="rId26"/>
    <p:sldId id="259" r:id="rId27"/>
    <p:sldId id="264" r:id="rId28"/>
    <p:sldId id="303" r:id="rId29"/>
    <p:sldId id="304" r:id="rId30"/>
    <p:sldId id="289" r:id="rId31"/>
    <p:sldId id="312" r:id="rId32"/>
    <p:sldId id="279" r:id="rId33"/>
    <p:sldId id="280" r:id="rId34"/>
    <p:sldId id="305" r:id="rId35"/>
    <p:sldId id="309" r:id="rId36"/>
    <p:sldId id="316" r:id="rId37"/>
    <p:sldId id="317" r:id="rId38"/>
    <p:sldId id="318" r:id="rId39"/>
    <p:sldId id="319" r:id="rId40"/>
    <p:sldId id="320" r:id="rId41"/>
    <p:sldId id="322" r:id="rId42"/>
    <p:sldId id="323" r:id="rId43"/>
    <p:sldId id="324" r:id="rId44"/>
    <p:sldId id="325" r:id="rId45"/>
    <p:sldId id="326" r:id="rId46"/>
    <p:sldId id="327" r:id="rId47"/>
    <p:sldId id="328" r:id="rId48"/>
    <p:sldId id="329" r:id="rId49"/>
    <p:sldId id="330" r:id="rId50"/>
    <p:sldId id="331" r:id="rId51"/>
    <p:sldId id="332"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6" r:id="rId85"/>
    <p:sldId id="457"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6" r:id="rId130"/>
    <p:sldId id="397" r:id="rId131"/>
    <p:sldId id="398" r:id="rId132"/>
    <p:sldId id="399" r:id="rId133"/>
    <p:sldId id="400" r:id="rId134"/>
    <p:sldId id="401" r:id="rId135"/>
    <p:sldId id="402" r:id="rId136"/>
    <p:sldId id="403" r:id="rId137"/>
    <p:sldId id="404" r:id="rId138"/>
    <p:sldId id="405" r:id="rId139"/>
    <p:sldId id="406" r:id="rId140"/>
    <p:sldId id="407" r:id="rId141"/>
    <p:sldId id="408"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58" r:id="rId157"/>
    <p:sldId id="428" r:id="rId158"/>
    <p:sldId id="429" r:id="rId159"/>
    <p:sldId id="430" r:id="rId160"/>
    <p:sldId id="431" r:id="rId161"/>
    <p:sldId id="432" r:id="rId162"/>
    <p:sldId id="433" r:id="rId163"/>
    <p:sldId id="434" r:id="rId16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381"/>
    <a:srgbClr val="FFFFFF"/>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6426" autoAdjust="0"/>
  </p:normalViewPr>
  <p:slideViewPr>
    <p:cSldViewPr snapToGrid="0" snapToObjects="1">
      <p:cViewPr varScale="1">
        <p:scale>
          <a:sx n="58" d="100"/>
          <a:sy n="58" d="100"/>
        </p:scale>
        <p:origin x="13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5" d="100"/>
          <a:sy n="65" d="100"/>
        </p:scale>
        <p:origin x="-1589"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slide" Target="slides/slide131.xml"/><Relationship Id="rId159" Type="http://schemas.openxmlformats.org/officeDocument/2006/relationships/slide" Target="slides/slide136.xml"/><Relationship Id="rId170"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slide" Target="slides/slide12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60" Type="http://schemas.openxmlformats.org/officeDocument/2006/relationships/slide" Target="slides/slide137.xml"/><Relationship Id="rId16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slide" Target="slides/slide132.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slide" Target="slides/slide125.xml"/><Relationship Id="rId151" Type="http://schemas.openxmlformats.org/officeDocument/2006/relationships/slide" Target="slides/slide128.xml"/><Relationship Id="rId156" Type="http://schemas.openxmlformats.org/officeDocument/2006/relationships/slide" Target="slides/slide133.xml"/><Relationship Id="rId164" Type="http://schemas.openxmlformats.org/officeDocument/2006/relationships/slide" Target="slides/slide141.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4121001910711956"/>
          <c:w val="0.85409252669039137"/>
          <c:h val="0.77102389255660142"/>
        </c:manualLayout>
      </c:layout>
      <c:barChart>
        <c:barDir val="col"/>
        <c:grouping val="clustered"/>
        <c:varyColors val="0"/>
        <c:ser>
          <c:idx val="0"/>
          <c:order val="0"/>
          <c:spPr>
            <a:solidFill>
              <a:schemeClr val="tx2">
                <a:lumMod val="20000"/>
                <a:lumOff val="80000"/>
              </a:schemeClr>
            </a:solidFill>
            <a:ln>
              <a:solidFill>
                <a:srgbClr val="000000"/>
              </a:solidFill>
            </a:ln>
          </c:spPr>
          <c:invertIfNegative val="0"/>
          <c:dPt>
            <c:idx val="1"/>
            <c:invertIfNegative val="0"/>
            <c:bubble3D val="0"/>
            <c:spPr>
              <a:solidFill>
                <a:schemeClr val="tx2">
                  <a:lumMod val="50000"/>
                  <a:lumOff val="50000"/>
                </a:schemeClr>
              </a:solidFill>
              <a:ln cap="rnd">
                <a:solidFill>
                  <a:srgbClr val="000000"/>
                </a:solidFill>
              </a:ln>
            </c:spPr>
            <c:extLst>
              <c:ext xmlns:c16="http://schemas.microsoft.com/office/drawing/2014/chart" uri="{C3380CC4-5D6E-409C-BE32-E72D297353CC}">
                <c16:uniqueId val="{00000001-7311-45BB-8178-BD096BEE6809}"/>
              </c:ext>
            </c:extLst>
          </c:dPt>
          <c:dPt>
            <c:idx val="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3-7311-45BB-8178-BD096BEE6809}"/>
              </c:ext>
            </c:extLst>
          </c:dPt>
          <c:dPt>
            <c:idx val="4"/>
            <c:invertIfNegative val="0"/>
            <c:bubble3D val="0"/>
            <c:spPr>
              <a:solidFill>
                <a:srgbClr val="8064A2"/>
              </a:solidFill>
              <a:ln>
                <a:solidFill>
                  <a:srgbClr val="000000"/>
                </a:solidFill>
              </a:ln>
            </c:spPr>
            <c:extLst>
              <c:ext xmlns:c16="http://schemas.microsoft.com/office/drawing/2014/chart" uri="{C3380CC4-5D6E-409C-BE32-E72D297353CC}">
                <c16:uniqueId val="{00000005-7311-45BB-8178-BD096BEE6809}"/>
              </c:ext>
            </c:extLst>
          </c:dPt>
          <c:dPt>
            <c:idx val="5"/>
            <c:invertIfNegative val="0"/>
            <c:bubble3D val="0"/>
            <c:spPr>
              <a:solidFill>
                <a:srgbClr val="9BBB59"/>
              </a:solidFill>
              <a:ln>
                <a:solidFill>
                  <a:srgbClr val="000000"/>
                </a:solidFill>
              </a:ln>
            </c:spPr>
            <c:extLst>
              <c:ext xmlns:c16="http://schemas.microsoft.com/office/drawing/2014/chart" uri="{C3380CC4-5D6E-409C-BE32-E72D297353CC}">
                <c16:uniqueId val="{00000007-7311-45BB-8178-BD096BEE6809}"/>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7311-45BB-8178-BD096BEE6809}"/>
              </c:ext>
            </c:extLst>
          </c:dPt>
          <c:dPt>
            <c:idx val="7"/>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7311-45BB-8178-BD096BEE6809}"/>
              </c:ext>
            </c:extLst>
          </c:dPt>
          <c:dPt>
            <c:idx val="11"/>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7311-45BB-8178-BD096BEE6809}"/>
              </c:ext>
            </c:extLst>
          </c:dPt>
          <c:dPt>
            <c:idx val="1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7311-45BB-8178-BD096BEE6809}"/>
              </c:ext>
            </c:extLst>
          </c:dPt>
          <c:dPt>
            <c:idx val="16"/>
            <c:invertIfNegative val="0"/>
            <c:bubble3D val="0"/>
            <c:spPr>
              <a:solidFill>
                <a:srgbClr val="427EEB"/>
              </a:solidFill>
              <a:ln>
                <a:solidFill>
                  <a:schemeClr val="tx1"/>
                </a:solidFill>
              </a:ln>
            </c:spPr>
            <c:extLst>
              <c:ext xmlns:c16="http://schemas.microsoft.com/office/drawing/2014/chart" uri="{C3380CC4-5D6E-409C-BE32-E72D297353CC}">
                <c16:uniqueId val="{00000011-7311-45BB-8178-BD096BEE6809}"/>
              </c:ext>
            </c:extLst>
          </c:dPt>
          <c:dPt>
            <c:idx val="17"/>
            <c:invertIfNegative val="0"/>
            <c:bubble3D val="0"/>
            <c:spPr>
              <a:solidFill>
                <a:srgbClr val="FF9F52"/>
              </a:solidFill>
              <a:ln>
                <a:solidFill>
                  <a:schemeClr val="tx1"/>
                </a:solidFill>
              </a:ln>
            </c:spPr>
            <c:extLst>
              <c:ext xmlns:c16="http://schemas.microsoft.com/office/drawing/2014/chart" uri="{C3380CC4-5D6E-409C-BE32-E72D297353CC}">
                <c16:uniqueId val="{00000013-7311-45BB-8178-BD096BEE6809}"/>
              </c:ext>
            </c:extLst>
          </c:dPt>
          <c:dPt>
            <c:idx val="21"/>
            <c:invertIfNegative val="0"/>
            <c:bubble3D val="0"/>
            <c:spPr>
              <a:solidFill>
                <a:srgbClr val="427EEB"/>
              </a:solidFill>
              <a:ln>
                <a:solidFill>
                  <a:schemeClr val="tx1"/>
                </a:solidFill>
              </a:ln>
            </c:spPr>
            <c:extLst>
              <c:ext xmlns:c16="http://schemas.microsoft.com/office/drawing/2014/chart" uri="{C3380CC4-5D6E-409C-BE32-E72D297353CC}">
                <c16:uniqueId val="{00000015-7311-45BB-8178-BD096BEE6809}"/>
              </c:ext>
            </c:extLst>
          </c:dPt>
          <c:dPt>
            <c:idx val="22"/>
            <c:invertIfNegative val="0"/>
            <c:bubble3D val="0"/>
            <c:spPr>
              <a:solidFill>
                <a:srgbClr val="FF9F52"/>
              </a:solidFill>
              <a:ln>
                <a:solidFill>
                  <a:schemeClr val="tx1"/>
                </a:solidFill>
              </a:ln>
            </c:spPr>
            <c:extLst>
              <c:ext xmlns:c16="http://schemas.microsoft.com/office/drawing/2014/chart" uri="{C3380CC4-5D6E-409C-BE32-E72D297353CC}">
                <c16:uniqueId val="{00000017-7311-45BB-8178-BD096BEE6809}"/>
              </c:ext>
            </c:extLst>
          </c:dPt>
          <c:errBars>
            <c:errBarType val="both"/>
            <c:errValType val="cust"/>
            <c:noEndCap val="0"/>
            <c:plus>
              <c:numRef>
                <c:f>Sheet1!$G$2:$G$35</c:f>
                <c:numCache>
                  <c:formatCode>General</c:formatCode>
                  <c:ptCount val="24"/>
                  <c:pt idx="1">
                    <c:v>3.1999999999999993</c:v>
                  </c:pt>
                  <c:pt idx="2">
                    <c:v>4.0999999999999996</c:v>
                  </c:pt>
                  <c:pt idx="3">
                    <c:v>0</c:v>
                  </c:pt>
                  <c:pt idx="4">
                    <c:v>0</c:v>
                  </c:pt>
                  <c:pt idx="5">
                    <c:v>0</c:v>
                  </c:pt>
                  <c:pt idx="6">
                    <c:v>3.5999999999999979</c:v>
                  </c:pt>
                  <c:pt idx="7">
                    <c:v>4.1999999999999993</c:v>
                  </c:pt>
                  <c:pt idx="8">
                    <c:v>0</c:v>
                  </c:pt>
                  <c:pt idx="9">
                    <c:v>0</c:v>
                  </c:pt>
                  <c:pt idx="10">
                    <c:v>0</c:v>
                  </c:pt>
                  <c:pt idx="11">
                    <c:v>2.5</c:v>
                  </c:pt>
                  <c:pt idx="12">
                    <c:v>3.6000000000000014</c:v>
                  </c:pt>
                  <c:pt idx="13">
                    <c:v>0</c:v>
                  </c:pt>
                  <c:pt idx="14">
                    <c:v>0</c:v>
                  </c:pt>
                  <c:pt idx="15">
                    <c:v>0</c:v>
                  </c:pt>
                  <c:pt idx="16">
                    <c:v>3.0999999999999979</c:v>
                  </c:pt>
                  <c:pt idx="17">
                    <c:v>5.8000000000000007</c:v>
                  </c:pt>
                  <c:pt idx="18">
                    <c:v>0</c:v>
                  </c:pt>
                  <c:pt idx="19">
                    <c:v>0</c:v>
                  </c:pt>
                  <c:pt idx="20">
                    <c:v>0</c:v>
                  </c:pt>
                  <c:pt idx="21">
                    <c:v>2.7999999999999972</c:v>
                  </c:pt>
                  <c:pt idx="22">
                    <c:v>6.8999999999999986</c:v>
                  </c:pt>
                  <c:pt idx="23">
                    <c:v>0</c:v>
                  </c:pt>
                </c:numCache>
              </c:numRef>
            </c:plus>
            <c:minus>
              <c:numRef>
                <c:f>Sheet1!$F$2:$F$35</c:f>
                <c:numCache>
                  <c:formatCode>General</c:formatCode>
                  <c:ptCount val="24"/>
                  <c:pt idx="1">
                    <c:v>3.1999999999999993</c:v>
                  </c:pt>
                  <c:pt idx="2">
                    <c:v>3.4000000000000004</c:v>
                  </c:pt>
                  <c:pt idx="3">
                    <c:v>0</c:v>
                  </c:pt>
                  <c:pt idx="4">
                    <c:v>0</c:v>
                  </c:pt>
                  <c:pt idx="5">
                    <c:v>0</c:v>
                  </c:pt>
                  <c:pt idx="6">
                    <c:v>3.6000000000000014</c:v>
                  </c:pt>
                  <c:pt idx="7">
                    <c:v>3.3999999999999986</c:v>
                  </c:pt>
                  <c:pt idx="8">
                    <c:v>0</c:v>
                  </c:pt>
                  <c:pt idx="9">
                    <c:v>0</c:v>
                  </c:pt>
                  <c:pt idx="10">
                    <c:v>0</c:v>
                  </c:pt>
                  <c:pt idx="11">
                    <c:v>2.5</c:v>
                  </c:pt>
                  <c:pt idx="12">
                    <c:v>3.0999999999999979</c:v>
                  </c:pt>
                  <c:pt idx="13">
                    <c:v>0</c:v>
                  </c:pt>
                  <c:pt idx="14">
                    <c:v>0</c:v>
                  </c:pt>
                  <c:pt idx="15">
                    <c:v>0</c:v>
                  </c:pt>
                  <c:pt idx="16">
                    <c:v>3.1999999999999993</c:v>
                  </c:pt>
                  <c:pt idx="17">
                    <c:v>5.1999999999999993</c:v>
                  </c:pt>
                  <c:pt idx="18">
                    <c:v>0</c:v>
                  </c:pt>
                  <c:pt idx="19">
                    <c:v>0</c:v>
                  </c:pt>
                  <c:pt idx="20">
                    <c:v>0</c:v>
                  </c:pt>
                  <c:pt idx="21">
                    <c:v>2.8000000000000007</c:v>
                  </c:pt>
                  <c:pt idx="22">
                    <c:v>5.5000000000000018</c:v>
                  </c:pt>
                  <c:pt idx="23">
                    <c:v>0</c:v>
                  </c:pt>
                </c:numCache>
              </c:numRef>
            </c:minus>
          </c:errBars>
          <c:cat>
            <c:strLit>
              <c:ptCount val="25"/>
              <c:pt idx="0">
                <c:v>1</c:v>
              </c:pt>
              <c:pt idx="1">
                <c:v>2</c:v>
              </c:pt>
              <c:pt idx="2">
                <c:v>5</c:v>
              </c:pt>
              <c:pt idx="3">
                <c:v>6</c:v>
              </c:pt>
              <c:pt idx="4">
                <c:v>7</c:v>
              </c:pt>
              <c:pt idx="5">
                <c:v>8</c:v>
              </c:pt>
              <c:pt idx="6">
                <c:v>9</c:v>
              </c:pt>
              <c:pt idx="7">
                <c:v>12</c:v>
              </c:pt>
              <c:pt idx="8">
                <c:v>13</c:v>
              </c:pt>
              <c:pt idx="9">
                <c:v>14</c:v>
              </c:pt>
              <c:pt idx="10">
                <c:v>15</c:v>
              </c:pt>
              <c:pt idx="11">
                <c:v>16</c:v>
              </c:pt>
              <c:pt idx="12">
                <c:v>19</c:v>
              </c:pt>
              <c:pt idx="13">
                <c:v>20</c:v>
              </c:pt>
              <c:pt idx="14">
                <c:v>21</c:v>
              </c:pt>
              <c:pt idx="15">
                <c:v>22</c:v>
              </c:pt>
              <c:pt idx="16">
                <c:v>23</c:v>
              </c:pt>
              <c:pt idx="17">
                <c:v>26</c:v>
              </c:pt>
              <c:pt idx="18">
                <c:v>27</c:v>
              </c:pt>
              <c:pt idx="19">
                <c:v>28</c:v>
              </c:pt>
              <c:pt idx="20">
                <c:v>29</c:v>
              </c:pt>
              <c:pt idx="21">
                <c:v>30</c:v>
              </c:pt>
              <c:pt idx="22">
                <c:v>33</c:v>
              </c:pt>
              <c:pt idx="23">
                <c:v>34</c:v>
              </c:pt>
              <c:pt idx="24">
                <c:v>35</c:v>
              </c:pt>
              <c:extLst>
                <c:ext xmlns:c15="http://schemas.microsoft.com/office/drawing/2012/chart" uri="{02D57815-91ED-43cb-92C2-25804820EDAC}">
                  <c15:autoCat val="1"/>
                </c:ext>
              </c:extLst>
            </c:strLit>
          </c:cat>
          <c:val>
            <c:numRef>
              <c:f>Sheet1!$B$2:$B$36</c:f>
              <c:numCache>
                <c:formatCode>General</c:formatCode>
                <c:ptCount val="25"/>
                <c:pt idx="1">
                  <c:v>23.8</c:v>
                </c:pt>
                <c:pt idx="2">
                  <c:v>14.1</c:v>
                </c:pt>
                <c:pt idx="6">
                  <c:v>28.8</c:v>
                </c:pt>
                <c:pt idx="7">
                  <c:v>16.2</c:v>
                </c:pt>
                <c:pt idx="11">
                  <c:v>17</c:v>
                </c:pt>
                <c:pt idx="12">
                  <c:v>17.899999999999999</c:v>
                </c:pt>
                <c:pt idx="16" formatCode="0.0">
                  <c:v>27.8</c:v>
                </c:pt>
                <c:pt idx="17" formatCode="0.0">
                  <c:v>31.3</c:v>
                </c:pt>
                <c:pt idx="21" formatCode="0.0">
                  <c:v>17.100000000000001</c:v>
                </c:pt>
                <c:pt idx="22" formatCode="0.0">
                  <c:v>19.100000000000001</c:v>
                </c:pt>
              </c:numCache>
            </c:numRef>
          </c:val>
          <c:extLst>
            <c:ext xmlns:c16="http://schemas.microsoft.com/office/drawing/2014/chart" uri="{C3380CC4-5D6E-409C-BE32-E72D297353CC}">
              <c16:uniqueId val="{00000018-7311-45BB-8178-BD096BEE6809}"/>
            </c:ext>
          </c:extLst>
        </c:ser>
        <c:dLbls>
          <c:showLegendKey val="0"/>
          <c:showVal val="0"/>
          <c:showCatName val="0"/>
          <c:showSerName val="0"/>
          <c:showPercent val="0"/>
          <c:showBubbleSize val="0"/>
        </c:dLbls>
        <c:gapWidth val="0"/>
        <c:overlap val="2"/>
        <c:axId val="290740560"/>
        <c:axId val="290740952"/>
        <c:extLst/>
      </c:barChart>
      <c:lineChart>
        <c:grouping val="standard"/>
        <c:varyColors val="0"/>
        <c:ser>
          <c:idx val="3"/>
          <c:order val="1"/>
          <c:spPr>
            <a:ln w="50800" cap="rnd">
              <a:solidFill>
                <a:schemeClr val="tx1"/>
              </a:solidFill>
              <a:prstDash val="dash"/>
            </a:ln>
          </c:spPr>
          <c:marker>
            <c:symbol val="none"/>
          </c:marker>
          <c:cat>
            <c:strLit>
              <c:ptCount val="25"/>
              <c:pt idx="0">
                <c:v>1</c:v>
              </c:pt>
              <c:pt idx="1">
                <c:v>2</c:v>
              </c:pt>
              <c:pt idx="2">
                <c:v>5</c:v>
              </c:pt>
              <c:pt idx="3">
                <c:v>6</c:v>
              </c:pt>
              <c:pt idx="4">
                <c:v>7</c:v>
              </c:pt>
              <c:pt idx="5">
                <c:v>8</c:v>
              </c:pt>
              <c:pt idx="6">
                <c:v>9</c:v>
              </c:pt>
              <c:pt idx="7">
                <c:v>12</c:v>
              </c:pt>
              <c:pt idx="8">
                <c:v>13</c:v>
              </c:pt>
              <c:pt idx="9">
                <c:v>14</c:v>
              </c:pt>
              <c:pt idx="10">
                <c:v>15</c:v>
              </c:pt>
              <c:pt idx="11">
                <c:v>16</c:v>
              </c:pt>
              <c:pt idx="12">
                <c:v>19</c:v>
              </c:pt>
              <c:pt idx="13">
                <c:v>20</c:v>
              </c:pt>
              <c:pt idx="14">
                <c:v>21</c:v>
              </c:pt>
              <c:pt idx="15">
                <c:v>22</c:v>
              </c:pt>
              <c:pt idx="16">
                <c:v>23</c:v>
              </c:pt>
              <c:pt idx="17">
                <c:v>26</c:v>
              </c:pt>
              <c:pt idx="18">
                <c:v>27</c:v>
              </c:pt>
              <c:pt idx="19">
                <c:v>28</c:v>
              </c:pt>
              <c:pt idx="20">
                <c:v>29</c:v>
              </c:pt>
              <c:pt idx="21">
                <c:v>30</c:v>
              </c:pt>
              <c:pt idx="22">
                <c:v>33</c:v>
              </c:pt>
              <c:pt idx="23">
                <c:v>34</c:v>
              </c:pt>
              <c:pt idx="24">
                <c:v>35</c:v>
              </c:pt>
              <c:extLst>
                <c:ext xmlns:c15="http://schemas.microsoft.com/office/drawing/2012/chart" uri="{02D57815-91ED-43cb-92C2-25804820EDAC}">
                  <c15:autoCat val="1"/>
                </c:ext>
              </c:extLst>
            </c:strLit>
          </c:cat>
          <c:val>
            <c:numRef>
              <c:f>Sheet1!$E$2:$E$36</c:f>
              <c:numCache>
                <c:formatCode>General</c:formatCode>
                <c:ptCount val="25"/>
                <c:pt idx="0">
                  <c:v>21.4</c:v>
                </c:pt>
                <c:pt idx="1">
                  <c:v>21.4</c:v>
                </c:pt>
                <c:pt idx="2">
                  <c:v>21.4</c:v>
                </c:pt>
                <c:pt idx="3">
                  <c:v>21.4</c:v>
                </c:pt>
                <c:pt idx="5">
                  <c:v>25.9</c:v>
                </c:pt>
                <c:pt idx="6">
                  <c:v>25.9</c:v>
                </c:pt>
                <c:pt idx="7">
                  <c:v>25.9</c:v>
                </c:pt>
                <c:pt idx="8">
                  <c:v>25.9</c:v>
                </c:pt>
                <c:pt idx="10">
                  <c:v>15.3</c:v>
                </c:pt>
                <c:pt idx="11">
                  <c:v>15.3</c:v>
                </c:pt>
                <c:pt idx="12">
                  <c:v>15.3</c:v>
                </c:pt>
                <c:pt idx="13">
                  <c:v>15.3</c:v>
                </c:pt>
                <c:pt idx="15" formatCode="0.0">
                  <c:v>25</c:v>
                </c:pt>
                <c:pt idx="16" formatCode="0.0">
                  <c:v>25</c:v>
                </c:pt>
                <c:pt idx="17" formatCode="0.0">
                  <c:v>25</c:v>
                </c:pt>
                <c:pt idx="18" formatCode="0.0">
                  <c:v>25</c:v>
                </c:pt>
                <c:pt idx="20" formatCode="0.0">
                  <c:v>15.4</c:v>
                </c:pt>
                <c:pt idx="21" formatCode="0.0">
                  <c:v>15.4</c:v>
                </c:pt>
                <c:pt idx="22" formatCode="0.0">
                  <c:v>15.4</c:v>
                </c:pt>
                <c:pt idx="23" formatCode="0.0">
                  <c:v>15.4</c:v>
                </c:pt>
              </c:numCache>
            </c:numRef>
          </c:val>
          <c:smooth val="0"/>
          <c:extLst>
            <c:ext xmlns:c16="http://schemas.microsoft.com/office/drawing/2014/chart" uri="{C3380CC4-5D6E-409C-BE32-E72D297353CC}">
              <c16:uniqueId val="{00000019-7311-45BB-8178-BD096BEE6809}"/>
            </c:ext>
          </c:extLst>
        </c:ser>
        <c:dLbls>
          <c:showLegendKey val="0"/>
          <c:showVal val="0"/>
          <c:showCatName val="0"/>
          <c:showSerName val="0"/>
          <c:showPercent val="0"/>
          <c:showBubbleSize val="0"/>
        </c:dLbls>
        <c:marker val="1"/>
        <c:smooth val="0"/>
        <c:axId val="290740560"/>
        <c:axId val="290740952"/>
        <c:extLst/>
      </c:lineChart>
      <c:catAx>
        <c:axId val="29074056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290740952"/>
        <c:crossesAt val="0"/>
        <c:auto val="1"/>
        <c:lblAlgn val="ctr"/>
        <c:lblOffset val="100"/>
        <c:noMultiLvlLbl val="0"/>
      </c:catAx>
      <c:valAx>
        <c:axId val="290740952"/>
        <c:scaling>
          <c:orientation val="minMax"/>
          <c:max val="5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40560"/>
        <c:crosses val="autoZero"/>
        <c:crossBetween val="between"/>
        <c:majorUnit val="1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F9A4-41F9-B31A-A1131D37D5C2}"/>
              </c:ext>
            </c:extLst>
          </c:dPt>
          <c:dPt>
            <c:idx val="1"/>
            <c:invertIfNegative val="0"/>
            <c:bubble3D val="0"/>
            <c:spPr>
              <a:solidFill>
                <a:srgbClr val="BFBFBF"/>
              </a:solidFill>
              <a:ln>
                <a:solidFill>
                  <a:schemeClr val="tx1"/>
                </a:solidFill>
              </a:ln>
            </c:spPr>
            <c:extLst>
              <c:ext xmlns:c16="http://schemas.microsoft.com/office/drawing/2014/chart" uri="{C3380CC4-5D6E-409C-BE32-E72D297353CC}">
                <c16:uniqueId val="{00000003-F9A4-41F9-B31A-A1131D37D5C2}"/>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F9A4-41F9-B31A-A1131D37D5C2}"/>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F9A4-41F9-B31A-A1131D37D5C2}"/>
              </c:ext>
            </c:extLst>
          </c:dPt>
          <c:dPt>
            <c:idx val="4"/>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9-F9A4-41F9-B31A-A1131D37D5C2}"/>
              </c:ext>
            </c:extLst>
          </c:dPt>
          <c:dPt>
            <c:idx val="5"/>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B-F9A4-41F9-B31A-A1131D37D5C2}"/>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D-F9A4-41F9-B31A-A1131D37D5C2}"/>
              </c:ext>
            </c:extLst>
          </c:dPt>
          <c:dPt>
            <c:idx val="7"/>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F-F9A4-41F9-B31A-A1131D37D5C2}"/>
              </c:ext>
            </c:extLst>
          </c:dPt>
          <c:dPt>
            <c:idx val="8"/>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1-F9A4-41F9-B31A-A1131D37D5C2}"/>
              </c:ext>
            </c:extLst>
          </c:dPt>
          <c:dPt>
            <c:idx val="9"/>
            <c:invertIfNegative val="0"/>
            <c:bubble3D val="0"/>
            <c:spPr>
              <a:solidFill>
                <a:srgbClr val="DE6300"/>
              </a:solidFill>
              <a:ln>
                <a:solidFill>
                  <a:schemeClr val="tx1"/>
                </a:solidFill>
              </a:ln>
            </c:spPr>
            <c:extLst>
              <c:ext xmlns:c16="http://schemas.microsoft.com/office/drawing/2014/chart" uri="{C3380CC4-5D6E-409C-BE32-E72D297353CC}">
                <c16:uniqueId val="{00000013-F9A4-41F9-B31A-A1131D37D5C2}"/>
              </c:ext>
            </c:extLst>
          </c:dPt>
          <c:dPt>
            <c:idx val="10"/>
            <c:invertIfNegative val="0"/>
            <c:bubble3D val="0"/>
            <c:spPr>
              <a:solidFill>
                <a:schemeClr val="accent2">
                  <a:lumMod val="60000"/>
                  <a:lumOff val="40000"/>
                </a:schemeClr>
              </a:solidFill>
              <a:ln>
                <a:solidFill>
                  <a:schemeClr val="tx1"/>
                </a:solidFill>
              </a:ln>
            </c:spPr>
            <c:extLst>
              <c:ext xmlns:c16="http://schemas.microsoft.com/office/drawing/2014/chart" uri="{C3380CC4-5D6E-409C-BE32-E72D297353CC}">
                <c16:uniqueId val="{00000015-F9A4-41F9-B31A-A1131D37D5C2}"/>
              </c:ext>
            </c:extLst>
          </c:dPt>
          <c:dPt>
            <c:idx val="11"/>
            <c:invertIfNegative val="0"/>
            <c:bubble3D val="0"/>
            <c:spPr>
              <a:solidFill>
                <a:schemeClr val="accent2">
                  <a:lumMod val="20000"/>
                  <a:lumOff val="80000"/>
                </a:schemeClr>
              </a:solidFill>
              <a:ln>
                <a:solidFill>
                  <a:schemeClr val="tx1"/>
                </a:solidFill>
              </a:ln>
            </c:spPr>
            <c:extLst>
              <c:ext xmlns:c16="http://schemas.microsoft.com/office/drawing/2014/chart" uri="{C3380CC4-5D6E-409C-BE32-E72D297353CC}">
                <c16:uniqueId val="{00000017-F9A4-41F9-B31A-A1131D37D5C2}"/>
              </c:ext>
            </c:extLst>
          </c:dPt>
          <c:dPt>
            <c:idx val="12"/>
            <c:invertIfNegative val="0"/>
            <c:bubble3D val="0"/>
            <c:spPr>
              <a:solidFill>
                <a:srgbClr val="F79646"/>
              </a:solidFill>
              <a:ln>
                <a:solidFill>
                  <a:schemeClr val="tx1"/>
                </a:solidFill>
              </a:ln>
            </c:spPr>
            <c:extLst>
              <c:ext xmlns:c16="http://schemas.microsoft.com/office/drawing/2014/chart" uri="{C3380CC4-5D6E-409C-BE32-E72D297353CC}">
                <c16:uniqueId val="{00000019-F9A4-41F9-B31A-A1131D37D5C2}"/>
              </c:ext>
            </c:extLst>
          </c:dPt>
          <c:dPt>
            <c:idx val="13"/>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B-F9A4-41F9-B31A-A1131D37D5C2}"/>
              </c:ext>
            </c:extLst>
          </c:dPt>
          <c:dPt>
            <c:idx val="14"/>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1D-F9A4-41F9-B31A-A1131D37D5C2}"/>
              </c:ext>
            </c:extLst>
          </c:dPt>
          <c:errBars>
            <c:errBarType val="both"/>
            <c:errValType val="cust"/>
            <c:noEndCap val="0"/>
            <c:plus>
              <c:numRef>
                <c:f>Sheet1!$E$2:$E$22</c:f>
                <c:numCache>
                  <c:formatCode>General</c:formatCode>
                  <c:ptCount val="16"/>
                  <c:pt idx="1">
                    <c:v>0.5</c:v>
                  </c:pt>
                  <c:pt idx="2">
                    <c:v>0.29999999999999716</c:v>
                  </c:pt>
                  <c:pt idx="4">
                    <c:v>1.1000000000000085</c:v>
                  </c:pt>
                  <c:pt idx="5">
                    <c:v>1</c:v>
                  </c:pt>
                  <c:pt idx="6">
                    <c:v>0.79999999999999716</c:v>
                  </c:pt>
                  <c:pt idx="7">
                    <c:v>0.60000000000000853</c:v>
                  </c:pt>
                  <c:pt idx="8">
                    <c:v>0.39999999999999147</c:v>
                  </c:pt>
                  <c:pt idx="10">
                    <c:v>0.39999999999999147</c:v>
                  </c:pt>
                  <c:pt idx="11">
                    <c:v>1.1999999999999886</c:v>
                  </c:pt>
                  <c:pt idx="13">
                    <c:v>0.39999999999999147</c:v>
                  </c:pt>
                  <c:pt idx="14">
                    <c:v>1.2000000000000028</c:v>
                  </c:pt>
                </c:numCache>
              </c:numRef>
            </c:plus>
            <c:minus>
              <c:numRef>
                <c:f>Sheet1!$D$2:$D$22</c:f>
                <c:numCache>
                  <c:formatCode>General</c:formatCode>
                  <c:ptCount val="16"/>
                  <c:pt idx="0">
                    <c:v>0</c:v>
                  </c:pt>
                  <c:pt idx="1">
                    <c:v>0.60000000000000853</c:v>
                  </c:pt>
                  <c:pt idx="2">
                    <c:v>0.40000000000000568</c:v>
                  </c:pt>
                  <c:pt idx="4">
                    <c:v>1.0999999999999943</c:v>
                  </c:pt>
                  <c:pt idx="5">
                    <c:v>0.90000000000000568</c:v>
                  </c:pt>
                  <c:pt idx="6">
                    <c:v>0.70000000000000284</c:v>
                  </c:pt>
                  <c:pt idx="7">
                    <c:v>0.59999999999999432</c:v>
                  </c:pt>
                  <c:pt idx="8">
                    <c:v>0.40000000000000568</c:v>
                  </c:pt>
                  <c:pt idx="10">
                    <c:v>0.29999999999999716</c:v>
                  </c:pt>
                  <c:pt idx="11">
                    <c:v>1.2000000000000028</c:v>
                  </c:pt>
                  <c:pt idx="13">
                    <c:v>0.40000000000000568</c:v>
                  </c:pt>
                  <c:pt idx="14">
                    <c:v>1.1000000000000085</c:v>
                  </c:pt>
                  <c:pt idx="15">
                    <c:v>0</c:v>
                  </c:pt>
                </c:numCache>
              </c:numRef>
            </c:minus>
          </c:errBars>
          <c:cat>
            <c:strRef>
              <c:f>Sheet1!$A$2:$A$22</c:f>
              <c:strCache>
                <c:ptCount val="15"/>
                <c:pt idx="1">
                  <c:v>*2008 Total</c:v>
                </c:pt>
                <c:pt idx="2">
                  <c:v>2015 Total</c:v>
                </c:pt>
                <c:pt idx="4">
                  <c:v>   &lt;100</c:v>
                </c:pt>
                <c:pt idx="5">
                  <c:v>   100-199</c:v>
                </c:pt>
                <c:pt idx="6">
                  <c:v>   200-399</c:v>
                </c:pt>
                <c:pt idx="7">
                  <c:v>   400-599</c:v>
                </c:pt>
                <c:pt idx="8">
                  <c:v>   600+</c:v>
                </c:pt>
                <c:pt idx="10">
                  <c:v>   US</c:v>
                </c:pt>
                <c:pt idx="11">
                  <c:v>   Outside US</c:v>
                </c:pt>
                <c:pt idx="13">
                  <c:v>   Metropolitan</c:v>
                </c:pt>
                <c:pt idx="14">
                  <c:v>   Non-metropolitan</c:v>
                </c:pt>
              </c:strCache>
            </c:strRef>
          </c:cat>
          <c:val>
            <c:numRef>
              <c:f>Sheet1!$B$2:$B$22</c:f>
              <c:numCache>
                <c:formatCode>General</c:formatCode>
                <c:ptCount val="16"/>
                <c:pt idx="1">
                  <c:v>83.2</c:v>
                </c:pt>
                <c:pt idx="2">
                  <c:v>89.4</c:v>
                </c:pt>
                <c:pt idx="4">
                  <c:v>81.8</c:v>
                </c:pt>
                <c:pt idx="5">
                  <c:v>81.7</c:v>
                </c:pt>
                <c:pt idx="6">
                  <c:v>88.9</c:v>
                </c:pt>
                <c:pt idx="7">
                  <c:v>95.3</c:v>
                </c:pt>
                <c:pt idx="8">
                  <c:v>97.9</c:v>
                </c:pt>
                <c:pt idx="10">
                  <c:v>91.7</c:v>
                </c:pt>
                <c:pt idx="11">
                  <c:v>76.400000000000006</c:v>
                </c:pt>
                <c:pt idx="13">
                  <c:v>89.7</c:v>
                </c:pt>
                <c:pt idx="14">
                  <c:v>87.2</c:v>
                </c:pt>
              </c:numCache>
            </c:numRef>
          </c:val>
          <c:extLst>
            <c:ext xmlns:c16="http://schemas.microsoft.com/office/drawing/2014/chart" uri="{C3380CC4-5D6E-409C-BE32-E72D297353CC}">
              <c16:uniqueId val="{0000001E-F9A4-41F9-B31A-A1131D37D5C2}"/>
            </c:ext>
          </c:extLst>
        </c:ser>
        <c:dLbls>
          <c:showLegendKey val="0"/>
          <c:showVal val="0"/>
          <c:showCatName val="0"/>
          <c:showSerName val="0"/>
          <c:showPercent val="0"/>
          <c:showBubbleSize val="0"/>
        </c:dLbls>
        <c:gapWidth val="0"/>
        <c:axId val="290931240"/>
        <c:axId val="291222272"/>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Sheet1!$A$2:$A$22</c:f>
              <c:strCache>
                <c:ptCount val="15"/>
                <c:pt idx="1">
                  <c:v>*2008 Total</c:v>
                </c:pt>
                <c:pt idx="2">
                  <c:v>2015 Total</c:v>
                </c:pt>
                <c:pt idx="4">
                  <c:v>   &lt;100</c:v>
                </c:pt>
                <c:pt idx="5">
                  <c:v>   100-199</c:v>
                </c:pt>
                <c:pt idx="6">
                  <c:v>   200-399</c:v>
                </c:pt>
                <c:pt idx="7">
                  <c:v>   400-599</c:v>
                </c:pt>
                <c:pt idx="8">
                  <c:v>   600+</c:v>
                </c:pt>
                <c:pt idx="10">
                  <c:v>   US</c:v>
                </c:pt>
                <c:pt idx="11">
                  <c:v>   Outside US</c:v>
                </c:pt>
                <c:pt idx="13">
                  <c:v>   Metropolitan</c:v>
                </c:pt>
                <c:pt idx="14">
                  <c:v>   Non-metropolitan</c:v>
                </c:pt>
              </c:strCache>
            </c:strRef>
          </c:cat>
          <c:val>
            <c:numRef>
              <c:f>Sheet1!$F$2:$F$22</c:f>
              <c:numCache>
                <c:formatCode>General</c:formatCode>
                <c:ptCount val="16"/>
                <c:pt idx="0">
                  <c:v>100</c:v>
                </c:pt>
                <c:pt idx="15">
                  <c:v>100</c:v>
                </c:pt>
              </c:numCache>
            </c:numRef>
          </c:val>
          <c:extLst>
            <c:ext xmlns:c16="http://schemas.microsoft.com/office/drawing/2014/chart" uri="{C3380CC4-5D6E-409C-BE32-E72D297353CC}">
              <c16:uniqueId val="{0000001F-F9A4-41F9-B31A-A1131D37D5C2}"/>
            </c:ext>
          </c:extLst>
        </c:ser>
        <c:dLbls>
          <c:showLegendKey val="0"/>
          <c:showVal val="0"/>
          <c:showCatName val="0"/>
          <c:showSerName val="0"/>
          <c:showPercent val="0"/>
          <c:showBubbleSize val="0"/>
        </c:dLbls>
        <c:gapWidth val="500"/>
        <c:overlap val="-100"/>
        <c:axId val="291223056"/>
        <c:axId val="291222664"/>
      </c:barChart>
      <c:catAx>
        <c:axId val="290931240"/>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291222272"/>
        <c:crosses val="autoZero"/>
        <c:auto val="1"/>
        <c:lblAlgn val="ctr"/>
        <c:lblOffset val="9"/>
        <c:noMultiLvlLbl val="0"/>
      </c:catAx>
      <c:valAx>
        <c:axId val="291222272"/>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Verdana" panose="020B0604030504040204" pitchFamily="34" charset="0"/>
                    <a:ea typeface="Verdana" panose="020B0604030504040204" pitchFamily="34" charset="0"/>
                    <a:cs typeface="Verdana" panose="020B0604030504040204" pitchFamily="34" charset="0"/>
                  </a:rPr>
                  <a:t>Percent</a:t>
                </a:r>
                <a:endParaRPr lang="en-US" sz="16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90931240"/>
        <c:crosses val="max"/>
        <c:crossBetween val="between"/>
        <c:majorUnit val="10"/>
        <c:minorUnit val="5"/>
      </c:valAx>
      <c:valAx>
        <c:axId val="291222664"/>
        <c:scaling>
          <c:orientation val="minMax"/>
          <c:max val="300"/>
          <c:min val="0"/>
        </c:scaling>
        <c:delete val="1"/>
        <c:axPos val="t"/>
        <c:numFmt formatCode="General" sourceLinked="1"/>
        <c:majorTickMark val="out"/>
        <c:minorTickMark val="none"/>
        <c:tickLblPos val="nextTo"/>
        <c:crossAx val="291223056"/>
        <c:crosses val="max"/>
        <c:crossBetween val="between"/>
        <c:majorUnit val="50"/>
      </c:valAx>
      <c:catAx>
        <c:axId val="291223056"/>
        <c:scaling>
          <c:orientation val="minMax"/>
        </c:scaling>
        <c:delete val="1"/>
        <c:axPos val="l"/>
        <c:numFmt formatCode="General" sourceLinked="1"/>
        <c:majorTickMark val="out"/>
        <c:minorTickMark val="none"/>
        <c:tickLblPos val="nextTo"/>
        <c:crossAx val="291222664"/>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E5D6-473C-8EF1-2C899C18F8EA}"/>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E5D6-473C-8EF1-2C899C18F8EA}"/>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E5D6-473C-8EF1-2C899C18F8EA}"/>
              </c:ext>
            </c:extLst>
          </c:dPt>
          <c:dPt>
            <c:idx val="3"/>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7-E5D6-473C-8EF1-2C899C18F8EA}"/>
              </c:ext>
            </c:extLst>
          </c:dPt>
          <c:dPt>
            <c:idx val="4"/>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9-E5D6-473C-8EF1-2C899C18F8EA}"/>
              </c:ext>
            </c:extLst>
          </c:dPt>
          <c:dPt>
            <c:idx val="5"/>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B-E5D6-473C-8EF1-2C899C18F8EA}"/>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D-E5D6-473C-8EF1-2C899C18F8EA}"/>
              </c:ext>
            </c:extLst>
          </c:dPt>
          <c:dPt>
            <c:idx val="7"/>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F-E5D6-473C-8EF1-2C899C18F8EA}"/>
              </c:ext>
            </c:extLst>
          </c:dPt>
          <c:dPt>
            <c:idx val="8"/>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1-E5D6-473C-8EF1-2C899C18F8EA}"/>
              </c:ext>
            </c:extLst>
          </c:dPt>
          <c:dPt>
            <c:idx val="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13-E5D6-473C-8EF1-2C899C18F8EA}"/>
              </c:ext>
            </c:extLst>
          </c:dPt>
          <c:dPt>
            <c:idx val="10"/>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15-E5D6-473C-8EF1-2C899C18F8EA}"/>
              </c:ext>
            </c:extLst>
          </c:dPt>
          <c:dPt>
            <c:idx val="11"/>
            <c:invertIfNegative val="0"/>
            <c:bubble3D val="0"/>
            <c:spPr>
              <a:solidFill>
                <a:schemeClr val="accent6">
                  <a:lumMod val="20000"/>
                  <a:lumOff val="80000"/>
                </a:schemeClr>
              </a:solidFill>
              <a:ln>
                <a:solidFill>
                  <a:schemeClr val="tx1"/>
                </a:solidFill>
              </a:ln>
            </c:spPr>
            <c:extLst>
              <c:ext xmlns:c16="http://schemas.microsoft.com/office/drawing/2014/chart" uri="{C3380CC4-5D6E-409C-BE32-E72D297353CC}">
                <c16:uniqueId val="{00000017-E5D6-473C-8EF1-2C899C18F8EA}"/>
              </c:ext>
            </c:extLst>
          </c:dPt>
          <c:dPt>
            <c:idx val="12"/>
            <c:invertIfNegative val="0"/>
            <c:bubble3D val="0"/>
            <c:spPr>
              <a:solidFill>
                <a:srgbClr val="FFD1D1"/>
              </a:solidFill>
              <a:ln>
                <a:solidFill>
                  <a:schemeClr val="tx1"/>
                </a:solidFill>
              </a:ln>
            </c:spPr>
            <c:extLst>
              <c:ext xmlns:c16="http://schemas.microsoft.com/office/drawing/2014/chart" uri="{C3380CC4-5D6E-409C-BE32-E72D297353CC}">
                <c16:uniqueId val="{00000019-E5D6-473C-8EF1-2C899C18F8EA}"/>
              </c:ext>
            </c:extLst>
          </c:dPt>
          <c:dPt>
            <c:idx val="13"/>
            <c:invertIfNegative val="0"/>
            <c:bubble3D val="0"/>
            <c:spPr>
              <a:solidFill>
                <a:srgbClr val="C00000"/>
              </a:solidFill>
              <a:ln>
                <a:solidFill>
                  <a:schemeClr val="tx1"/>
                </a:solidFill>
              </a:ln>
            </c:spPr>
            <c:extLst>
              <c:ext xmlns:c16="http://schemas.microsoft.com/office/drawing/2014/chart" uri="{C3380CC4-5D6E-409C-BE32-E72D297353CC}">
                <c16:uniqueId val="{0000001B-E5D6-473C-8EF1-2C899C18F8EA}"/>
              </c:ext>
            </c:extLst>
          </c:dPt>
          <c:dPt>
            <c:idx val="14"/>
            <c:invertIfNegative val="0"/>
            <c:bubble3D val="0"/>
            <c:spPr>
              <a:solidFill>
                <a:srgbClr val="FFD1D1"/>
              </a:solidFill>
              <a:ln>
                <a:solidFill>
                  <a:schemeClr val="tx1"/>
                </a:solidFill>
              </a:ln>
            </c:spPr>
            <c:extLst>
              <c:ext xmlns:c16="http://schemas.microsoft.com/office/drawing/2014/chart" uri="{C3380CC4-5D6E-409C-BE32-E72D297353CC}">
                <c16:uniqueId val="{0000001D-E5D6-473C-8EF1-2C899C18F8EA}"/>
              </c:ext>
            </c:extLst>
          </c:dPt>
          <c:dPt>
            <c:idx val="15"/>
            <c:invertIfNegative val="0"/>
            <c:bubble3D val="0"/>
            <c:spPr>
              <a:solidFill>
                <a:schemeClr val="accent2">
                  <a:lumMod val="20000"/>
                  <a:lumOff val="80000"/>
                </a:schemeClr>
              </a:solidFill>
              <a:ln>
                <a:solidFill>
                  <a:schemeClr val="tx1"/>
                </a:solidFill>
              </a:ln>
            </c:spPr>
            <c:extLst>
              <c:ext xmlns:c16="http://schemas.microsoft.com/office/drawing/2014/chart" uri="{C3380CC4-5D6E-409C-BE32-E72D297353CC}">
                <c16:uniqueId val="{0000001F-E5D6-473C-8EF1-2C899C18F8EA}"/>
              </c:ext>
            </c:extLst>
          </c:dPt>
          <c:dPt>
            <c:idx val="16"/>
            <c:invertIfNegative val="0"/>
            <c:bubble3D val="0"/>
            <c:spPr>
              <a:solidFill>
                <a:schemeClr val="accent2">
                  <a:lumMod val="60000"/>
                  <a:lumOff val="40000"/>
                </a:schemeClr>
              </a:solidFill>
              <a:ln>
                <a:solidFill>
                  <a:schemeClr val="tx1"/>
                </a:solidFill>
              </a:ln>
            </c:spPr>
            <c:extLst>
              <c:ext xmlns:c16="http://schemas.microsoft.com/office/drawing/2014/chart" uri="{C3380CC4-5D6E-409C-BE32-E72D297353CC}">
                <c16:uniqueId val="{00000021-E5D6-473C-8EF1-2C899C18F8EA}"/>
              </c:ext>
            </c:extLst>
          </c:dPt>
          <c:dPt>
            <c:idx val="17"/>
            <c:invertIfNegative val="0"/>
            <c:bubble3D val="0"/>
            <c:spPr>
              <a:solidFill>
                <a:schemeClr val="accent2">
                  <a:lumMod val="20000"/>
                  <a:lumOff val="80000"/>
                </a:schemeClr>
              </a:solidFill>
              <a:ln>
                <a:solidFill>
                  <a:schemeClr val="tx1"/>
                </a:solidFill>
              </a:ln>
            </c:spPr>
            <c:extLst>
              <c:ext xmlns:c16="http://schemas.microsoft.com/office/drawing/2014/chart" uri="{C3380CC4-5D6E-409C-BE32-E72D297353CC}">
                <c16:uniqueId val="{00000023-E5D6-473C-8EF1-2C899C18F8EA}"/>
              </c:ext>
            </c:extLst>
          </c:dPt>
          <c:errBars>
            <c:errBarType val="both"/>
            <c:errValType val="cust"/>
            <c:noEndCap val="0"/>
            <c:plus>
              <c:numRef>
                <c:f>Sheet1!$E$2:$E$21</c:f>
                <c:numCache>
                  <c:formatCode>General</c:formatCode>
                  <c:ptCount val="20"/>
                  <c:pt idx="1">
                    <c:v>0.6</c:v>
                  </c:pt>
                  <c:pt idx="2">
                    <c:v>0.5</c:v>
                  </c:pt>
                  <c:pt idx="3">
                    <c:v>0</c:v>
                  </c:pt>
                  <c:pt idx="4">
                    <c:v>1.2999999999999972</c:v>
                  </c:pt>
                  <c:pt idx="5">
                    <c:v>1.1000000000000085</c:v>
                  </c:pt>
                  <c:pt idx="6">
                    <c:v>0.90000000000000568</c:v>
                  </c:pt>
                  <c:pt idx="7">
                    <c:v>1</c:v>
                  </c:pt>
                  <c:pt idx="8">
                    <c:v>0.79999999999999716</c:v>
                  </c:pt>
                  <c:pt idx="9">
                    <c:v>0</c:v>
                  </c:pt>
                  <c:pt idx="10">
                    <c:v>0.59999999999999432</c:v>
                  </c:pt>
                  <c:pt idx="11">
                    <c:v>2.1999999999999957</c:v>
                  </c:pt>
                  <c:pt idx="12">
                    <c:v>0</c:v>
                  </c:pt>
                  <c:pt idx="13">
                    <c:v>1.2999999999999972</c:v>
                  </c:pt>
                  <c:pt idx="14">
                    <c:v>0.89999999999999147</c:v>
                  </c:pt>
                  <c:pt idx="15">
                    <c:v>0</c:v>
                  </c:pt>
                  <c:pt idx="16">
                    <c:v>0.5</c:v>
                  </c:pt>
                  <c:pt idx="17">
                    <c:v>1.2999999999999972</c:v>
                  </c:pt>
                  <c:pt idx="18">
                    <c:v>0</c:v>
                  </c:pt>
                </c:numCache>
              </c:numRef>
            </c:plus>
            <c:minus>
              <c:numRef>
                <c:f>Sheet1!$D$2:$D$21</c:f>
                <c:numCache>
                  <c:formatCode>General</c:formatCode>
                  <c:ptCount val="20"/>
                  <c:pt idx="0">
                    <c:v>0</c:v>
                  </c:pt>
                  <c:pt idx="1">
                    <c:v>0.6</c:v>
                  </c:pt>
                  <c:pt idx="2">
                    <c:v>0.4</c:v>
                  </c:pt>
                  <c:pt idx="3">
                    <c:v>0</c:v>
                  </c:pt>
                  <c:pt idx="4">
                    <c:v>1.2000000000000028</c:v>
                  </c:pt>
                  <c:pt idx="5">
                    <c:v>1.0999999999999943</c:v>
                  </c:pt>
                  <c:pt idx="6">
                    <c:v>0.79999999999999716</c:v>
                  </c:pt>
                  <c:pt idx="7">
                    <c:v>1</c:v>
                  </c:pt>
                  <c:pt idx="8">
                    <c:v>0.79999999999999716</c:v>
                  </c:pt>
                  <c:pt idx="9">
                    <c:v>0</c:v>
                  </c:pt>
                  <c:pt idx="10">
                    <c:v>0.5</c:v>
                  </c:pt>
                  <c:pt idx="11">
                    <c:v>2.2000000000000028</c:v>
                  </c:pt>
                  <c:pt idx="12">
                    <c:v>0</c:v>
                  </c:pt>
                  <c:pt idx="13">
                    <c:v>1.2999999999999972</c:v>
                  </c:pt>
                  <c:pt idx="14">
                    <c:v>0.90000000000000568</c:v>
                  </c:pt>
                  <c:pt idx="15">
                    <c:v>0</c:v>
                  </c:pt>
                  <c:pt idx="16">
                    <c:v>0.39999999999999147</c:v>
                  </c:pt>
                  <c:pt idx="17">
                    <c:v>1.2999999999999972</c:v>
                  </c:pt>
                  <c:pt idx="18">
                    <c:v>0</c:v>
                  </c:pt>
                  <c:pt idx="19">
                    <c:v>0</c:v>
                  </c:pt>
                </c:numCache>
              </c:numRef>
            </c:minus>
          </c:errBars>
          <c:cat>
            <c:strRef>
              <c:f>Sheet1!$A$2:$A$21</c:f>
              <c:strCache>
                <c:ptCount val="18"/>
                <c:pt idx="1">
                  <c:v>*2008 Total</c:v>
                </c:pt>
                <c:pt idx="2">
                  <c:v>2015 Total</c:v>
                </c:pt>
                <c:pt idx="4">
                  <c:v>   &lt;100</c:v>
                </c:pt>
                <c:pt idx="5">
                  <c:v>   100-199</c:v>
                </c:pt>
                <c:pt idx="6">
                  <c:v>   200-399</c:v>
                </c:pt>
                <c:pt idx="7">
                  <c:v>   400-599</c:v>
                </c:pt>
                <c:pt idx="8">
                  <c:v>   600+</c:v>
                </c:pt>
                <c:pt idx="10">
                  <c:v>Insured</c:v>
                </c:pt>
                <c:pt idx="11">
                  <c:v>   Uninsured</c:v>
                </c:pt>
                <c:pt idx="13">
                  <c:v>With</c:v>
                </c:pt>
                <c:pt idx="14">
                  <c:v>Without</c:v>
                </c:pt>
                <c:pt idx="16">
                  <c:v>   US</c:v>
                </c:pt>
                <c:pt idx="17">
                  <c:v>   Outside US</c:v>
                </c:pt>
              </c:strCache>
            </c:strRef>
          </c:cat>
          <c:val>
            <c:numRef>
              <c:f>Sheet1!$B$2:$B$21</c:f>
              <c:numCache>
                <c:formatCode>General</c:formatCode>
                <c:ptCount val="20"/>
                <c:pt idx="1">
                  <c:v>86.4</c:v>
                </c:pt>
                <c:pt idx="2">
                  <c:v>87.7</c:v>
                </c:pt>
                <c:pt idx="4">
                  <c:v>81.8</c:v>
                </c:pt>
                <c:pt idx="5">
                  <c:v>84.1</c:v>
                </c:pt>
                <c:pt idx="6">
                  <c:v>87</c:v>
                </c:pt>
                <c:pt idx="7">
                  <c:v>91.4</c:v>
                </c:pt>
                <c:pt idx="8">
                  <c:v>93.5</c:v>
                </c:pt>
                <c:pt idx="10">
                  <c:v>90.7</c:v>
                </c:pt>
                <c:pt idx="11">
                  <c:v>49.1</c:v>
                </c:pt>
                <c:pt idx="13">
                  <c:v>91.2</c:v>
                </c:pt>
                <c:pt idx="14">
                  <c:v>84.2</c:v>
                </c:pt>
                <c:pt idx="16">
                  <c:v>89.1</c:v>
                </c:pt>
                <c:pt idx="17">
                  <c:v>79.8</c:v>
                </c:pt>
              </c:numCache>
            </c:numRef>
          </c:val>
          <c:extLst>
            <c:ext xmlns:c16="http://schemas.microsoft.com/office/drawing/2014/chart" uri="{C3380CC4-5D6E-409C-BE32-E72D297353CC}">
              <c16:uniqueId val="{00000024-E5D6-473C-8EF1-2C899C18F8EA}"/>
            </c:ext>
          </c:extLst>
        </c:ser>
        <c:dLbls>
          <c:showLegendKey val="0"/>
          <c:showVal val="0"/>
          <c:showCatName val="0"/>
          <c:showSerName val="0"/>
          <c:showPercent val="0"/>
          <c:showBubbleSize val="0"/>
        </c:dLbls>
        <c:gapWidth val="0"/>
        <c:axId val="291726824"/>
        <c:axId val="291727216"/>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Sheet1!$A$2:$A$21</c:f>
              <c:strCache>
                <c:ptCount val="18"/>
                <c:pt idx="1">
                  <c:v>*2008 Total</c:v>
                </c:pt>
                <c:pt idx="2">
                  <c:v>2015 Total</c:v>
                </c:pt>
                <c:pt idx="4">
                  <c:v>   &lt;100</c:v>
                </c:pt>
                <c:pt idx="5">
                  <c:v>   100-199</c:v>
                </c:pt>
                <c:pt idx="6">
                  <c:v>   200-399</c:v>
                </c:pt>
                <c:pt idx="7">
                  <c:v>   400-599</c:v>
                </c:pt>
                <c:pt idx="8">
                  <c:v>   600+</c:v>
                </c:pt>
                <c:pt idx="10">
                  <c:v>Insured</c:v>
                </c:pt>
                <c:pt idx="11">
                  <c:v>   Uninsured</c:v>
                </c:pt>
                <c:pt idx="13">
                  <c:v>With</c:v>
                </c:pt>
                <c:pt idx="14">
                  <c:v>Without</c:v>
                </c:pt>
                <c:pt idx="16">
                  <c:v>   US</c:v>
                </c:pt>
                <c:pt idx="17">
                  <c:v>   Outside US</c:v>
                </c:pt>
              </c:strCache>
            </c:strRef>
          </c:cat>
          <c:val>
            <c:numRef>
              <c:f>Sheet1!$F$2:$F$21</c:f>
              <c:numCache>
                <c:formatCode>General</c:formatCode>
                <c:ptCount val="20"/>
                <c:pt idx="0">
                  <c:v>95</c:v>
                </c:pt>
                <c:pt idx="19">
                  <c:v>95</c:v>
                </c:pt>
              </c:numCache>
            </c:numRef>
          </c:val>
          <c:extLst>
            <c:ext xmlns:c16="http://schemas.microsoft.com/office/drawing/2014/chart" uri="{C3380CC4-5D6E-409C-BE32-E72D297353CC}">
              <c16:uniqueId val="{00000025-E5D6-473C-8EF1-2C899C18F8EA}"/>
            </c:ext>
          </c:extLst>
        </c:ser>
        <c:dLbls>
          <c:showLegendKey val="0"/>
          <c:showVal val="0"/>
          <c:showCatName val="0"/>
          <c:showSerName val="0"/>
          <c:showPercent val="0"/>
          <c:showBubbleSize val="0"/>
        </c:dLbls>
        <c:gapWidth val="500"/>
        <c:overlap val="-100"/>
        <c:axId val="291728000"/>
        <c:axId val="291727608"/>
      </c:barChart>
      <c:catAx>
        <c:axId val="29172682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291727216"/>
        <c:crosses val="autoZero"/>
        <c:auto val="1"/>
        <c:lblAlgn val="ctr"/>
        <c:lblOffset val="9"/>
        <c:tickLblSkip val="1"/>
        <c:noMultiLvlLbl val="0"/>
      </c:catAx>
      <c:valAx>
        <c:axId val="291727216"/>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Verdana" panose="020B0604030504040204" pitchFamily="34" charset="0"/>
                    <a:ea typeface="Verdana" panose="020B0604030504040204" pitchFamily="34" charset="0"/>
                    <a:cs typeface="Verdana" panose="020B0604030504040204" pitchFamily="34" charset="0"/>
                  </a:rPr>
                  <a:t>Percent</a:t>
                </a:r>
                <a:endParaRPr lang="en-US" sz="16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91726824"/>
        <c:crosses val="max"/>
        <c:crossBetween val="between"/>
        <c:majorUnit val="10"/>
        <c:minorUnit val="5"/>
      </c:valAx>
      <c:valAx>
        <c:axId val="291727608"/>
        <c:scaling>
          <c:orientation val="minMax"/>
          <c:max val="300"/>
          <c:min val="0"/>
        </c:scaling>
        <c:delete val="1"/>
        <c:axPos val="t"/>
        <c:numFmt formatCode="General" sourceLinked="1"/>
        <c:majorTickMark val="out"/>
        <c:minorTickMark val="none"/>
        <c:tickLblPos val="nextTo"/>
        <c:crossAx val="291728000"/>
        <c:crosses val="max"/>
        <c:crossBetween val="between"/>
        <c:majorUnit val="50"/>
      </c:valAx>
      <c:catAx>
        <c:axId val="291728000"/>
        <c:scaling>
          <c:orientation val="minMax"/>
        </c:scaling>
        <c:delete val="1"/>
        <c:axPos val="l"/>
        <c:numFmt formatCode="General" sourceLinked="1"/>
        <c:majorTickMark val="out"/>
        <c:minorTickMark val="none"/>
        <c:tickLblPos val="nextTo"/>
        <c:crossAx val="291727608"/>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4121001910711956"/>
          <c:w val="0.85409252669039137"/>
          <c:h val="0.77102389255660142"/>
        </c:manualLayout>
      </c:layout>
      <c:barChart>
        <c:barDir val="col"/>
        <c:grouping val="clustered"/>
        <c:varyColors val="0"/>
        <c:ser>
          <c:idx val="0"/>
          <c:order val="0"/>
          <c:spPr>
            <a:solidFill>
              <a:schemeClr val="tx2">
                <a:lumMod val="20000"/>
                <a:lumOff val="80000"/>
              </a:schemeClr>
            </a:solidFill>
            <a:ln>
              <a:solidFill>
                <a:srgbClr val="000000"/>
              </a:solidFill>
            </a:ln>
          </c:spPr>
          <c:invertIfNegative val="0"/>
          <c:dPt>
            <c:idx val="1"/>
            <c:invertIfNegative val="0"/>
            <c:bubble3D val="0"/>
            <c:spPr>
              <a:solidFill>
                <a:schemeClr val="tx2">
                  <a:lumMod val="50000"/>
                  <a:lumOff val="50000"/>
                </a:schemeClr>
              </a:solidFill>
              <a:ln cap="rnd">
                <a:solidFill>
                  <a:srgbClr val="000000"/>
                </a:solidFill>
              </a:ln>
            </c:spPr>
            <c:extLst>
              <c:ext xmlns:c16="http://schemas.microsoft.com/office/drawing/2014/chart" uri="{C3380CC4-5D6E-409C-BE32-E72D297353CC}">
                <c16:uniqueId val="{00000001-670B-471C-B08C-4C6BBB062D5D}"/>
              </c:ext>
            </c:extLst>
          </c:dPt>
          <c:dPt>
            <c:idx val="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3-670B-471C-B08C-4C6BBB062D5D}"/>
              </c:ext>
            </c:extLst>
          </c:dPt>
          <c:dPt>
            <c:idx val="4"/>
            <c:invertIfNegative val="0"/>
            <c:bubble3D val="0"/>
            <c:spPr>
              <a:solidFill>
                <a:srgbClr val="8064A2"/>
              </a:solidFill>
              <a:ln>
                <a:solidFill>
                  <a:srgbClr val="000000"/>
                </a:solidFill>
              </a:ln>
            </c:spPr>
            <c:extLst>
              <c:ext xmlns:c16="http://schemas.microsoft.com/office/drawing/2014/chart" uri="{C3380CC4-5D6E-409C-BE32-E72D297353CC}">
                <c16:uniqueId val="{00000005-670B-471C-B08C-4C6BBB062D5D}"/>
              </c:ext>
            </c:extLst>
          </c:dPt>
          <c:dPt>
            <c:idx val="5"/>
            <c:invertIfNegative val="0"/>
            <c:bubble3D val="0"/>
            <c:spPr>
              <a:solidFill>
                <a:srgbClr val="9BBB59"/>
              </a:solidFill>
              <a:ln>
                <a:solidFill>
                  <a:srgbClr val="000000"/>
                </a:solidFill>
              </a:ln>
            </c:spPr>
            <c:extLst>
              <c:ext xmlns:c16="http://schemas.microsoft.com/office/drawing/2014/chart" uri="{C3380CC4-5D6E-409C-BE32-E72D297353CC}">
                <c16:uniqueId val="{00000007-670B-471C-B08C-4C6BBB062D5D}"/>
              </c:ext>
            </c:extLst>
          </c:dPt>
          <c:dPt>
            <c:idx val="6"/>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9-670B-471C-B08C-4C6BBB062D5D}"/>
              </c:ext>
            </c:extLst>
          </c:dPt>
          <c:dPt>
            <c:idx val="7"/>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B-670B-471C-B08C-4C6BBB062D5D}"/>
              </c:ext>
            </c:extLst>
          </c:dPt>
          <c:dPt>
            <c:idx val="11"/>
            <c:invertIfNegative val="0"/>
            <c:bubble3D val="0"/>
            <c:spPr>
              <a:solidFill>
                <a:schemeClr val="tx2">
                  <a:lumMod val="50000"/>
                  <a:lumOff val="50000"/>
                </a:schemeClr>
              </a:solidFill>
              <a:ln>
                <a:solidFill>
                  <a:srgbClr val="000000"/>
                </a:solidFill>
              </a:ln>
            </c:spPr>
            <c:extLst>
              <c:ext xmlns:c16="http://schemas.microsoft.com/office/drawing/2014/chart" uri="{C3380CC4-5D6E-409C-BE32-E72D297353CC}">
                <c16:uniqueId val="{0000000D-670B-471C-B08C-4C6BBB062D5D}"/>
              </c:ext>
            </c:extLst>
          </c:dPt>
          <c:dPt>
            <c:idx val="12"/>
            <c:invertIfNegative val="0"/>
            <c:bubble3D val="0"/>
            <c:spPr>
              <a:solidFill>
                <a:schemeClr val="accent4">
                  <a:lumMod val="60000"/>
                  <a:lumOff val="40000"/>
                </a:schemeClr>
              </a:solidFill>
              <a:ln>
                <a:solidFill>
                  <a:srgbClr val="000000"/>
                </a:solidFill>
              </a:ln>
            </c:spPr>
            <c:extLst>
              <c:ext xmlns:c16="http://schemas.microsoft.com/office/drawing/2014/chart" uri="{C3380CC4-5D6E-409C-BE32-E72D297353CC}">
                <c16:uniqueId val="{0000000F-670B-471C-B08C-4C6BBB062D5D}"/>
              </c:ext>
            </c:extLst>
          </c:dPt>
          <c:dPt>
            <c:idx val="16"/>
            <c:invertIfNegative val="0"/>
            <c:bubble3D val="0"/>
            <c:spPr>
              <a:solidFill>
                <a:srgbClr val="427EEB"/>
              </a:solidFill>
              <a:ln>
                <a:solidFill>
                  <a:schemeClr val="tx1"/>
                </a:solidFill>
              </a:ln>
            </c:spPr>
            <c:extLst>
              <c:ext xmlns:c16="http://schemas.microsoft.com/office/drawing/2014/chart" uri="{C3380CC4-5D6E-409C-BE32-E72D297353CC}">
                <c16:uniqueId val="{00000011-670B-471C-B08C-4C6BBB062D5D}"/>
              </c:ext>
            </c:extLst>
          </c:dPt>
          <c:dPt>
            <c:idx val="17"/>
            <c:invertIfNegative val="0"/>
            <c:bubble3D val="0"/>
            <c:spPr>
              <a:solidFill>
                <a:srgbClr val="FF9F52"/>
              </a:solidFill>
              <a:ln>
                <a:solidFill>
                  <a:schemeClr val="tx1"/>
                </a:solidFill>
              </a:ln>
            </c:spPr>
            <c:extLst>
              <c:ext xmlns:c16="http://schemas.microsoft.com/office/drawing/2014/chart" uri="{C3380CC4-5D6E-409C-BE32-E72D297353CC}">
                <c16:uniqueId val="{00000013-670B-471C-B08C-4C6BBB062D5D}"/>
              </c:ext>
            </c:extLst>
          </c:dPt>
          <c:dPt>
            <c:idx val="21"/>
            <c:invertIfNegative val="0"/>
            <c:bubble3D val="0"/>
            <c:spPr>
              <a:solidFill>
                <a:srgbClr val="427EEB"/>
              </a:solidFill>
              <a:ln>
                <a:solidFill>
                  <a:schemeClr val="tx1"/>
                </a:solidFill>
              </a:ln>
            </c:spPr>
            <c:extLst>
              <c:ext xmlns:c16="http://schemas.microsoft.com/office/drawing/2014/chart" uri="{C3380CC4-5D6E-409C-BE32-E72D297353CC}">
                <c16:uniqueId val="{00000015-670B-471C-B08C-4C6BBB062D5D}"/>
              </c:ext>
            </c:extLst>
          </c:dPt>
          <c:dPt>
            <c:idx val="22"/>
            <c:invertIfNegative val="0"/>
            <c:bubble3D val="0"/>
            <c:spPr>
              <a:solidFill>
                <a:srgbClr val="FF9F52"/>
              </a:solidFill>
              <a:ln>
                <a:solidFill>
                  <a:schemeClr val="tx1"/>
                </a:solidFill>
              </a:ln>
            </c:spPr>
            <c:extLst>
              <c:ext xmlns:c16="http://schemas.microsoft.com/office/drawing/2014/chart" uri="{C3380CC4-5D6E-409C-BE32-E72D297353CC}">
                <c16:uniqueId val="{00000017-670B-471C-B08C-4C6BBB062D5D}"/>
              </c:ext>
            </c:extLst>
          </c:dPt>
          <c:errBars>
            <c:errBarType val="both"/>
            <c:errValType val="cust"/>
            <c:noEndCap val="0"/>
            <c:plus>
              <c:numRef>
                <c:f>Sheet1!$G$2:$G$35</c:f>
                <c:numCache>
                  <c:formatCode>General</c:formatCode>
                  <c:ptCount val="24"/>
                  <c:pt idx="1">
                    <c:v>3.1999999999999993</c:v>
                  </c:pt>
                  <c:pt idx="2">
                    <c:v>4.0999999999999996</c:v>
                  </c:pt>
                  <c:pt idx="3">
                    <c:v>0</c:v>
                  </c:pt>
                  <c:pt idx="4">
                    <c:v>0</c:v>
                  </c:pt>
                  <c:pt idx="5">
                    <c:v>0</c:v>
                  </c:pt>
                  <c:pt idx="6">
                    <c:v>3.5999999999999979</c:v>
                  </c:pt>
                  <c:pt idx="7">
                    <c:v>4.1999999999999993</c:v>
                  </c:pt>
                  <c:pt idx="8">
                    <c:v>0</c:v>
                  </c:pt>
                  <c:pt idx="9">
                    <c:v>0</c:v>
                  </c:pt>
                  <c:pt idx="10">
                    <c:v>0</c:v>
                  </c:pt>
                  <c:pt idx="11">
                    <c:v>2.5</c:v>
                  </c:pt>
                  <c:pt idx="12">
                    <c:v>3.6000000000000014</c:v>
                  </c:pt>
                  <c:pt idx="13">
                    <c:v>0</c:v>
                  </c:pt>
                  <c:pt idx="14">
                    <c:v>0</c:v>
                  </c:pt>
                  <c:pt idx="15">
                    <c:v>0</c:v>
                  </c:pt>
                  <c:pt idx="16">
                    <c:v>3.0999999999999979</c:v>
                  </c:pt>
                  <c:pt idx="17">
                    <c:v>5.8000000000000007</c:v>
                  </c:pt>
                  <c:pt idx="18">
                    <c:v>0</c:v>
                  </c:pt>
                  <c:pt idx="19">
                    <c:v>0</c:v>
                  </c:pt>
                  <c:pt idx="20">
                    <c:v>0</c:v>
                  </c:pt>
                  <c:pt idx="21">
                    <c:v>2.7999999999999972</c:v>
                  </c:pt>
                  <c:pt idx="22">
                    <c:v>6.8999999999999986</c:v>
                  </c:pt>
                  <c:pt idx="23">
                    <c:v>0</c:v>
                  </c:pt>
                </c:numCache>
              </c:numRef>
            </c:plus>
            <c:minus>
              <c:numRef>
                <c:f>Sheet1!$F$2:$F$35</c:f>
                <c:numCache>
                  <c:formatCode>General</c:formatCode>
                  <c:ptCount val="24"/>
                  <c:pt idx="1">
                    <c:v>3.1999999999999993</c:v>
                  </c:pt>
                  <c:pt idx="2">
                    <c:v>3.4000000000000004</c:v>
                  </c:pt>
                  <c:pt idx="3">
                    <c:v>0</c:v>
                  </c:pt>
                  <c:pt idx="4">
                    <c:v>0</c:v>
                  </c:pt>
                  <c:pt idx="5">
                    <c:v>0</c:v>
                  </c:pt>
                  <c:pt idx="6">
                    <c:v>3.6000000000000014</c:v>
                  </c:pt>
                  <c:pt idx="7">
                    <c:v>3.3999999999999986</c:v>
                  </c:pt>
                  <c:pt idx="8">
                    <c:v>0</c:v>
                  </c:pt>
                  <c:pt idx="9">
                    <c:v>0</c:v>
                  </c:pt>
                  <c:pt idx="10">
                    <c:v>0</c:v>
                  </c:pt>
                  <c:pt idx="11">
                    <c:v>2.5</c:v>
                  </c:pt>
                  <c:pt idx="12">
                    <c:v>3.0999999999999979</c:v>
                  </c:pt>
                  <c:pt idx="13">
                    <c:v>0</c:v>
                  </c:pt>
                  <c:pt idx="14">
                    <c:v>0</c:v>
                  </c:pt>
                  <c:pt idx="15">
                    <c:v>0</c:v>
                  </c:pt>
                  <c:pt idx="16">
                    <c:v>3.1999999999999993</c:v>
                  </c:pt>
                  <c:pt idx="17">
                    <c:v>5.1999999999999993</c:v>
                  </c:pt>
                  <c:pt idx="18">
                    <c:v>0</c:v>
                  </c:pt>
                  <c:pt idx="19">
                    <c:v>0</c:v>
                  </c:pt>
                  <c:pt idx="20">
                    <c:v>0</c:v>
                  </c:pt>
                  <c:pt idx="21">
                    <c:v>2.8000000000000007</c:v>
                  </c:pt>
                  <c:pt idx="22">
                    <c:v>5.5000000000000018</c:v>
                  </c:pt>
                  <c:pt idx="23">
                    <c:v>0</c:v>
                  </c:pt>
                </c:numCache>
              </c:numRef>
            </c:minus>
          </c:errBars>
          <c:cat>
            <c:strLit>
              <c:ptCount val="25"/>
              <c:pt idx="0">
                <c:v>1</c:v>
              </c:pt>
              <c:pt idx="1">
                <c:v>2</c:v>
              </c:pt>
              <c:pt idx="2">
                <c:v>5</c:v>
              </c:pt>
              <c:pt idx="3">
                <c:v>6</c:v>
              </c:pt>
              <c:pt idx="4">
                <c:v>7</c:v>
              </c:pt>
              <c:pt idx="5">
                <c:v>8</c:v>
              </c:pt>
              <c:pt idx="6">
                <c:v>9</c:v>
              </c:pt>
              <c:pt idx="7">
                <c:v>12</c:v>
              </c:pt>
              <c:pt idx="8">
                <c:v>13</c:v>
              </c:pt>
              <c:pt idx="9">
                <c:v>14</c:v>
              </c:pt>
              <c:pt idx="10">
                <c:v>15</c:v>
              </c:pt>
              <c:pt idx="11">
                <c:v>16</c:v>
              </c:pt>
              <c:pt idx="12">
                <c:v>19</c:v>
              </c:pt>
              <c:pt idx="13">
                <c:v>20</c:v>
              </c:pt>
              <c:pt idx="14">
                <c:v>21</c:v>
              </c:pt>
              <c:pt idx="15">
                <c:v>22</c:v>
              </c:pt>
              <c:pt idx="16">
                <c:v>23</c:v>
              </c:pt>
              <c:pt idx="17">
                <c:v>26</c:v>
              </c:pt>
              <c:pt idx="18">
                <c:v>27</c:v>
              </c:pt>
              <c:pt idx="19">
                <c:v>28</c:v>
              </c:pt>
              <c:pt idx="20">
                <c:v>29</c:v>
              </c:pt>
              <c:pt idx="21">
                <c:v>30</c:v>
              </c:pt>
              <c:pt idx="22">
                <c:v>33</c:v>
              </c:pt>
              <c:pt idx="23">
                <c:v>34</c:v>
              </c:pt>
              <c:pt idx="24">
                <c:v>35</c:v>
              </c:pt>
              <c:extLst>
                <c:ext xmlns:c15="http://schemas.microsoft.com/office/drawing/2012/chart" uri="{02D57815-91ED-43cb-92C2-25804820EDAC}">
                  <c15:autoCat val="1"/>
                </c:ext>
              </c:extLst>
            </c:strLit>
          </c:cat>
          <c:val>
            <c:numRef>
              <c:f>Sheet1!$B$2:$B$36</c:f>
              <c:numCache>
                <c:formatCode>General</c:formatCode>
                <c:ptCount val="25"/>
                <c:pt idx="1">
                  <c:v>23.8</c:v>
                </c:pt>
                <c:pt idx="2">
                  <c:v>14.1</c:v>
                </c:pt>
                <c:pt idx="6">
                  <c:v>28.8</c:v>
                </c:pt>
                <c:pt idx="7">
                  <c:v>16.2</c:v>
                </c:pt>
                <c:pt idx="11">
                  <c:v>17</c:v>
                </c:pt>
                <c:pt idx="12">
                  <c:v>17.899999999999999</c:v>
                </c:pt>
                <c:pt idx="16" formatCode="0.0">
                  <c:v>27.8</c:v>
                </c:pt>
                <c:pt idx="17" formatCode="0.0">
                  <c:v>31.3</c:v>
                </c:pt>
                <c:pt idx="21" formatCode="0.0">
                  <c:v>17.100000000000001</c:v>
                </c:pt>
                <c:pt idx="22" formatCode="0.0">
                  <c:v>19.100000000000001</c:v>
                </c:pt>
              </c:numCache>
            </c:numRef>
          </c:val>
          <c:extLst>
            <c:ext xmlns:c16="http://schemas.microsoft.com/office/drawing/2014/chart" uri="{C3380CC4-5D6E-409C-BE32-E72D297353CC}">
              <c16:uniqueId val="{00000018-670B-471C-B08C-4C6BBB062D5D}"/>
            </c:ext>
          </c:extLst>
        </c:ser>
        <c:dLbls>
          <c:showLegendKey val="0"/>
          <c:showVal val="0"/>
          <c:showCatName val="0"/>
          <c:showSerName val="0"/>
          <c:showPercent val="0"/>
          <c:showBubbleSize val="0"/>
        </c:dLbls>
        <c:gapWidth val="0"/>
        <c:overlap val="2"/>
        <c:axId val="289038656"/>
        <c:axId val="291409600"/>
        <c:extLst/>
      </c:barChart>
      <c:lineChart>
        <c:grouping val="standard"/>
        <c:varyColors val="0"/>
        <c:ser>
          <c:idx val="3"/>
          <c:order val="1"/>
          <c:spPr>
            <a:ln w="50800" cap="rnd">
              <a:solidFill>
                <a:schemeClr val="tx1"/>
              </a:solidFill>
              <a:prstDash val="dash"/>
            </a:ln>
          </c:spPr>
          <c:marker>
            <c:symbol val="none"/>
          </c:marker>
          <c:cat>
            <c:strLit>
              <c:ptCount val="25"/>
              <c:pt idx="0">
                <c:v>1</c:v>
              </c:pt>
              <c:pt idx="1">
                <c:v>2</c:v>
              </c:pt>
              <c:pt idx="2">
                <c:v>5</c:v>
              </c:pt>
              <c:pt idx="3">
                <c:v>6</c:v>
              </c:pt>
              <c:pt idx="4">
                <c:v>7</c:v>
              </c:pt>
              <c:pt idx="5">
                <c:v>8</c:v>
              </c:pt>
              <c:pt idx="6">
                <c:v>9</c:v>
              </c:pt>
              <c:pt idx="7">
                <c:v>12</c:v>
              </c:pt>
              <c:pt idx="8">
                <c:v>13</c:v>
              </c:pt>
              <c:pt idx="9">
                <c:v>14</c:v>
              </c:pt>
              <c:pt idx="10">
                <c:v>15</c:v>
              </c:pt>
              <c:pt idx="11">
                <c:v>16</c:v>
              </c:pt>
              <c:pt idx="12">
                <c:v>19</c:v>
              </c:pt>
              <c:pt idx="13">
                <c:v>20</c:v>
              </c:pt>
              <c:pt idx="14">
                <c:v>21</c:v>
              </c:pt>
              <c:pt idx="15">
                <c:v>22</c:v>
              </c:pt>
              <c:pt idx="16">
                <c:v>23</c:v>
              </c:pt>
              <c:pt idx="17">
                <c:v>26</c:v>
              </c:pt>
              <c:pt idx="18">
                <c:v>27</c:v>
              </c:pt>
              <c:pt idx="19">
                <c:v>28</c:v>
              </c:pt>
              <c:pt idx="20">
                <c:v>29</c:v>
              </c:pt>
              <c:pt idx="21">
                <c:v>30</c:v>
              </c:pt>
              <c:pt idx="22">
                <c:v>33</c:v>
              </c:pt>
              <c:pt idx="23">
                <c:v>34</c:v>
              </c:pt>
              <c:pt idx="24">
                <c:v>35</c:v>
              </c:pt>
              <c:extLst>
                <c:ext xmlns:c15="http://schemas.microsoft.com/office/drawing/2012/chart" uri="{02D57815-91ED-43cb-92C2-25804820EDAC}">
                  <c15:autoCat val="1"/>
                </c:ext>
              </c:extLst>
            </c:strLit>
          </c:cat>
          <c:val>
            <c:numRef>
              <c:f>Sheet1!$E$2:$E$36</c:f>
              <c:numCache>
                <c:formatCode>General</c:formatCode>
                <c:ptCount val="25"/>
                <c:pt idx="0">
                  <c:v>21.4</c:v>
                </c:pt>
                <c:pt idx="1">
                  <c:v>21.4</c:v>
                </c:pt>
                <c:pt idx="2">
                  <c:v>21.4</c:v>
                </c:pt>
                <c:pt idx="3">
                  <c:v>21.4</c:v>
                </c:pt>
                <c:pt idx="5">
                  <c:v>25.9</c:v>
                </c:pt>
                <c:pt idx="6">
                  <c:v>25.9</c:v>
                </c:pt>
                <c:pt idx="7">
                  <c:v>25.9</c:v>
                </c:pt>
                <c:pt idx="8">
                  <c:v>25.9</c:v>
                </c:pt>
                <c:pt idx="10">
                  <c:v>15.3</c:v>
                </c:pt>
                <c:pt idx="11">
                  <c:v>15.3</c:v>
                </c:pt>
                <c:pt idx="12">
                  <c:v>15.3</c:v>
                </c:pt>
                <c:pt idx="13">
                  <c:v>15.3</c:v>
                </c:pt>
                <c:pt idx="15" formatCode="0.0">
                  <c:v>25</c:v>
                </c:pt>
                <c:pt idx="16" formatCode="0.0">
                  <c:v>25</c:v>
                </c:pt>
                <c:pt idx="17" formatCode="0.0">
                  <c:v>25</c:v>
                </c:pt>
                <c:pt idx="18" formatCode="0.0">
                  <c:v>25</c:v>
                </c:pt>
                <c:pt idx="20" formatCode="0.0">
                  <c:v>15.4</c:v>
                </c:pt>
                <c:pt idx="21" formatCode="0.0">
                  <c:v>15.4</c:v>
                </c:pt>
                <c:pt idx="22" formatCode="0.0">
                  <c:v>15.4</c:v>
                </c:pt>
                <c:pt idx="23" formatCode="0.0">
                  <c:v>15.4</c:v>
                </c:pt>
              </c:numCache>
            </c:numRef>
          </c:val>
          <c:smooth val="0"/>
          <c:extLst>
            <c:ext xmlns:c16="http://schemas.microsoft.com/office/drawing/2014/chart" uri="{C3380CC4-5D6E-409C-BE32-E72D297353CC}">
              <c16:uniqueId val="{00000019-670B-471C-B08C-4C6BBB062D5D}"/>
            </c:ext>
          </c:extLst>
        </c:ser>
        <c:dLbls>
          <c:showLegendKey val="0"/>
          <c:showVal val="0"/>
          <c:showCatName val="0"/>
          <c:showSerName val="0"/>
          <c:showPercent val="0"/>
          <c:showBubbleSize val="0"/>
        </c:dLbls>
        <c:marker val="1"/>
        <c:smooth val="0"/>
        <c:axId val="289038656"/>
        <c:axId val="291409600"/>
        <c:extLst/>
      </c:lineChart>
      <c:catAx>
        <c:axId val="289038656"/>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noFill/>
                <a:latin typeface="Arial"/>
                <a:ea typeface="Arial"/>
                <a:cs typeface="Arial"/>
              </a:defRPr>
            </a:pPr>
            <a:endParaRPr lang="en-US"/>
          </a:p>
        </c:txPr>
        <c:crossAx val="291409600"/>
        <c:crossesAt val="0"/>
        <c:auto val="1"/>
        <c:lblAlgn val="ctr"/>
        <c:lblOffset val="100"/>
        <c:noMultiLvlLbl val="0"/>
      </c:catAx>
      <c:valAx>
        <c:axId val="291409600"/>
        <c:scaling>
          <c:orientation val="minMax"/>
          <c:max val="5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038656"/>
        <c:crosses val="autoZero"/>
        <c:crossBetween val="between"/>
        <c:majorUnit val="10"/>
        <c:minorUnit val="5"/>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7B84-4A73-8BC2-23C449D1DA76}"/>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7B84-4A73-8BC2-23C449D1DA76}"/>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7B84-4A73-8BC2-23C449D1DA76}"/>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7B84-4A73-8BC2-23C449D1DA76}"/>
              </c:ext>
            </c:extLst>
          </c:dPt>
          <c:dPt>
            <c:idx val="4"/>
            <c:invertIfNegative val="0"/>
            <c:bubble3D val="0"/>
            <c:spPr>
              <a:solidFill>
                <a:srgbClr val="8064A2"/>
              </a:solidFill>
              <a:ln>
                <a:solidFill>
                  <a:schemeClr val="tx1"/>
                </a:solidFill>
              </a:ln>
            </c:spPr>
            <c:extLst>
              <c:ext xmlns:c16="http://schemas.microsoft.com/office/drawing/2014/chart" uri="{C3380CC4-5D6E-409C-BE32-E72D297353CC}">
                <c16:uniqueId val="{00000009-7B84-4A73-8BC2-23C449D1DA76}"/>
              </c:ext>
            </c:extLst>
          </c:dPt>
          <c:dPt>
            <c:idx val="5"/>
            <c:invertIfNegative val="0"/>
            <c:bubble3D val="0"/>
            <c:spPr>
              <a:solidFill>
                <a:srgbClr val="ACA2C7"/>
              </a:solidFill>
              <a:ln>
                <a:solidFill>
                  <a:schemeClr val="tx1"/>
                </a:solidFill>
              </a:ln>
            </c:spPr>
            <c:extLst>
              <c:ext xmlns:c16="http://schemas.microsoft.com/office/drawing/2014/chart" uri="{C3380CC4-5D6E-409C-BE32-E72D297353CC}">
                <c16:uniqueId val="{0000000B-7B84-4A73-8BC2-23C449D1DA76}"/>
              </c:ext>
            </c:extLst>
          </c:dPt>
          <c:dPt>
            <c:idx val="6"/>
            <c:invertIfNegative val="0"/>
            <c:bubble3D val="0"/>
            <c:spPr>
              <a:solidFill>
                <a:schemeClr val="accent5">
                  <a:lumMod val="75000"/>
                </a:schemeClr>
              </a:solidFill>
              <a:ln>
                <a:solidFill>
                  <a:schemeClr val="tx1"/>
                </a:solidFill>
              </a:ln>
            </c:spPr>
            <c:extLst>
              <c:ext xmlns:c16="http://schemas.microsoft.com/office/drawing/2014/chart" uri="{C3380CC4-5D6E-409C-BE32-E72D297353CC}">
                <c16:uniqueId val="{0000000D-7B84-4A73-8BC2-23C449D1DA76}"/>
              </c:ext>
            </c:extLst>
          </c:dPt>
          <c:dPt>
            <c:idx val="7"/>
            <c:invertIfNegative val="0"/>
            <c:bubble3D val="0"/>
            <c:spPr>
              <a:solidFill>
                <a:srgbClr val="215968"/>
              </a:solidFill>
              <a:ln>
                <a:solidFill>
                  <a:schemeClr val="tx1"/>
                </a:solidFill>
              </a:ln>
            </c:spPr>
            <c:extLst>
              <c:ext xmlns:c16="http://schemas.microsoft.com/office/drawing/2014/chart" uri="{C3380CC4-5D6E-409C-BE32-E72D297353CC}">
                <c16:uniqueId val="{0000000F-7B84-4A73-8BC2-23C449D1DA76}"/>
              </c:ext>
            </c:extLst>
          </c:dPt>
          <c:dPt>
            <c:idx val="8"/>
            <c:invertIfNegative val="0"/>
            <c:bubble3D val="0"/>
            <c:spPr>
              <a:solidFill>
                <a:srgbClr val="31859C"/>
              </a:solidFill>
              <a:ln>
                <a:solidFill>
                  <a:schemeClr val="tx1"/>
                </a:solidFill>
              </a:ln>
            </c:spPr>
            <c:extLst>
              <c:ext xmlns:c16="http://schemas.microsoft.com/office/drawing/2014/chart" uri="{C3380CC4-5D6E-409C-BE32-E72D297353CC}">
                <c16:uniqueId val="{00000011-7B84-4A73-8BC2-23C449D1DA76}"/>
              </c:ext>
            </c:extLst>
          </c:dPt>
          <c:dPt>
            <c:idx val="9"/>
            <c:invertIfNegative val="0"/>
            <c:bubble3D val="0"/>
            <c:spPr>
              <a:solidFill>
                <a:srgbClr val="4BACC6"/>
              </a:solidFill>
              <a:ln>
                <a:solidFill>
                  <a:schemeClr val="tx1"/>
                </a:solidFill>
              </a:ln>
            </c:spPr>
            <c:extLst>
              <c:ext xmlns:c16="http://schemas.microsoft.com/office/drawing/2014/chart" uri="{C3380CC4-5D6E-409C-BE32-E72D297353CC}">
                <c16:uniqueId val="{00000013-7B84-4A73-8BC2-23C449D1DA76}"/>
              </c:ext>
            </c:extLst>
          </c:dPt>
          <c:dPt>
            <c:idx val="10"/>
            <c:invertIfNegative val="0"/>
            <c:bubble3D val="0"/>
            <c:spPr>
              <a:solidFill>
                <a:schemeClr val="accent3">
                  <a:lumMod val="60000"/>
                  <a:lumOff val="40000"/>
                </a:schemeClr>
              </a:solidFill>
              <a:ln>
                <a:solidFill>
                  <a:schemeClr val="tx1"/>
                </a:solidFill>
              </a:ln>
            </c:spPr>
            <c:extLst>
              <c:ext xmlns:c16="http://schemas.microsoft.com/office/drawing/2014/chart" uri="{C3380CC4-5D6E-409C-BE32-E72D297353CC}">
                <c16:uniqueId val="{00000015-7B84-4A73-8BC2-23C449D1DA76}"/>
              </c:ext>
            </c:extLst>
          </c:dPt>
          <c:dPt>
            <c:idx val="11"/>
            <c:invertIfNegative val="0"/>
            <c:bubble3D val="0"/>
            <c:spPr>
              <a:solidFill>
                <a:schemeClr val="accent3">
                  <a:lumMod val="40000"/>
                  <a:lumOff val="60000"/>
                </a:schemeClr>
              </a:solidFill>
              <a:ln>
                <a:solidFill>
                  <a:schemeClr val="tx1"/>
                </a:solidFill>
              </a:ln>
            </c:spPr>
            <c:extLst>
              <c:ext xmlns:c16="http://schemas.microsoft.com/office/drawing/2014/chart" uri="{C3380CC4-5D6E-409C-BE32-E72D297353CC}">
                <c16:uniqueId val="{00000017-7B84-4A73-8BC2-23C449D1DA76}"/>
              </c:ext>
            </c:extLst>
          </c:dPt>
          <c:dPt>
            <c:idx val="12"/>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19-7B84-4A73-8BC2-23C449D1DA76}"/>
              </c:ext>
            </c:extLst>
          </c:dPt>
          <c:dPt>
            <c:idx val="13"/>
            <c:invertIfNegative val="0"/>
            <c:bubble3D val="0"/>
            <c:spPr>
              <a:solidFill>
                <a:schemeClr val="accent4"/>
              </a:solidFill>
              <a:ln>
                <a:solidFill>
                  <a:schemeClr val="tx1"/>
                </a:solidFill>
              </a:ln>
            </c:spPr>
            <c:extLst>
              <c:ext xmlns:c16="http://schemas.microsoft.com/office/drawing/2014/chart" uri="{C3380CC4-5D6E-409C-BE32-E72D297353CC}">
                <c16:uniqueId val="{0000001B-7B84-4A73-8BC2-23C449D1DA76}"/>
              </c:ext>
            </c:extLst>
          </c:dPt>
          <c:dPt>
            <c:idx val="14"/>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D-7B84-4A73-8BC2-23C449D1DA76}"/>
              </c:ext>
            </c:extLst>
          </c:dPt>
          <c:dPt>
            <c:idx val="15"/>
            <c:invertIfNegative val="0"/>
            <c:bubble3D val="0"/>
            <c:spPr>
              <a:solidFill>
                <a:schemeClr val="accent4">
                  <a:lumMod val="40000"/>
                  <a:lumOff val="60000"/>
                </a:schemeClr>
              </a:solidFill>
              <a:ln>
                <a:solidFill>
                  <a:schemeClr val="tx1"/>
                </a:solidFill>
              </a:ln>
            </c:spPr>
            <c:extLst>
              <c:ext xmlns:c16="http://schemas.microsoft.com/office/drawing/2014/chart" uri="{C3380CC4-5D6E-409C-BE32-E72D297353CC}">
                <c16:uniqueId val="{0000001F-7B84-4A73-8BC2-23C449D1DA76}"/>
              </c:ext>
            </c:extLst>
          </c:dPt>
          <c:dPt>
            <c:idx val="16"/>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1-7B84-4A73-8BC2-23C449D1DA76}"/>
              </c:ext>
            </c:extLst>
          </c:dPt>
          <c:dPt>
            <c:idx val="17"/>
            <c:invertIfNegative val="0"/>
            <c:bubble3D val="0"/>
            <c:spPr>
              <a:solidFill>
                <a:srgbClr val="F79646"/>
              </a:solidFill>
              <a:ln>
                <a:solidFill>
                  <a:schemeClr val="tx1"/>
                </a:solidFill>
              </a:ln>
            </c:spPr>
            <c:extLst>
              <c:ext xmlns:c16="http://schemas.microsoft.com/office/drawing/2014/chart" uri="{C3380CC4-5D6E-409C-BE32-E72D297353CC}">
                <c16:uniqueId val="{00000023-7B84-4A73-8BC2-23C449D1DA76}"/>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7B84-4A73-8BC2-23C449D1DA76}"/>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7B84-4A73-8BC2-23C449D1DA76}"/>
              </c:ext>
            </c:extLst>
          </c:dPt>
          <c:errBars>
            <c:errBarType val="both"/>
            <c:errValType val="cust"/>
            <c:noEndCap val="0"/>
            <c:plus>
              <c:numRef>
                <c:f>Sheet1!$E$2:$E$19</c:f>
                <c:numCache>
                  <c:formatCode>General</c:formatCode>
                  <c:ptCount val="18"/>
                  <c:pt idx="1">
                    <c:v>1.1000000000000014</c:v>
                  </c:pt>
                  <c:pt idx="2">
                    <c:v>1.1999999999999957</c:v>
                  </c:pt>
                  <c:pt idx="4">
                    <c:v>1.3999999999999986</c:v>
                  </c:pt>
                  <c:pt idx="5">
                    <c:v>1.5</c:v>
                  </c:pt>
                  <c:pt idx="6">
                    <c:v>0</c:v>
                  </c:pt>
                  <c:pt idx="7">
                    <c:v>1.6999999999999957</c:v>
                  </c:pt>
                  <c:pt idx="8">
                    <c:v>3.1000000000000014</c:v>
                  </c:pt>
                  <c:pt idx="9">
                    <c:v>8.1000000000000014</c:v>
                  </c:pt>
                  <c:pt idx="10">
                    <c:v>1.6000000000000014</c:v>
                  </c:pt>
                  <c:pt idx="11">
                    <c:v>1.7000000000000028</c:v>
                  </c:pt>
                  <c:pt idx="13">
                    <c:v>2</c:v>
                  </c:pt>
                  <c:pt idx="14">
                    <c:v>1.5</c:v>
                  </c:pt>
                  <c:pt idx="15">
                    <c:v>1.8000000000000043</c:v>
                  </c:pt>
                  <c:pt idx="16">
                    <c:v>2.6000000000000014</c:v>
                  </c:pt>
                </c:numCache>
              </c:numRef>
            </c:plus>
            <c:minus>
              <c:numRef>
                <c:f>Sheet1!$D$2:$D$19</c:f>
                <c:numCache>
                  <c:formatCode>General</c:formatCode>
                  <c:ptCount val="18"/>
                  <c:pt idx="0">
                    <c:v>0</c:v>
                  </c:pt>
                  <c:pt idx="1">
                    <c:v>1.1000000000000014</c:v>
                  </c:pt>
                  <c:pt idx="2">
                    <c:v>1.2000000000000028</c:v>
                  </c:pt>
                  <c:pt idx="4">
                    <c:v>1.3000000000000043</c:v>
                  </c:pt>
                  <c:pt idx="5">
                    <c:v>1.5</c:v>
                  </c:pt>
                  <c:pt idx="6">
                    <c:v>0</c:v>
                  </c:pt>
                  <c:pt idx="7">
                    <c:v>1.7000000000000028</c:v>
                  </c:pt>
                  <c:pt idx="8">
                    <c:v>3</c:v>
                  </c:pt>
                  <c:pt idx="9">
                    <c:v>7.5999999999999979</c:v>
                  </c:pt>
                  <c:pt idx="10">
                    <c:v>1.6000000000000014</c:v>
                  </c:pt>
                  <c:pt idx="11">
                    <c:v>1.6999999999999993</c:v>
                  </c:pt>
                  <c:pt idx="13">
                    <c:v>2.1000000000000014</c:v>
                  </c:pt>
                  <c:pt idx="14">
                    <c:v>1.5</c:v>
                  </c:pt>
                  <c:pt idx="15">
                    <c:v>1.8999999999999986</c:v>
                  </c:pt>
                  <c:pt idx="16">
                    <c:v>2.6000000000000014</c:v>
                  </c:pt>
                  <c:pt idx="17">
                    <c:v>0</c:v>
                  </c:pt>
                </c:numCache>
              </c:numRef>
            </c:minus>
          </c:errBars>
          <c:cat>
            <c:strRef>
              <c:f>Sheet1!$A$2:$A$19</c:f>
              <c:strCache>
                <c:ptCount val="17"/>
                <c:pt idx="1">
                  <c:v>*2007 Total</c:v>
                </c:pt>
                <c:pt idx="2">
                  <c:v>2014 Total</c:v>
                </c:pt>
                <c:pt idx="4">
                  <c:v>Male</c:v>
                </c:pt>
                <c:pt idx="5">
                  <c:v>Female</c:v>
                </c:pt>
                <c:pt idx="7">
                  <c:v>      White</c:v>
                </c:pt>
                <c:pt idx="8">
                  <c:v>   Asian</c:v>
                </c:pt>
                <c:pt idx="9">
                  <c:v>   American Indian</c:v>
                </c:pt>
                <c:pt idx="10">
                  <c:v>      Black</c:v>
                </c:pt>
                <c:pt idx="11">
                  <c:v>   Hispanic</c:v>
                </c:pt>
                <c:pt idx="13">
                  <c:v>   2–17</c:v>
                </c:pt>
                <c:pt idx="14">
                  <c:v>   18–44</c:v>
                </c:pt>
                <c:pt idx="15">
                  <c:v>   45–64</c:v>
                </c:pt>
                <c:pt idx="16">
                  <c:v>65+</c:v>
                </c:pt>
              </c:strCache>
            </c:strRef>
          </c:cat>
          <c:val>
            <c:numRef>
              <c:f>Sheet1!$B$2:$B$19</c:f>
              <c:numCache>
                <c:formatCode>General</c:formatCode>
                <c:ptCount val="18"/>
                <c:pt idx="1">
                  <c:v>44.5</c:v>
                </c:pt>
                <c:pt idx="2">
                  <c:v>43.2</c:v>
                </c:pt>
                <c:pt idx="4">
                  <c:v>40.200000000000003</c:v>
                </c:pt>
                <c:pt idx="5">
                  <c:v>46.1</c:v>
                </c:pt>
                <c:pt idx="7">
                  <c:v>49.1</c:v>
                </c:pt>
                <c:pt idx="8">
                  <c:v>40.5</c:v>
                </c:pt>
                <c:pt idx="9">
                  <c:v>38.299999999999997</c:v>
                </c:pt>
                <c:pt idx="10">
                  <c:v>32</c:v>
                </c:pt>
                <c:pt idx="11">
                  <c:v>30.5</c:v>
                </c:pt>
                <c:pt idx="13">
                  <c:v>54.6</c:v>
                </c:pt>
                <c:pt idx="14">
                  <c:v>34.9</c:v>
                </c:pt>
                <c:pt idx="15">
                  <c:v>44.4</c:v>
                </c:pt>
                <c:pt idx="16">
                  <c:v>46.4</c:v>
                </c:pt>
              </c:numCache>
            </c:numRef>
          </c:val>
          <c:extLst>
            <c:ext xmlns:c16="http://schemas.microsoft.com/office/drawing/2014/chart" uri="{C3380CC4-5D6E-409C-BE32-E72D297353CC}">
              <c16:uniqueId val="{00000028-7B84-4A73-8BC2-23C449D1DA76}"/>
            </c:ext>
          </c:extLst>
        </c:ser>
        <c:dLbls>
          <c:showLegendKey val="0"/>
          <c:showVal val="0"/>
          <c:showCatName val="0"/>
          <c:showSerName val="0"/>
          <c:showPercent val="0"/>
          <c:showBubbleSize val="0"/>
        </c:dLbls>
        <c:gapWidth val="0"/>
        <c:axId val="289038264"/>
        <c:axId val="292218808"/>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Sheet1!$A$2:$A$19</c:f>
              <c:strCache>
                <c:ptCount val="17"/>
                <c:pt idx="1">
                  <c:v>*2007 Total</c:v>
                </c:pt>
                <c:pt idx="2">
                  <c:v>2014 Total</c:v>
                </c:pt>
                <c:pt idx="4">
                  <c:v>Male</c:v>
                </c:pt>
                <c:pt idx="5">
                  <c:v>Female</c:v>
                </c:pt>
                <c:pt idx="7">
                  <c:v>      White</c:v>
                </c:pt>
                <c:pt idx="8">
                  <c:v>   Asian</c:v>
                </c:pt>
                <c:pt idx="9">
                  <c:v>   American Indian</c:v>
                </c:pt>
                <c:pt idx="10">
                  <c:v>      Black</c:v>
                </c:pt>
                <c:pt idx="11">
                  <c:v>   Hispanic</c:v>
                </c:pt>
                <c:pt idx="13">
                  <c:v>   2–17</c:v>
                </c:pt>
                <c:pt idx="14">
                  <c:v>   18–44</c:v>
                </c:pt>
                <c:pt idx="15">
                  <c:v>   45–64</c:v>
                </c:pt>
                <c:pt idx="16">
                  <c:v>65+</c:v>
                </c:pt>
              </c:strCache>
            </c:strRef>
          </c:cat>
          <c:val>
            <c:numRef>
              <c:f>Sheet1!$F$2:$F$19</c:f>
              <c:numCache>
                <c:formatCode>General</c:formatCode>
                <c:ptCount val="18"/>
                <c:pt idx="6">
                  <c:v>49</c:v>
                </c:pt>
                <c:pt idx="16">
                  <c:v>49</c:v>
                </c:pt>
              </c:numCache>
            </c:numRef>
          </c:val>
          <c:extLst>
            <c:ext xmlns:c16="http://schemas.microsoft.com/office/drawing/2014/chart" uri="{C3380CC4-5D6E-409C-BE32-E72D297353CC}">
              <c16:uniqueId val="{00000029-7B84-4A73-8BC2-23C449D1DA76}"/>
            </c:ext>
          </c:extLst>
        </c:ser>
        <c:dLbls>
          <c:showLegendKey val="0"/>
          <c:showVal val="0"/>
          <c:showCatName val="0"/>
          <c:showSerName val="0"/>
          <c:showPercent val="0"/>
          <c:showBubbleSize val="0"/>
        </c:dLbls>
        <c:gapWidth val="500"/>
        <c:overlap val="-100"/>
        <c:axId val="290925728"/>
        <c:axId val="292219200"/>
      </c:barChart>
      <c:catAx>
        <c:axId val="28903826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crossAx val="292218808"/>
        <c:crosses val="autoZero"/>
        <c:auto val="1"/>
        <c:lblAlgn val="ctr"/>
        <c:lblOffset val="9"/>
        <c:noMultiLvlLbl val="0"/>
      </c:catAx>
      <c:valAx>
        <c:axId val="292218808"/>
        <c:scaling>
          <c:orientation val="minMax"/>
          <c:max val="7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Verdana" panose="020B0604030504040204" pitchFamily="34" charset="0"/>
                    <a:ea typeface="Verdana" panose="020B0604030504040204" pitchFamily="34" charset="0"/>
                    <a:cs typeface="Verdana" panose="020B0604030504040204" pitchFamily="34" charset="0"/>
                  </a:rPr>
                  <a:t>Percent</a:t>
                </a:r>
                <a:endParaRPr lang="en-US" sz="16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52430730830179073"/>
              <c:y val="0.91871433409533487"/>
            </c:manualLayout>
          </c:layout>
          <c:overlay val="0"/>
        </c:title>
        <c:numFmt formatCode="General" sourceLinked="1"/>
        <c:majorTickMark val="in"/>
        <c:minorTickMark val="in"/>
        <c:tickLblPos val="high"/>
        <c:spPr>
          <a:ln>
            <a:solidFill>
              <a:srgbClr val="7F7F7F"/>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89038264"/>
        <c:crosses val="max"/>
        <c:crossBetween val="between"/>
        <c:majorUnit val="10"/>
        <c:minorUnit val="5"/>
      </c:valAx>
      <c:valAx>
        <c:axId val="292219200"/>
        <c:scaling>
          <c:orientation val="minMax"/>
          <c:max val="300"/>
          <c:min val="0"/>
        </c:scaling>
        <c:delete val="1"/>
        <c:axPos val="t"/>
        <c:numFmt formatCode="General" sourceLinked="1"/>
        <c:majorTickMark val="out"/>
        <c:minorTickMark val="none"/>
        <c:tickLblPos val="nextTo"/>
        <c:crossAx val="290925728"/>
        <c:crosses val="max"/>
        <c:crossBetween val="between"/>
        <c:majorUnit val="50"/>
      </c:valAx>
      <c:catAx>
        <c:axId val="290925728"/>
        <c:scaling>
          <c:orientation val="minMax"/>
        </c:scaling>
        <c:delete val="1"/>
        <c:axPos val="l"/>
        <c:numFmt formatCode="General" sourceLinked="1"/>
        <c:majorTickMark val="out"/>
        <c:minorTickMark val="none"/>
        <c:tickLblPos val="nextTo"/>
        <c:crossAx val="292219200"/>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24190726159231E-2"/>
          <c:y val="0.13218106584131051"/>
          <c:w val="0.89015469975662453"/>
          <c:h val="0.75409689361637688"/>
        </c:manualLayout>
      </c:layout>
      <c:lineChart>
        <c:grouping val="standard"/>
        <c:varyColors val="0"/>
        <c:ser>
          <c:idx val="0"/>
          <c:order val="0"/>
          <c:spPr>
            <a:ln w="50800" cap="rnd">
              <a:solidFill>
                <a:srgbClr val="7F7F7F"/>
              </a:solidFill>
              <a:round/>
            </a:ln>
          </c:spPr>
          <c:marker>
            <c:symbol val="none"/>
          </c:marker>
          <c:val>
            <c:numRef>
              <c:f>Sheet1!$C$2:$K$2</c:f>
              <c:numCache>
                <c:formatCode>General</c:formatCode>
                <c:ptCount val="9"/>
                <c:pt idx="0">
                  <c:v>62.7</c:v>
                </c:pt>
                <c:pt idx="1">
                  <c:v>68.599999999999994</c:v>
                </c:pt>
                <c:pt idx="2">
                  <c:v>68.5</c:v>
                </c:pt>
                <c:pt idx="3">
                  <c:v>71.2</c:v>
                </c:pt>
                <c:pt idx="4">
                  <c:v>74.7</c:v>
                </c:pt>
                <c:pt idx="5">
                  <c:v>72.400000000000006</c:v>
                </c:pt>
                <c:pt idx="6">
                  <c:v>73.2</c:v>
                </c:pt>
                <c:pt idx="7">
                  <c:v>71.400000000000006</c:v>
                </c:pt>
                <c:pt idx="8">
                  <c:v>71.2</c:v>
                </c:pt>
              </c:numCache>
            </c:numRef>
          </c:val>
          <c:smooth val="0"/>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Total</c:v>
                      </c:pt>
                    </c:strCache>
                  </c:strRef>
                </c15:tx>
              </c15:filteredSeriesTitle>
            </c:ext>
            <c:ext xmlns:c15="http://schemas.microsoft.com/office/drawing/2012/chart" uri="{02D57815-91ED-43cb-92C2-25804820EDAC}">
              <c15:filteredCategoryTitle>
                <c15:cat>
                  <c:strRef>
                    <c:extLst>
                      <c:ext uri="{02D57815-91ED-43cb-92C2-25804820EDAC}">
                        <c15:formulaRef>
                          <c15:sqref>Sheet1!$C$1:$K$1</c15:sqref>
                        </c15:formulaRef>
                      </c:ext>
                    </c:extLst>
                    <c:strCache>
                      <c:ptCount val="9"/>
                      <c:pt idx="0">
                        <c:v>*2007</c:v>
                      </c:pt>
                      <c:pt idx="1">
                        <c:v>2008</c:v>
                      </c:pt>
                      <c:pt idx="2">
                        <c:v>2009</c:v>
                      </c:pt>
                      <c:pt idx="3">
                        <c:v>2010</c:v>
                      </c:pt>
                      <c:pt idx="4">
                        <c:v>2011</c:v>
                      </c:pt>
                      <c:pt idx="5">
                        <c:v>2012</c:v>
                      </c:pt>
                      <c:pt idx="6">
                        <c:v>2013</c:v>
                      </c:pt>
                      <c:pt idx="7">
                        <c:v>2014</c:v>
                      </c:pt>
                      <c:pt idx="8">
                        <c:v>2015</c:v>
                      </c:pt>
                    </c:strCache>
                  </c:strRef>
                </c15:cat>
              </c15:filteredCategoryTitle>
            </c:ext>
            <c:ext xmlns:c16="http://schemas.microsoft.com/office/drawing/2014/chart" uri="{C3380CC4-5D6E-409C-BE32-E72D297353CC}">
              <c16:uniqueId val="{00000000-C054-4C0E-893A-9516894AD98C}"/>
            </c:ext>
          </c:extLst>
        </c:ser>
        <c:ser>
          <c:idx val="3"/>
          <c:order val="1"/>
          <c:spPr>
            <a:ln w="50800" cmpd="sng">
              <a:solidFill>
                <a:sysClr val="windowText" lastClr="000000"/>
              </a:solidFill>
              <a:prstDash val="dash"/>
            </a:ln>
          </c:spPr>
          <c:marker>
            <c:symbol val="none"/>
          </c:marker>
          <c:val>
            <c:numRef>
              <c:f>Sheet1!$C$3:$K$3</c:f>
              <c:numCache>
                <c:formatCode>General</c:formatCode>
                <c:ptCount val="9"/>
                <c:pt idx="0">
                  <c:v>69</c:v>
                </c:pt>
                <c:pt idx="1">
                  <c:v>69</c:v>
                </c:pt>
                <c:pt idx="2">
                  <c:v>69</c:v>
                </c:pt>
                <c:pt idx="3">
                  <c:v>69</c:v>
                </c:pt>
                <c:pt idx="4">
                  <c:v>69</c:v>
                </c:pt>
                <c:pt idx="5">
                  <c:v>69</c:v>
                </c:pt>
                <c:pt idx="6">
                  <c:v>69</c:v>
                </c:pt>
                <c:pt idx="7">
                  <c:v>69</c:v>
                </c:pt>
                <c:pt idx="8">
                  <c:v>69</c:v>
                </c:pt>
              </c:numCache>
            </c:numRef>
          </c:val>
          <c:smooth val="0"/>
          <c:extLst>
            <c:ext xmlns:c15="http://schemas.microsoft.com/office/drawing/2012/chart" uri="{02D57815-91ED-43cb-92C2-25804820EDAC}">
              <c15:filteredSeriesTitle>
                <c15:tx>
                  <c:strRef>
                    <c:extLst>
                      <c:ext uri="{02D57815-91ED-43cb-92C2-25804820EDAC}">
                        <c15:formulaRef>
                          <c15:sqref>Sheet1!$A$3</c15:sqref>
                        </c15:formulaRef>
                      </c:ext>
                    </c:extLst>
                    <c:strCache>
                      <c:ptCount val="1"/>
                      <c:pt idx="0">
                        <c:v>Target</c:v>
                      </c:pt>
                    </c:strCache>
                  </c:strRef>
                </c15:tx>
              </c15:filteredSeriesTitle>
            </c:ext>
            <c:ext xmlns:c16="http://schemas.microsoft.com/office/drawing/2014/chart" uri="{C3380CC4-5D6E-409C-BE32-E72D297353CC}">
              <c16:uniqueId val="{00000001-C054-4C0E-893A-9516894AD98C}"/>
            </c:ext>
          </c:extLst>
        </c:ser>
        <c:dLbls>
          <c:showLegendKey val="0"/>
          <c:showVal val="0"/>
          <c:showCatName val="0"/>
          <c:showSerName val="0"/>
          <c:showPercent val="0"/>
          <c:showBubbleSize val="0"/>
        </c:dLbls>
        <c:smooth val="0"/>
        <c:axId val="294213416"/>
        <c:axId val="294213808"/>
        <c:extLst/>
      </c:lineChart>
      <c:catAx>
        <c:axId val="294213416"/>
        <c:scaling>
          <c:orientation val="minMax"/>
        </c:scaling>
        <c:delete val="0"/>
        <c:axPos val="b"/>
        <c:numFmt formatCode="General" sourceLinked="0"/>
        <c:majorTickMark val="none"/>
        <c:minorTickMark val="in"/>
        <c:tickLblPos val="nextTo"/>
        <c:spPr>
          <a:ln w="19050">
            <a:solidFill>
              <a:schemeClr val="tx1"/>
            </a:solidFill>
          </a:ln>
        </c:spPr>
        <c:txPr>
          <a:bodyPr anchor="t"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4213808"/>
        <c:crosses val="autoZero"/>
        <c:auto val="1"/>
        <c:lblAlgn val="ctr"/>
        <c:lblOffset val="0"/>
        <c:tickLblSkip val="2"/>
        <c:noMultiLvlLbl val="0"/>
      </c:catAx>
      <c:valAx>
        <c:axId val="294213808"/>
        <c:scaling>
          <c:orientation val="minMax"/>
          <c:max val="100"/>
        </c:scaling>
        <c:delete val="0"/>
        <c:axPos val="l"/>
        <c:majorGridlines>
          <c:spPr>
            <a:ln>
              <a:solidFill>
                <a:schemeClr val="bg1">
                  <a:lumMod val="85000"/>
                </a:schemeClr>
              </a:solidFill>
              <a:prstDash val="dash"/>
            </a:ln>
          </c:spPr>
        </c:majorGridlines>
        <c:numFmt formatCode="0" sourceLinked="0"/>
        <c:majorTickMark val="in"/>
        <c:minorTickMark val="none"/>
        <c:tickLblPos val="nextTo"/>
        <c:spPr>
          <a:ln w="19050">
            <a:solidFill>
              <a:schemeClr val="tx1"/>
            </a:solidFill>
          </a:ln>
        </c:spPr>
        <c:txPr>
          <a:bodyPr anchor="ctr" anchorCtr="0"/>
          <a:lstStyle/>
          <a:p>
            <a: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4213416"/>
        <c:crosses val="autoZero"/>
        <c:crossBetween val="between"/>
        <c:majorUnit val="20"/>
      </c:valAx>
    </c:plotArea>
    <c:plotVisOnly val="1"/>
    <c:dispBlanksAs val="gap"/>
    <c:showDLblsOverMax val="0"/>
  </c:chart>
  <c:spPr>
    <a:solidFill>
      <a:sysClr val="window" lastClr="FFFFFF"/>
    </a:solidFill>
    <a:ln>
      <a:noFill/>
    </a:ln>
  </c:spPr>
  <c:txPr>
    <a:bodyPr/>
    <a:lstStyle/>
    <a:p>
      <a:pPr>
        <a:defRPr sz="18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HRSA Health Center Program Data from 2007-2015</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38100" cap="rnd">
              <a:solidFill>
                <a:schemeClr val="accent1"/>
              </a:solidFill>
              <a:round/>
            </a:ln>
            <a:effectLst/>
          </c:spPr>
          <c:marker>
            <c:symbol val="none"/>
          </c:marker>
          <c:val>
            <c:numRef>
              <c:f>Sheet1!$B$2:$B$10</c:f>
              <c:numCache>
                <c:formatCode>#,##0_);\(#,##0\)</c:formatCode>
                <c:ptCount val="9"/>
                <c:pt idx="0">
                  <c:v>2808418</c:v>
                </c:pt>
                <c:pt idx="1">
                  <c:v>3071085</c:v>
                </c:pt>
                <c:pt idx="2">
                  <c:v>3438340</c:v>
                </c:pt>
                <c:pt idx="3">
                  <c:v>3750481</c:v>
                </c:pt>
                <c:pt idx="4">
                  <c:v>4037384</c:v>
                </c:pt>
                <c:pt idx="5">
                  <c:v>4332314</c:v>
                </c:pt>
                <c:pt idx="6">
                  <c:v>4442177</c:v>
                </c:pt>
                <c:pt idx="7">
                  <c:v>4776465</c:v>
                </c:pt>
                <c:pt idx="8" formatCode="_(* #,##0_);_(* \(#,##0\);_(* &quot;-&quot;??_);_(@_)">
                  <c:v>5192846</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 Patients</c:v>
                      </c:pt>
                    </c:strCache>
                  </c:strRef>
                </c15:tx>
              </c15:filteredSeriesTitle>
            </c:ext>
            <c:ext xmlns:c15="http://schemas.microsoft.com/office/drawing/2012/chart" uri="{02D57815-91ED-43cb-92C2-25804820EDAC}">
              <c15:filteredCategoryTitle>
                <c15:cat>
                  <c:numRef>
                    <c:extLst>
                      <c:ext uri="{02D57815-91ED-43cb-92C2-25804820EDAC}">
                        <c15:formulaRef>
                          <c15:sqref>Sheet1!$A$2:$A$10</c15:sqref>
                        </c15:formulaRef>
                      </c:ext>
                    </c:extLst>
                    <c:numCache>
                      <c:formatCode>General</c:formatCode>
                      <c:ptCount val="9"/>
                      <c:pt idx="0">
                        <c:v>2007</c:v>
                      </c:pt>
                      <c:pt idx="1">
                        <c:v>2008</c:v>
                      </c:pt>
                      <c:pt idx="2">
                        <c:v>2009</c:v>
                      </c:pt>
                      <c:pt idx="3">
                        <c:v>2010</c:v>
                      </c:pt>
                      <c:pt idx="4">
                        <c:v>2011</c:v>
                      </c:pt>
                      <c:pt idx="5">
                        <c:v>2012</c:v>
                      </c:pt>
                      <c:pt idx="6">
                        <c:v>2013</c:v>
                      </c:pt>
                      <c:pt idx="7">
                        <c:v>2014</c:v>
                      </c:pt>
                      <c:pt idx="8">
                        <c:v>2015</c:v>
                      </c:pt>
                    </c:numCache>
                  </c:numRef>
                </c15:cat>
              </c15:filteredCategoryTitle>
            </c:ext>
            <c:ext xmlns:c16="http://schemas.microsoft.com/office/drawing/2014/chart" uri="{C3380CC4-5D6E-409C-BE32-E72D297353CC}">
              <c16:uniqueId val="{00000000-5088-4445-9D11-33370E2FE9F8}"/>
            </c:ext>
          </c:extLst>
        </c:ser>
        <c:ser>
          <c:idx val="1"/>
          <c:order val="1"/>
          <c:spPr>
            <a:ln w="38100" cap="rnd">
              <a:solidFill>
                <a:schemeClr val="accent2"/>
              </a:solidFill>
              <a:round/>
            </a:ln>
            <a:effectLst/>
          </c:spPr>
          <c:marker>
            <c:symbol val="none"/>
          </c:marker>
          <c:val>
            <c:numRef>
              <c:f>Sheet1!$C$2:$C$10</c:f>
              <c:numCache>
                <c:formatCode>#,##0</c:formatCode>
                <c:ptCount val="9"/>
                <c:pt idx="0">
                  <c:v>6704522</c:v>
                </c:pt>
                <c:pt idx="1">
                  <c:v>7347759</c:v>
                </c:pt>
                <c:pt idx="2">
                  <c:v>8401705</c:v>
                </c:pt>
                <c:pt idx="3">
                  <c:v>9231348</c:v>
                </c:pt>
                <c:pt idx="4">
                  <c:v>9991320</c:v>
                </c:pt>
                <c:pt idx="5">
                  <c:v>10692278</c:v>
                </c:pt>
                <c:pt idx="6">
                  <c:v>11034286</c:v>
                </c:pt>
                <c:pt idx="7">
                  <c:v>11933044</c:v>
                </c:pt>
                <c:pt idx="8" formatCode="_(* #,##0_);_(* \(#,##0\);_(* &quot;-&quot;_);_(@_)">
                  <c:v>13157202</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 Visits </c:v>
                      </c:pt>
                    </c:strCache>
                  </c:strRef>
                </c15:tx>
              </c15:filteredSeriesTitle>
            </c:ext>
            <c:ext xmlns:c15="http://schemas.microsoft.com/office/drawing/2012/chart" uri="{02D57815-91ED-43cb-92C2-25804820EDAC}">
              <c15:filteredCategoryTitle>
                <c15:cat>
                  <c:numRef>
                    <c:extLst>
                      <c:ext uri="{02D57815-91ED-43cb-92C2-25804820EDAC}">
                        <c15:formulaRef>
                          <c15:sqref>Sheet1!$A$2:$A$10</c15:sqref>
                        </c15:formulaRef>
                      </c:ext>
                    </c:extLst>
                    <c:numCache>
                      <c:formatCode>General</c:formatCode>
                      <c:ptCount val="9"/>
                      <c:pt idx="0">
                        <c:v>2007</c:v>
                      </c:pt>
                      <c:pt idx="1">
                        <c:v>2008</c:v>
                      </c:pt>
                      <c:pt idx="2">
                        <c:v>2009</c:v>
                      </c:pt>
                      <c:pt idx="3">
                        <c:v>2010</c:v>
                      </c:pt>
                      <c:pt idx="4">
                        <c:v>2011</c:v>
                      </c:pt>
                      <c:pt idx="5">
                        <c:v>2012</c:v>
                      </c:pt>
                      <c:pt idx="6">
                        <c:v>2013</c:v>
                      </c:pt>
                      <c:pt idx="7">
                        <c:v>2014</c:v>
                      </c:pt>
                      <c:pt idx="8">
                        <c:v>2015</c:v>
                      </c:pt>
                    </c:numCache>
                  </c:numRef>
                </c15:cat>
              </c15:filteredCategoryTitle>
            </c:ext>
            <c:ext xmlns:c16="http://schemas.microsoft.com/office/drawing/2014/chart" uri="{C3380CC4-5D6E-409C-BE32-E72D297353CC}">
              <c16:uniqueId val="{00000001-5088-4445-9D11-33370E2FE9F8}"/>
            </c:ext>
          </c:extLst>
        </c:ser>
        <c:dLbls>
          <c:showLegendKey val="0"/>
          <c:showVal val="0"/>
          <c:showCatName val="0"/>
          <c:showSerName val="0"/>
          <c:showPercent val="0"/>
          <c:showBubbleSize val="0"/>
        </c:dLbls>
        <c:smooth val="0"/>
        <c:axId val="294467664"/>
        <c:axId val="156384352"/>
      </c:lineChart>
      <c:catAx>
        <c:axId val="29446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384352"/>
        <c:crosses val="autoZero"/>
        <c:auto val="1"/>
        <c:lblAlgn val="ctr"/>
        <c:lblOffset val="100"/>
        <c:noMultiLvlLbl val="0"/>
      </c:catAx>
      <c:valAx>
        <c:axId val="156384352"/>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4467664"/>
        <c:crosses val="autoZero"/>
        <c:crossBetween val="between"/>
      </c:valAx>
      <c:spPr>
        <a:noFill/>
        <a:ln w="19050">
          <a:solidFill>
            <a:schemeClr val="tx1"/>
          </a:solidFill>
        </a:ln>
        <a:effectLst/>
      </c:spPr>
    </c:plotArea>
    <c:legend>
      <c:legendPos val="b"/>
      <c:layout>
        <c:manualLayout>
          <c:xMode val="edge"/>
          <c:yMode val="edge"/>
          <c:x val="0.65350662904144952"/>
          <c:y val="0.7417745099451325"/>
          <c:w val="0.27895130006110663"/>
          <c:h val="6.56730251937969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jpeg"/><Relationship Id="rId4"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jpe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072B4F-A5B6-49C8-9103-44C817E78F97}" type="doc">
      <dgm:prSet loTypeId="urn:microsoft.com/office/officeart/2005/8/layout/hList7" loCatId="picture" qsTypeId="urn:microsoft.com/office/officeart/2005/8/quickstyle/simple3" qsCatId="simple" csTypeId="urn:microsoft.com/office/officeart/2005/8/colors/accent0_2" csCatId="mainScheme" phldr="1"/>
      <dgm:spPr/>
      <dgm:t>
        <a:bodyPr/>
        <a:lstStyle/>
        <a:p>
          <a:endParaRPr lang="en-US"/>
        </a:p>
      </dgm:t>
    </dgm:pt>
    <dgm:pt modelId="{E1F092F9-F1E6-4EBE-828A-51A19E8D12C2}">
      <dgm:prSet phldrT="[Text]" custT="1"/>
      <dgm:spPr/>
      <dgm:t>
        <a:bodyPr/>
        <a:lstStyle/>
        <a:p>
          <a:r>
            <a:rPr lang="en-US" sz="2000" b="1" dirty="0" smtClean="0">
              <a:solidFill>
                <a:srgbClr val="800000"/>
              </a:solidFill>
              <a:effectLst/>
            </a:rPr>
            <a:t>Improve Access to </a:t>
          </a:r>
          <a:br>
            <a:rPr lang="en-US" sz="2000" b="1" dirty="0" smtClean="0">
              <a:solidFill>
                <a:srgbClr val="800000"/>
              </a:solidFill>
              <a:effectLst/>
            </a:rPr>
          </a:br>
          <a:r>
            <a:rPr lang="en-US" sz="2000" b="1" dirty="0" smtClean="0">
              <a:solidFill>
                <a:srgbClr val="800000"/>
              </a:solidFill>
              <a:effectLst/>
            </a:rPr>
            <a:t>Quality Health Care and Services</a:t>
          </a:r>
          <a:endParaRPr lang="en-US" sz="2000" b="1" dirty="0">
            <a:solidFill>
              <a:srgbClr val="800000"/>
            </a:solidFill>
          </a:endParaRPr>
        </a:p>
      </dgm:t>
      <dgm:extLst>
        <a:ext uri="{E40237B7-FDA0-4F09-8148-C483321AD2D9}">
          <dgm14:cNvPr xmlns:dgm14="http://schemas.microsoft.com/office/drawing/2010/diagram" id="0" name="" title="Improve Access to Quality Health Care and Services"/>
        </a:ext>
      </dgm:extLst>
    </dgm:pt>
    <dgm:pt modelId="{6636827D-05F7-449F-9307-4E07D990D64C}" type="parTrans" cxnId="{7144888F-F57F-4625-8026-267431978B86}">
      <dgm:prSet/>
      <dgm:spPr/>
      <dgm:t>
        <a:bodyPr/>
        <a:lstStyle/>
        <a:p>
          <a:endParaRPr lang="en-US" sz="2000">
            <a:solidFill>
              <a:srgbClr val="800000"/>
            </a:solidFill>
          </a:endParaRPr>
        </a:p>
      </dgm:t>
    </dgm:pt>
    <dgm:pt modelId="{3236C6BB-BD89-4A0B-9403-BC59092EBEB4}" type="sibTrans" cxnId="{7144888F-F57F-4625-8026-267431978B86}">
      <dgm:prSet/>
      <dgm:spPr/>
      <dgm:t>
        <a:bodyPr/>
        <a:lstStyle/>
        <a:p>
          <a:endParaRPr lang="en-US" sz="2000">
            <a:solidFill>
              <a:srgbClr val="800000"/>
            </a:solidFill>
          </a:endParaRPr>
        </a:p>
      </dgm:t>
    </dgm:pt>
    <dgm:pt modelId="{F0B24548-0AEC-41DB-B7DB-509AC7D89771}">
      <dgm:prSet phldrT="[Text]" custT="1"/>
      <dgm:spPr/>
      <dgm:t>
        <a:bodyPr/>
        <a:lstStyle/>
        <a:p>
          <a:r>
            <a:rPr lang="en-US" sz="2000" b="1" dirty="0" smtClean="0">
              <a:solidFill>
                <a:srgbClr val="800000"/>
              </a:solidFill>
              <a:effectLst/>
            </a:rPr>
            <a:t>Strengthen the Health Workforce</a:t>
          </a:r>
          <a:endParaRPr lang="en-US" sz="2000" b="1" dirty="0">
            <a:solidFill>
              <a:srgbClr val="800000"/>
            </a:solidFill>
            <a:effectLst/>
          </a:endParaRPr>
        </a:p>
      </dgm:t>
      <dgm:extLst>
        <a:ext uri="{E40237B7-FDA0-4F09-8148-C483321AD2D9}">
          <dgm14:cNvPr xmlns:dgm14="http://schemas.microsoft.com/office/drawing/2010/diagram" id="0" name="" title="Strengthen the Health Workforce"/>
        </a:ext>
      </dgm:extLst>
    </dgm:pt>
    <dgm:pt modelId="{105F6C16-7559-46FB-A25B-88CAEC87E3C7}" type="parTrans" cxnId="{5AB66D9F-44B3-4F59-A223-BE845D5D5AC1}">
      <dgm:prSet/>
      <dgm:spPr/>
      <dgm:t>
        <a:bodyPr/>
        <a:lstStyle/>
        <a:p>
          <a:endParaRPr lang="en-US" sz="2000">
            <a:solidFill>
              <a:srgbClr val="800000"/>
            </a:solidFill>
          </a:endParaRPr>
        </a:p>
      </dgm:t>
    </dgm:pt>
    <dgm:pt modelId="{965E0B32-AC7D-4451-AC7D-F2427467E56B}" type="sibTrans" cxnId="{5AB66D9F-44B3-4F59-A223-BE845D5D5AC1}">
      <dgm:prSet/>
      <dgm:spPr/>
      <dgm:t>
        <a:bodyPr/>
        <a:lstStyle/>
        <a:p>
          <a:endParaRPr lang="en-US" sz="2000">
            <a:solidFill>
              <a:srgbClr val="800000"/>
            </a:solidFill>
          </a:endParaRPr>
        </a:p>
      </dgm:t>
    </dgm:pt>
    <dgm:pt modelId="{680B2015-1F51-4FF4-8CEB-492D05A6C0AF}">
      <dgm:prSet phldrT="[Text]" custT="1"/>
      <dgm:spPr/>
      <dgm:t>
        <a:bodyPr/>
        <a:lstStyle/>
        <a:p>
          <a:r>
            <a:rPr lang="en-US" sz="2000" b="1" dirty="0" smtClean="0">
              <a:solidFill>
                <a:srgbClr val="800000"/>
              </a:solidFill>
              <a:effectLst/>
            </a:rPr>
            <a:t>Improve Health Equity</a:t>
          </a:r>
          <a:endParaRPr lang="en-US" sz="2000" b="1" dirty="0">
            <a:solidFill>
              <a:srgbClr val="800000"/>
            </a:solidFill>
            <a:effectLst/>
          </a:endParaRPr>
        </a:p>
      </dgm:t>
      <dgm:extLst>
        <a:ext uri="{E40237B7-FDA0-4F09-8148-C483321AD2D9}">
          <dgm14:cNvPr xmlns:dgm14="http://schemas.microsoft.com/office/drawing/2010/diagram" id="0" name="" title="Improve Health Equity"/>
        </a:ext>
      </dgm:extLst>
    </dgm:pt>
    <dgm:pt modelId="{5A5FC7D3-123D-41B9-96D9-C4A4C1331C8B}" type="parTrans" cxnId="{09E36B10-E96B-48DA-914F-4A838EE100DC}">
      <dgm:prSet/>
      <dgm:spPr/>
      <dgm:t>
        <a:bodyPr/>
        <a:lstStyle/>
        <a:p>
          <a:endParaRPr lang="en-US" sz="2000">
            <a:solidFill>
              <a:srgbClr val="800000"/>
            </a:solidFill>
          </a:endParaRPr>
        </a:p>
      </dgm:t>
    </dgm:pt>
    <dgm:pt modelId="{E5A626F6-1BCB-4E6D-9186-E944B999762B}" type="sibTrans" cxnId="{09E36B10-E96B-48DA-914F-4A838EE100DC}">
      <dgm:prSet/>
      <dgm:spPr/>
      <dgm:t>
        <a:bodyPr/>
        <a:lstStyle/>
        <a:p>
          <a:endParaRPr lang="en-US" sz="2000">
            <a:solidFill>
              <a:srgbClr val="800000"/>
            </a:solidFill>
          </a:endParaRPr>
        </a:p>
      </dgm:t>
    </dgm:pt>
    <dgm:pt modelId="{43FEBABE-A2E1-443A-AAEE-86FF10F8DAA8}">
      <dgm:prSet custT="1"/>
      <dgm:spPr/>
      <dgm:t>
        <a:bodyPr/>
        <a:lstStyle/>
        <a:p>
          <a:r>
            <a:rPr lang="en-US" sz="2000" b="1" dirty="0" smtClean="0">
              <a:solidFill>
                <a:srgbClr val="800000"/>
              </a:solidFill>
              <a:effectLst/>
            </a:rPr>
            <a:t>Build Healthy Communities</a:t>
          </a:r>
          <a:endParaRPr lang="en-US" sz="2000" b="1" dirty="0">
            <a:solidFill>
              <a:srgbClr val="800000"/>
            </a:solidFill>
            <a:effectLst/>
          </a:endParaRPr>
        </a:p>
      </dgm:t>
      <dgm:extLst>
        <a:ext uri="{E40237B7-FDA0-4F09-8148-C483321AD2D9}">
          <dgm14:cNvPr xmlns:dgm14="http://schemas.microsoft.com/office/drawing/2010/diagram" id="0" name="" title="Build Healthy Communities"/>
        </a:ext>
      </dgm:extLst>
    </dgm:pt>
    <dgm:pt modelId="{BB730BB2-D58E-467B-A05B-E2C4B3C219AC}" type="parTrans" cxnId="{CA5EDD60-E06F-4136-83ED-AAFF391B1562}">
      <dgm:prSet/>
      <dgm:spPr/>
      <dgm:t>
        <a:bodyPr/>
        <a:lstStyle/>
        <a:p>
          <a:endParaRPr lang="en-US" sz="2000">
            <a:solidFill>
              <a:srgbClr val="800000"/>
            </a:solidFill>
          </a:endParaRPr>
        </a:p>
      </dgm:t>
    </dgm:pt>
    <dgm:pt modelId="{09D36A58-CF31-4A4B-B4F3-B91D2DEAAD4C}" type="sibTrans" cxnId="{CA5EDD60-E06F-4136-83ED-AAFF391B1562}">
      <dgm:prSet/>
      <dgm:spPr/>
      <dgm:t>
        <a:bodyPr/>
        <a:lstStyle/>
        <a:p>
          <a:endParaRPr lang="en-US" sz="2000">
            <a:solidFill>
              <a:srgbClr val="800000"/>
            </a:solidFill>
          </a:endParaRPr>
        </a:p>
      </dgm:t>
    </dgm:pt>
    <dgm:pt modelId="{F11C6198-6EBC-418C-9D5F-19DFE3363A97}">
      <dgm:prSet phldrT="[Text]" custT="1"/>
      <dgm:spPr/>
      <dgm:t>
        <a:bodyPr/>
        <a:lstStyle/>
        <a:p>
          <a:r>
            <a:rPr lang="en-US" sz="2000" b="1" dirty="0" smtClean="0">
              <a:solidFill>
                <a:srgbClr val="800000"/>
              </a:solidFill>
              <a:effectLst/>
            </a:rPr>
            <a:t>Strengthen HRSA Program Management &amp; Operations</a:t>
          </a:r>
          <a:endParaRPr lang="en-US" sz="2000" b="1" dirty="0">
            <a:solidFill>
              <a:srgbClr val="800000"/>
            </a:solidFill>
            <a:effectLst/>
          </a:endParaRPr>
        </a:p>
      </dgm:t>
      <dgm:extLst>
        <a:ext uri="{E40237B7-FDA0-4F09-8148-C483321AD2D9}">
          <dgm14:cNvPr xmlns:dgm14="http://schemas.microsoft.com/office/drawing/2010/diagram" id="0" name="" title="Improve Health Equity"/>
        </a:ext>
      </dgm:extLst>
    </dgm:pt>
    <dgm:pt modelId="{D75880B3-AEA0-4863-916A-9887754B3D86}" type="parTrans" cxnId="{948A04A3-6FEA-4BB5-B9BE-E6C3B928884C}">
      <dgm:prSet/>
      <dgm:spPr/>
      <dgm:t>
        <a:bodyPr/>
        <a:lstStyle/>
        <a:p>
          <a:endParaRPr lang="en-US" sz="2000">
            <a:solidFill>
              <a:srgbClr val="800000"/>
            </a:solidFill>
          </a:endParaRPr>
        </a:p>
      </dgm:t>
    </dgm:pt>
    <dgm:pt modelId="{06D3F7C9-7559-4D54-98E6-2AE2FE54A056}" type="sibTrans" cxnId="{948A04A3-6FEA-4BB5-B9BE-E6C3B928884C}">
      <dgm:prSet/>
      <dgm:spPr/>
      <dgm:t>
        <a:bodyPr/>
        <a:lstStyle/>
        <a:p>
          <a:endParaRPr lang="en-US" sz="2000">
            <a:solidFill>
              <a:srgbClr val="800000"/>
            </a:solidFill>
          </a:endParaRPr>
        </a:p>
      </dgm:t>
    </dgm:pt>
    <dgm:pt modelId="{37BA0DA5-9842-416C-A0B1-4889E5A005D9}" type="pres">
      <dgm:prSet presAssocID="{4A072B4F-A5B6-49C8-9103-44C817E78F97}" presName="Name0" presStyleCnt="0">
        <dgm:presLayoutVars>
          <dgm:dir/>
          <dgm:resizeHandles val="exact"/>
        </dgm:presLayoutVars>
      </dgm:prSet>
      <dgm:spPr/>
      <dgm:t>
        <a:bodyPr/>
        <a:lstStyle/>
        <a:p>
          <a:endParaRPr lang="en-US"/>
        </a:p>
      </dgm:t>
    </dgm:pt>
    <dgm:pt modelId="{8FDE5B6C-1F38-4B64-90F7-71A95AA23889}" type="pres">
      <dgm:prSet presAssocID="{4A072B4F-A5B6-49C8-9103-44C817E78F97}" presName="fgShape" presStyleLbl="fgShp" presStyleIdx="0" presStyleCnt="1"/>
      <dgm:spPr/>
      <dgm:t>
        <a:bodyPr/>
        <a:lstStyle/>
        <a:p>
          <a:endParaRPr lang="en-US"/>
        </a:p>
      </dgm:t>
    </dgm:pt>
    <dgm:pt modelId="{ACE6BC4F-1C23-4770-B5C0-2E554DDC75CC}" type="pres">
      <dgm:prSet presAssocID="{4A072B4F-A5B6-49C8-9103-44C817E78F97}" presName="linComp" presStyleCnt="0"/>
      <dgm:spPr/>
      <dgm:t>
        <a:bodyPr/>
        <a:lstStyle/>
        <a:p>
          <a:endParaRPr lang="en-US"/>
        </a:p>
      </dgm:t>
    </dgm:pt>
    <dgm:pt modelId="{1B64DB2C-98EF-459D-AC82-DEC8DD05691B}" type="pres">
      <dgm:prSet presAssocID="{E1F092F9-F1E6-4EBE-828A-51A19E8D12C2}" presName="compNode" presStyleCnt="0"/>
      <dgm:spPr/>
      <dgm:t>
        <a:bodyPr/>
        <a:lstStyle/>
        <a:p>
          <a:endParaRPr lang="en-US"/>
        </a:p>
      </dgm:t>
    </dgm:pt>
    <dgm:pt modelId="{AD2100D1-201D-4774-BD51-FFB23EF68272}" type="pres">
      <dgm:prSet presAssocID="{E1F092F9-F1E6-4EBE-828A-51A19E8D12C2}" presName="bkgdShape" presStyleLbl="node1" presStyleIdx="0" presStyleCnt="5" custLinFactNeighborX="-510"/>
      <dgm:spPr/>
      <dgm:t>
        <a:bodyPr/>
        <a:lstStyle/>
        <a:p>
          <a:endParaRPr lang="en-US"/>
        </a:p>
      </dgm:t>
    </dgm:pt>
    <dgm:pt modelId="{9F8984A9-9F8B-4F24-87AF-7DBF30B083A9}" type="pres">
      <dgm:prSet presAssocID="{E1F092F9-F1E6-4EBE-828A-51A19E8D12C2}" presName="nodeTx" presStyleLbl="node1" presStyleIdx="0" presStyleCnt="5">
        <dgm:presLayoutVars>
          <dgm:bulletEnabled val="1"/>
        </dgm:presLayoutVars>
      </dgm:prSet>
      <dgm:spPr/>
      <dgm:t>
        <a:bodyPr/>
        <a:lstStyle/>
        <a:p>
          <a:endParaRPr lang="en-US"/>
        </a:p>
      </dgm:t>
    </dgm:pt>
    <dgm:pt modelId="{0D11E02F-A6BF-4576-9D37-BC3A474E9A2C}" type="pres">
      <dgm:prSet presAssocID="{E1F092F9-F1E6-4EBE-828A-51A19E8D12C2}" presName="invisiNode" presStyleLbl="node1" presStyleIdx="0" presStyleCnt="5"/>
      <dgm:spPr/>
      <dgm:t>
        <a:bodyPr/>
        <a:lstStyle/>
        <a:p>
          <a:endParaRPr lang="en-US"/>
        </a:p>
      </dgm:t>
    </dgm:pt>
    <dgm:pt modelId="{DE0A88A7-ADA1-49E7-806D-E22854F74A53}" type="pres">
      <dgm:prSet presAssocID="{E1F092F9-F1E6-4EBE-828A-51A19E8D12C2}"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graphic of medical symbol" title="Improve Access to Quality Health Care and Services"/>
        </a:ext>
      </dgm:extLst>
    </dgm:pt>
    <dgm:pt modelId="{A969A669-442C-4D7D-9F9D-C39F8161557C}" type="pres">
      <dgm:prSet presAssocID="{3236C6BB-BD89-4A0B-9403-BC59092EBEB4}" presName="sibTrans" presStyleLbl="sibTrans2D1" presStyleIdx="0" presStyleCnt="0"/>
      <dgm:spPr/>
      <dgm:t>
        <a:bodyPr/>
        <a:lstStyle/>
        <a:p>
          <a:endParaRPr lang="en-US"/>
        </a:p>
      </dgm:t>
    </dgm:pt>
    <dgm:pt modelId="{3B4FA321-7278-45CD-874F-B3F0CD0FB490}" type="pres">
      <dgm:prSet presAssocID="{F0B24548-0AEC-41DB-B7DB-509AC7D89771}" presName="compNode" presStyleCnt="0"/>
      <dgm:spPr/>
      <dgm:t>
        <a:bodyPr/>
        <a:lstStyle/>
        <a:p>
          <a:endParaRPr lang="en-US"/>
        </a:p>
      </dgm:t>
    </dgm:pt>
    <dgm:pt modelId="{E34C08A5-17AE-460D-BAAB-587B0399F1BE}" type="pres">
      <dgm:prSet presAssocID="{F0B24548-0AEC-41DB-B7DB-509AC7D89771}" presName="bkgdShape" presStyleLbl="node1" presStyleIdx="1" presStyleCnt="5"/>
      <dgm:spPr/>
      <dgm:t>
        <a:bodyPr/>
        <a:lstStyle/>
        <a:p>
          <a:endParaRPr lang="en-US"/>
        </a:p>
      </dgm:t>
    </dgm:pt>
    <dgm:pt modelId="{28B70854-5907-401D-99DF-14E95CC69191}" type="pres">
      <dgm:prSet presAssocID="{F0B24548-0AEC-41DB-B7DB-509AC7D89771}" presName="nodeTx" presStyleLbl="node1" presStyleIdx="1" presStyleCnt="5">
        <dgm:presLayoutVars>
          <dgm:bulletEnabled val="1"/>
        </dgm:presLayoutVars>
      </dgm:prSet>
      <dgm:spPr/>
      <dgm:t>
        <a:bodyPr/>
        <a:lstStyle/>
        <a:p>
          <a:endParaRPr lang="en-US"/>
        </a:p>
      </dgm:t>
    </dgm:pt>
    <dgm:pt modelId="{08DB7215-F871-4F83-B77F-B8C0B2F406C5}" type="pres">
      <dgm:prSet presAssocID="{F0B24548-0AEC-41DB-B7DB-509AC7D89771}" presName="invisiNode" presStyleLbl="node1" presStyleIdx="1" presStyleCnt="5"/>
      <dgm:spPr/>
      <dgm:t>
        <a:bodyPr/>
        <a:lstStyle/>
        <a:p>
          <a:endParaRPr lang="en-US"/>
        </a:p>
      </dgm:t>
    </dgm:pt>
    <dgm:pt modelId="{43BA1EF6-A529-449F-8E63-A645B1204CD3}" type="pres">
      <dgm:prSet presAssocID="{F0B24548-0AEC-41DB-B7DB-509AC7D89771}"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graphic of doctors" title="Strengthen the Health Workforce"/>
        </a:ext>
      </dgm:extLst>
    </dgm:pt>
    <dgm:pt modelId="{D5A23DF3-2EDF-4F0F-AE54-7C744F8CAF5F}" type="pres">
      <dgm:prSet presAssocID="{965E0B32-AC7D-4451-AC7D-F2427467E56B}" presName="sibTrans" presStyleLbl="sibTrans2D1" presStyleIdx="0" presStyleCnt="0"/>
      <dgm:spPr/>
      <dgm:t>
        <a:bodyPr/>
        <a:lstStyle/>
        <a:p>
          <a:endParaRPr lang="en-US"/>
        </a:p>
      </dgm:t>
    </dgm:pt>
    <dgm:pt modelId="{20F1F84B-B75C-42E5-8279-51AE1AC596E3}" type="pres">
      <dgm:prSet presAssocID="{43FEBABE-A2E1-443A-AAEE-86FF10F8DAA8}" presName="compNode" presStyleCnt="0"/>
      <dgm:spPr/>
      <dgm:t>
        <a:bodyPr/>
        <a:lstStyle/>
        <a:p>
          <a:endParaRPr lang="en-US"/>
        </a:p>
      </dgm:t>
    </dgm:pt>
    <dgm:pt modelId="{EFBCC512-E178-4449-BF77-149A010217E8}" type="pres">
      <dgm:prSet presAssocID="{43FEBABE-A2E1-443A-AAEE-86FF10F8DAA8}" presName="bkgdShape" presStyleLbl="node1" presStyleIdx="2" presStyleCnt="5"/>
      <dgm:spPr/>
      <dgm:t>
        <a:bodyPr/>
        <a:lstStyle/>
        <a:p>
          <a:endParaRPr lang="en-US"/>
        </a:p>
      </dgm:t>
    </dgm:pt>
    <dgm:pt modelId="{56BA4B54-9CD6-4F4A-A340-8388B52762DD}" type="pres">
      <dgm:prSet presAssocID="{43FEBABE-A2E1-443A-AAEE-86FF10F8DAA8}" presName="nodeTx" presStyleLbl="node1" presStyleIdx="2" presStyleCnt="5">
        <dgm:presLayoutVars>
          <dgm:bulletEnabled val="1"/>
        </dgm:presLayoutVars>
      </dgm:prSet>
      <dgm:spPr/>
      <dgm:t>
        <a:bodyPr/>
        <a:lstStyle/>
        <a:p>
          <a:endParaRPr lang="en-US"/>
        </a:p>
      </dgm:t>
    </dgm:pt>
    <dgm:pt modelId="{709E25DA-AF82-4127-845B-DCAA54C4D575}" type="pres">
      <dgm:prSet presAssocID="{43FEBABE-A2E1-443A-AAEE-86FF10F8DAA8}" presName="invisiNode" presStyleLbl="node1" presStyleIdx="2" presStyleCnt="5"/>
      <dgm:spPr/>
      <dgm:t>
        <a:bodyPr/>
        <a:lstStyle/>
        <a:p>
          <a:endParaRPr lang="en-US"/>
        </a:p>
      </dgm:t>
    </dgm:pt>
    <dgm:pt modelId="{8DF0D482-F627-4219-865D-B16E688B53F2}" type="pres">
      <dgm:prSet presAssocID="{43FEBABE-A2E1-443A-AAEE-86FF10F8DAA8}"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graphic of a home" title="Build Healthy Communities"/>
        </a:ext>
      </dgm:extLst>
    </dgm:pt>
    <dgm:pt modelId="{29312386-8985-4D7C-84CB-D89A5FC764C6}" type="pres">
      <dgm:prSet presAssocID="{09D36A58-CF31-4A4B-B4F3-B91D2DEAAD4C}" presName="sibTrans" presStyleLbl="sibTrans2D1" presStyleIdx="0" presStyleCnt="0"/>
      <dgm:spPr/>
      <dgm:t>
        <a:bodyPr/>
        <a:lstStyle/>
        <a:p>
          <a:endParaRPr lang="en-US"/>
        </a:p>
      </dgm:t>
    </dgm:pt>
    <dgm:pt modelId="{C710C89D-25E8-4CDF-8CD5-F696EA63EDBC}" type="pres">
      <dgm:prSet presAssocID="{680B2015-1F51-4FF4-8CEB-492D05A6C0AF}" presName="compNode" presStyleCnt="0"/>
      <dgm:spPr/>
      <dgm:t>
        <a:bodyPr/>
        <a:lstStyle/>
        <a:p>
          <a:endParaRPr lang="en-US"/>
        </a:p>
      </dgm:t>
    </dgm:pt>
    <dgm:pt modelId="{29127982-2129-4610-9FF1-778E36F5040C}" type="pres">
      <dgm:prSet presAssocID="{680B2015-1F51-4FF4-8CEB-492D05A6C0AF}" presName="bkgdShape" presStyleLbl="node1" presStyleIdx="3" presStyleCnt="5" custLinFactNeighborY="2174"/>
      <dgm:spPr/>
      <dgm:t>
        <a:bodyPr/>
        <a:lstStyle/>
        <a:p>
          <a:endParaRPr lang="en-US"/>
        </a:p>
      </dgm:t>
    </dgm:pt>
    <dgm:pt modelId="{AB0358E0-7853-4577-98CC-D3F7877F61A8}" type="pres">
      <dgm:prSet presAssocID="{680B2015-1F51-4FF4-8CEB-492D05A6C0AF}" presName="nodeTx" presStyleLbl="node1" presStyleIdx="3" presStyleCnt="5">
        <dgm:presLayoutVars>
          <dgm:bulletEnabled val="1"/>
        </dgm:presLayoutVars>
      </dgm:prSet>
      <dgm:spPr/>
      <dgm:t>
        <a:bodyPr/>
        <a:lstStyle/>
        <a:p>
          <a:endParaRPr lang="en-US"/>
        </a:p>
      </dgm:t>
    </dgm:pt>
    <dgm:pt modelId="{E40B0CC1-B37E-4150-BB18-92AD07549D12}" type="pres">
      <dgm:prSet presAssocID="{680B2015-1F51-4FF4-8CEB-492D05A6C0AF}" presName="invisiNode" presStyleLbl="node1" presStyleIdx="3" presStyleCnt="5"/>
      <dgm:spPr/>
      <dgm:t>
        <a:bodyPr/>
        <a:lstStyle/>
        <a:p>
          <a:endParaRPr lang="en-US"/>
        </a:p>
      </dgm:t>
    </dgm:pt>
    <dgm:pt modelId="{EA075F9A-4429-4A5A-B552-EB434752048D}" type="pres">
      <dgm:prSet presAssocID="{680B2015-1F51-4FF4-8CEB-492D05A6C0AF}"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Image of a scale." title="Improve Health Equity"/>
        </a:ext>
      </dgm:extLst>
    </dgm:pt>
    <dgm:pt modelId="{344F9DFB-2F84-469F-92F5-9B96D8753F68}" type="pres">
      <dgm:prSet presAssocID="{E5A626F6-1BCB-4E6D-9186-E944B999762B}" presName="sibTrans" presStyleLbl="sibTrans2D1" presStyleIdx="0" presStyleCnt="0"/>
      <dgm:spPr/>
      <dgm:t>
        <a:bodyPr/>
        <a:lstStyle/>
        <a:p>
          <a:endParaRPr lang="en-US"/>
        </a:p>
      </dgm:t>
    </dgm:pt>
    <dgm:pt modelId="{FBF5A716-EDE4-4C76-99FD-F9D615594AD7}" type="pres">
      <dgm:prSet presAssocID="{F11C6198-6EBC-418C-9D5F-19DFE3363A97}" presName="compNode" presStyleCnt="0"/>
      <dgm:spPr/>
      <dgm:t>
        <a:bodyPr/>
        <a:lstStyle/>
        <a:p>
          <a:endParaRPr lang="en-US"/>
        </a:p>
      </dgm:t>
    </dgm:pt>
    <dgm:pt modelId="{9637ADE6-9B07-458B-A7CC-F55AE387BAE1}" type="pres">
      <dgm:prSet presAssocID="{F11C6198-6EBC-418C-9D5F-19DFE3363A97}" presName="bkgdShape" presStyleLbl="node1" presStyleIdx="4" presStyleCnt="5"/>
      <dgm:spPr/>
      <dgm:t>
        <a:bodyPr/>
        <a:lstStyle/>
        <a:p>
          <a:endParaRPr lang="en-US"/>
        </a:p>
      </dgm:t>
    </dgm:pt>
    <dgm:pt modelId="{63422D1A-AD30-43E7-A315-574B842CB02D}" type="pres">
      <dgm:prSet presAssocID="{F11C6198-6EBC-418C-9D5F-19DFE3363A97}" presName="nodeTx" presStyleLbl="node1" presStyleIdx="4" presStyleCnt="5">
        <dgm:presLayoutVars>
          <dgm:bulletEnabled val="1"/>
        </dgm:presLayoutVars>
      </dgm:prSet>
      <dgm:spPr/>
      <dgm:t>
        <a:bodyPr/>
        <a:lstStyle/>
        <a:p>
          <a:endParaRPr lang="en-US"/>
        </a:p>
      </dgm:t>
    </dgm:pt>
    <dgm:pt modelId="{164AB4F2-1C4C-45E1-8C63-1878A7693554}" type="pres">
      <dgm:prSet presAssocID="{F11C6198-6EBC-418C-9D5F-19DFE3363A97}" presName="invisiNode" presStyleLbl="node1" presStyleIdx="4" presStyleCnt="5"/>
      <dgm:spPr/>
      <dgm:t>
        <a:bodyPr/>
        <a:lstStyle/>
        <a:p>
          <a:endParaRPr lang="en-US"/>
        </a:p>
      </dgm:t>
    </dgm:pt>
    <dgm:pt modelId="{934907D8-0D9E-4925-82BD-53C295376543}" type="pres">
      <dgm:prSet presAssocID="{F11C6198-6EBC-418C-9D5F-19DFE3363A97}"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US"/>
        </a:p>
      </dgm:t>
      <dgm:extLst>
        <a:ext uri="{E40237B7-FDA0-4F09-8148-C483321AD2D9}">
          <dgm14:cNvPr xmlns:dgm14="http://schemas.microsoft.com/office/drawing/2010/diagram" id="0" name="" descr="graphic of org chart" title="Strengthen HRSA Program Management &amp; Operations"/>
        </a:ext>
      </dgm:extLst>
    </dgm:pt>
  </dgm:ptLst>
  <dgm:cxnLst>
    <dgm:cxn modelId="{79BAB38D-E6A9-4472-98DF-1702FF2602B5}" type="presOf" srcId="{680B2015-1F51-4FF4-8CEB-492D05A6C0AF}" destId="{29127982-2129-4610-9FF1-778E36F5040C}" srcOrd="0" destOrd="0" presId="urn:microsoft.com/office/officeart/2005/8/layout/hList7"/>
    <dgm:cxn modelId="{CA5EDD60-E06F-4136-83ED-AAFF391B1562}" srcId="{4A072B4F-A5B6-49C8-9103-44C817E78F97}" destId="{43FEBABE-A2E1-443A-AAEE-86FF10F8DAA8}" srcOrd="2" destOrd="0" parTransId="{BB730BB2-D58E-467B-A05B-E2C4B3C219AC}" sibTransId="{09D36A58-CF31-4A4B-B4F3-B91D2DEAAD4C}"/>
    <dgm:cxn modelId="{8DE4ECF9-130B-47A1-B1D1-C2300F282749}" type="presOf" srcId="{09D36A58-CF31-4A4B-B4F3-B91D2DEAAD4C}" destId="{29312386-8985-4D7C-84CB-D89A5FC764C6}" srcOrd="0" destOrd="0" presId="urn:microsoft.com/office/officeart/2005/8/layout/hList7"/>
    <dgm:cxn modelId="{6BFFB1CC-CC31-4027-AE89-5F260AA302FC}" type="presOf" srcId="{3236C6BB-BD89-4A0B-9403-BC59092EBEB4}" destId="{A969A669-442C-4D7D-9F9D-C39F8161557C}" srcOrd="0" destOrd="0" presId="urn:microsoft.com/office/officeart/2005/8/layout/hList7"/>
    <dgm:cxn modelId="{38A750D7-7534-4594-8072-375C0A3EA6EF}" type="presOf" srcId="{F0B24548-0AEC-41DB-B7DB-509AC7D89771}" destId="{E34C08A5-17AE-460D-BAAB-587B0399F1BE}" srcOrd="0" destOrd="0" presId="urn:microsoft.com/office/officeart/2005/8/layout/hList7"/>
    <dgm:cxn modelId="{82CD655C-8087-45D3-9DA8-9A3027A356EF}" type="presOf" srcId="{E1F092F9-F1E6-4EBE-828A-51A19E8D12C2}" destId="{AD2100D1-201D-4774-BD51-FFB23EF68272}" srcOrd="0" destOrd="0" presId="urn:microsoft.com/office/officeart/2005/8/layout/hList7"/>
    <dgm:cxn modelId="{B7866AD6-77F0-4509-912E-A804F6FBDC8F}" type="presOf" srcId="{F11C6198-6EBC-418C-9D5F-19DFE3363A97}" destId="{63422D1A-AD30-43E7-A315-574B842CB02D}" srcOrd="1" destOrd="0" presId="urn:microsoft.com/office/officeart/2005/8/layout/hList7"/>
    <dgm:cxn modelId="{E6C95262-8DDD-4E80-82A1-A08858993901}" type="presOf" srcId="{43FEBABE-A2E1-443A-AAEE-86FF10F8DAA8}" destId="{EFBCC512-E178-4449-BF77-149A010217E8}" srcOrd="0" destOrd="0" presId="urn:microsoft.com/office/officeart/2005/8/layout/hList7"/>
    <dgm:cxn modelId="{948A04A3-6FEA-4BB5-B9BE-E6C3B928884C}" srcId="{4A072B4F-A5B6-49C8-9103-44C817E78F97}" destId="{F11C6198-6EBC-418C-9D5F-19DFE3363A97}" srcOrd="4" destOrd="0" parTransId="{D75880B3-AEA0-4863-916A-9887754B3D86}" sibTransId="{06D3F7C9-7559-4D54-98E6-2AE2FE54A056}"/>
    <dgm:cxn modelId="{5AB66D9F-44B3-4F59-A223-BE845D5D5AC1}" srcId="{4A072B4F-A5B6-49C8-9103-44C817E78F97}" destId="{F0B24548-0AEC-41DB-B7DB-509AC7D89771}" srcOrd="1" destOrd="0" parTransId="{105F6C16-7559-46FB-A25B-88CAEC87E3C7}" sibTransId="{965E0B32-AC7D-4451-AC7D-F2427467E56B}"/>
    <dgm:cxn modelId="{40FBC93C-F7AC-46D1-B7C3-C4A6F42D4FB7}" type="presOf" srcId="{F0B24548-0AEC-41DB-B7DB-509AC7D89771}" destId="{28B70854-5907-401D-99DF-14E95CC69191}" srcOrd="1" destOrd="0" presId="urn:microsoft.com/office/officeart/2005/8/layout/hList7"/>
    <dgm:cxn modelId="{36C6F7B1-F3C8-4679-AFAC-8E963B87A841}" type="presOf" srcId="{4A072B4F-A5B6-49C8-9103-44C817E78F97}" destId="{37BA0DA5-9842-416C-A0B1-4889E5A005D9}" srcOrd="0" destOrd="0" presId="urn:microsoft.com/office/officeart/2005/8/layout/hList7"/>
    <dgm:cxn modelId="{7144888F-F57F-4625-8026-267431978B86}" srcId="{4A072B4F-A5B6-49C8-9103-44C817E78F97}" destId="{E1F092F9-F1E6-4EBE-828A-51A19E8D12C2}" srcOrd="0" destOrd="0" parTransId="{6636827D-05F7-449F-9307-4E07D990D64C}" sibTransId="{3236C6BB-BD89-4A0B-9403-BC59092EBEB4}"/>
    <dgm:cxn modelId="{80B47F2D-6E3E-441E-B953-6A1093FBEE6E}" type="presOf" srcId="{965E0B32-AC7D-4451-AC7D-F2427467E56B}" destId="{D5A23DF3-2EDF-4F0F-AE54-7C744F8CAF5F}" srcOrd="0" destOrd="0" presId="urn:microsoft.com/office/officeart/2005/8/layout/hList7"/>
    <dgm:cxn modelId="{DE72A601-7364-46B6-AC64-C969BB66C7DE}" type="presOf" srcId="{E5A626F6-1BCB-4E6D-9186-E944B999762B}" destId="{344F9DFB-2F84-469F-92F5-9B96D8753F68}" srcOrd="0" destOrd="0" presId="urn:microsoft.com/office/officeart/2005/8/layout/hList7"/>
    <dgm:cxn modelId="{36C9F041-FB29-4C75-8DD5-384712094FB1}" type="presOf" srcId="{43FEBABE-A2E1-443A-AAEE-86FF10F8DAA8}" destId="{56BA4B54-9CD6-4F4A-A340-8388B52762DD}" srcOrd="1" destOrd="0" presId="urn:microsoft.com/office/officeart/2005/8/layout/hList7"/>
    <dgm:cxn modelId="{DA19A22E-DE56-486A-A32C-9A8F60A21BDD}" type="presOf" srcId="{E1F092F9-F1E6-4EBE-828A-51A19E8D12C2}" destId="{9F8984A9-9F8B-4F24-87AF-7DBF30B083A9}" srcOrd="1" destOrd="0" presId="urn:microsoft.com/office/officeart/2005/8/layout/hList7"/>
    <dgm:cxn modelId="{B16AFC0F-DE50-4408-8D6D-61AC015463D2}" type="presOf" srcId="{F11C6198-6EBC-418C-9D5F-19DFE3363A97}" destId="{9637ADE6-9B07-458B-A7CC-F55AE387BAE1}" srcOrd="0" destOrd="0" presId="urn:microsoft.com/office/officeart/2005/8/layout/hList7"/>
    <dgm:cxn modelId="{F194DA7D-5B6A-4482-AC48-223690E18221}" type="presOf" srcId="{680B2015-1F51-4FF4-8CEB-492D05A6C0AF}" destId="{AB0358E0-7853-4577-98CC-D3F7877F61A8}" srcOrd="1" destOrd="0" presId="urn:microsoft.com/office/officeart/2005/8/layout/hList7"/>
    <dgm:cxn modelId="{09E36B10-E96B-48DA-914F-4A838EE100DC}" srcId="{4A072B4F-A5B6-49C8-9103-44C817E78F97}" destId="{680B2015-1F51-4FF4-8CEB-492D05A6C0AF}" srcOrd="3" destOrd="0" parTransId="{5A5FC7D3-123D-41B9-96D9-C4A4C1331C8B}" sibTransId="{E5A626F6-1BCB-4E6D-9186-E944B999762B}"/>
    <dgm:cxn modelId="{F3E2DB99-69A1-46E8-B217-1AD3E8E8C772}" type="presParOf" srcId="{37BA0DA5-9842-416C-A0B1-4889E5A005D9}" destId="{8FDE5B6C-1F38-4B64-90F7-71A95AA23889}" srcOrd="0" destOrd="0" presId="urn:microsoft.com/office/officeart/2005/8/layout/hList7"/>
    <dgm:cxn modelId="{35184A32-F1BA-4A3D-B41D-7E7D2B48F178}" type="presParOf" srcId="{37BA0DA5-9842-416C-A0B1-4889E5A005D9}" destId="{ACE6BC4F-1C23-4770-B5C0-2E554DDC75CC}" srcOrd="1" destOrd="0" presId="urn:microsoft.com/office/officeart/2005/8/layout/hList7"/>
    <dgm:cxn modelId="{B17235FA-3D8A-4EEB-A90F-859505AE3E51}" type="presParOf" srcId="{ACE6BC4F-1C23-4770-B5C0-2E554DDC75CC}" destId="{1B64DB2C-98EF-459D-AC82-DEC8DD05691B}" srcOrd="0" destOrd="0" presId="urn:microsoft.com/office/officeart/2005/8/layout/hList7"/>
    <dgm:cxn modelId="{EEAA64EA-7117-4C30-BB75-52274E70601A}" type="presParOf" srcId="{1B64DB2C-98EF-459D-AC82-DEC8DD05691B}" destId="{AD2100D1-201D-4774-BD51-FFB23EF68272}" srcOrd="0" destOrd="0" presId="urn:microsoft.com/office/officeart/2005/8/layout/hList7"/>
    <dgm:cxn modelId="{03F9F505-C209-426D-905C-665E85F6F9E6}" type="presParOf" srcId="{1B64DB2C-98EF-459D-AC82-DEC8DD05691B}" destId="{9F8984A9-9F8B-4F24-87AF-7DBF30B083A9}" srcOrd="1" destOrd="0" presId="urn:microsoft.com/office/officeart/2005/8/layout/hList7"/>
    <dgm:cxn modelId="{C6A6AE04-F673-40FC-8A72-B3FCE0C25E5D}" type="presParOf" srcId="{1B64DB2C-98EF-459D-AC82-DEC8DD05691B}" destId="{0D11E02F-A6BF-4576-9D37-BC3A474E9A2C}" srcOrd="2" destOrd="0" presId="urn:microsoft.com/office/officeart/2005/8/layout/hList7"/>
    <dgm:cxn modelId="{3BD1B102-CFE1-4F63-9410-232AB5E078A1}" type="presParOf" srcId="{1B64DB2C-98EF-459D-AC82-DEC8DD05691B}" destId="{DE0A88A7-ADA1-49E7-806D-E22854F74A53}" srcOrd="3" destOrd="0" presId="urn:microsoft.com/office/officeart/2005/8/layout/hList7"/>
    <dgm:cxn modelId="{046A59CC-CD0F-4F4E-A0C1-4C6718CFE778}" type="presParOf" srcId="{ACE6BC4F-1C23-4770-B5C0-2E554DDC75CC}" destId="{A969A669-442C-4D7D-9F9D-C39F8161557C}" srcOrd="1" destOrd="0" presId="urn:microsoft.com/office/officeart/2005/8/layout/hList7"/>
    <dgm:cxn modelId="{B2E6498F-F030-4FAA-BAC7-4810CB55A726}" type="presParOf" srcId="{ACE6BC4F-1C23-4770-B5C0-2E554DDC75CC}" destId="{3B4FA321-7278-45CD-874F-B3F0CD0FB490}" srcOrd="2" destOrd="0" presId="urn:microsoft.com/office/officeart/2005/8/layout/hList7"/>
    <dgm:cxn modelId="{DE9A0E41-A232-45B2-88AE-AFEBB62F01B3}" type="presParOf" srcId="{3B4FA321-7278-45CD-874F-B3F0CD0FB490}" destId="{E34C08A5-17AE-460D-BAAB-587B0399F1BE}" srcOrd="0" destOrd="0" presId="urn:microsoft.com/office/officeart/2005/8/layout/hList7"/>
    <dgm:cxn modelId="{04FDB90B-B8B1-412C-AA73-5A01975C88B0}" type="presParOf" srcId="{3B4FA321-7278-45CD-874F-B3F0CD0FB490}" destId="{28B70854-5907-401D-99DF-14E95CC69191}" srcOrd="1" destOrd="0" presId="urn:microsoft.com/office/officeart/2005/8/layout/hList7"/>
    <dgm:cxn modelId="{F79583B9-9890-4B01-BE25-30A019B4B99D}" type="presParOf" srcId="{3B4FA321-7278-45CD-874F-B3F0CD0FB490}" destId="{08DB7215-F871-4F83-B77F-B8C0B2F406C5}" srcOrd="2" destOrd="0" presId="urn:microsoft.com/office/officeart/2005/8/layout/hList7"/>
    <dgm:cxn modelId="{897D0C7D-A598-48F0-9CC6-F15B64B621E4}" type="presParOf" srcId="{3B4FA321-7278-45CD-874F-B3F0CD0FB490}" destId="{43BA1EF6-A529-449F-8E63-A645B1204CD3}" srcOrd="3" destOrd="0" presId="urn:microsoft.com/office/officeart/2005/8/layout/hList7"/>
    <dgm:cxn modelId="{54076170-AE5E-42E8-AE02-3F0E36319BAD}" type="presParOf" srcId="{ACE6BC4F-1C23-4770-B5C0-2E554DDC75CC}" destId="{D5A23DF3-2EDF-4F0F-AE54-7C744F8CAF5F}" srcOrd="3" destOrd="0" presId="urn:microsoft.com/office/officeart/2005/8/layout/hList7"/>
    <dgm:cxn modelId="{5E543C13-508D-4055-A991-EE0D1E8426FD}" type="presParOf" srcId="{ACE6BC4F-1C23-4770-B5C0-2E554DDC75CC}" destId="{20F1F84B-B75C-42E5-8279-51AE1AC596E3}" srcOrd="4" destOrd="0" presId="urn:microsoft.com/office/officeart/2005/8/layout/hList7"/>
    <dgm:cxn modelId="{8DB10F44-921C-439E-8F88-F573343CD720}" type="presParOf" srcId="{20F1F84B-B75C-42E5-8279-51AE1AC596E3}" destId="{EFBCC512-E178-4449-BF77-149A010217E8}" srcOrd="0" destOrd="0" presId="urn:microsoft.com/office/officeart/2005/8/layout/hList7"/>
    <dgm:cxn modelId="{157251AB-7F27-4A90-8D33-7A9EA369A688}" type="presParOf" srcId="{20F1F84B-B75C-42E5-8279-51AE1AC596E3}" destId="{56BA4B54-9CD6-4F4A-A340-8388B52762DD}" srcOrd="1" destOrd="0" presId="urn:microsoft.com/office/officeart/2005/8/layout/hList7"/>
    <dgm:cxn modelId="{F38B3CF9-84F9-4A65-BA91-FF311B027EE7}" type="presParOf" srcId="{20F1F84B-B75C-42E5-8279-51AE1AC596E3}" destId="{709E25DA-AF82-4127-845B-DCAA54C4D575}" srcOrd="2" destOrd="0" presId="urn:microsoft.com/office/officeart/2005/8/layout/hList7"/>
    <dgm:cxn modelId="{BE193AD6-C4BF-433E-8BD2-DCAAD37771F3}" type="presParOf" srcId="{20F1F84B-B75C-42E5-8279-51AE1AC596E3}" destId="{8DF0D482-F627-4219-865D-B16E688B53F2}" srcOrd="3" destOrd="0" presId="urn:microsoft.com/office/officeart/2005/8/layout/hList7"/>
    <dgm:cxn modelId="{1D289786-AC69-4324-83F2-8EEABC316BF4}" type="presParOf" srcId="{ACE6BC4F-1C23-4770-B5C0-2E554DDC75CC}" destId="{29312386-8985-4D7C-84CB-D89A5FC764C6}" srcOrd="5" destOrd="0" presId="urn:microsoft.com/office/officeart/2005/8/layout/hList7"/>
    <dgm:cxn modelId="{F4B0AC07-9837-49E3-B123-89FD9F4B11D7}" type="presParOf" srcId="{ACE6BC4F-1C23-4770-B5C0-2E554DDC75CC}" destId="{C710C89D-25E8-4CDF-8CD5-F696EA63EDBC}" srcOrd="6" destOrd="0" presId="urn:microsoft.com/office/officeart/2005/8/layout/hList7"/>
    <dgm:cxn modelId="{2A458CF8-A8BF-4771-A82A-7FEBE11657E9}" type="presParOf" srcId="{C710C89D-25E8-4CDF-8CD5-F696EA63EDBC}" destId="{29127982-2129-4610-9FF1-778E36F5040C}" srcOrd="0" destOrd="0" presId="urn:microsoft.com/office/officeart/2005/8/layout/hList7"/>
    <dgm:cxn modelId="{ABE3AB6D-4ACD-45A7-AAC4-CDF097618859}" type="presParOf" srcId="{C710C89D-25E8-4CDF-8CD5-F696EA63EDBC}" destId="{AB0358E0-7853-4577-98CC-D3F7877F61A8}" srcOrd="1" destOrd="0" presId="urn:microsoft.com/office/officeart/2005/8/layout/hList7"/>
    <dgm:cxn modelId="{2E3831A9-207E-4543-9AB7-17E8F6D3A8EB}" type="presParOf" srcId="{C710C89D-25E8-4CDF-8CD5-F696EA63EDBC}" destId="{E40B0CC1-B37E-4150-BB18-92AD07549D12}" srcOrd="2" destOrd="0" presId="urn:microsoft.com/office/officeart/2005/8/layout/hList7"/>
    <dgm:cxn modelId="{AFCA8D1A-5E14-42E6-ABCA-5725BF2A0C83}" type="presParOf" srcId="{C710C89D-25E8-4CDF-8CD5-F696EA63EDBC}" destId="{EA075F9A-4429-4A5A-B552-EB434752048D}" srcOrd="3" destOrd="0" presId="urn:microsoft.com/office/officeart/2005/8/layout/hList7"/>
    <dgm:cxn modelId="{C53A7FC6-40E4-4C0D-BF3A-3BE1D37CF496}" type="presParOf" srcId="{ACE6BC4F-1C23-4770-B5C0-2E554DDC75CC}" destId="{344F9DFB-2F84-469F-92F5-9B96D8753F68}" srcOrd="7" destOrd="0" presId="urn:microsoft.com/office/officeart/2005/8/layout/hList7"/>
    <dgm:cxn modelId="{3D1D526D-8EE2-4108-9B12-C0F3811D994D}" type="presParOf" srcId="{ACE6BC4F-1C23-4770-B5C0-2E554DDC75CC}" destId="{FBF5A716-EDE4-4C76-99FD-F9D615594AD7}" srcOrd="8" destOrd="0" presId="urn:microsoft.com/office/officeart/2005/8/layout/hList7"/>
    <dgm:cxn modelId="{8FE75A97-0377-45A7-ADFA-7574C2D4B385}" type="presParOf" srcId="{FBF5A716-EDE4-4C76-99FD-F9D615594AD7}" destId="{9637ADE6-9B07-458B-A7CC-F55AE387BAE1}" srcOrd="0" destOrd="0" presId="urn:microsoft.com/office/officeart/2005/8/layout/hList7"/>
    <dgm:cxn modelId="{63D868A1-1007-4D34-BA1F-AD6C6E1F6D42}" type="presParOf" srcId="{FBF5A716-EDE4-4C76-99FD-F9D615594AD7}" destId="{63422D1A-AD30-43E7-A315-574B842CB02D}" srcOrd="1" destOrd="0" presId="urn:microsoft.com/office/officeart/2005/8/layout/hList7"/>
    <dgm:cxn modelId="{A83DD5C5-DD0A-4C11-AC38-5212AB78E870}" type="presParOf" srcId="{FBF5A716-EDE4-4C76-99FD-F9D615594AD7}" destId="{164AB4F2-1C4C-45E1-8C63-1878A7693554}" srcOrd="2" destOrd="0" presId="urn:microsoft.com/office/officeart/2005/8/layout/hList7"/>
    <dgm:cxn modelId="{DDDDCAD8-E59A-4880-A6C7-9D520F33EEED}" type="presParOf" srcId="{FBF5A716-EDE4-4C76-99FD-F9D615594AD7}" destId="{934907D8-0D9E-4925-82BD-53C29537654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100D1-201D-4774-BD51-FFB23EF68272}">
      <dsp:nvSpPr>
        <dsp:cNvPr id="0" name=""/>
        <dsp:cNvSpPr/>
      </dsp:nvSpPr>
      <dsp:spPr>
        <a:xfrm>
          <a:off x="0" y="0"/>
          <a:ext cx="1741289" cy="3505200"/>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800000"/>
              </a:solidFill>
              <a:effectLst/>
            </a:rPr>
            <a:t>Improve Access to </a:t>
          </a:r>
          <a:br>
            <a:rPr lang="en-US" sz="2000" b="1" kern="1200" dirty="0" smtClean="0">
              <a:solidFill>
                <a:srgbClr val="800000"/>
              </a:solidFill>
              <a:effectLst/>
            </a:rPr>
          </a:br>
          <a:r>
            <a:rPr lang="en-US" sz="2000" b="1" kern="1200" dirty="0" smtClean="0">
              <a:solidFill>
                <a:srgbClr val="800000"/>
              </a:solidFill>
              <a:effectLst/>
            </a:rPr>
            <a:t>Quality Health Care and Services</a:t>
          </a:r>
          <a:endParaRPr lang="en-US" sz="2000" b="1" kern="1200" dirty="0">
            <a:solidFill>
              <a:srgbClr val="800000"/>
            </a:solidFill>
          </a:endParaRPr>
        </a:p>
      </dsp:txBody>
      <dsp:txXfrm>
        <a:off x="0" y="1402080"/>
        <a:ext cx="1741289" cy="1402080"/>
      </dsp:txXfrm>
    </dsp:sp>
    <dsp:sp modelId="{DE0A88A7-ADA1-49E7-806D-E22854F74A53}">
      <dsp:nvSpPr>
        <dsp:cNvPr id="0" name=""/>
        <dsp:cNvSpPr/>
      </dsp:nvSpPr>
      <dsp:spPr>
        <a:xfrm>
          <a:off x="287028" y="210311"/>
          <a:ext cx="1167231" cy="11672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C08A5-17AE-460D-BAAB-587B0399F1BE}">
      <dsp:nvSpPr>
        <dsp:cNvPr id="0" name=""/>
        <dsp:cNvSpPr/>
      </dsp:nvSpPr>
      <dsp:spPr>
        <a:xfrm>
          <a:off x="1793527" y="0"/>
          <a:ext cx="1741289" cy="3505200"/>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800000"/>
              </a:solidFill>
              <a:effectLst/>
            </a:rPr>
            <a:t>Strengthen the Health Workforce</a:t>
          </a:r>
          <a:endParaRPr lang="en-US" sz="2000" b="1" kern="1200" dirty="0">
            <a:solidFill>
              <a:srgbClr val="800000"/>
            </a:solidFill>
            <a:effectLst/>
          </a:endParaRPr>
        </a:p>
      </dsp:txBody>
      <dsp:txXfrm>
        <a:off x="1793527" y="1402080"/>
        <a:ext cx="1741289" cy="1402080"/>
      </dsp:txXfrm>
    </dsp:sp>
    <dsp:sp modelId="{43BA1EF6-A529-449F-8E63-A645B1204CD3}">
      <dsp:nvSpPr>
        <dsp:cNvPr id="0" name=""/>
        <dsp:cNvSpPr/>
      </dsp:nvSpPr>
      <dsp:spPr>
        <a:xfrm>
          <a:off x="2080556" y="210311"/>
          <a:ext cx="1167231" cy="11672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FBCC512-E178-4449-BF77-149A010217E8}">
      <dsp:nvSpPr>
        <dsp:cNvPr id="0" name=""/>
        <dsp:cNvSpPr/>
      </dsp:nvSpPr>
      <dsp:spPr>
        <a:xfrm>
          <a:off x="3587055" y="0"/>
          <a:ext cx="1741289" cy="3505200"/>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800000"/>
              </a:solidFill>
              <a:effectLst/>
            </a:rPr>
            <a:t>Build Healthy Communities</a:t>
          </a:r>
          <a:endParaRPr lang="en-US" sz="2000" b="1" kern="1200" dirty="0">
            <a:solidFill>
              <a:srgbClr val="800000"/>
            </a:solidFill>
            <a:effectLst/>
          </a:endParaRPr>
        </a:p>
      </dsp:txBody>
      <dsp:txXfrm>
        <a:off x="3587055" y="1402080"/>
        <a:ext cx="1741289" cy="1402080"/>
      </dsp:txXfrm>
    </dsp:sp>
    <dsp:sp modelId="{8DF0D482-F627-4219-865D-B16E688B53F2}">
      <dsp:nvSpPr>
        <dsp:cNvPr id="0" name=""/>
        <dsp:cNvSpPr/>
      </dsp:nvSpPr>
      <dsp:spPr>
        <a:xfrm>
          <a:off x="3874084" y="210311"/>
          <a:ext cx="1167231" cy="11672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9127982-2129-4610-9FF1-778E36F5040C}">
      <dsp:nvSpPr>
        <dsp:cNvPr id="0" name=""/>
        <dsp:cNvSpPr/>
      </dsp:nvSpPr>
      <dsp:spPr>
        <a:xfrm>
          <a:off x="5380583" y="0"/>
          <a:ext cx="1741289" cy="3505200"/>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800000"/>
              </a:solidFill>
              <a:effectLst/>
            </a:rPr>
            <a:t>Improve Health Equity</a:t>
          </a:r>
          <a:endParaRPr lang="en-US" sz="2000" b="1" kern="1200" dirty="0">
            <a:solidFill>
              <a:srgbClr val="800000"/>
            </a:solidFill>
            <a:effectLst/>
          </a:endParaRPr>
        </a:p>
      </dsp:txBody>
      <dsp:txXfrm>
        <a:off x="5380583" y="1402080"/>
        <a:ext cx="1741289" cy="1402080"/>
      </dsp:txXfrm>
    </dsp:sp>
    <dsp:sp modelId="{EA075F9A-4429-4A5A-B552-EB434752048D}">
      <dsp:nvSpPr>
        <dsp:cNvPr id="0" name=""/>
        <dsp:cNvSpPr/>
      </dsp:nvSpPr>
      <dsp:spPr>
        <a:xfrm>
          <a:off x="5667611" y="210311"/>
          <a:ext cx="1167231" cy="116723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637ADE6-9B07-458B-A7CC-F55AE387BAE1}">
      <dsp:nvSpPr>
        <dsp:cNvPr id="0" name=""/>
        <dsp:cNvSpPr/>
      </dsp:nvSpPr>
      <dsp:spPr>
        <a:xfrm>
          <a:off x="7174110" y="0"/>
          <a:ext cx="1741289" cy="3505200"/>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800000"/>
              </a:solidFill>
              <a:effectLst/>
            </a:rPr>
            <a:t>Strengthen HRSA Program Management &amp; Operations</a:t>
          </a:r>
          <a:endParaRPr lang="en-US" sz="2000" b="1" kern="1200" dirty="0">
            <a:solidFill>
              <a:srgbClr val="800000"/>
            </a:solidFill>
            <a:effectLst/>
          </a:endParaRPr>
        </a:p>
      </dsp:txBody>
      <dsp:txXfrm>
        <a:off x="7174110" y="1402080"/>
        <a:ext cx="1741289" cy="1402080"/>
      </dsp:txXfrm>
    </dsp:sp>
    <dsp:sp modelId="{934907D8-0D9E-4925-82BD-53C295376543}">
      <dsp:nvSpPr>
        <dsp:cNvPr id="0" name=""/>
        <dsp:cNvSpPr/>
      </dsp:nvSpPr>
      <dsp:spPr>
        <a:xfrm>
          <a:off x="7461139" y="210311"/>
          <a:ext cx="1167231" cy="116723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FDE5B6C-1F38-4B64-90F7-71A95AA23889}">
      <dsp:nvSpPr>
        <dsp:cNvPr id="0" name=""/>
        <dsp:cNvSpPr/>
      </dsp:nvSpPr>
      <dsp:spPr>
        <a:xfrm>
          <a:off x="356615" y="2804160"/>
          <a:ext cx="8202168" cy="525780"/>
        </a:xfrm>
        <a:prstGeom prst="leftRightArrow">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0.36333</cdr:x>
      <cdr:y>0.36031</cdr:y>
    </cdr:from>
    <cdr:to>
      <cdr:x>0.47365</cdr:x>
      <cdr:y>0.44378</cdr:y>
    </cdr:to>
    <cdr:sp macro="" textlink="">
      <cdr:nvSpPr>
        <cdr:cNvPr id="2" name="TextBox 1"/>
        <cdr:cNvSpPr txBox="1"/>
      </cdr:nvSpPr>
      <cdr:spPr>
        <a:xfrm xmlns:a="http://schemas.openxmlformats.org/drawingml/2006/main">
          <a:off x="3348540" y="1742248"/>
          <a:ext cx="1016748" cy="403614"/>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25.9%</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0.07889</cdr:x>
      <cdr:y>0.03338</cdr:y>
    </cdr:from>
    <cdr:to>
      <cdr:x>0.20381</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727075" y="155336"/>
          <a:ext cx="1151277" cy="36933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0.35347</cdr:x>
      <cdr:y>0.2002</cdr:y>
    </cdr:from>
    <cdr:to>
      <cdr:x>0.37466</cdr:x>
      <cdr:y>0.24011</cdr:y>
    </cdr:to>
    <cdr:sp macro="" textlink="">
      <cdr:nvSpPr>
        <cdr:cNvPr id="9" name="Rectangle 8" descr="This symbol represents 2007 data in the bar chart." title="2007 data for home internet access"/>
        <cdr:cNvSpPr>
          <a:spLocks xmlns:a="http://schemas.openxmlformats.org/drawingml/2006/main" noChangeArrowheads="1"/>
        </cdr:cNvSpPr>
      </cdr:nvSpPr>
      <cdr:spPr bwMode="auto">
        <a:xfrm xmlns:a="http://schemas.openxmlformats.org/drawingml/2006/main">
          <a:off x="3257700" y="968066"/>
          <a:ext cx="195294" cy="192982"/>
        </a:xfrm>
        <a:prstGeom xmlns:a="http://schemas.openxmlformats.org/drawingml/2006/main" prst="rect">
          <a:avLst/>
        </a:prstGeom>
        <a:solidFill xmlns:a="http://schemas.openxmlformats.org/drawingml/2006/main">
          <a:srgbClr val="427EEB"/>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wrap="none"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solidFill>
              <a:prstClr val="black"/>
            </a:solidFill>
          </a:endParaRPr>
        </a:p>
      </cdr:txBody>
    </cdr:sp>
  </cdr:relSizeAnchor>
  <cdr:relSizeAnchor xmlns:cdr="http://schemas.openxmlformats.org/drawingml/2006/chartDrawing">
    <cdr:from>
      <cdr:x>0.67904</cdr:x>
      <cdr:y>0.2002</cdr:y>
    </cdr:from>
    <cdr:to>
      <cdr:x>0.70023</cdr:x>
      <cdr:y>0.24011</cdr:y>
    </cdr:to>
    <cdr:sp macro="" textlink="">
      <cdr:nvSpPr>
        <cdr:cNvPr id="14" name="Rectangle 13" descr="This symbol represents 2014 data in the bar chart." title="2014 data for home internet access"/>
        <cdr:cNvSpPr>
          <a:spLocks xmlns:a="http://schemas.openxmlformats.org/drawingml/2006/main" noChangeArrowheads="1"/>
        </cdr:cNvSpPr>
      </cdr:nvSpPr>
      <cdr:spPr bwMode="auto">
        <a:xfrm xmlns:a="http://schemas.openxmlformats.org/drawingml/2006/main">
          <a:off x="6258317" y="968066"/>
          <a:ext cx="195203" cy="192982"/>
        </a:xfrm>
        <a:prstGeom xmlns:a="http://schemas.openxmlformats.org/drawingml/2006/main" prst="rect">
          <a:avLst/>
        </a:prstGeom>
        <a:solidFill xmlns:a="http://schemas.openxmlformats.org/drawingml/2006/main">
          <a:srgbClr val="FF9F52"/>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dirty="0">
            <a:solidFill>
              <a:prstClr val="black"/>
            </a:solidFill>
          </a:endParaRPr>
        </a:p>
      </cdr:txBody>
    </cdr:sp>
  </cdr:relSizeAnchor>
  <cdr:relSizeAnchor xmlns:cdr="http://schemas.openxmlformats.org/drawingml/2006/chartDrawing">
    <cdr:from>
      <cdr:x>0.71017</cdr:x>
      <cdr:y>0.20048</cdr:y>
    </cdr:from>
    <cdr:to>
      <cdr:x>0.81765</cdr:x>
      <cdr:y>0.23983</cdr:y>
    </cdr:to>
    <cdr:sp macro="" textlink="">
      <cdr:nvSpPr>
        <cdr:cNvPr id="17" name="Rectangle 16"/>
        <cdr:cNvSpPr>
          <a:spLocks xmlns:a="http://schemas.openxmlformats.org/drawingml/2006/main" noChangeArrowheads="1"/>
        </cdr:cNvSpPr>
      </cdr:nvSpPr>
      <cdr:spPr bwMode="auto">
        <a:xfrm xmlns:a="http://schemas.openxmlformats.org/drawingml/2006/main">
          <a:off x="6545154" y="969420"/>
          <a:ext cx="990574" cy="1902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2013-2014</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0.47026</cdr:x>
      <cdr:y>0.92426</cdr:y>
    </cdr:from>
    <cdr:to>
      <cdr:x>0.6242</cdr:x>
      <cdr:y>1</cdr:y>
    </cdr:to>
    <cdr:sp macro="" textlink="">
      <cdr:nvSpPr>
        <cdr:cNvPr id="18" name="Rectangle 17"/>
        <cdr:cNvSpPr>
          <a:spLocks xmlns:a="http://schemas.openxmlformats.org/drawingml/2006/main" noChangeArrowheads="1"/>
        </cdr:cNvSpPr>
      </cdr:nvSpPr>
      <cdr:spPr bwMode="auto">
        <a:xfrm xmlns:a="http://schemas.openxmlformats.org/drawingml/2006/main">
          <a:off x="4334066" y="4469203"/>
          <a:ext cx="1418765" cy="3662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Adolescents</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13–15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0.37936</cdr:x>
      <cdr:y>0.20048</cdr:y>
    </cdr:from>
    <cdr:to>
      <cdr:x>0.48685</cdr:x>
      <cdr:y>0.23983</cdr:y>
    </cdr:to>
    <cdr:sp macro="" textlink="">
      <cdr:nvSpPr>
        <cdr:cNvPr id="21" name="Rectangle 20"/>
        <cdr:cNvSpPr>
          <a:spLocks xmlns:a="http://schemas.openxmlformats.org/drawingml/2006/main" noChangeArrowheads="1"/>
        </cdr:cNvSpPr>
      </cdr:nvSpPr>
      <cdr:spPr bwMode="auto">
        <a:xfrm xmlns:a="http://schemas.openxmlformats.org/drawingml/2006/main">
          <a:off x="3496311" y="969420"/>
          <a:ext cx="990666" cy="1902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1999-2004</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0.14027</cdr:x>
      <cdr:y>0.92129</cdr:y>
    </cdr:from>
    <cdr:to>
      <cdr:x>0.26837</cdr:x>
      <cdr:y>1</cdr:y>
    </cdr:to>
    <cdr:sp macro="" textlink="">
      <cdr:nvSpPr>
        <cdr:cNvPr id="22" name="Rectangle 21"/>
        <cdr:cNvSpPr>
          <a:spLocks xmlns:a="http://schemas.openxmlformats.org/drawingml/2006/main" noChangeArrowheads="1"/>
        </cdr:cNvSpPr>
      </cdr:nvSpPr>
      <cdr:spPr bwMode="auto">
        <a:xfrm xmlns:a="http://schemas.openxmlformats.org/drawingml/2006/main">
          <a:off x="1292752"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Children</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3–5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0.31522</cdr:x>
      <cdr:y>0.92129</cdr:y>
    </cdr:from>
    <cdr:to>
      <cdr:x>0.44332</cdr:x>
      <cdr:y>1</cdr:y>
    </cdr:to>
    <cdr:sp macro="" textlink="">
      <cdr:nvSpPr>
        <cdr:cNvPr id="23" name="Rectangle 22"/>
        <cdr:cNvSpPr>
          <a:spLocks xmlns:a="http://schemas.openxmlformats.org/drawingml/2006/main" noChangeArrowheads="1"/>
        </cdr:cNvSpPr>
      </cdr:nvSpPr>
      <cdr:spPr bwMode="auto">
        <a:xfrm xmlns:a="http://schemas.openxmlformats.org/drawingml/2006/main">
          <a:off x="2905209"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Children</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6-9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absSizeAnchor xmlns:cdr="http://schemas.openxmlformats.org/drawingml/2006/chartDrawing">
    <cdr:from>
      <cdr:x>0.4638</cdr:x>
      <cdr:y>0.45998</cdr:y>
    </cdr:from>
    <cdr:ext cx="1016725" cy="403598"/>
    <cdr:sp macro="" textlink="">
      <cdr:nvSpPr>
        <cdr:cNvPr id="19" name="TextBox 1"/>
        <cdr:cNvSpPr txBox="1"/>
      </cdr:nvSpPr>
      <cdr:spPr>
        <a:xfrm xmlns:a="http://schemas.openxmlformats.org/drawingml/2006/main">
          <a:off x="4274542" y="2224186"/>
          <a:ext cx="1016725" cy="4035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15.3%</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absSizeAnchor>
  <cdr:relSizeAnchor xmlns:cdr="http://schemas.openxmlformats.org/drawingml/2006/chartDrawing">
    <cdr:from>
      <cdr:x>0.62987</cdr:x>
      <cdr:y>0.28904</cdr:y>
    </cdr:from>
    <cdr:to>
      <cdr:x>0.74019</cdr:x>
      <cdr:y>0.37251</cdr:y>
    </cdr:to>
    <cdr:sp macro="" textlink="">
      <cdr:nvSpPr>
        <cdr:cNvPr id="20" name="TextBox 1"/>
        <cdr:cNvSpPr txBox="1"/>
      </cdr:nvSpPr>
      <cdr:spPr>
        <a:xfrm xmlns:a="http://schemas.openxmlformats.org/drawingml/2006/main">
          <a:off x="5805079" y="1397635"/>
          <a:ext cx="1016747" cy="40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25.0%</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0.80381</cdr:x>
      <cdr:y>0.45231</cdr:y>
    </cdr:from>
    <cdr:to>
      <cdr:x>0.91412</cdr:x>
      <cdr:y>0.53577</cdr:y>
    </cdr:to>
    <cdr:sp macro="" textlink="">
      <cdr:nvSpPr>
        <cdr:cNvPr id="24" name="TextBox 1"/>
        <cdr:cNvSpPr txBox="1"/>
      </cdr:nvSpPr>
      <cdr:spPr>
        <a:xfrm xmlns:a="http://schemas.openxmlformats.org/drawingml/2006/main">
          <a:off x="7408191" y="2187139"/>
          <a:ext cx="1016656" cy="4035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15.4%</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0.17711</cdr:x>
      <cdr:y>0.39126</cdr:y>
    </cdr:from>
    <cdr:to>
      <cdr:x>0.28743</cdr:x>
      <cdr:y>0.47473</cdr:y>
    </cdr:to>
    <cdr:sp macro="" textlink="">
      <cdr:nvSpPr>
        <cdr:cNvPr id="25" name="TextBox 1"/>
        <cdr:cNvSpPr txBox="1"/>
      </cdr:nvSpPr>
      <cdr:spPr>
        <a:xfrm xmlns:a="http://schemas.openxmlformats.org/drawingml/2006/main">
          <a:off x="1632308" y="1891932"/>
          <a:ext cx="1016748" cy="40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21.4%</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0.6566</cdr:x>
      <cdr:y>0.92129</cdr:y>
    </cdr:from>
    <cdr:to>
      <cdr:x>0.7847</cdr:x>
      <cdr:y>1</cdr:y>
    </cdr:to>
    <cdr:sp macro="" textlink="">
      <cdr:nvSpPr>
        <cdr:cNvPr id="27" name="Rectangle 26"/>
        <cdr:cNvSpPr>
          <a:spLocks xmlns:a="http://schemas.openxmlformats.org/drawingml/2006/main" noChangeArrowheads="1"/>
        </cdr:cNvSpPr>
      </cdr:nvSpPr>
      <cdr:spPr bwMode="auto">
        <a:xfrm xmlns:a="http://schemas.openxmlformats.org/drawingml/2006/main">
          <a:off x="6051477"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35–44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0.82083</cdr:x>
      <cdr:y>0.92426</cdr:y>
    </cdr:from>
    <cdr:to>
      <cdr:x>0.94893</cdr:x>
      <cdr:y>1</cdr:y>
    </cdr:to>
    <cdr:sp macro="" textlink="">
      <cdr:nvSpPr>
        <cdr:cNvPr id="28" name="Rectangle 27"/>
        <cdr:cNvSpPr>
          <a:spLocks xmlns:a="http://schemas.openxmlformats.org/drawingml/2006/main" noChangeArrowheads="1"/>
        </cdr:cNvSpPr>
      </cdr:nvSpPr>
      <cdr:spPr bwMode="auto">
        <a:xfrm xmlns:a="http://schemas.openxmlformats.org/drawingml/2006/main">
          <a:off x="7565080" y="4469185"/>
          <a:ext cx="1180615" cy="36625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65-74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0.36671</cdr:x>
      <cdr:y>0.36313</cdr:y>
    </cdr:from>
    <cdr:to>
      <cdr:x>0.47703</cdr:x>
      <cdr:y>0.4466</cdr:y>
    </cdr:to>
    <cdr:sp macro="" textlink="">
      <cdr:nvSpPr>
        <cdr:cNvPr id="2" name="TextBox 1"/>
        <cdr:cNvSpPr txBox="1"/>
      </cdr:nvSpPr>
      <cdr:spPr>
        <a:xfrm xmlns:a="http://schemas.openxmlformats.org/drawingml/2006/main">
          <a:off x="3379761" y="1755905"/>
          <a:ext cx="1016748" cy="403614"/>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25.9%</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0.07889</cdr:x>
      <cdr:y>0.03338</cdr:y>
    </cdr:from>
    <cdr:to>
      <cdr:x>0.20381</cdr:x>
      <cdr:y>0.11275</cdr:y>
    </cdr:to>
    <cdr:sp macro="" textlink="">
      <cdr:nvSpPr>
        <cdr:cNvPr id="5" name="Text Box 5"/>
        <cdr:cNvSpPr txBox="1">
          <a:spLocks xmlns:a="http://schemas.openxmlformats.org/drawingml/2006/main" noChangeArrowheads="1"/>
        </cdr:cNvSpPr>
      </cdr:nvSpPr>
      <cdr:spPr bwMode="auto">
        <a:xfrm xmlns:a="http://schemas.openxmlformats.org/drawingml/2006/main">
          <a:off x="727075" y="155336"/>
          <a:ext cx="1151277" cy="36933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alt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Percent</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cdr:txBody>
    </cdr:sp>
  </cdr:relSizeAnchor>
  <cdr:relSizeAnchor xmlns:cdr="http://schemas.openxmlformats.org/drawingml/2006/chartDrawing">
    <cdr:from>
      <cdr:x>0.35347</cdr:x>
      <cdr:y>0.2002</cdr:y>
    </cdr:from>
    <cdr:to>
      <cdr:x>0.37466</cdr:x>
      <cdr:y>0.24011</cdr:y>
    </cdr:to>
    <cdr:sp macro="" textlink="">
      <cdr:nvSpPr>
        <cdr:cNvPr id="9" name="Rectangle 8" descr="This symbol represents 2007 data in the bar chart." title="2007 data for home internet access"/>
        <cdr:cNvSpPr>
          <a:spLocks xmlns:a="http://schemas.openxmlformats.org/drawingml/2006/main" noChangeArrowheads="1"/>
        </cdr:cNvSpPr>
      </cdr:nvSpPr>
      <cdr:spPr bwMode="auto">
        <a:xfrm xmlns:a="http://schemas.openxmlformats.org/drawingml/2006/main">
          <a:off x="3257700" y="968066"/>
          <a:ext cx="195294" cy="192982"/>
        </a:xfrm>
        <a:prstGeom xmlns:a="http://schemas.openxmlformats.org/drawingml/2006/main" prst="rect">
          <a:avLst/>
        </a:prstGeom>
        <a:solidFill xmlns:a="http://schemas.openxmlformats.org/drawingml/2006/main">
          <a:srgbClr val="427EEB"/>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wrap="none"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solidFill>
              <a:prstClr val="black"/>
            </a:solidFill>
          </a:endParaRPr>
        </a:p>
      </cdr:txBody>
    </cdr:sp>
  </cdr:relSizeAnchor>
  <cdr:relSizeAnchor xmlns:cdr="http://schemas.openxmlformats.org/drawingml/2006/chartDrawing">
    <cdr:from>
      <cdr:x>0.67904</cdr:x>
      <cdr:y>0.2002</cdr:y>
    </cdr:from>
    <cdr:to>
      <cdr:x>0.70023</cdr:x>
      <cdr:y>0.24011</cdr:y>
    </cdr:to>
    <cdr:sp macro="" textlink="">
      <cdr:nvSpPr>
        <cdr:cNvPr id="14" name="Rectangle 13" descr="This symbol represents 2014 data in the bar chart." title="2014 data for home internet access"/>
        <cdr:cNvSpPr>
          <a:spLocks xmlns:a="http://schemas.openxmlformats.org/drawingml/2006/main" noChangeArrowheads="1"/>
        </cdr:cNvSpPr>
      </cdr:nvSpPr>
      <cdr:spPr bwMode="auto">
        <a:xfrm xmlns:a="http://schemas.openxmlformats.org/drawingml/2006/main">
          <a:off x="6258317" y="968066"/>
          <a:ext cx="195203" cy="192982"/>
        </a:xfrm>
        <a:prstGeom xmlns:a="http://schemas.openxmlformats.org/drawingml/2006/main" prst="rect">
          <a:avLst/>
        </a:prstGeom>
        <a:solidFill xmlns:a="http://schemas.openxmlformats.org/drawingml/2006/main">
          <a:srgbClr val="FF9F52"/>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dirty="0">
            <a:solidFill>
              <a:prstClr val="black"/>
            </a:solidFill>
          </a:endParaRPr>
        </a:p>
      </cdr:txBody>
    </cdr:sp>
  </cdr:relSizeAnchor>
  <cdr:relSizeAnchor xmlns:cdr="http://schemas.openxmlformats.org/drawingml/2006/chartDrawing">
    <cdr:from>
      <cdr:x>0.71017</cdr:x>
      <cdr:y>0.20048</cdr:y>
    </cdr:from>
    <cdr:to>
      <cdr:x>0.81765</cdr:x>
      <cdr:y>0.23983</cdr:y>
    </cdr:to>
    <cdr:sp macro="" textlink="">
      <cdr:nvSpPr>
        <cdr:cNvPr id="17" name="Rectangle 16"/>
        <cdr:cNvSpPr>
          <a:spLocks xmlns:a="http://schemas.openxmlformats.org/drawingml/2006/main" noChangeArrowheads="1"/>
        </cdr:cNvSpPr>
      </cdr:nvSpPr>
      <cdr:spPr bwMode="auto">
        <a:xfrm xmlns:a="http://schemas.openxmlformats.org/drawingml/2006/main">
          <a:off x="6545154" y="969420"/>
          <a:ext cx="990574" cy="1902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2013-2014</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0.47026</cdr:x>
      <cdr:y>0.92426</cdr:y>
    </cdr:from>
    <cdr:to>
      <cdr:x>0.6242</cdr:x>
      <cdr:y>1</cdr:y>
    </cdr:to>
    <cdr:sp macro="" textlink="">
      <cdr:nvSpPr>
        <cdr:cNvPr id="18" name="Rectangle 17"/>
        <cdr:cNvSpPr>
          <a:spLocks xmlns:a="http://schemas.openxmlformats.org/drawingml/2006/main" noChangeArrowheads="1"/>
        </cdr:cNvSpPr>
      </cdr:nvSpPr>
      <cdr:spPr bwMode="auto">
        <a:xfrm xmlns:a="http://schemas.openxmlformats.org/drawingml/2006/main">
          <a:off x="4334066" y="4469203"/>
          <a:ext cx="1418765" cy="3662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Adolescents</a:t>
          </a:r>
        </a:p>
        <a:p xmlns:a="http://schemas.openxmlformats.org/drawingml/2006/main">
          <a:pPr algn="ctr">
            <a:lnSpc>
              <a:spcPct val="85000"/>
            </a:lnSpc>
          </a:pP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13–15 </a:t>
          </a: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0.37936</cdr:x>
      <cdr:y>0.20048</cdr:y>
    </cdr:from>
    <cdr:to>
      <cdr:x>0.48685</cdr:x>
      <cdr:y>0.23983</cdr:y>
    </cdr:to>
    <cdr:sp macro="" textlink="">
      <cdr:nvSpPr>
        <cdr:cNvPr id="21" name="Rectangle 20"/>
        <cdr:cNvSpPr>
          <a:spLocks xmlns:a="http://schemas.openxmlformats.org/drawingml/2006/main" noChangeArrowheads="1"/>
        </cdr:cNvSpPr>
      </cdr:nvSpPr>
      <cdr:spPr bwMode="auto">
        <a:xfrm xmlns:a="http://schemas.openxmlformats.org/drawingml/2006/main">
          <a:off x="3496311" y="969420"/>
          <a:ext cx="990666" cy="1902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1999-2004</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0.14027</cdr:x>
      <cdr:y>0.92129</cdr:y>
    </cdr:from>
    <cdr:to>
      <cdr:x>0.26837</cdr:x>
      <cdr:y>1</cdr:y>
    </cdr:to>
    <cdr:sp macro="" textlink="">
      <cdr:nvSpPr>
        <cdr:cNvPr id="22" name="Rectangle 21"/>
        <cdr:cNvSpPr>
          <a:spLocks xmlns:a="http://schemas.openxmlformats.org/drawingml/2006/main" noChangeArrowheads="1"/>
        </cdr:cNvSpPr>
      </cdr:nvSpPr>
      <cdr:spPr bwMode="auto">
        <a:xfrm xmlns:a="http://schemas.openxmlformats.org/drawingml/2006/main">
          <a:off x="1292752"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Children</a:t>
          </a:r>
        </a:p>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3–5 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0.31522</cdr:x>
      <cdr:y>0.92129</cdr:y>
    </cdr:from>
    <cdr:to>
      <cdr:x>0.44332</cdr:x>
      <cdr:y>1</cdr:y>
    </cdr:to>
    <cdr:sp macro="" textlink="">
      <cdr:nvSpPr>
        <cdr:cNvPr id="23" name="Rectangle 22"/>
        <cdr:cNvSpPr>
          <a:spLocks xmlns:a="http://schemas.openxmlformats.org/drawingml/2006/main" noChangeArrowheads="1"/>
        </cdr:cNvSpPr>
      </cdr:nvSpPr>
      <cdr:spPr bwMode="auto">
        <a:xfrm xmlns:a="http://schemas.openxmlformats.org/drawingml/2006/main">
          <a:off x="2905209"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Children</a:t>
          </a:r>
        </a:p>
        <a:p xmlns:a="http://schemas.openxmlformats.org/drawingml/2006/main">
          <a:pPr algn="ctr">
            <a:lnSpc>
              <a:spcPct val="85000"/>
            </a:lnSpc>
          </a:pP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6–9 </a:t>
          </a: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absSizeAnchor xmlns:cdr="http://schemas.openxmlformats.org/drawingml/2006/chartDrawing">
    <cdr:from>
      <cdr:x>0.4638</cdr:x>
      <cdr:y>0.45998</cdr:y>
    </cdr:from>
    <cdr:ext cx="1016725" cy="403598"/>
    <cdr:sp macro="" textlink="">
      <cdr:nvSpPr>
        <cdr:cNvPr id="19" name="TextBox 1"/>
        <cdr:cNvSpPr txBox="1"/>
      </cdr:nvSpPr>
      <cdr:spPr>
        <a:xfrm xmlns:a="http://schemas.openxmlformats.org/drawingml/2006/main">
          <a:off x="4274542" y="2224186"/>
          <a:ext cx="1016725" cy="4035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15.3%</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absSizeAnchor>
  <cdr:relSizeAnchor xmlns:cdr="http://schemas.openxmlformats.org/drawingml/2006/chartDrawing">
    <cdr:from>
      <cdr:x>0.62987</cdr:x>
      <cdr:y>0.28904</cdr:y>
    </cdr:from>
    <cdr:to>
      <cdr:x>0.74019</cdr:x>
      <cdr:y>0.37251</cdr:y>
    </cdr:to>
    <cdr:sp macro="" textlink="">
      <cdr:nvSpPr>
        <cdr:cNvPr id="20" name="TextBox 1"/>
        <cdr:cNvSpPr txBox="1"/>
      </cdr:nvSpPr>
      <cdr:spPr>
        <a:xfrm xmlns:a="http://schemas.openxmlformats.org/drawingml/2006/main">
          <a:off x="5805079" y="1397635"/>
          <a:ext cx="1016747" cy="40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25.0%</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0.80381</cdr:x>
      <cdr:y>0.45231</cdr:y>
    </cdr:from>
    <cdr:to>
      <cdr:x>0.91412</cdr:x>
      <cdr:y>0.53577</cdr:y>
    </cdr:to>
    <cdr:sp macro="" textlink="">
      <cdr:nvSpPr>
        <cdr:cNvPr id="24" name="TextBox 1"/>
        <cdr:cNvSpPr txBox="1"/>
      </cdr:nvSpPr>
      <cdr:spPr>
        <a:xfrm xmlns:a="http://schemas.openxmlformats.org/drawingml/2006/main">
          <a:off x="7408191" y="2187139"/>
          <a:ext cx="1016656" cy="4035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15.4%</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0.17711</cdr:x>
      <cdr:y>0.39126</cdr:y>
    </cdr:from>
    <cdr:to>
      <cdr:x>0.28743</cdr:x>
      <cdr:y>0.47473</cdr:y>
    </cdr:to>
    <cdr:sp macro="" textlink="">
      <cdr:nvSpPr>
        <cdr:cNvPr id="25" name="TextBox 1"/>
        <cdr:cNvSpPr txBox="1"/>
      </cdr:nvSpPr>
      <cdr:spPr>
        <a:xfrm xmlns:a="http://schemas.openxmlformats.org/drawingml/2006/main">
          <a:off x="1632308" y="1891932"/>
          <a:ext cx="1016748" cy="403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HP2020</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Target:</a:t>
          </a:r>
        </a:p>
        <a:p xmlns:a="http://schemas.openxmlformats.org/drawingml/2006/main">
          <a:pPr algn="l"/>
          <a:r>
            <a:rPr lang="en-US" sz="1400" b="1" dirty="0" smtClean="0">
              <a:latin typeface="Verdana" panose="020B0604030504040204" pitchFamily="34" charset="0"/>
              <a:ea typeface="Verdana" panose="020B0604030504040204" pitchFamily="34" charset="0"/>
              <a:cs typeface="Verdana" panose="020B0604030504040204" pitchFamily="34" charset="0"/>
              <a:sym typeface="Wingdings"/>
            </a:rPr>
            <a:t>21.4%</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0.6566</cdr:x>
      <cdr:y>0.92129</cdr:y>
    </cdr:from>
    <cdr:to>
      <cdr:x>0.7847</cdr:x>
      <cdr:y>1</cdr:y>
    </cdr:to>
    <cdr:sp macro="" textlink="">
      <cdr:nvSpPr>
        <cdr:cNvPr id="27" name="Rectangle 26"/>
        <cdr:cNvSpPr>
          <a:spLocks xmlns:a="http://schemas.openxmlformats.org/drawingml/2006/main" noChangeArrowheads="1"/>
        </cdr:cNvSpPr>
      </cdr:nvSpPr>
      <cdr:spPr bwMode="auto">
        <a:xfrm xmlns:a="http://schemas.openxmlformats.org/drawingml/2006/main">
          <a:off x="6051477" y="4454842"/>
          <a:ext cx="1180615" cy="3805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a:t>
          </a:r>
        </a:p>
        <a:p xmlns:a="http://schemas.openxmlformats.org/drawingml/2006/main">
          <a:pPr algn="ctr">
            <a:lnSpc>
              <a:spcPct val="85000"/>
            </a:lnSpc>
          </a:pP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35–44 </a:t>
          </a: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0.82083</cdr:x>
      <cdr:y>0.92426</cdr:y>
    </cdr:from>
    <cdr:to>
      <cdr:x>0.94893</cdr:x>
      <cdr:y>1</cdr:y>
    </cdr:to>
    <cdr:sp macro="" textlink="">
      <cdr:nvSpPr>
        <cdr:cNvPr id="28" name="Rectangle 27"/>
        <cdr:cNvSpPr>
          <a:spLocks xmlns:a="http://schemas.openxmlformats.org/drawingml/2006/main" noChangeArrowheads="1"/>
        </cdr:cNvSpPr>
      </cdr:nvSpPr>
      <cdr:spPr bwMode="auto">
        <a:xfrm xmlns:a="http://schemas.openxmlformats.org/drawingml/2006/main">
          <a:off x="7565080" y="4469185"/>
          <a:ext cx="1180615" cy="36625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5000"/>
            </a:lnSpc>
          </a:pP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a:t>
          </a:r>
        </a:p>
        <a:p xmlns:a="http://schemas.openxmlformats.org/drawingml/2006/main">
          <a:pPr algn="ctr">
            <a:lnSpc>
              <a:spcPct val="85000"/>
            </a:lnSpc>
          </a:pP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65–74 </a:t>
          </a:r>
          <a:r>
            <a:rPr lang="en-US" alt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Years</a:t>
          </a:r>
          <a:endPar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0.00833</cdr:x>
      <cdr:y>0</cdr:y>
    </cdr:from>
    <cdr:to>
      <cdr:x>0.45714</cdr:x>
      <cdr:y>0.07769</cdr:y>
    </cdr:to>
    <cdr:sp macro="" textlink="">
      <cdr:nvSpPr>
        <cdr:cNvPr id="3" name="TextBox 13"/>
        <cdr:cNvSpPr txBox="1"/>
      </cdr:nvSpPr>
      <cdr:spPr>
        <a:xfrm xmlns:a="http://schemas.openxmlformats.org/drawingml/2006/main">
          <a:off x="76201" y="0"/>
          <a:ext cx="4103888" cy="338554"/>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latin typeface="Verdana" panose="020B0604030504040204" pitchFamily="34" charset="0"/>
              <a:ea typeface="Verdana" panose="020B0604030504040204" pitchFamily="34" charset="0"/>
              <a:cs typeface="Verdana" panose="020B0604030504040204" pitchFamily="34" charset="0"/>
            </a:rPr>
            <a:t>Percent</a:t>
          </a:r>
          <a:endParaRPr lang="en-US" sz="1600" b="1" dirty="0">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0.29438</cdr:x>
      <cdr:y>0.27756</cdr:y>
    </cdr:from>
    <cdr:to>
      <cdr:x>0.39143</cdr:x>
      <cdr:y>0.33804</cdr:y>
    </cdr:to>
    <cdr:sp macro="" textlink="">
      <cdr:nvSpPr>
        <cdr:cNvPr id="5" name="Text Placeholder 77"/>
        <cdr:cNvSpPr>
          <a:spLocks xmlns:a="http://schemas.openxmlformats.org/drawingml/2006/main" noGrp="1"/>
        </cdr:cNvSpPr>
      </cdr:nvSpPr>
      <cdr:spPr>
        <a:xfrm xmlns:a="http://schemas.openxmlformats.org/drawingml/2006/main">
          <a:off x="2691808" y="1209466"/>
          <a:ext cx="887425" cy="263545"/>
        </a:xfrm>
        <a:prstGeom xmlns:a="http://schemas.openxmlformats.org/drawingml/2006/main" prst="rect">
          <a:avLst/>
        </a:prstGeom>
      </cdr:spPr>
      <cdr:txBody>
        <a:bodyPr xmlns:a="http://schemas.openxmlformats.org/drawingml/2006/main">
          <a:noAutofit/>
        </a:bodyPr>
        <a:lstStyle xmlns:a="http://schemas.openxmlformats.org/drawingml/2006/main">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xmlns:a="http://schemas.openxmlformats.org/drawingml/2006/main">
          <a:pPr marL="0" indent="0" algn="l">
            <a:buNone/>
          </a:pPr>
          <a:r>
            <a:rPr lang="en-US" sz="18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Total</a:t>
          </a:r>
          <a:endParaRPr lang="en-US" sz="18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DD8690F-AA8A-4A34-A884-20870A7FB3D0}" type="datetimeFigureOut">
              <a:rPr lang="en-US" smtClean="0"/>
              <a:t>7/3/2017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C80EE13-DDD4-47A0-9777-6F0C7AA214DF}" type="slidenum">
              <a:rPr lang="en-US" smtClean="0"/>
              <a:t>‹#›</a:t>
            </a:fld>
            <a:endParaRPr lang="en-US"/>
          </a:p>
        </p:txBody>
      </p:sp>
    </p:spTree>
    <p:extLst>
      <p:ext uri="{BB962C8B-B14F-4D97-AF65-F5344CB8AC3E}">
        <p14:creationId xmlns:p14="http://schemas.microsoft.com/office/powerpoint/2010/main" val="3002198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60E555-B7BB-184A-B32C-26AB045AC58F}" type="datetimeFigureOut">
              <a:rPr lang="en-US" smtClean="0"/>
              <a:t>7/3/2017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a:t>
            </a:fld>
            <a:endParaRPr lang="en-US"/>
          </a:p>
        </p:txBody>
      </p:sp>
    </p:spTree>
    <p:extLst>
      <p:ext uri="{BB962C8B-B14F-4D97-AF65-F5344CB8AC3E}">
        <p14:creationId xmlns:p14="http://schemas.microsoft.com/office/powerpoint/2010/main" val="316874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a:t>
            </a:fld>
            <a:endParaRPr lang="en-US"/>
          </a:p>
        </p:txBody>
      </p:sp>
    </p:spTree>
    <p:extLst>
      <p:ext uri="{BB962C8B-B14F-4D97-AF65-F5344CB8AC3E}">
        <p14:creationId xmlns:p14="http://schemas.microsoft.com/office/powerpoint/2010/main" val="3150998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11</a:t>
            </a:fld>
            <a:endParaRPr lang="en-US"/>
          </a:p>
        </p:txBody>
      </p:sp>
    </p:spTree>
    <p:extLst>
      <p:ext uri="{BB962C8B-B14F-4D97-AF65-F5344CB8AC3E}">
        <p14:creationId xmlns:p14="http://schemas.microsoft.com/office/powerpoint/2010/main" val="307533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92126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708225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0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55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76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81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72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marL="17145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82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a:t>
            </a:fld>
            <a:endParaRPr lang="en-US"/>
          </a:p>
        </p:txBody>
      </p:sp>
    </p:spTree>
    <p:extLst>
      <p:ext uri="{BB962C8B-B14F-4D97-AF65-F5344CB8AC3E}">
        <p14:creationId xmlns:p14="http://schemas.microsoft.com/office/powerpoint/2010/main" val="2756455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80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093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marL="171450" indent="-171450">
              <a:buFont typeface="Arial" panose="020B0604020202020204" pitchFamily="34" charset="0"/>
              <a:buChar char="•"/>
            </a:pPr>
            <a:endParaRPr lang="en-US" sz="9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87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marL="171450" lvl="0" indent="-1714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63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74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44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marL="171450" lvl="0" indent="-1714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95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60255"/>
            <a:ext cx="5732949" cy="4775820"/>
          </a:xfrm>
        </p:spPr>
        <p:txBody>
          <a:bodyPr>
            <a:normAutofit/>
          </a:bodyPr>
          <a:lstStyle/>
          <a:p>
            <a:pPr lvl="0"/>
            <a:endParaRPr lang="en-US" dirty="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177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558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23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99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a:t>
            </a:fld>
            <a:endParaRPr lang="en-US"/>
          </a:p>
        </p:txBody>
      </p:sp>
    </p:spTree>
    <p:extLst>
      <p:ext uri="{BB962C8B-B14F-4D97-AF65-F5344CB8AC3E}">
        <p14:creationId xmlns:p14="http://schemas.microsoft.com/office/powerpoint/2010/main" val="5088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57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078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213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39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655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314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598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216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976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25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a:t>
            </a:fld>
            <a:endParaRPr lang="en-US"/>
          </a:p>
        </p:txBody>
      </p:sp>
    </p:spTree>
    <p:extLst>
      <p:ext uri="{BB962C8B-B14F-4D97-AF65-F5344CB8AC3E}">
        <p14:creationId xmlns:p14="http://schemas.microsoft.com/office/powerpoint/2010/main" val="419173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721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429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956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469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3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557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6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856" lvl="1" indent="-290506">
              <a:buFont typeface="Wingdings" panose="05000000000000000000" pitchFamily="2" charset="2"/>
              <a:buChar char="§"/>
            </a:pPr>
            <a:endParaRPr lang="en-US" sz="24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39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39010-5E84-4A9E-9E3D-B897E20A23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427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63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5</a:t>
            </a:fld>
            <a:endParaRPr lang="en-US"/>
          </a:p>
        </p:txBody>
      </p:sp>
    </p:spTree>
    <p:extLst>
      <p:ext uri="{BB962C8B-B14F-4D97-AF65-F5344CB8AC3E}">
        <p14:creationId xmlns:p14="http://schemas.microsoft.com/office/powerpoint/2010/main" val="2278612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857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262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053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356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962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853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298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352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8ED05-588F-40F1-AF94-528D78C94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545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24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048490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2143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5816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057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9261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989">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101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202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743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748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0823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200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2234498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7708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D0275-7056-4470-B7D3-E47559931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982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6924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766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825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050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887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02311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4409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21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2376977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B4F771-5F7F-4994-A430-D76B8B499A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098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B4F771-5F7F-4994-A430-D76B8B499A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938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9586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p:spPr>
        <p:txBody>
          <a:bodyPr>
            <a:normAutofit/>
          </a:bodyPr>
          <a:lstStyle/>
          <a:p>
            <a:pPr defTabSz="931774"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4FD848-7C0D-4E07-92B7-8A02040EF7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1417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4FD848-7C0D-4E07-92B7-8A02040EF7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4811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064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2DB90-AEE7-475E-9BAC-A8CE62F8A3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0902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C2C293-52F2-4922-9D49-126BB528EE74}"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249002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C7731-1556-472B-8A9C-3EAA52BD853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1200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134</a:t>
            </a:fld>
            <a:endParaRPr lang="en-US"/>
          </a:p>
        </p:txBody>
      </p:sp>
    </p:spTree>
    <p:extLst>
      <p:ext uri="{BB962C8B-B14F-4D97-AF65-F5344CB8AC3E}">
        <p14:creationId xmlns:p14="http://schemas.microsoft.com/office/powerpoint/2010/main" val="416990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120694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1550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227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3201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9300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7962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039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45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103185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7976960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685545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6888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72583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113347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78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5163" y="6188980"/>
            <a:ext cx="858147" cy="619310"/>
          </a:xfrm>
          <a:prstGeom prst="rect">
            <a:avLst/>
          </a:prstGeom>
        </p:spPr>
      </p:pic>
    </p:spTree>
    <p:extLst>
      <p:ext uri="{BB962C8B-B14F-4D97-AF65-F5344CB8AC3E}">
        <p14:creationId xmlns:p14="http://schemas.microsoft.com/office/powerpoint/2010/main" val="29393791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4399" y="6180132"/>
            <a:ext cx="844419" cy="609403"/>
          </a:xfrm>
          <a:prstGeom prst="rect">
            <a:avLst/>
          </a:prstGeom>
        </p:spPr>
      </p:pic>
    </p:spTree>
    <p:extLst>
      <p:ext uri="{BB962C8B-B14F-4D97-AF65-F5344CB8AC3E}">
        <p14:creationId xmlns:p14="http://schemas.microsoft.com/office/powerpoint/2010/main" val="29677102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3636" y="6190196"/>
            <a:ext cx="877177" cy="633044"/>
          </a:xfrm>
          <a:prstGeom prst="rect">
            <a:avLst/>
          </a:prstGeom>
        </p:spPr>
      </p:pic>
    </p:spTree>
    <p:extLst>
      <p:ext uri="{BB962C8B-B14F-4D97-AF65-F5344CB8AC3E}">
        <p14:creationId xmlns:p14="http://schemas.microsoft.com/office/powerpoint/2010/main" val="126162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7598453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9178" y="6190676"/>
            <a:ext cx="815998" cy="588892"/>
          </a:xfrm>
          <a:prstGeom prst="rect">
            <a:avLst/>
          </a:prstGeom>
        </p:spPr>
      </p:pic>
    </p:spTree>
    <p:extLst>
      <p:ext uri="{BB962C8B-B14F-4D97-AF65-F5344CB8AC3E}">
        <p14:creationId xmlns:p14="http://schemas.microsoft.com/office/powerpoint/2010/main" val="1565287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5929" y="6179467"/>
            <a:ext cx="858565" cy="619611"/>
          </a:xfrm>
          <a:prstGeom prst="rect">
            <a:avLst/>
          </a:prstGeom>
        </p:spPr>
      </p:pic>
    </p:spTree>
    <p:extLst>
      <p:ext uri="{BB962C8B-B14F-4D97-AF65-F5344CB8AC3E}">
        <p14:creationId xmlns:p14="http://schemas.microsoft.com/office/powerpoint/2010/main" val="1781239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9818" y="6199078"/>
            <a:ext cx="794050" cy="573053"/>
          </a:xfrm>
          <a:prstGeom prst="rect">
            <a:avLst/>
          </a:prstGeom>
        </p:spPr>
      </p:pic>
    </p:spTree>
    <p:extLst>
      <p:ext uri="{BB962C8B-B14F-4D97-AF65-F5344CB8AC3E}">
        <p14:creationId xmlns:p14="http://schemas.microsoft.com/office/powerpoint/2010/main" val="31138202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20149" y="359989"/>
            <a:ext cx="7772977" cy="1143000"/>
          </a:xfrm>
          <a:prstGeom prst="rect">
            <a:avLst/>
          </a:prstGeom>
        </p:spPr>
        <p:txBody>
          <a:bodyPr lIns="82058" tIns="41029" rIns="82058" bIns="41029"/>
          <a:lstStyle/>
          <a:p>
            <a:r>
              <a:rPr lang="en-US" smtClean="0"/>
              <a:t>Click to edit Master title style</a:t>
            </a:r>
            <a:endParaRPr lang="en-US"/>
          </a:p>
        </p:txBody>
      </p:sp>
      <p:sp>
        <p:nvSpPr>
          <p:cNvPr id="3" name="Chart Placeholder 2"/>
          <p:cNvSpPr>
            <a:spLocks noGrp="1"/>
          </p:cNvSpPr>
          <p:nvPr>
            <p:ph type="chart" idx="1"/>
          </p:nvPr>
        </p:nvSpPr>
        <p:spPr>
          <a:xfrm>
            <a:off x="717262" y="1923211"/>
            <a:ext cx="7772977" cy="4113959"/>
          </a:xfrm>
          <a:prstGeom prst="rect">
            <a:avLst/>
          </a:prstGeom>
        </p:spPr>
        <p:txBody>
          <a:bodyPr lIns="82058" tIns="41029" rIns="82058" bIns="41029"/>
          <a:lstStyle/>
          <a:p>
            <a:pPr lvl="0"/>
            <a:endParaRPr lang="en-US" noProof="0"/>
          </a:p>
        </p:txBody>
      </p:sp>
      <p:sp>
        <p:nvSpPr>
          <p:cNvPr id="4" name="Rectangle 35"/>
          <p:cNvSpPr>
            <a:spLocks noGrp="1" noChangeArrowheads="1"/>
          </p:cNvSpPr>
          <p:nvPr>
            <p:ph type="dt" sz="half" idx="10"/>
          </p:nvPr>
        </p:nvSpPr>
        <p:spPr>
          <a:xfrm>
            <a:off x="753341" y="6248681"/>
            <a:ext cx="1905000" cy="456640"/>
          </a:xfrm>
          <a:prstGeom prst="rect">
            <a:avLst/>
          </a:prstGeom>
          <a:ln/>
        </p:spPr>
        <p:txBody>
          <a:bodyPr lIns="82058" tIns="41029" rIns="82058" bIns="41029"/>
          <a:lstStyle>
            <a:lvl1pPr>
              <a:defRPr/>
            </a:lvl1pPr>
          </a:lstStyle>
          <a:p>
            <a:pPr>
              <a:defRPr/>
            </a:pPr>
            <a:endParaRPr lang="en-US">
              <a:solidFill>
                <a:srgbClr val="0039A6"/>
              </a:solidFill>
            </a:endParaRPr>
          </a:p>
        </p:txBody>
      </p:sp>
      <p:sp>
        <p:nvSpPr>
          <p:cNvPr id="5" name="Rectangle 36"/>
          <p:cNvSpPr>
            <a:spLocks noGrp="1" noChangeArrowheads="1"/>
          </p:cNvSpPr>
          <p:nvPr>
            <p:ph type="ftr" sz="quarter" idx="11"/>
          </p:nvPr>
        </p:nvSpPr>
        <p:spPr>
          <a:xfrm>
            <a:off x="3192319" y="6248681"/>
            <a:ext cx="2895023" cy="456640"/>
          </a:xfrm>
          <a:prstGeom prst="rect">
            <a:avLst/>
          </a:prstGeom>
          <a:ln/>
        </p:spPr>
        <p:txBody>
          <a:bodyPr lIns="82058" tIns="41029" rIns="82058" bIns="41029"/>
          <a:lstStyle>
            <a:lvl1pPr>
              <a:defRPr/>
            </a:lvl1pPr>
          </a:lstStyle>
          <a:p>
            <a:pPr>
              <a:defRPr/>
            </a:pPr>
            <a:endParaRPr lang="en-US">
              <a:solidFill>
                <a:srgbClr val="0039A6"/>
              </a:solidFill>
            </a:endParaRPr>
          </a:p>
        </p:txBody>
      </p:sp>
      <p:sp>
        <p:nvSpPr>
          <p:cNvPr id="6" name="Rectangle 37"/>
          <p:cNvSpPr>
            <a:spLocks noGrp="1" noChangeArrowheads="1"/>
          </p:cNvSpPr>
          <p:nvPr>
            <p:ph type="sldNum" sz="quarter" idx="12"/>
          </p:nvPr>
        </p:nvSpPr>
        <p:spPr>
          <a:xfrm>
            <a:off x="7135091" y="6450386"/>
            <a:ext cx="1905000" cy="458040"/>
          </a:xfrm>
          <a:prstGeom prst="rect">
            <a:avLst/>
          </a:prstGeom>
          <a:ln/>
        </p:spPr>
        <p:txBody>
          <a:bodyPr lIns="82058" tIns="41029" rIns="82058" bIns="41029"/>
          <a:lstStyle>
            <a:lvl1pPr>
              <a:defRPr/>
            </a:lvl1pPr>
          </a:lstStyle>
          <a:p>
            <a:pPr>
              <a:defRPr/>
            </a:pPr>
            <a:fld id="{B91EFF7D-E75A-45EF-AD9C-2E255C0DFAA3}" type="slidenum">
              <a:rPr lang="en-US">
                <a:solidFill>
                  <a:srgbClr val="0039A6"/>
                </a:solidFill>
              </a:rPr>
              <a:pPr>
                <a:defRPr/>
              </a:pPr>
              <a:t>‹#›</a:t>
            </a:fld>
            <a:endParaRPr lang="en-US">
              <a:solidFill>
                <a:srgbClr val="0039A6"/>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4982" y="6183809"/>
            <a:ext cx="812522" cy="586383"/>
          </a:xfrm>
          <a:prstGeom prst="rect">
            <a:avLst/>
          </a:prstGeom>
        </p:spPr>
      </p:pic>
    </p:spTree>
    <p:extLst>
      <p:ext uri="{BB962C8B-B14F-4D97-AF65-F5344CB8AC3E}">
        <p14:creationId xmlns:p14="http://schemas.microsoft.com/office/powerpoint/2010/main" val="2367886624"/>
      </p:ext>
    </p:extLst>
  </p:cSld>
  <p:clrMapOvr>
    <a:masterClrMapping/>
  </p:clrMapOvr>
  <p:transition advTm="100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53797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854971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579966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85083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2572963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1143000" y="6356350"/>
            <a:ext cx="1905000" cy="365125"/>
          </a:xfrm>
          <a:prstGeom prst="rect">
            <a:avLst/>
          </a:prstGeom>
        </p:spPr>
        <p:txBody>
          <a:bodyPr/>
          <a:lstStyle/>
          <a:p>
            <a:fld id="{4D480F10-BB8C-4550-9FCF-4F02E2BDFCF7}" type="datetimeFigureOut">
              <a:rPr lang="en-US" smtClean="0"/>
              <a:t>7/3/2017</a:t>
            </a:fld>
            <a:endParaRPr lang="en-US"/>
          </a:p>
        </p:txBody>
      </p:sp>
      <p:sp>
        <p:nvSpPr>
          <p:cNvPr id="5" name="Footer Placeholder 4"/>
          <p:cNvSpPr>
            <a:spLocks noGrp="1"/>
          </p:cNvSpPr>
          <p:nvPr>
            <p:ph type="ftr" sz="quarter" idx="11"/>
          </p:nvPr>
        </p:nvSpPr>
        <p:spPr>
          <a:xfrm>
            <a:off x="3187700" y="6356350"/>
            <a:ext cx="3657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57200" y="6356350"/>
            <a:ext cx="533400" cy="365125"/>
          </a:xfrm>
          <a:prstGeom prst="rect">
            <a:avLst/>
          </a:prstGeom>
        </p:spPr>
        <p:txBody>
          <a:bodyPr/>
          <a:lstStyle/>
          <a:p>
            <a:fld id="{46481C09-7705-4301-BCBC-7B390C33158E}" type="slidenum">
              <a:rPr lang="en-US" smtClean="0"/>
              <a:t>‹#›</a:t>
            </a:fld>
            <a:endParaRPr lang="en-US"/>
          </a:p>
        </p:txBody>
      </p:sp>
    </p:spTree>
    <p:extLst>
      <p:ext uri="{BB962C8B-B14F-4D97-AF65-F5344CB8AC3E}">
        <p14:creationId xmlns:p14="http://schemas.microsoft.com/office/powerpoint/2010/main" val="25370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0558"/>
            <a:ext cx="8229600" cy="1143000"/>
          </a:xfrm>
          <a:prstGeom prst="rect">
            <a:avLst/>
          </a:prstGeom>
        </p:spPr>
        <p:txBody>
          <a:bodyPr>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43000" y="6356350"/>
            <a:ext cx="1905000" cy="365125"/>
          </a:xfrm>
          <a:prstGeom prst="rect">
            <a:avLst/>
          </a:prstGeom>
        </p:spPr>
        <p:txBody>
          <a:bodyPr/>
          <a:lstStyle/>
          <a:p>
            <a:fld id="{2796A6A9-1361-45FF-B43B-DE3415EAF932}"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a:xfrm>
            <a:off x="3187700" y="6356350"/>
            <a:ext cx="3657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457200" y="6356350"/>
            <a:ext cx="533400" cy="365125"/>
          </a:xfrm>
          <a:prstGeom prst="rect">
            <a:avLst/>
          </a:prstGeom>
        </p:spPr>
        <p:txBody>
          <a:bodyPr/>
          <a:lstStyle/>
          <a:p>
            <a:fld id="{C0CF270D-EBC3-46C7-BDEA-97FFFEA98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683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055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143000" y="6356350"/>
            <a:ext cx="1905000" cy="365125"/>
          </a:xfrm>
          <a:prstGeom prst="rect">
            <a:avLst/>
          </a:prstGeom>
        </p:spPr>
        <p:txBody>
          <a:bodyPr/>
          <a:lstStyle/>
          <a:p>
            <a:fld id="{0659A170-21A6-4042-9755-E1C384487FF4}" type="datetime1">
              <a:rPr lang="en-US" smtClean="0">
                <a:solidFill>
                  <a:prstClr val="black">
                    <a:tint val="75000"/>
                  </a:prstClr>
                </a:solidFill>
              </a:rPr>
              <a:pPr/>
              <a:t>7/3/2017</a:t>
            </a:fld>
            <a:endParaRPr lang="en-US">
              <a:solidFill>
                <a:prstClr val="black">
                  <a:tint val="75000"/>
                </a:prstClr>
              </a:solidFill>
            </a:endParaRPr>
          </a:p>
        </p:txBody>
      </p:sp>
      <p:sp>
        <p:nvSpPr>
          <p:cNvPr id="4" name="Footer Placeholder 3"/>
          <p:cNvSpPr>
            <a:spLocks noGrp="1"/>
          </p:cNvSpPr>
          <p:nvPr>
            <p:ph type="ftr" sz="quarter" idx="11"/>
          </p:nvPr>
        </p:nvSpPr>
        <p:spPr>
          <a:xfrm>
            <a:off x="3187700" y="6356350"/>
            <a:ext cx="3657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457200" y="6356350"/>
            <a:ext cx="533400" cy="365125"/>
          </a:xfrm>
          <a:prstGeom prst="rect">
            <a:avLst/>
          </a:prstGeom>
        </p:spPr>
        <p:txBody>
          <a:bodyPr/>
          <a:lstStyle/>
          <a:p>
            <a:fld id="{C0CF270D-EBC3-46C7-BDEA-97FFFEA98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p:nvPr>
        </p:nvSpPr>
        <p:spPr>
          <a:xfrm>
            <a:off x="5227868" y="5828462"/>
            <a:ext cx="2019300" cy="774700"/>
          </a:xfrm>
          <a:prstGeom prst="rect">
            <a:avLst/>
          </a:prstGeom>
        </p:spPr>
        <p:txBody>
          <a:bodyPr anchor="ctr"/>
          <a:lstStyle>
            <a:lvl1pPr marL="0" indent="0" algn="ctr">
              <a:buNone/>
              <a:defRPr sz="1600" baseline="0"/>
            </a:lvl1pPr>
          </a:lstStyle>
          <a:p>
            <a:pPr lvl="0"/>
            <a:r>
              <a:rPr lang="en-US" noProof="0" dirty="0" smtClean="0"/>
              <a:t>Click icon to add picture</a:t>
            </a:r>
            <a:endParaRPr lang="en-US" noProof="0" dirty="0"/>
          </a:p>
        </p:txBody>
      </p:sp>
      <p:sp>
        <p:nvSpPr>
          <p:cNvPr id="6" name="Text Placeholder 8"/>
          <p:cNvSpPr>
            <a:spLocks noGrp="1"/>
          </p:cNvSpPr>
          <p:nvPr>
            <p:ph type="body" sz="quarter" idx="14"/>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edit Master text styles</a:t>
            </a:r>
          </a:p>
        </p:txBody>
      </p:sp>
      <p:sp>
        <p:nvSpPr>
          <p:cNvPr id="2" name="Title 1"/>
          <p:cNvSpPr>
            <a:spLocks noGrp="1"/>
          </p:cNvSpPr>
          <p:nvPr>
            <p:ph type="title"/>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5313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4" name="Picture Placeholder 2" descr="Partner organization logo"/>
          <p:cNvSpPr>
            <a:spLocks noGrp="1"/>
          </p:cNvSpPr>
          <p:nvPr>
            <p:ph type="pic" sz="quarter" idx="21"/>
          </p:nvPr>
        </p:nvSpPr>
        <p:spPr>
          <a:xfrm>
            <a:off x="4154960" y="6180132"/>
            <a:ext cx="1636152" cy="617908"/>
          </a:xfrm>
          <a:prstGeom prst="rect">
            <a:avLst/>
          </a:prstGeom>
        </p:spPr>
        <p:txBody>
          <a:bodyPr vert="horz" anchor="ctr"/>
          <a:lstStyle>
            <a:lvl1pPr marL="0" indent="0" algn="ctr">
              <a:buNone/>
              <a:defRPr sz="1400"/>
            </a:lvl1pPr>
          </a:lstStyle>
          <a:p>
            <a:pPr lvl="0"/>
            <a:r>
              <a:rPr lang="en-US" noProof="0" dirty="0" smtClean="0"/>
              <a:t>Click icon to add picture</a:t>
            </a:r>
            <a:endParaRPr lang="en-US" noProof="0" dirty="0"/>
          </a:p>
        </p:txBody>
      </p:sp>
      <p:sp>
        <p:nvSpPr>
          <p:cNvPr id="8" name="Picture Placeholder 11" descr="Image"/>
          <p:cNvSpPr>
            <a:spLocks noGrp="1"/>
          </p:cNvSpPr>
          <p:nvPr>
            <p:ph type="pic" sz="quarter" idx="14"/>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pPr lvl="0"/>
            <a:r>
              <a:rPr lang="en-US" noProof="0" dirty="0" smtClean="0"/>
              <a:t>Click icon to add picture</a:t>
            </a:r>
            <a:endParaRPr lang="en-US" noProof="0" dirty="0"/>
          </a:p>
        </p:txBody>
      </p:sp>
      <p:sp>
        <p:nvSpPr>
          <p:cNvPr id="11" name="Text Placeholder 10"/>
          <p:cNvSpPr>
            <a:spLocks noGrp="1"/>
          </p:cNvSpPr>
          <p:nvPr>
            <p:ph type="body" sz="quarter" idx="20"/>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
        <p:nvSpPr>
          <p:cNvPr id="6" name="Slide Number Placeholder 3"/>
          <p:cNvSpPr>
            <a:spLocks noGrp="1"/>
          </p:cNvSpPr>
          <p:nvPr>
            <p:ph type="sldNum" sz="quarter" idx="22"/>
          </p:nvPr>
        </p:nvSpPr>
        <p:spPr>
          <a:xfrm>
            <a:off x="8108950" y="6256338"/>
            <a:ext cx="684213" cy="446087"/>
          </a:xfrm>
          <a:prstGeom prst="rect">
            <a:avLst/>
          </a:prstGeom>
        </p:spPr>
        <p:txBody>
          <a:bodyPr lIns="0" tIns="0" rIns="0" bIns="0" anchor="ctr"/>
          <a:lstStyle>
            <a:lvl1pPr algn="r" fontAlgn="auto">
              <a:spcBef>
                <a:spcPts val="0"/>
              </a:spcBef>
              <a:spcAft>
                <a:spcPts val="0"/>
              </a:spcAft>
              <a:defRPr sz="1400">
                <a:solidFill>
                  <a:schemeClr val="tx1"/>
                </a:solidFill>
                <a:latin typeface="Verdana"/>
                <a:cs typeface="Verdana"/>
              </a:defRPr>
            </a:lvl1pPr>
          </a:lstStyle>
          <a:p>
            <a:pPr>
              <a:defRPr/>
            </a:pPr>
            <a:fld id="{B798AF67-E62D-466D-A5D8-AB2E8FF1B161}" type="slidenum">
              <a:rPr lang="en-US"/>
              <a:pPr>
                <a:defRPr/>
              </a:pPr>
              <a:t>‹#›</a:t>
            </a:fld>
            <a:endParaRPr lang="en-US" dirty="0"/>
          </a:p>
        </p:txBody>
      </p:sp>
    </p:spTree>
    <p:extLst>
      <p:ext uri="{BB962C8B-B14F-4D97-AF65-F5344CB8AC3E}">
        <p14:creationId xmlns:p14="http://schemas.microsoft.com/office/powerpoint/2010/main" val="108839340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Picture Placeholder 2" descr="Partner organization logo"/>
          <p:cNvSpPr>
            <a:spLocks noGrp="1"/>
          </p:cNvSpPr>
          <p:nvPr>
            <p:ph type="pic" sz="quarter" idx="21"/>
          </p:nvPr>
        </p:nvSpPr>
        <p:spPr>
          <a:xfrm>
            <a:off x="4154960" y="6180132"/>
            <a:ext cx="1636152" cy="617908"/>
          </a:xfrm>
          <a:prstGeom prst="rect">
            <a:avLst/>
          </a:prstGeom>
        </p:spPr>
        <p:txBody>
          <a:bodyPr vert="horz" anchor="ctr"/>
          <a:lstStyle>
            <a:lvl1pPr marL="0" indent="0" algn="ctr">
              <a:buNone/>
              <a:defRPr sz="1400"/>
            </a:lvl1pPr>
          </a:lstStyle>
          <a:p>
            <a:pPr lvl="0"/>
            <a:r>
              <a:rPr lang="en-US" noProof="0" dirty="0" smtClean="0"/>
              <a:t>Click icon to add picture</a:t>
            </a:r>
            <a:endParaRPr lang="en-US" noProof="0" dirty="0"/>
          </a:p>
        </p:txBody>
      </p:sp>
      <p:sp>
        <p:nvSpPr>
          <p:cNvPr id="7" name="Text Placeholder 10"/>
          <p:cNvSpPr>
            <a:spLocks noGrp="1"/>
          </p:cNvSpPr>
          <p:nvPr>
            <p:ph type="body" sz="quarter" idx="20"/>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
        <p:nvSpPr>
          <p:cNvPr id="5" name="Slide Number Placeholder 3"/>
          <p:cNvSpPr>
            <a:spLocks noGrp="1"/>
          </p:cNvSpPr>
          <p:nvPr>
            <p:ph type="sldNum" sz="quarter" idx="22"/>
          </p:nvPr>
        </p:nvSpPr>
        <p:spPr>
          <a:xfrm>
            <a:off x="8108950" y="6256338"/>
            <a:ext cx="684213" cy="446087"/>
          </a:xfrm>
          <a:prstGeom prst="rect">
            <a:avLst/>
          </a:prstGeom>
        </p:spPr>
        <p:txBody>
          <a:bodyPr lIns="0" tIns="0" rIns="0" bIns="0" anchor="ctr"/>
          <a:lstStyle>
            <a:lvl1pPr algn="r" fontAlgn="auto">
              <a:spcBef>
                <a:spcPts val="0"/>
              </a:spcBef>
              <a:spcAft>
                <a:spcPts val="0"/>
              </a:spcAft>
              <a:defRPr sz="1400">
                <a:solidFill>
                  <a:schemeClr val="tx1"/>
                </a:solidFill>
                <a:latin typeface="Verdana"/>
                <a:cs typeface="Verdana"/>
              </a:defRPr>
            </a:lvl1pPr>
          </a:lstStyle>
          <a:p>
            <a:pPr>
              <a:defRPr/>
            </a:pPr>
            <a:fld id="{6D8D2155-E9AB-4E9F-9FA1-5DF5F6A7DAA9}" type="slidenum">
              <a:rPr lang="en-US"/>
              <a:pPr>
                <a:defRPr/>
              </a:pPr>
              <a:t>‹#›</a:t>
            </a:fld>
            <a:endParaRPr lang="en-US" dirty="0"/>
          </a:p>
        </p:txBody>
      </p:sp>
    </p:spTree>
    <p:extLst>
      <p:ext uri="{BB962C8B-B14F-4D97-AF65-F5344CB8AC3E}">
        <p14:creationId xmlns:p14="http://schemas.microsoft.com/office/powerpoint/2010/main" val="356743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Picture Placeholder 2" descr="Partner organization logo"/>
          <p:cNvSpPr>
            <a:spLocks noGrp="1"/>
          </p:cNvSpPr>
          <p:nvPr>
            <p:ph type="pic" sz="quarter" idx="21"/>
          </p:nvPr>
        </p:nvSpPr>
        <p:spPr>
          <a:xfrm>
            <a:off x="4154960" y="6180132"/>
            <a:ext cx="1636152" cy="617908"/>
          </a:xfrm>
          <a:prstGeom prst="rect">
            <a:avLst/>
          </a:prstGeom>
        </p:spPr>
        <p:txBody>
          <a:bodyPr vert="horz" anchor="ctr"/>
          <a:lstStyle>
            <a:lvl1pPr marL="0" indent="0" algn="ctr">
              <a:buNone/>
              <a:defRPr sz="1400"/>
            </a:lvl1pPr>
          </a:lstStyle>
          <a:p>
            <a:pPr lvl="0"/>
            <a:r>
              <a:rPr lang="en-US" noProof="0" dirty="0" smtClean="0"/>
              <a:t>Click icon to add picture</a:t>
            </a:r>
            <a:endParaRPr lang="en-US" noProof="0" dirty="0"/>
          </a:p>
        </p:txBody>
      </p:sp>
      <p:sp>
        <p:nvSpPr>
          <p:cNvPr id="8" name="Picture Placeholder 11" descr="Image"/>
          <p:cNvSpPr>
            <a:spLocks noGrp="1"/>
          </p:cNvSpPr>
          <p:nvPr>
            <p:ph type="pic" sz="quarter" idx="14"/>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pPr lvl="0"/>
            <a:r>
              <a:rPr lang="en-US" noProof="0" dirty="0" smtClean="0"/>
              <a:t>Click icon to add picture</a:t>
            </a:r>
            <a:endParaRPr lang="en-US" noProof="0" dirty="0"/>
          </a:p>
        </p:txBody>
      </p:sp>
      <p:sp>
        <p:nvSpPr>
          <p:cNvPr id="7" name="Title 1"/>
          <p:cNvSpPr>
            <a:spLocks noGrp="1"/>
          </p:cNvSpPr>
          <p:nvPr>
            <p:ph type="title"/>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
        <p:nvSpPr>
          <p:cNvPr id="5" name="Slide Number Placeholder 3"/>
          <p:cNvSpPr>
            <a:spLocks noGrp="1"/>
          </p:cNvSpPr>
          <p:nvPr>
            <p:ph type="sldNum" sz="quarter" idx="22"/>
          </p:nvPr>
        </p:nvSpPr>
        <p:spPr>
          <a:xfrm>
            <a:off x="8108950" y="6256338"/>
            <a:ext cx="684213" cy="446087"/>
          </a:xfrm>
          <a:prstGeom prst="rect">
            <a:avLst/>
          </a:prstGeom>
        </p:spPr>
        <p:txBody>
          <a:bodyPr lIns="0" tIns="0" rIns="0" bIns="0" anchor="ctr"/>
          <a:lstStyle>
            <a:lvl1pPr algn="r" fontAlgn="auto">
              <a:spcBef>
                <a:spcPts val="0"/>
              </a:spcBef>
              <a:spcAft>
                <a:spcPts val="0"/>
              </a:spcAft>
              <a:defRPr sz="1400">
                <a:solidFill>
                  <a:schemeClr val="tx1"/>
                </a:solidFill>
                <a:latin typeface="Verdana"/>
                <a:cs typeface="Verdana"/>
              </a:defRPr>
            </a:lvl1pPr>
          </a:lstStyle>
          <a:p>
            <a:pPr>
              <a:defRPr/>
            </a:pPr>
            <a:fld id="{5AE50B6B-E327-4ECE-A45E-CCCD80CAF546}" type="slidenum">
              <a:rPr lang="en-US"/>
              <a:pPr>
                <a:defRPr/>
              </a:pPr>
              <a:t>‹#›</a:t>
            </a:fld>
            <a:endParaRPr lang="en-US" dirty="0"/>
          </a:p>
        </p:txBody>
      </p:sp>
    </p:spTree>
    <p:extLst>
      <p:ext uri="{BB962C8B-B14F-4D97-AF65-F5344CB8AC3E}">
        <p14:creationId xmlns:p14="http://schemas.microsoft.com/office/powerpoint/2010/main" val="4142012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7" name="Picture Placeholder 2" descr="Partner organization logo"/>
          <p:cNvSpPr>
            <a:spLocks noGrp="1"/>
          </p:cNvSpPr>
          <p:nvPr>
            <p:ph type="pic" sz="quarter" idx="21"/>
          </p:nvPr>
        </p:nvSpPr>
        <p:spPr>
          <a:xfrm>
            <a:off x="4154960" y="6180132"/>
            <a:ext cx="1636152" cy="617908"/>
          </a:xfrm>
          <a:prstGeom prst="rect">
            <a:avLst/>
          </a:prstGeom>
        </p:spPr>
        <p:txBody>
          <a:bodyPr vert="horz" anchor="ctr"/>
          <a:lstStyle>
            <a:lvl1pPr marL="0" indent="0" algn="ctr">
              <a:buNone/>
              <a:defRPr sz="1400"/>
            </a:lvl1pPr>
          </a:lstStyle>
          <a:p>
            <a:pPr lvl="0"/>
            <a:r>
              <a:rPr lang="en-US" noProof="0" dirty="0" smtClean="0"/>
              <a:t>Click icon to add picture</a:t>
            </a:r>
            <a:endParaRPr lang="en-US" noProof="0" dirty="0"/>
          </a:p>
        </p:txBody>
      </p:sp>
      <p:sp>
        <p:nvSpPr>
          <p:cNvPr id="4" name="Chart Placeholder 2" descr="Chart"/>
          <p:cNvSpPr>
            <a:spLocks noGrp="1"/>
          </p:cNvSpPr>
          <p:nvPr>
            <p:ph type="chart" sz="quarter" idx="16"/>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pPr lvl="0"/>
            <a:r>
              <a:rPr lang="en-US" noProof="0" dirty="0" smtClean="0"/>
              <a:t>Click icon to add chart</a:t>
            </a:r>
            <a:endParaRPr lang="en-US" noProof="0" dirty="0"/>
          </a:p>
        </p:txBody>
      </p:sp>
      <p:sp>
        <p:nvSpPr>
          <p:cNvPr id="6" name="Title 1"/>
          <p:cNvSpPr>
            <a:spLocks noGrp="1"/>
          </p:cNvSpPr>
          <p:nvPr>
            <p:ph type="title"/>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
        <p:nvSpPr>
          <p:cNvPr id="5" name="Slide Number Placeholder 3"/>
          <p:cNvSpPr>
            <a:spLocks noGrp="1"/>
          </p:cNvSpPr>
          <p:nvPr>
            <p:ph type="sldNum" sz="quarter" idx="22"/>
          </p:nvPr>
        </p:nvSpPr>
        <p:spPr>
          <a:xfrm>
            <a:off x="8108950" y="6256338"/>
            <a:ext cx="684213" cy="446087"/>
          </a:xfrm>
          <a:prstGeom prst="rect">
            <a:avLst/>
          </a:prstGeom>
        </p:spPr>
        <p:txBody>
          <a:bodyPr lIns="0" tIns="0" rIns="0" bIns="0" anchor="ctr"/>
          <a:lstStyle>
            <a:lvl1pPr algn="r" fontAlgn="auto">
              <a:spcBef>
                <a:spcPts val="0"/>
              </a:spcBef>
              <a:spcAft>
                <a:spcPts val="0"/>
              </a:spcAft>
              <a:defRPr sz="1400">
                <a:solidFill>
                  <a:schemeClr val="tx1"/>
                </a:solidFill>
                <a:latin typeface="Verdana"/>
                <a:cs typeface="Verdana"/>
              </a:defRPr>
            </a:lvl1pPr>
          </a:lstStyle>
          <a:p>
            <a:pPr>
              <a:defRPr/>
            </a:pPr>
            <a:fld id="{6C670C57-7B38-459C-B202-37D828A1A91C}" type="slidenum">
              <a:rPr lang="en-US"/>
              <a:pPr>
                <a:defRPr/>
              </a:pPr>
              <a:t>‹#›</a:t>
            </a:fld>
            <a:endParaRPr lang="en-US" dirty="0"/>
          </a:p>
        </p:txBody>
      </p:sp>
    </p:spTree>
    <p:extLst>
      <p:ext uri="{BB962C8B-B14F-4D97-AF65-F5344CB8AC3E}">
        <p14:creationId xmlns:p14="http://schemas.microsoft.com/office/powerpoint/2010/main" val="3496045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8B4635E-2BD0-45B1-9DAE-726EF49961D8}" type="slidenum">
              <a:rPr lang="en-US"/>
              <a:pPr>
                <a:defRPr/>
              </a:pPr>
              <a:t>‹#›</a:t>
            </a:fld>
            <a:endParaRPr lang="en-US" dirty="0"/>
          </a:p>
        </p:txBody>
      </p:sp>
    </p:spTree>
    <p:extLst>
      <p:ext uri="{BB962C8B-B14F-4D97-AF65-F5344CB8AC3E}">
        <p14:creationId xmlns:p14="http://schemas.microsoft.com/office/powerpoint/2010/main" val="2843449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165915-91DB-4179-859E-3053F25F0186}" type="slidenum">
              <a:rPr lang="en-US"/>
              <a:pPr>
                <a:defRPr/>
              </a:pPr>
              <a:t>‹#›</a:t>
            </a:fld>
            <a:endParaRPr lang="en-US" dirty="0"/>
          </a:p>
        </p:txBody>
      </p:sp>
    </p:spTree>
    <p:extLst>
      <p:ext uri="{BB962C8B-B14F-4D97-AF65-F5344CB8AC3E}">
        <p14:creationId xmlns:p14="http://schemas.microsoft.com/office/powerpoint/2010/main" val="403415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B79E64B-1B9F-434B-8996-A8AAFA673FDD}" type="slidenum">
              <a:rPr lang="en-US"/>
              <a:pPr>
                <a:defRPr/>
              </a:pPr>
              <a:t>‹#›</a:t>
            </a:fld>
            <a:endParaRPr lang="en-US" dirty="0"/>
          </a:p>
        </p:txBody>
      </p:sp>
    </p:spTree>
    <p:extLst>
      <p:ext uri="{BB962C8B-B14F-4D97-AF65-F5344CB8AC3E}">
        <p14:creationId xmlns:p14="http://schemas.microsoft.com/office/powerpoint/2010/main" val="135538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E6449AF-4DFC-4F29-B648-278326A594A8}" type="slidenum">
              <a:rPr lang="en-US"/>
              <a:pPr>
                <a:defRPr/>
              </a:pPr>
              <a:t>‹#›</a:t>
            </a:fld>
            <a:endParaRPr lang="en-US" dirty="0"/>
          </a:p>
        </p:txBody>
      </p:sp>
    </p:spTree>
    <p:extLst>
      <p:ext uri="{BB962C8B-B14F-4D97-AF65-F5344CB8AC3E}">
        <p14:creationId xmlns:p14="http://schemas.microsoft.com/office/powerpoint/2010/main" val="537536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CA4FB7F-8FE3-4480-AB66-6899878CE6EF}" type="slidenum">
              <a:rPr lang="en-US"/>
              <a:pPr>
                <a:defRPr/>
              </a:pPr>
              <a:t>‹#›</a:t>
            </a:fld>
            <a:endParaRPr lang="en-US" dirty="0"/>
          </a:p>
        </p:txBody>
      </p:sp>
    </p:spTree>
    <p:extLst>
      <p:ext uri="{BB962C8B-B14F-4D97-AF65-F5344CB8AC3E}">
        <p14:creationId xmlns:p14="http://schemas.microsoft.com/office/powerpoint/2010/main" val="1977283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9DA38BF-A05D-4162-9CDD-E3839DE274FA}" type="slidenum">
              <a:rPr lang="en-US"/>
              <a:pPr>
                <a:defRPr/>
              </a:pPr>
              <a:t>‹#›</a:t>
            </a:fld>
            <a:endParaRPr lang="en-US" dirty="0"/>
          </a:p>
        </p:txBody>
      </p:sp>
    </p:spTree>
    <p:extLst>
      <p:ext uri="{BB962C8B-B14F-4D97-AF65-F5344CB8AC3E}">
        <p14:creationId xmlns:p14="http://schemas.microsoft.com/office/powerpoint/2010/main" val="2845476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776B6B1-17C9-4C95-8A88-6D695B0B9DF9}" type="slidenum">
              <a:rPr lang="en-US"/>
              <a:pPr>
                <a:defRPr/>
              </a:pPr>
              <a:t>‹#›</a:t>
            </a:fld>
            <a:endParaRPr lang="en-US" dirty="0"/>
          </a:p>
        </p:txBody>
      </p:sp>
    </p:spTree>
    <p:extLst>
      <p:ext uri="{BB962C8B-B14F-4D97-AF65-F5344CB8AC3E}">
        <p14:creationId xmlns:p14="http://schemas.microsoft.com/office/powerpoint/2010/main" val="20841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67F2BE8-3CFB-40A8-9FF1-5E66570AB7B2}" type="slidenum">
              <a:rPr lang="en-US"/>
              <a:pPr>
                <a:defRPr/>
              </a:pPr>
              <a:t>‹#›</a:t>
            </a:fld>
            <a:endParaRPr lang="en-US" dirty="0"/>
          </a:p>
        </p:txBody>
      </p:sp>
    </p:spTree>
    <p:extLst>
      <p:ext uri="{BB962C8B-B14F-4D97-AF65-F5344CB8AC3E}">
        <p14:creationId xmlns:p14="http://schemas.microsoft.com/office/powerpoint/2010/main" val="3015961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93D78BF-B83B-4988-8C23-CC408761521E}" type="slidenum">
              <a:rPr lang="en-US"/>
              <a:pPr>
                <a:defRPr/>
              </a:pPr>
              <a:t>‹#›</a:t>
            </a:fld>
            <a:endParaRPr lang="en-US" dirty="0"/>
          </a:p>
        </p:txBody>
      </p:sp>
    </p:spTree>
    <p:extLst>
      <p:ext uri="{BB962C8B-B14F-4D97-AF65-F5344CB8AC3E}">
        <p14:creationId xmlns:p14="http://schemas.microsoft.com/office/powerpoint/2010/main" val="3028742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142D5FD-E5C6-4EF2-B349-A3DA42676F04}" type="slidenum">
              <a:rPr lang="en-US"/>
              <a:pPr>
                <a:defRPr/>
              </a:pPr>
              <a:t>‹#›</a:t>
            </a:fld>
            <a:endParaRPr lang="en-US" dirty="0"/>
          </a:p>
        </p:txBody>
      </p:sp>
    </p:spTree>
    <p:extLst>
      <p:ext uri="{BB962C8B-B14F-4D97-AF65-F5344CB8AC3E}">
        <p14:creationId xmlns:p14="http://schemas.microsoft.com/office/powerpoint/2010/main" val="469316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0EAC76E-3051-442F-B0E5-85780420DBA1}" type="slidenum">
              <a:rPr lang="en-US"/>
              <a:pPr>
                <a:defRPr/>
              </a:pPr>
              <a:t>‹#›</a:t>
            </a:fld>
            <a:endParaRPr lang="en-US" dirty="0"/>
          </a:p>
        </p:txBody>
      </p:sp>
    </p:spTree>
    <p:extLst>
      <p:ext uri="{BB962C8B-B14F-4D97-AF65-F5344CB8AC3E}">
        <p14:creationId xmlns:p14="http://schemas.microsoft.com/office/powerpoint/2010/main" val="4274367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975B1B1-2D69-4678-B613-DB830D291563}" type="slidenum">
              <a:rPr lang="en-US"/>
              <a:pPr>
                <a:defRPr/>
              </a:pPr>
              <a:t>‹#›</a:t>
            </a:fld>
            <a:endParaRPr lang="en-US" dirty="0"/>
          </a:p>
        </p:txBody>
      </p:sp>
    </p:spTree>
    <p:extLst>
      <p:ext uri="{BB962C8B-B14F-4D97-AF65-F5344CB8AC3E}">
        <p14:creationId xmlns:p14="http://schemas.microsoft.com/office/powerpoint/2010/main" val="553896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F6DCBAF-55A3-4E76-9958-7542B88DAF01}" type="slidenum">
              <a:rPr lang="en-US"/>
              <a:pPr>
                <a:defRPr/>
              </a:pPr>
              <a:t>‹#›</a:t>
            </a:fld>
            <a:endParaRPr lang="en-US" dirty="0"/>
          </a:p>
        </p:txBody>
      </p:sp>
    </p:spTree>
    <p:extLst>
      <p:ext uri="{BB962C8B-B14F-4D97-AF65-F5344CB8AC3E}">
        <p14:creationId xmlns:p14="http://schemas.microsoft.com/office/powerpoint/2010/main" val="68842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028D18F-F29E-4C48-AE57-D8C901D01C8A}" type="slidenum">
              <a:rPr lang="en-US"/>
              <a:pPr>
                <a:defRPr/>
              </a:pPr>
              <a:t>‹#›</a:t>
            </a:fld>
            <a:endParaRPr lang="en-US" dirty="0"/>
          </a:p>
        </p:txBody>
      </p:sp>
    </p:spTree>
    <p:extLst>
      <p:ext uri="{BB962C8B-B14F-4D97-AF65-F5344CB8AC3E}">
        <p14:creationId xmlns:p14="http://schemas.microsoft.com/office/powerpoint/2010/main" val="334165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B30557B2-45A6-4998-901C-881BF53E9F79}" type="slidenum">
              <a:rPr lang="en-US"/>
              <a:pPr>
                <a:defRPr/>
              </a:pPr>
              <a:t>‹#›</a:t>
            </a:fld>
            <a:endParaRPr lang="en-US" dirty="0"/>
          </a:p>
        </p:txBody>
      </p:sp>
    </p:spTree>
    <p:extLst>
      <p:ext uri="{BB962C8B-B14F-4D97-AF65-F5344CB8AC3E}">
        <p14:creationId xmlns:p14="http://schemas.microsoft.com/office/powerpoint/2010/main" val="1325231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4B7A082-2878-4258-B9D8-D6F2139FEBB5}" type="slidenum">
              <a:rPr lang="en-US"/>
              <a:pPr>
                <a:defRPr/>
              </a:pPr>
              <a:t>‹#›</a:t>
            </a:fld>
            <a:endParaRPr lang="en-US" dirty="0"/>
          </a:p>
        </p:txBody>
      </p:sp>
    </p:spTree>
    <p:extLst>
      <p:ext uri="{BB962C8B-B14F-4D97-AF65-F5344CB8AC3E}">
        <p14:creationId xmlns:p14="http://schemas.microsoft.com/office/powerpoint/2010/main" val="551245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D6F9261-2981-42D8-9698-E8B654534113}" type="slidenum">
              <a:rPr lang="en-US" altLang="en-US"/>
              <a:pPr/>
              <a:t>‹#›</a:t>
            </a:fld>
            <a:endParaRPr lang="en-US" altLang="en-US"/>
          </a:p>
        </p:txBody>
      </p:sp>
    </p:spTree>
    <p:extLst>
      <p:ext uri="{BB962C8B-B14F-4D97-AF65-F5344CB8AC3E}">
        <p14:creationId xmlns:p14="http://schemas.microsoft.com/office/powerpoint/2010/main" val="456899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16591972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247008042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pic>
        <p:nvPicPr>
          <p:cNvPr id="6" name="Picture Placeholder 4"/>
          <p:cNvPicPr>
            <a:picLocks noChangeAspect="1"/>
          </p:cNvPicPr>
          <p:nvPr userDrawn="1"/>
        </p:nvPicPr>
        <p:blipFill>
          <a:blip r:embed="rId2"/>
          <a:srcRect t="1136" b="1136"/>
          <a:stretch>
            <a:fillRect/>
          </a:stretch>
        </p:blipFill>
        <p:spPr>
          <a:xfrm>
            <a:off x="4300898" y="6255794"/>
            <a:ext cx="1241988" cy="469048"/>
          </a:xfrm>
          <a:prstGeom prst="rect">
            <a:avLst/>
          </a:prstGeom>
        </p:spPr>
      </p:pic>
    </p:spTree>
    <p:extLst>
      <p:ext uri="{BB962C8B-B14F-4D97-AF65-F5344CB8AC3E}">
        <p14:creationId xmlns:p14="http://schemas.microsoft.com/office/powerpoint/2010/main" val="371464314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2">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2" name="Title 1"/>
          <p:cNvSpPr>
            <a:spLocks noGrp="1"/>
          </p:cNvSpPr>
          <p:nvPr>
            <p:ph type="title" hasCustomPrompt="1"/>
          </p:nvPr>
        </p:nvSpPr>
        <p:spPr>
          <a:xfrm>
            <a:off x="1980126" y="906162"/>
            <a:ext cx="5936268" cy="2875006"/>
          </a:xfrm>
          <a:prstGeom prst="rect">
            <a:avLst/>
          </a:prstGeom>
        </p:spPr>
        <p:txBody>
          <a:bodyPr/>
          <a:lstStyle>
            <a:lvl1pPr>
              <a:defRPr sz="32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pic>
        <p:nvPicPr>
          <p:cNvPr id="6" name="Picture Placeholder 4"/>
          <p:cNvPicPr>
            <a:picLocks noChangeAspect="1"/>
          </p:cNvPicPr>
          <p:nvPr userDrawn="1"/>
        </p:nvPicPr>
        <p:blipFill>
          <a:blip r:embed="rId2"/>
          <a:srcRect t="1136" b="1136"/>
          <a:stretch>
            <a:fillRect/>
          </a:stretch>
        </p:blipFill>
        <p:spPr>
          <a:xfrm>
            <a:off x="4300898" y="6255794"/>
            <a:ext cx="1241988" cy="469048"/>
          </a:xfrm>
          <a:prstGeom prst="rect">
            <a:avLst/>
          </a:prstGeom>
        </p:spPr>
      </p:pic>
      <p:sp>
        <p:nvSpPr>
          <p:cNvPr id="4" name="Content Placeholder 3"/>
          <p:cNvSpPr>
            <a:spLocks noGrp="1"/>
          </p:cNvSpPr>
          <p:nvPr>
            <p:ph sz="quarter" idx="19"/>
          </p:nvPr>
        </p:nvSpPr>
        <p:spPr>
          <a:xfrm>
            <a:off x="1979613" y="4382445"/>
            <a:ext cx="5936781" cy="1079500"/>
          </a:xfrm>
          <a:prstGeom prst="rect">
            <a:avLst/>
          </a:prstGeom>
        </p:spPr>
        <p:txBody>
          <a:bodyPr/>
          <a:lstStyle>
            <a:lvl1pPr marL="0" indent="0" algn="ctr">
              <a:buNone/>
              <a:defRPr sz="1800">
                <a:solidFill>
                  <a:schemeClr val="bg1"/>
                </a:solidFill>
              </a:defRPr>
            </a:lvl1pPr>
          </a:lstStyle>
          <a:p>
            <a:pPr lvl="0"/>
            <a:r>
              <a:rPr lang="en-US" dirty="0" smtClean="0"/>
              <a:t>Edit Master text styles</a:t>
            </a:r>
          </a:p>
        </p:txBody>
      </p:sp>
    </p:spTree>
    <p:extLst>
      <p:ext uri="{BB962C8B-B14F-4D97-AF65-F5344CB8AC3E}">
        <p14:creationId xmlns:p14="http://schemas.microsoft.com/office/powerpoint/2010/main" val="261602372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2413823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72470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02143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39900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200900" cy="990600"/>
          </a:xfrm>
        </p:spPr>
        <p:txBody>
          <a:bodyPr>
            <a:normAutofit/>
          </a:bodyPr>
          <a:lstStyle>
            <a:lvl1pPr algn="l" defTabSz="685800" rtl="0" eaLnBrk="1" latinLnBrk="0" hangingPunct="1">
              <a:lnSpc>
                <a:spcPct val="90000"/>
              </a:lnSpc>
              <a:spcBef>
                <a:spcPct val="0"/>
              </a:spcBef>
              <a:buNone/>
              <a:defRPr lang="en-US" sz="3000" b="1" kern="1200" dirty="0">
                <a:solidFill>
                  <a:srgbClr val="0F4D7B"/>
                </a:solidFill>
                <a:latin typeface="+mn-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371600"/>
            <a:ext cx="7886700"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p:nvCxnSpPr>
        <p:spPr>
          <a:xfrm>
            <a:off x="0" y="990600"/>
            <a:ext cx="9144000"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411996360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pPr defTabSz="514350"/>
            <a:endParaRPr lang="en-US" sz="1013" dirty="0">
              <a:solidFill>
                <a:prstClr val="black"/>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pPr defTabSz="514350"/>
            <a:endParaRPr lang="en-US" sz="1013" dirty="0">
              <a:solidFill>
                <a:prstClr val="black"/>
              </a:solidFill>
            </a:endParaRPr>
          </a:p>
        </p:txBody>
      </p:sp>
      <p:sp>
        <p:nvSpPr>
          <p:cNvPr id="6" name="Slide Number Placeholder 5"/>
          <p:cNvSpPr>
            <a:spLocks noGrp="1"/>
          </p:cNvSpPr>
          <p:nvPr>
            <p:ph type="sldNum" sz="quarter" idx="12"/>
          </p:nvPr>
        </p:nvSpPr>
        <p:spPr>
          <a:xfrm>
            <a:off x="7924800" y="6474340"/>
            <a:ext cx="685800" cy="365125"/>
          </a:xfrm>
          <a:prstGeom prst="rect">
            <a:avLst/>
          </a:prstGeom>
        </p:spPr>
        <p:txBody>
          <a:bodyPr/>
          <a:lstStyle/>
          <a:p>
            <a:pPr defTabSz="514350"/>
            <a:fld id="{48F63A3B-78C7-47BE-AE5E-E10140E04643}" type="slidenum">
              <a:rPr lang="en-US" sz="1013" smtClean="0">
                <a:solidFill>
                  <a:prstClr val="black"/>
                </a:solidFill>
              </a:rPr>
              <a:pPr defTabSz="514350"/>
              <a:t>‹#›</a:t>
            </a:fld>
            <a:endParaRPr lang="en-US" sz="1013" dirty="0">
              <a:solidFill>
                <a:prstClr val="black"/>
              </a:solidFill>
            </a:endParaRPr>
          </a:p>
        </p:txBody>
      </p:sp>
    </p:spTree>
    <p:extLst>
      <p:ext uri="{BB962C8B-B14F-4D97-AF65-F5344CB8AC3E}">
        <p14:creationId xmlns:p14="http://schemas.microsoft.com/office/powerpoint/2010/main" val="1491998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514350"/>
            <a:fld id="{C764DE79-268F-4C1A-8933-263129D2AF90}" type="datetimeFigureOut">
              <a:rPr lang="en-US" sz="1013" smtClean="0">
                <a:solidFill>
                  <a:prstClr val="black"/>
                </a:solidFill>
              </a:rPr>
              <a:pPr defTabSz="514350"/>
              <a:t>7/3/2017</a:t>
            </a:fld>
            <a:endParaRPr lang="en-US" sz="1013" dirty="0">
              <a:solidFill>
                <a:prstClr val="black"/>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pPr defTabSz="514350"/>
            <a:endParaRPr lang="en-US" sz="1013" dirty="0">
              <a:solidFill>
                <a:prstClr val="black"/>
              </a:solidFill>
            </a:endParaRPr>
          </a:p>
        </p:txBody>
      </p:sp>
      <p:sp>
        <p:nvSpPr>
          <p:cNvPr id="8" name="Slide Number Placeholder 5"/>
          <p:cNvSpPr>
            <a:spLocks noGrp="1"/>
          </p:cNvSpPr>
          <p:nvPr>
            <p:ph type="sldNum" sz="quarter" idx="12"/>
          </p:nvPr>
        </p:nvSpPr>
        <p:spPr>
          <a:xfrm>
            <a:off x="7924800" y="6474340"/>
            <a:ext cx="685800" cy="365125"/>
          </a:xfrm>
          <a:prstGeom prst="rect">
            <a:avLst/>
          </a:prstGeom>
        </p:spPr>
        <p:txBody>
          <a:bodyPr/>
          <a:lstStyle/>
          <a:p>
            <a:pPr defTabSz="514350"/>
            <a:fld id="{48F63A3B-78C7-47BE-AE5E-E10140E04643}" type="slidenum">
              <a:rPr lang="en-US" sz="1013" smtClean="0">
                <a:solidFill>
                  <a:prstClr val="black"/>
                </a:solidFill>
              </a:rPr>
              <a:pPr defTabSz="514350"/>
              <a:t>‹#›</a:t>
            </a:fld>
            <a:endParaRPr lang="en-US" sz="1013" dirty="0">
              <a:solidFill>
                <a:prstClr val="black"/>
              </a:solidFill>
            </a:endParaRPr>
          </a:p>
        </p:txBody>
      </p:sp>
    </p:spTree>
    <p:extLst>
      <p:ext uri="{BB962C8B-B14F-4D97-AF65-F5344CB8AC3E}">
        <p14:creationId xmlns:p14="http://schemas.microsoft.com/office/powerpoint/2010/main" val="2622434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514350"/>
            <a:fld id="{C764DE79-268F-4C1A-8933-263129D2AF90}" type="datetimeFigureOut">
              <a:rPr lang="en-US" sz="1013" smtClean="0">
                <a:solidFill>
                  <a:prstClr val="black"/>
                </a:solidFill>
              </a:rPr>
              <a:pPr defTabSz="514350"/>
              <a:t>7/3/2017</a:t>
            </a:fld>
            <a:endParaRPr lang="en-US" sz="1013" dirty="0">
              <a:solidFill>
                <a:prstClr val="black"/>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pPr defTabSz="514350"/>
            <a:endParaRPr lang="en-US" sz="1013" dirty="0">
              <a:solidFill>
                <a:prstClr val="black"/>
              </a:solidFill>
            </a:endParaRPr>
          </a:p>
        </p:txBody>
      </p:sp>
      <p:sp>
        <p:nvSpPr>
          <p:cNvPr id="8" name="Slide Number Placeholder 5"/>
          <p:cNvSpPr>
            <a:spLocks noGrp="1"/>
          </p:cNvSpPr>
          <p:nvPr>
            <p:ph type="sldNum" sz="quarter" idx="12"/>
          </p:nvPr>
        </p:nvSpPr>
        <p:spPr>
          <a:xfrm>
            <a:off x="7924800" y="6474340"/>
            <a:ext cx="685800" cy="365125"/>
          </a:xfrm>
          <a:prstGeom prst="rect">
            <a:avLst/>
          </a:prstGeom>
        </p:spPr>
        <p:txBody>
          <a:bodyPr/>
          <a:lstStyle/>
          <a:p>
            <a:pPr defTabSz="514350"/>
            <a:fld id="{48F63A3B-78C7-47BE-AE5E-E10140E04643}" type="slidenum">
              <a:rPr lang="en-US" sz="1013" smtClean="0">
                <a:solidFill>
                  <a:prstClr val="black"/>
                </a:solidFill>
              </a:rPr>
              <a:pPr defTabSz="514350"/>
              <a:t>‹#›</a:t>
            </a:fld>
            <a:endParaRPr lang="en-US" sz="1013" dirty="0">
              <a:solidFill>
                <a:prstClr val="black"/>
              </a:solidFill>
            </a:endParaRPr>
          </a:p>
        </p:txBody>
      </p:sp>
    </p:spTree>
    <p:extLst>
      <p:ext uri="{BB962C8B-B14F-4D97-AF65-F5344CB8AC3E}">
        <p14:creationId xmlns:p14="http://schemas.microsoft.com/office/powerpoint/2010/main" val="323998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3075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64834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theme" Target="../theme/theme10.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theme" Target="../theme/theme11.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7.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1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4.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0.xml"/><Relationship Id="rId7" Type="http://schemas.openxmlformats.org/officeDocument/2006/relationships/theme" Target="../theme/theme1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6.png"/><Relationship Id="rId5" Type="http://schemas.openxmlformats.org/officeDocument/2006/relationships/slideLayout" Target="../slideLayouts/slideLayout22.xml"/><Relationship Id="rId10"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4.png"/><Relationship Id="rId5" Type="http://schemas.openxmlformats.org/officeDocument/2006/relationships/slideLayout" Target="../slideLayouts/slideLayout28.xml"/><Relationship Id="rId10" Type="http://schemas.openxmlformats.org/officeDocument/2006/relationships/image" Target="../media/image7.jpg"/><Relationship Id="rId4" Type="http://schemas.openxmlformats.org/officeDocument/2006/relationships/slideLayout" Target="../slideLayouts/slideLayout27.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7.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7.jpg"/><Relationship Id="rId5" Type="http://schemas.openxmlformats.org/officeDocument/2006/relationships/theme" Target="../theme/theme18.xml"/><Relationship Id="rId4" Type="http://schemas.openxmlformats.org/officeDocument/2006/relationships/slideLayout" Target="../slideLayouts/slideLayout36.xml"/><Relationship Id="rId9" Type="http://schemas.openxmlformats.org/officeDocument/2006/relationships/image" Target="../media/image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1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theme" Target="../theme/theme20.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9.emf"/><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theme" Target="../theme/theme21.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22.xml"/><Relationship Id="rId7" Type="http://schemas.openxmlformats.org/officeDocument/2006/relationships/image" Target="../media/image5.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5.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4.png"/><Relationship Id="rId5" Type="http://schemas.openxmlformats.org/officeDocument/2006/relationships/slideLayout" Target="../slideLayouts/slideLayout62.xml"/><Relationship Id="rId10" Type="http://schemas.openxmlformats.org/officeDocument/2006/relationships/image" Target="../media/image7.jpg"/><Relationship Id="rId4" Type="http://schemas.openxmlformats.org/officeDocument/2006/relationships/slideLayout" Target="../slideLayouts/slideLayout61.xml"/><Relationship Id="rId9" Type="http://schemas.openxmlformats.org/officeDocument/2006/relationships/theme" Target="../theme/theme23.xml"/><Relationship Id="rId1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theme" Target="../theme/theme4.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theme" Target="../theme/theme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345971462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4185330723"/>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3793666993"/>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5067939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718646"/>
      </p:ext>
    </p:extLst>
  </p:cSld>
  <p:clrMap bg1="lt1" tx1="dk1" bg2="lt2" tx2="dk2" accent1="accent1" accent2="accent2" accent3="accent3" accent4="accent4" accent5="accent5" accent6="accent6" hlink="hlink" folHlink="folHlink"/>
  <p:sldLayoutIdLst>
    <p:sldLayoutId id="214748370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2167072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7812114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8750" y="6202363"/>
            <a:ext cx="0" cy="477837"/>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27" name="Picture 28"/>
          <p:cNvPicPr>
            <a:picLocks noChangeAspect="1"/>
          </p:cNvPicPr>
          <p:nvPr/>
        </p:nvPicPr>
        <p:blipFill>
          <a:blip r:embed="rId4"/>
          <a:srcRect/>
          <a:stretch>
            <a:fillRect/>
          </a:stretch>
        </p:blipFill>
        <p:spPr bwMode="auto">
          <a:xfrm>
            <a:off x="344488" y="6224588"/>
            <a:ext cx="3206750" cy="468312"/>
          </a:xfrm>
          <a:prstGeom prst="rect">
            <a:avLst/>
          </a:prstGeom>
          <a:noFill/>
          <a:ln w="9525">
            <a:noFill/>
            <a:miter lim="800000"/>
            <a:headEnd/>
            <a:tailEnd/>
          </a:ln>
        </p:spPr>
      </p:pic>
      <p:cxnSp>
        <p:nvCxnSpPr>
          <p:cNvPr id="34" name="Straight Connector 33"/>
          <p:cNvCxnSpPr/>
          <p:nvPr/>
        </p:nvCxnSpPr>
        <p:spPr>
          <a:xfrm>
            <a:off x="7446963" y="309563"/>
            <a:ext cx="0" cy="477837"/>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3726682"/>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8288" y="6076950"/>
            <a:ext cx="8524875"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5123" name="Group 25"/>
          <p:cNvGrpSpPr>
            <a:grpSpLocks/>
          </p:cNvGrpSpPr>
          <p:nvPr/>
        </p:nvGrpSpPr>
        <p:grpSpPr bwMode="auto">
          <a:xfrm>
            <a:off x="268288" y="6159500"/>
            <a:ext cx="3332162" cy="644525"/>
            <a:chOff x="96783" y="5870950"/>
            <a:chExt cx="5295820" cy="1024179"/>
          </a:xfrm>
        </p:grpSpPr>
        <p:pic>
          <p:nvPicPr>
            <p:cNvPr id="5126" name="Picture 26"/>
            <p:cNvPicPr>
              <a:picLocks noChangeAspect="1"/>
            </p:cNvPicPr>
            <p:nvPr userDrawn="1"/>
          </p:nvPicPr>
          <p:blipFill>
            <a:blip r:embed="rId7"/>
            <a:srcRect/>
            <a:stretch>
              <a:fillRect/>
            </a:stretch>
          </p:blipFill>
          <p:spPr bwMode="auto">
            <a:xfrm>
              <a:off x="96783" y="5870950"/>
              <a:ext cx="1024177" cy="1024179"/>
            </a:xfrm>
            <a:prstGeom prst="rect">
              <a:avLst/>
            </a:prstGeom>
            <a:noFill/>
            <a:ln w="9525">
              <a:noFill/>
              <a:miter lim="800000"/>
              <a:headEnd/>
              <a:tailEnd/>
            </a:ln>
          </p:spPr>
        </p:pic>
        <p:pic>
          <p:nvPicPr>
            <p:cNvPr id="5127" name="Picture 28"/>
            <p:cNvPicPr>
              <a:picLocks noChangeAspect="1"/>
            </p:cNvPicPr>
            <p:nvPr userDrawn="1"/>
          </p:nvPicPr>
          <p:blipFill>
            <a:blip r:embed="rId8"/>
            <a:srcRect/>
            <a:stretch>
              <a:fillRect/>
            </a:stretch>
          </p:blipFill>
          <p:spPr bwMode="auto">
            <a:xfrm>
              <a:off x="1261277" y="6127750"/>
              <a:ext cx="4131326" cy="457200"/>
            </a:xfrm>
            <a:prstGeom prst="rect">
              <a:avLst/>
            </a:prstGeom>
            <a:noFill/>
            <a:ln w="9525">
              <a:noFill/>
              <a:miter lim="800000"/>
              <a:headEnd/>
              <a:tailEnd/>
            </a:ln>
          </p:spPr>
        </p:pic>
      </p:grpSp>
      <p:cxnSp>
        <p:nvCxnSpPr>
          <p:cNvPr id="16" name="Straight Connector 15"/>
          <p:cNvCxnSpPr/>
          <p:nvPr/>
        </p:nvCxnSpPr>
        <p:spPr>
          <a:xfrm>
            <a:off x="7446963" y="309563"/>
            <a:ext cx="0" cy="47783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125" name="Picture 7"/>
          <p:cNvPicPr>
            <a:picLocks noChangeAspect="1"/>
          </p:cNvPicPr>
          <p:nvPr/>
        </p:nvPicPr>
        <p:blipFill>
          <a:blip r:embed="rId9"/>
          <a:srcRect/>
          <a:stretch>
            <a:fillRect/>
          </a:stretch>
        </p:blipFill>
        <p:spPr bwMode="auto">
          <a:xfrm>
            <a:off x="7631113" y="217488"/>
            <a:ext cx="1331912" cy="661987"/>
          </a:xfrm>
          <a:prstGeom prst="rect">
            <a:avLst/>
          </a:prstGeom>
          <a:noFill/>
          <a:ln w="9525">
            <a:noFill/>
            <a:miter lim="800000"/>
            <a:headEnd/>
            <a:tailEnd/>
          </a:ln>
        </p:spPr>
      </p:pic>
    </p:spTree>
    <p:extLst>
      <p:ext uri="{BB962C8B-B14F-4D97-AF65-F5344CB8AC3E}">
        <p14:creationId xmlns:p14="http://schemas.microsoft.com/office/powerpoint/2010/main" val="13857399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1F9D02F-BF60-4907-8B12-777369FF4325}" type="slidenum">
              <a:rPr lang="en-US"/>
              <a:pPr>
                <a:defRPr/>
              </a:pPr>
              <a:t>‹#›</a:t>
            </a:fld>
            <a:endParaRPr lang="en-US" dirty="0"/>
          </a:p>
        </p:txBody>
      </p:sp>
    </p:spTree>
    <p:extLst>
      <p:ext uri="{BB962C8B-B14F-4D97-AF65-F5344CB8AC3E}">
        <p14:creationId xmlns:p14="http://schemas.microsoft.com/office/powerpoint/2010/main" val="349460670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2319722037"/>
      </p:ext>
    </p:extLst>
  </p:cSld>
  <p:clrMap bg1="lt1" tx1="dk1" bg2="lt2" tx2="dk2" accent1="accent1" accent2="accent2" accent3="accent3" accent4="accent4" accent5="accent5" accent6="accent6" hlink="hlink" folHlink="folHlink"/>
  <p:sldLayoutIdLst>
    <p:sldLayoutId id="2147483746"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1748283271"/>
      </p:ext>
    </p:extLst>
  </p:cSld>
  <p:clrMap bg1="lt1" tx1="dk1" bg2="lt2" tx2="dk2" accent1="accent1" accent2="accent2" accent3="accent3" accent4="accent4" accent5="accent5" accent6="accent6" hlink="hlink" folHlink="folHlink"/>
  <p:sldLayoutIdLst>
    <p:sldLayoutId id="2147483748"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91555952"/>
      </p:ext>
    </p:extLst>
  </p:cSld>
  <p:clrMap bg1="lt1" tx1="dk1" bg2="lt2" tx2="dk2" accent1="accent1" accent2="accent2" accent3="accent3" accent4="accent4" accent5="accent5" accent6="accent6" hlink="hlink" folHlink="folHlink"/>
  <p:sldLayoutIdLst>
    <p:sldLayoutId id="2147483750" r:id="rId1"/>
    <p:sldLayoutId id="2147483751" r:id="rId2"/>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Placeholder 4" descr="HRSA Logo"/>
          <p:cNvPicPr>
            <a:picLocks noChangeAspect="1"/>
          </p:cNvPicPr>
          <p:nvPr userDrawn="1"/>
        </p:nvPicPr>
        <p:blipFill>
          <a:blip r:embed="rId14"/>
          <a:srcRect t="1136" b="1136"/>
          <a:stretch>
            <a:fillRect/>
          </a:stretch>
        </p:blipFill>
        <p:spPr>
          <a:xfrm>
            <a:off x="3717639" y="6255794"/>
            <a:ext cx="1241988" cy="469048"/>
          </a:xfrm>
          <a:prstGeom prst="rect">
            <a:avLst/>
          </a:prstGeom>
        </p:spPr>
      </p:pic>
    </p:spTree>
    <p:extLst>
      <p:ext uri="{BB962C8B-B14F-4D97-AF65-F5344CB8AC3E}">
        <p14:creationId xmlns:p14="http://schemas.microsoft.com/office/powerpoint/2010/main" val="122241822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 id="2147483676" r:id="rId5"/>
    <p:sldLayoutId id="2147483682" r:id="rId6"/>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jpeg"/><Relationship Id="rId1" Type="http://schemas.openxmlformats.org/officeDocument/2006/relationships/slideLayout" Target="../slideLayouts/slideLayout34.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8.xml"/><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3.xml"/><Relationship Id="rId5" Type="http://schemas.openxmlformats.org/officeDocument/2006/relationships/image" Target="../media/image132.png"/><Relationship Id="rId4" Type="http://schemas.openxmlformats.org/officeDocument/2006/relationships/image" Target="../media/image1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40.xml"/><Relationship Id="rId4" Type="http://schemas.openxmlformats.org/officeDocument/2006/relationships/hyperlink" Target="mailto:nycz.greg@marshfieldclinic.org"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hyperlink" Target="http://healthypeople.gov/2020/implement/MapSharingLibrary.aspx"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notesSlide" Target="../notesSlides/notesSlide14.xml"/><Relationship Id="rId7" Type="http://schemas.openxmlformats.org/officeDocument/2006/relationships/oleObject" Target="../embeddings/oleObject1.bin"/><Relationship Id="rId12" Type="http://schemas.openxmlformats.org/officeDocument/2006/relationships/image" Target="../media/image23.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24.jpeg"/><Relationship Id="rId11" Type="http://schemas.openxmlformats.org/officeDocument/2006/relationships/oleObject" Target="../embeddings/oleObject3.bin"/><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oleObject" Target="../embeddings/oleObject2.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62.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9.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hyperlink" Target="http://www.publichealthreports.org/documents/PHS_2015_Fluoride_Guidelines.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23.xml"/><Relationship Id="rId5" Type="http://schemas.openxmlformats.org/officeDocument/2006/relationships/image" Target="../media/image74.jpg"/><Relationship Id="rId4" Type="http://schemas.openxmlformats.org/officeDocument/2006/relationships/image" Target="../media/image73.jpg"/></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hyperlink" Target="https://www.cdc.gov/oralhealth/index.html"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0.png"/><Relationship Id="rId4" Type="http://schemas.openxmlformats.org/officeDocument/2006/relationships/image" Target="../media/image76.jpe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7.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9.xml"/><Relationship Id="rId1" Type="http://schemas.openxmlformats.org/officeDocument/2006/relationships/slideLayout" Target="../slideLayouts/slideLayout26.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0.xml"/><Relationship Id="rId1" Type="http://schemas.openxmlformats.org/officeDocument/2006/relationships/slideLayout" Target="../slideLayouts/slideLayout30.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31.xml"/><Relationship Id="rId6" Type="http://schemas.openxmlformats.org/officeDocument/2006/relationships/image" Target="../media/image88.jpeg"/><Relationship Id="rId5" Type="http://schemas.microsoft.com/office/2007/relationships/hdphoto" Target="../media/hdphoto2.wdp"/><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7.xml"/><Relationship Id="rId6" Type="http://schemas.openxmlformats.org/officeDocument/2006/relationships/image" Target="../media/image80.png"/><Relationship Id="rId5" Type="http://schemas.openxmlformats.org/officeDocument/2006/relationships/image" Target="../media/image91.png"/><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83.xml"/><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30.xml"/><Relationship Id="rId5" Type="http://schemas.openxmlformats.org/officeDocument/2006/relationships/image" Target="../media/image80.png"/><Relationship Id="rId4" Type="http://schemas.openxmlformats.org/officeDocument/2006/relationships/hyperlink" Target="https://www.nationaldentalpbrn.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3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2.xml"/><Relationship Id="rId5" Type="http://schemas.openxmlformats.org/officeDocument/2006/relationships/image" Target="../media/image106.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0200" y="1366717"/>
            <a:ext cx="8036966" cy="1195977"/>
          </a:xfrm>
        </p:spPr>
        <p:txBody>
          <a:bodyPr/>
          <a:lstStyle/>
          <a:p>
            <a:r>
              <a:rPr lang="en-US" sz="3400" dirty="0" smtClean="0"/>
              <a:t>Progress Review Webinar:</a:t>
            </a:r>
            <a:br>
              <a:rPr lang="en-US" sz="3400" dirty="0" smtClean="0"/>
            </a:br>
            <a:r>
              <a:rPr lang="en-US" sz="3400" dirty="0" smtClean="0"/>
              <a:t>Access to Health Services and </a:t>
            </a:r>
            <a:br>
              <a:rPr lang="en-US" sz="3400" dirty="0" smtClean="0"/>
            </a:br>
            <a:r>
              <a:rPr lang="en-US" sz="3400" dirty="0" smtClean="0"/>
              <a:t>Oral Health </a:t>
            </a:r>
            <a:endParaRPr lang="en-US" sz="34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smtClean="0"/>
              <a:t>June 13, 2017</a:t>
            </a:r>
            <a:endParaRPr lang="en-US" dirty="0"/>
          </a:p>
        </p:txBody>
      </p:sp>
    </p:spTree>
    <p:extLst>
      <p:ext uri="{BB962C8B-B14F-4D97-AF65-F5344CB8AC3E}">
        <p14:creationId xmlns:p14="http://schemas.microsoft.com/office/powerpoint/2010/main" val="2870955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10</a:t>
            </a:fld>
            <a:endParaRPr lang="en-US" dirty="0"/>
          </a:p>
        </p:txBody>
      </p:sp>
      <p:sp>
        <p:nvSpPr>
          <p:cNvPr id="4" name="Text Placeholder 3"/>
          <p:cNvSpPr>
            <a:spLocks noGrp="1"/>
          </p:cNvSpPr>
          <p:nvPr>
            <p:ph type="body" sz="quarter" idx="20"/>
          </p:nvPr>
        </p:nvSpPr>
        <p:spPr>
          <a:xfrm>
            <a:off x="371268" y="1384300"/>
            <a:ext cx="8422041" cy="4438678"/>
          </a:xfrm>
        </p:spPr>
        <p:txBody>
          <a:bodyPr>
            <a:normAutofit/>
          </a:bodyPr>
          <a:lstStyle/>
          <a:p>
            <a:r>
              <a:rPr lang="en-US" sz="2400" dirty="0" smtClean="0"/>
              <a:t>Oral </a:t>
            </a:r>
            <a:r>
              <a:rPr lang="en-US" sz="2400" dirty="0"/>
              <a:t>health is essential to overall health. </a:t>
            </a:r>
            <a:endParaRPr lang="en-US" sz="2400" dirty="0" smtClean="0"/>
          </a:p>
          <a:p>
            <a:endParaRPr lang="en-US" sz="2400" dirty="0" smtClean="0"/>
          </a:p>
          <a:p>
            <a:r>
              <a:rPr lang="en-US" sz="2400" dirty="0" smtClean="0"/>
              <a:t>Good </a:t>
            </a:r>
            <a:r>
              <a:rPr lang="en-US" sz="2400" dirty="0"/>
              <a:t>oral health improves a person’s ability </a:t>
            </a:r>
            <a:r>
              <a:rPr lang="en-US" sz="2400" dirty="0" smtClean="0"/>
              <a:t>to:</a:t>
            </a:r>
          </a:p>
          <a:p>
            <a:pPr lvl="1"/>
            <a:r>
              <a:rPr lang="en-US" dirty="0" smtClean="0"/>
              <a:t>Speak</a:t>
            </a:r>
          </a:p>
          <a:p>
            <a:pPr lvl="1"/>
            <a:r>
              <a:rPr lang="en-US" dirty="0" smtClean="0"/>
              <a:t>Smile</a:t>
            </a:r>
          </a:p>
          <a:p>
            <a:pPr lvl="1"/>
            <a:r>
              <a:rPr lang="en-US" dirty="0" smtClean="0"/>
              <a:t>Smell</a:t>
            </a:r>
          </a:p>
          <a:p>
            <a:pPr lvl="1"/>
            <a:r>
              <a:rPr lang="en-US" dirty="0" smtClean="0"/>
              <a:t>Taste</a:t>
            </a:r>
          </a:p>
          <a:p>
            <a:pPr lvl="1"/>
            <a:r>
              <a:rPr lang="en-US" dirty="0" smtClean="0"/>
              <a:t>Touch</a:t>
            </a:r>
          </a:p>
          <a:p>
            <a:pPr lvl="1"/>
            <a:r>
              <a:rPr lang="en-US" dirty="0" smtClean="0"/>
              <a:t>Chew</a:t>
            </a:r>
          </a:p>
          <a:p>
            <a:pPr lvl="1"/>
            <a:r>
              <a:rPr lang="en-US" dirty="0" smtClean="0"/>
              <a:t>Swallow</a:t>
            </a:r>
          </a:p>
          <a:p>
            <a:pPr lvl="1"/>
            <a:r>
              <a:rPr lang="en-US" dirty="0" smtClean="0"/>
              <a:t>Make </a:t>
            </a:r>
            <a:r>
              <a:rPr lang="en-US" dirty="0"/>
              <a:t>facial expressions </a:t>
            </a:r>
          </a:p>
          <a:p>
            <a:pPr lvl="1"/>
            <a:endParaRPr lang="en-US" sz="2200" dirty="0"/>
          </a:p>
          <a:p>
            <a:endParaRPr lang="en-US" sz="2200" dirty="0" smtClean="0"/>
          </a:p>
        </p:txBody>
      </p:sp>
      <p:sp>
        <p:nvSpPr>
          <p:cNvPr id="5" name="Title 4"/>
          <p:cNvSpPr>
            <a:spLocks noGrp="1"/>
          </p:cNvSpPr>
          <p:nvPr>
            <p:ph type="title"/>
          </p:nvPr>
        </p:nvSpPr>
        <p:spPr>
          <a:xfrm>
            <a:off x="749510" y="131762"/>
            <a:ext cx="6552990" cy="797628"/>
          </a:xfrm>
        </p:spPr>
        <p:txBody>
          <a:bodyPr/>
          <a:lstStyle/>
          <a:p>
            <a:r>
              <a:rPr lang="en-US" b="1" dirty="0" smtClean="0"/>
              <a:t>Oral Health </a:t>
            </a:r>
            <a:endParaRPr lang="en-US" b="1" dirty="0"/>
          </a:p>
        </p:txBody>
      </p:sp>
      <p:sp>
        <p:nvSpPr>
          <p:cNvPr id="7" name="Text Placeholder 4"/>
          <p:cNvSpPr txBox="1">
            <a:spLocks/>
          </p:cNvSpPr>
          <p:nvPr/>
        </p:nvSpPr>
        <p:spPr>
          <a:xfrm>
            <a:off x="213360" y="5812382"/>
            <a:ext cx="844962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https://https://www.healthypeople.gov/2020/topics-objectives/topic/oral-health</a:t>
            </a:r>
          </a:p>
        </p:txBody>
      </p:sp>
      <p:pic>
        <p:nvPicPr>
          <p:cNvPr id="2050" name="Picture 2" descr="picture of adult and child brusing their teeth toge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548" y="3166266"/>
            <a:ext cx="29146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429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E9D5D3-C46C-42DB-BC71-E0172EA3104C}"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fontScale="92500" lnSpcReduction="10000"/>
          </a:bodyPr>
          <a:lstStyle/>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Resulted in the development and release of new National standards for screening and treatment of periodontal (gum) disease</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Expanded Functions Dental Assistants (EFDAs):22 courses in the last two years, 153 dental assistants trained</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Have developed a new treatment protocol for non-diabetic patients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Have developed a new Community Periodontal Index screening guide</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Have evaluated the effectiveness of periodontal </a:t>
            </a:r>
            <a:r>
              <a:rPr lang="en-US" dirty="0" err="1" smtClean="0">
                <a:latin typeface="Verdana" panose="020B0604030504040204" pitchFamily="34" charset="0"/>
                <a:ea typeface="Verdana" panose="020B0604030504040204" pitchFamily="34" charset="0"/>
                <a:cs typeface="Verdana" panose="020B0604030504040204" pitchFamily="34" charset="0"/>
              </a:rPr>
              <a:t>EFDAs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0483"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Periodontal Treatment Initiative</a:t>
            </a:r>
          </a:p>
        </p:txBody>
      </p:sp>
      <p:pic>
        <p:nvPicPr>
          <p:cNvPr id="20484"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Tree>
    <p:extLst>
      <p:ext uri="{BB962C8B-B14F-4D97-AF65-F5344CB8AC3E}">
        <p14:creationId xmlns:p14="http://schemas.microsoft.com/office/powerpoint/2010/main" val="24471593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ADEFABE-333F-4E02-8DF4-099AA148EDE5}"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lnSpcReduction="10000"/>
          </a:bodyPr>
          <a:lstStyle/>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The Division of Oral Health has funded prevention projects in the Indian Health Service since the year 2000</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Annual Awards, averaging 15 from 2010 to 2017  </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16 projects funded in fiscal year 2017</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Each funded program from 2014 to 2017 provided evaluation reports that were disseminated to national audience</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Each of the funded initiatives demonstrated “out of the box” innovative thought that has led to national replication of their best practices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1507"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Oral Health Promotion/Disease Prevention Funding Initiative</a:t>
            </a:r>
          </a:p>
        </p:txBody>
      </p:sp>
      <p:pic>
        <p:nvPicPr>
          <p:cNvPr id="21508"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Tree>
    <p:extLst>
      <p:ext uri="{BB962C8B-B14F-4D97-AF65-F5344CB8AC3E}">
        <p14:creationId xmlns:p14="http://schemas.microsoft.com/office/powerpoint/2010/main" val="4890868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76D0ADC-7F4B-4433-B129-86BBA2D7D538}"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lnSpcReduction="10000"/>
          </a:bodyPr>
          <a:lstStyle/>
          <a:p>
            <a:pPr marL="285750" indent="-28575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Purpose:  To bolster infrastructure</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Have been funded since 2004</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Five year program awards and grants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8 Dental Clinical and Preventive Support Centers serving ten of twelve IHS Areas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Alaska, Albuquerque, Billings, California, Nashville, Oklahoma City, Navajo, Phoenix, Tucson and Portland areas are currently served by a Dental Clinical and Preventive Support Center</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2531"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Dental Clinical and Preventive  Support Centers</a:t>
            </a:r>
          </a:p>
        </p:txBody>
      </p:sp>
      <p:pic>
        <p:nvPicPr>
          <p:cNvPr id="22532"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Tree>
    <p:extLst>
      <p:ext uri="{BB962C8B-B14F-4D97-AF65-F5344CB8AC3E}">
        <p14:creationId xmlns:p14="http://schemas.microsoft.com/office/powerpoint/2010/main" val="33071577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8A08B4-71D6-468E-BBDA-464C6F739DE6}"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lnSpcReduction="10000"/>
          </a:bodyPr>
          <a:lstStyle/>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Collaboration with Johns Hopkins University School of Public Health</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Purpose: to evaluate  impact of different alternative dental workforce models on productivity (visits, </a:t>
            </a:r>
            <a:r>
              <a:rPr lang="en-US" dirty="0" err="1" smtClean="0">
                <a:latin typeface="Verdana" panose="020B0604030504040204" pitchFamily="34" charset="0"/>
                <a:ea typeface="Verdana" panose="020B0604030504040204" pitchFamily="34" charset="0"/>
                <a:cs typeface="Verdana" panose="020B0604030504040204" pitchFamily="34" charset="0"/>
              </a:rPr>
              <a:t>RVUs</a:t>
            </a:r>
            <a:r>
              <a:rPr lang="en-US" dirty="0" smtClean="0">
                <a:latin typeface="Verdana" panose="020B0604030504040204" pitchFamily="34" charset="0"/>
                <a:ea typeface="Verdana" panose="020B0604030504040204" pitchFamily="34" charset="0"/>
                <a:cs typeface="Verdana" panose="020B0604030504040204" pitchFamily="34" charset="0"/>
              </a:rPr>
              <a:t>), efficiency (services per patient, etc.) and GPRA (access, fluoride and sealants)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The alternative dental providers include expanded functions dental assistants, independent registered dental hygienists, primary dental health aides and dental health aide therapists</a:t>
            </a:r>
          </a:p>
          <a:p>
            <a:pPr eaLnBrk="1" fontAlgn="auto" hangingPunct="1">
              <a:spcAft>
                <a:spcPts val="0"/>
              </a:spcAft>
              <a:defRPr/>
            </a:pP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eaLnBrk="1" fontAlgn="auto" hangingPunct="1">
              <a:spcAft>
                <a:spcPts val="0"/>
              </a:spcAft>
              <a:buFont typeface="Arial" panose="020B0604020202020204" pitchFamily="34" charset="0"/>
              <a:buChar char="•"/>
              <a:defRPr/>
            </a:pPr>
            <a:r>
              <a:rPr lang="en-US" dirty="0" smtClean="0">
                <a:latin typeface="Verdana" panose="020B0604030504040204" pitchFamily="34" charset="0"/>
                <a:ea typeface="Verdana" panose="020B0604030504040204" pitchFamily="34" charset="0"/>
                <a:cs typeface="Verdana" panose="020B0604030504040204" pitchFamily="34" charset="0"/>
              </a:rPr>
              <a:t>Project is ongoing </a:t>
            </a:r>
          </a:p>
        </p:txBody>
      </p:sp>
      <p:sp>
        <p:nvSpPr>
          <p:cNvPr id="23555"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Alternative Dental Workforce Model Project</a:t>
            </a:r>
          </a:p>
        </p:txBody>
      </p:sp>
      <p:pic>
        <p:nvPicPr>
          <p:cNvPr id="23556"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Tree>
    <p:extLst>
      <p:ext uri="{BB962C8B-B14F-4D97-AF65-F5344CB8AC3E}">
        <p14:creationId xmlns:p14="http://schemas.microsoft.com/office/powerpoint/2010/main" val="20243861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E0B132F-8230-4291-97F5-33A95C9424EB}"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24578" name="Text Placeholder 4"/>
          <p:cNvSpPr>
            <a:spLocks noGrp="1"/>
          </p:cNvSpPr>
          <p:nvPr>
            <p:ph type="body" sz="quarter" idx="20"/>
          </p:nvPr>
        </p:nvSpPr>
        <p:spPr bwMode="auto">
          <a:xfrm>
            <a:off x="371475" y="1573213"/>
            <a:ext cx="8401050" cy="904875"/>
          </a:xfrm>
          <a:noFill/>
          <a:ln>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ts val="25"/>
              </a:spcBef>
              <a:buFont typeface="Arial" charset="0"/>
              <a:buChar char="•"/>
            </a:pPr>
            <a:r>
              <a:rPr lang="en-US" smtClean="0">
                <a:latin typeface="Verdana" pitchFamily="34" charset="0"/>
                <a:ea typeface="Verdana" pitchFamily="34" charset="0"/>
                <a:cs typeface="Verdana" pitchFamily="34" charset="0"/>
              </a:rPr>
              <a:t>Have developed new clinical efficiency and effectiveness indicators</a:t>
            </a:r>
          </a:p>
        </p:txBody>
      </p:sp>
      <p:sp>
        <p:nvSpPr>
          <p:cNvPr id="24579"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Dental Workforce Efficiency Initiative</a:t>
            </a:r>
          </a:p>
        </p:txBody>
      </p:sp>
      <p:pic>
        <p:nvPicPr>
          <p:cNvPr id="24580"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pic>
        <p:nvPicPr>
          <p:cNvPr id="24581" name="Picture 5" descr="EE Chart"/>
          <p:cNvPicPr>
            <a:picLocks noChangeAspect="1"/>
          </p:cNvPicPr>
          <p:nvPr/>
        </p:nvPicPr>
        <p:blipFill>
          <a:blip r:embed="rId3"/>
          <a:srcRect/>
          <a:stretch>
            <a:fillRect/>
          </a:stretch>
        </p:blipFill>
        <p:spPr bwMode="auto">
          <a:xfrm>
            <a:off x="249238" y="2438400"/>
            <a:ext cx="3810000" cy="3482975"/>
          </a:xfrm>
          <a:prstGeom prst="rect">
            <a:avLst/>
          </a:prstGeom>
          <a:noFill/>
          <a:ln w="9525">
            <a:noFill/>
            <a:miter lim="800000"/>
            <a:headEnd/>
            <a:tailEnd/>
          </a:ln>
        </p:spPr>
      </p:pic>
      <p:pic>
        <p:nvPicPr>
          <p:cNvPr id="24582" name="Picture 6" descr="EE Chart"/>
          <p:cNvPicPr>
            <a:picLocks noChangeAspect="1"/>
          </p:cNvPicPr>
          <p:nvPr/>
        </p:nvPicPr>
        <p:blipFill>
          <a:blip r:embed="rId4"/>
          <a:srcRect/>
          <a:stretch>
            <a:fillRect/>
          </a:stretch>
        </p:blipFill>
        <p:spPr bwMode="auto">
          <a:xfrm>
            <a:off x="4329113" y="2438400"/>
            <a:ext cx="4508500" cy="3482975"/>
          </a:xfrm>
          <a:prstGeom prst="rect">
            <a:avLst/>
          </a:prstGeom>
          <a:noFill/>
          <a:ln w="9525">
            <a:noFill/>
            <a:miter lim="800000"/>
            <a:headEnd/>
            <a:tailEnd/>
          </a:ln>
        </p:spPr>
      </p:pic>
    </p:spTree>
    <p:extLst>
      <p:ext uri="{BB962C8B-B14F-4D97-AF65-F5344CB8AC3E}">
        <p14:creationId xmlns:p14="http://schemas.microsoft.com/office/powerpoint/2010/main" val="17334642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6757F9D-D94B-496A-B2A1-7C8AF77B2D86}"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25602" name="Text Placeholder 4"/>
          <p:cNvSpPr>
            <a:spLocks noGrp="1"/>
          </p:cNvSpPr>
          <p:nvPr>
            <p:ph type="body" sz="quarter" idx="20"/>
          </p:nvPr>
        </p:nvSpPr>
        <p:spPr bwMode="auto">
          <a:xfrm>
            <a:off x="392113" y="5753100"/>
            <a:ext cx="8401050" cy="261938"/>
          </a:xfr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eaLnBrk="1" hangingPunct="1">
              <a:spcBef>
                <a:spcPts val="25"/>
              </a:spcBef>
              <a:buFont typeface="Arial" charset="0"/>
              <a:buNone/>
            </a:pPr>
            <a:r>
              <a:rPr lang="en-US" sz="900" smtClean="0">
                <a:latin typeface="Verdana" pitchFamily="34" charset="0"/>
                <a:ea typeface="Verdana" pitchFamily="34" charset="0"/>
                <a:cs typeface="Verdana" pitchFamily="34" charset="0"/>
              </a:rPr>
              <a:t>Division of Oral Health Partnerships</a:t>
            </a:r>
          </a:p>
        </p:txBody>
      </p:sp>
      <p:sp>
        <p:nvSpPr>
          <p:cNvPr id="25603"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Partnerships are key in addressing oral health disparities</a:t>
            </a:r>
          </a:p>
        </p:txBody>
      </p:sp>
      <p:pic>
        <p:nvPicPr>
          <p:cNvPr id="25604"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pic>
        <p:nvPicPr>
          <p:cNvPr id="25605" name="Picture 8" descr="Partnerships visualization chart"/>
          <p:cNvPicPr>
            <a:picLocks noChangeAspect="1"/>
          </p:cNvPicPr>
          <p:nvPr/>
        </p:nvPicPr>
        <p:blipFill>
          <a:blip r:embed="rId3"/>
          <a:srcRect/>
          <a:stretch>
            <a:fillRect/>
          </a:stretch>
        </p:blipFill>
        <p:spPr bwMode="auto">
          <a:xfrm>
            <a:off x="1285875" y="1265238"/>
            <a:ext cx="6654800" cy="4402137"/>
          </a:xfrm>
          <a:prstGeom prst="rect">
            <a:avLst/>
          </a:prstGeom>
          <a:noFill/>
          <a:ln w="9525">
            <a:noFill/>
            <a:miter lim="800000"/>
            <a:headEnd/>
            <a:tailEnd/>
          </a:ln>
        </p:spPr>
      </p:pic>
    </p:spTree>
    <p:extLst>
      <p:ext uri="{BB962C8B-B14F-4D97-AF65-F5344CB8AC3E}">
        <p14:creationId xmlns:p14="http://schemas.microsoft.com/office/powerpoint/2010/main" val="3237524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5BB7A9-1A9A-45CC-856F-1FEF814E8314}" type="slidenum">
              <a:rPr kumimoji="0" lang="en-US" sz="1400" b="0" i="0" u="none" strike="noStrike" kern="1200" cap="none" spc="0" normalizeH="0" baseline="0" noProof="0" smtClean="0">
                <a:ln>
                  <a:noFill/>
                </a:ln>
                <a:solidFill>
                  <a:prstClr val="black"/>
                </a:solidFill>
                <a:effectLst/>
                <a:uLnTx/>
                <a:uFillTx/>
                <a:latin typeface="Verdana" pitchFamily="34" charset="0"/>
                <a:ea typeface="+mn-ea"/>
                <a:cs typeface="Verdana"/>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400" b="0" i="0" u="none" strike="noStrike" kern="1200" cap="none" spc="0" normalizeH="0" baseline="0" noProof="0" smtClean="0">
              <a:ln>
                <a:noFill/>
              </a:ln>
              <a:solidFill>
                <a:prstClr val="black"/>
              </a:solidFill>
              <a:effectLst/>
              <a:uLnTx/>
              <a:uFillTx/>
              <a:latin typeface="Verdana" pitchFamily="34" charset="0"/>
              <a:ea typeface="+mn-ea"/>
              <a:cs typeface="Verdana"/>
            </a:endParaRPr>
          </a:p>
        </p:txBody>
      </p:sp>
      <p:sp>
        <p:nvSpPr>
          <p:cNvPr id="26627"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rPr>
              <a:t>Contact information</a:t>
            </a:r>
          </a:p>
        </p:txBody>
      </p:sp>
      <p:pic>
        <p:nvPicPr>
          <p:cNvPr id="26628"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pic>
        <p:nvPicPr>
          <p:cNvPr id="1026" name="Picture 2" descr="Indian Health Service Division of Oral Health &#10;&#10;www.ihs.gov/dentistry/&#10;&#10;301-443-1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7" y="2047875"/>
            <a:ext cx="717232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6644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533399"/>
            <a:ext cx="8229600" cy="5497513"/>
          </a:xfrm>
        </p:spPr>
        <p:txBody>
          <a:bodyPr/>
          <a:lstStyle/>
          <a:p>
            <a:pPr algn="ctr" eaLnBrk="1" hangingPunct="1">
              <a:spcBef>
                <a:spcPts val="0"/>
              </a:spcBef>
              <a:buFontTx/>
              <a:buNone/>
            </a:pPr>
            <a:endParaRPr lang="en-US" altLang="en-US" sz="2800" dirty="0" smtClean="0">
              <a:latin typeface="Calibri" pitchFamily="34" charset="0"/>
              <a:ea typeface="Calibri" pitchFamily="34" charset="0"/>
              <a:cs typeface="Calibri" pitchFamily="34" charset="0"/>
            </a:endParaRPr>
          </a:p>
          <a:p>
            <a:pPr algn="ctr" eaLnBrk="1" hangingPunct="1">
              <a:spcBef>
                <a:spcPts val="0"/>
              </a:spcBef>
              <a:buFontTx/>
              <a:buNone/>
            </a:pPr>
            <a:endParaRPr lang="en-US" altLang="en-US" sz="2800" dirty="0">
              <a:latin typeface="Calibri" pitchFamily="34" charset="0"/>
              <a:ea typeface="Calibri" pitchFamily="34" charset="0"/>
              <a:cs typeface="Calibri" pitchFamily="34" charset="0"/>
            </a:endParaRPr>
          </a:p>
          <a:p>
            <a:pPr algn="ctr" eaLnBrk="1" hangingPunct="1">
              <a:spcBef>
                <a:spcPts val="0"/>
              </a:spcBef>
              <a:buFontTx/>
              <a:buNone/>
            </a:pPr>
            <a:endParaRPr lang="en-US" altLang="en-US" sz="2800" dirty="0" smtClean="0">
              <a:latin typeface="Calibri" pitchFamily="34" charset="0"/>
              <a:ea typeface="Calibri" pitchFamily="34" charset="0"/>
              <a:cs typeface="Calibri" pitchFamily="34" charset="0"/>
            </a:endParaRPr>
          </a:p>
          <a:p>
            <a:pPr algn="ctr" eaLnBrk="1" hangingPunct="1">
              <a:spcBef>
                <a:spcPts val="0"/>
              </a:spcBef>
              <a:buFontTx/>
              <a:buNone/>
            </a:pPr>
            <a:endParaRPr lang="en-US" altLang="en-US" sz="2800" dirty="0" smtClean="0">
              <a:latin typeface="Calibri" pitchFamily="34" charset="0"/>
              <a:ea typeface="Calibri" pitchFamily="34" charset="0"/>
              <a:cs typeface="Calibri" pitchFamily="34" charset="0"/>
            </a:endParaRPr>
          </a:p>
          <a:p>
            <a:pPr algn="ctr" eaLnBrk="1" hangingPunct="1">
              <a:spcBef>
                <a:spcPts val="0"/>
              </a:spcBef>
              <a:buFontTx/>
              <a:buNone/>
            </a:pPr>
            <a:r>
              <a:rPr lang="en-US" altLang="en-US" sz="2800" dirty="0" smtClean="0">
                <a:latin typeface="Calibri" pitchFamily="34" charset="0"/>
                <a:ea typeface="Calibri" pitchFamily="34" charset="0"/>
                <a:cs typeface="Calibri" pitchFamily="34" charset="0"/>
              </a:rPr>
              <a:t>Webinar</a:t>
            </a:r>
          </a:p>
          <a:p>
            <a:pPr algn="ctr" eaLnBrk="1" hangingPunct="1">
              <a:spcBef>
                <a:spcPts val="0"/>
              </a:spcBef>
              <a:buFontTx/>
              <a:buNone/>
            </a:pPr>
            <a:r>
              <a:rPr lang="en-US" altLang="en-US" sz="2800" dirty="0" smtClean="0">
                <a:latin typeface="Calibri" pitchFamily="34" charset="0"/>
                <a:ea typeface="Calibri" pitchFamily="34" charset="0"/>
                <a:cs typeface="Calibri" pitchFamily="34" charset="0"/>
              </a:rPr>
              <a:t>June 13, 2017</a:t>
            </a:r>
            <a:endParaRPr lang="en-US" altLang="en-US" sz="2800" dirty="0">
              <a:latin typeface="Calibri" panose="020F0502020204030204" pitchFamily="34" charset="0"/>
              <a:ea typeface="Calibri" pitchFamily="34" charset="0"/>
              <a:cs typeface="Calibri" pitchFamily="34" charset="0"/>
            </a:endParaRPr>
          </a:p>
          <a:p>
            <a:pPr algn="ctr" eaLnBrk="1" hangingPunct="1">
              <a:spcBef>
                <a:spcPts val="0"/>
              </a:spcBef>
              <a:buFontTx/>
              <a:buNone/>
            </a:pPr>
            <a:endParaRPr lang="en-US" altLang="en-US" sz="2800" dirty="0" smtClean="0">
              <a:latin typeface="Calibri" pitchFamily="34" charset="0"/>
              <a:ea typeface="Calibri" pitchFamily="34" charset="0"/>
              <a:cs typeface="Calibri" pitchFamily="34" charset="0"/>
            </a:endParaRPr>
          </a:p>
          <a:p>
            <a:pPr algn="ctr" eaLnBrk="1" hangingPunct="1">
              <a:spcBef>
                <a:spcPts val="0"/>
              </a:spcBef>
              <a:buFontTx/>
              <a:buNone/>
            </a:pPr>
            <a:r>
              <a:rPr lang="en-US" altLang="en-US" sz="2000" dirty="0" smtClean="0">
                <a:latin typeface="Calibri" pitchFamily="34" charset="0"/>
                <a:ea typeface="ＭＳ Ｐゴシック" pitchFamily="34" charset="-128"/>
                <a:cs typeface="Calibri" pitchFamily="34" charset="0"/>
              </a:rPr>
              <a:t>Presented by:</a:t>
            </a:r>
          </a:p>
          <a:p>
            <a:pPr algn="ctr" eaLnBrk="1" hangingPunct="1">
              <a:spcBef>
                <a:spcPts val="0"/>
              </a:spcBef>
              <a:buFontTx/>
              <a:buNone/>
            </a:pPr>
            <a:r>
              <a:rPr lang="en-US" altLang="en-US" sz="2000" dirty="0" smtClean="0">
                <a:latin typeface="Calibri" pitchFamily="34" charset="0"/>
                <a:ea typeface="ＭＳ Ｐゴシック" pitchFamily="34" charset="-128"/>
                <a:cs typeface="Calibri" pitchFamily="34" charset="0"/>
              </a:rPr>
              <a:t>Greg Nycz, Executive Director</a:t>
            </a:r>
          </a:p>
          <a:p>
            <a:pPr algn="ctr" eaLnBrk="1" hangingPunct="1">
              <a:spcBef>
                <a:spcPts val="0"/>
              </a:spcBef>
              <a:buFontTx/>
              <a:buNone/>
            </a:pPr>
            <a:r>
              <a:rPr lang="en-US" altLang="en-US" sz="2000" dirty="0" smtClean="0">
                <a:latin typeface="Calibri" pitchFamily="34" charset="0"/>
                <a:ea typeface="ＭＳ Ｐゴシック" pitchFamily="34" charset="-128"/>
                <a:cs typeface="Calibri" pitchFamily="34" charset="0"/>
              </a:rPr>
              <a:t>Family Health Center of Marshfield, Inc.</a:t>
            </a:r>
          </a:p>
          <a:p>
            <a:pPr algn="ctr" eaLnBrk="1" hangingPunct="1">
              <a:spcBef>
                <a:spcPts val="0"/>
              </a:spcBef>
              <a:buFontTx/>
              <a:buNone/>
            </a:pPr>
            <a:endParaRPr lang="en-US" altLang="en-US" sz="2000" dirty="0" smtClean="0">
              <a:latin typeface="Calibri" pitchFamily="34" charset="0"/>
              <a:ea typeface="ＭＳ Ｐゴシック" pitchFamily="34" charset="-128"/>
              <a:cs typeface="Calibri" pitchFamily="34" charset="0"/>
            </a:endParaRPr>
          </a:p>
        </p:txBody>
      </p:sp>
      <p:pic>
        <p:nvPicPr>
          <p:cNvPr id="3075" name="Picture 3" title="Family Health Center of Marshfield Logo "/>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30913"/>
            <a:ext cx="32067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itle 1"/>
          <p:cNvSpPr>
            <a:spLocks noGrp="1"/>
          </p:cNvSpPr>
          <p:nvPr>
            <p:ph type="title"/>
          </p:nvPr>
        </p:nvSpPr>
        <p:spPr>
          <a:xfrm>
            <a:off x="457200" y="304800"/>
            <a:ext cx="8229600" cy="1143000"/>
          </a:xfrm>
        </p:spPr>
        <p:txBody>
          <a:bodyPr/>
          <a:lstStyle/>
          <a:p>
            <a:pPr eaLnBrk="1" hangingPunct="1">
              <a:spcBef>
                <a:spcPts val="0"/>
              </a:spcBef>
            </a:pPr>
            <a:r>
              <a:rPr lang="en-US" sz="2000" dirty="0"/>
              <a:t/>
            </a:r>
            <a:br>
              <a:rPr lang="en-US" sz="2000" dirty="0"/>
            </a:br>
            <a:r>
              <a:rPr lang="en-US" sz="2000" dirty="0" smtClean="0"/>
              <a:t/>
            </a:r>
            <a:br>
              <a:rPr lang="en-US" sz="2000" dirty="0" smtClean="0"/>
            </a:br>
            <a:r>
              <a:rPr lang="en-US" sz="2000" dirty="0"/>
              <a:t/>
            </a:r>
            <a:br>
              <a:rPr lang="en-US" sz="2000" dirty="0"/>
            </a:br>
            <a:r>
              <a:rPr lang="en-US" sz="2800" dirty="0" smtClean="0"/>
              <a:t>Healthy </a:t>
            </a:r>
            <a:r>
              <a:rPr lang="en-US" sz="2800" dirty="0"/>
              <a:t>People 2020 Progress Review</a:t>
            </a:r>
            <a:br>
              <a:rPr lang="en-US" sz="2800" dirty="0"/>
            </a:br>
            <a:r>
              <a:rPr lang="en-US" altLang="en-US" sz="2800" dirty="0">
                <a:latin typeface="Calibri" pitchFamily="34" charset="0"/>
                <a:ea typeface="Calibri" pitchFamily="34" charset="0"/>
                <a:cs typeface="Calibri" pitchFamily="34" charset="0"/>
              </a:rPr>
              <a:t>Maximizing Access:</a:t>
            </a:r>
            <a:br>
              <a:rPr lang="en-US" altLang="en-US" sz="2800" dirty="0">
                <a:latin typeface="Calibri" pitchFamily="34" charset="0"/>
                <a:ea typeface="Calibri" pitchFamily="34" charset="0"/>
                <a:cs typeface="Calibri" pitchFamily="34" charset="0"/>
              </a:rPr>
            </a:br>
            <a:r>
              <a:rPr lang="en-US" altLang="en-US" sz="2800" dirty="0">
                <a:latin typeface="Calibri" pitchFamily="34" charset="0"/>
                <a:ea typeface="Calibri" pitchFamily="34" charset="0"/>
                <a:cs typeface="Calibri" pitchFamily="34" charset="0"/>
              </a:rPr>
              <a:t>Connecting Health Care and Oral Health Care</a:t>
            </a:r>
          </a:p>
        </p:txBody>
      </p:sp>
    </p:spTree>
    <p:extLst>
      <p:ext uri="{BB962C8B-B14F-4D97-AF65-F5344CB8AC3E}">
        <p14:creationId xmlns:p14="http://schemas.microsoft.com/office/powerpoint/2010/main" val="38427218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334962"/>
          </a:xfrm>
        </p:spPr>
        <p:txBody>
          <a:bodyPr/>
          <a:lstStyle/>
          <a:p>
            <a:r>
              <a:rPr lang="en-US" sz="1800" dirty="0" smtClean="0"/>
              <a:t>Health Professional Shortage Areas </a:t>
            </a:r>
            <a:endParaRPr lang="en-US" sz="1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descr="Health Professional Shortage Area Designation Areas Maps for Primary Care, Dental and Mental Health.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0679090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descr="Oral health in America" title="screen shot of Surgeon General's Repo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387" y="849406"/>
            <a:ext cx="3993226" cy="5159187"/>
          </a:xfrm>
          <a:prstGeom prst="rect">
            <a:avLst/>
          </a:prstGeom>
        </p:spPr>
      </p:pic>
    </p:spTree>
    <p:extLst>
      <p:ext uri="{BB962C8B-B14F-4D97-AF65-F5344CB8AC3E}">
        <p14:creationId xmlns:p14="http://schemas.microsoft.com/office/powerpoint/2010/main" val="4155563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11</a:t>
            </a:fld>
            <a:endParaRPr lang="en-US" dirty="0"/>
          </a:p>
        </p:txBody>
      </p:sp>
      <p:sp>
        <p:nvSpPr>
          <p:cNvPr id="4" name="Text Placeholder 3"/>
          <p:cNvSpPr>
            <a:spLocks noGrp="1"/>
          </p:cNvSpPr>
          <p:nvPr>
            <p:ph type="body" sz="quarter" idx="20"/>
          </p:nvPr>
        </p:nvSpPr>
        <p:spPr>
          <a:xfrm>
            <a:off x="371268" y="1295400"/>
            <a:ext cx="8401464" cy="4586224"/>
          </a:xfrm>
        </p:spPr>
        <p:txBody>
          <a:bodyPr>
            <a:normAutofit/>
          </a:bodyPr>
          <a:lstStyle/>
          <a:p>
            <a:r>
              <a:rPr lang="en-US" sz="1900" dirty="0" smtClean="0"/>
              <a:t>Good oral health self-care</a:t>
            </a:r>
            <a:r>
              <a:rPr lang="en-US" sz="1900" dirty="0"/>
              <a:t> </a:t>
            </a:r>
            <a:r>
              <a:rPr lang="en-US" sz="1900" dirty="0" smtClean="0"/>
              <a:t>practices:</a:t>
            </a:r>
          </a:p>
          <a:p>
            <a:pPr lvl="1"/>
            <a:r>
              <a:rPr lang="en-US" sz="1900" dirty="0" smtClean="0"/>
              <a:t>brushing </a:t>
            </a:r>
            <a:r>
              <a:rPr lang="en-US" sz="1900" dirty="0"/>
              <a:t>with fluoride </a:t>
            </a:r>
            <a:r>
              <a:rPr lang="en-US" sz="1900" dirty="0" smtClean="0"/>
              <a:t>toothpaste</a:t>
            </a:r>
          </a:p>
          <a:p>
            <a:pPr lvl="1"/>
            <a:r>
              <a:rPr lang="en-US" sz="1900" dirty="0" smtClean="0"/>
              <a:t>daily flossing </a:t>
            </a:r>
          </a:p>
          <a:p>
            <a:pPr lvl="1"/>
            <a:r>
              <a:rPr lang="en-US" sz="1900" dirty="0" smtClean="0"/>
              <a:t>professional treatment</a:t>
            </a:r>
          </a:p>
          <a:p>
            <a:endParaRPr lang="en-US" sz="1900" dirty="0"/>
          </a:p>
          <a:p>
            <a:r>
              <a:rPr lang="en-US" sz="1900" dirty="0" smtClean="0"/>
              <a:t>Health </a:t>
            </a:r>
            <a:r>
              <a:rPr lang="en-US" sz="1900" dirty="0"/>
              <a:t>behaviors that can lead to poor </a:t>
            </a:r>
            <a:r>
              <a:rPr lang="en-US" sz="1900" dirty="0" smtClean="0"/>
              <a:t>                                                                oral </a:t>
            </a:r>
            <a:r>
              <a:rPr lang="en-US" sz="1900" dirty="0"/>
              <a:t>health include:</a:t>
            </a:r>
          </a:p>
          <a:p>
            <a:pPr lvl="1"/>
            <a:r>
              <a:rPr lang="en-US" sz="1900" dirty="0" smtClean="0"/>
              <a:t>Tobacco </a:t>
            </a:r>
            <a:r>
              <a:rPr lang="en-US" sz="1900" dirty="0"/>
              <a:t>use</a:t>
            </a:r>
          </a:p>
          <a:p>
            <a:pPr lvl="1"/>
            <a:r>
              <a:rPr lang="en-US" sz="1900" dirty="0"/>
              <a:t>Excessive alcohol use</a:t>
            </a:r>
          </a:p>
          <a:p>
            <a:pPr lvl="1"/>
            <a:r>
              <a:rPr lang="en-US" sz="1900" dirty="0"/>
              <a:t>Poor diet</a:t>
            </a:r>
          </a:p>
          <a:p>
            <a:endParaRPr lang="en-US" dirty="0"/>
          </a:p>
        </p:txBody>
      </p:sp>
      <p:sp>
        <p:nvSpPr>
          <p:cNvPr id="5" name="Title 4"/>
          <p:cNvSpPr>
            <a:spLocks noGrp="1"/>
          </p:cNvSpPr>
          <p:nvPr>
            <p:ph type="title"/>
          </p:nvPr>
        </p:nvSpPr>
        <p:spPr>
          <a:xfrm>
            <a:off x="749510" y="131762"/>
            <a:ext cx="6552990" cy="797628"/>
          </a:xfrm>
        </p:spPr>
        <p:txBody>
          <a:bodyPr/>
          <a:lstStyle/>
          <a:p>
            <a:r>
              <a:rPr lang="en-US" b="1" dirty="0" smtClean="0"/>
              <a:t>Prevention Matters </a:t>
            </a:r>
            <a:endParaRPr lang="en-US" b="1" dirty="0"/>
          </a:p>
        </p:txBody>
      </p:sp>
      <p:sp>
        <p:nvSpPr>
          <p:cNvPr id="8" name="Text Placeholder 4"/>
          <p:cNvSpPr txBox="1">
            <a:spLocks/>
          </p:cNvSpPr>
          <p:nvPr/>
        </p:nvSpPr>
        <p:spPr>
          <a:xfrm>
            <a:off x="478970" y="5805422"/>
            <a:ext cx="8184017" cy="3853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SOURCE: </a:t>
            </a: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https://https://www.healthypeople.gov/2020/topics-objectives/topic/oral-health</a:t>
            </a:r>
          </a:p>
        </p:txBody>
      </p:sp>
      <p:pic>
        <p:nvPicPr>
          <p:cNvPr id="4098" name="Picture 2" descr="picture of floss, toothpaste, and toothbrus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268" y="2142556"/>
            <a:ext cx="2684464" cy="176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9689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800" dirty="0">
                <a:latin typeface="Calibri" panose="020F0502020204030204" pitchFamily="34" charset="0"/>
              </a:rPr>
              <a:t>The Dental Access Problem</a:t>
            </a:r>
            <a:r>
              <a:rPr lang="en-US" altLang="en-US" sz="3800" dirty="0">
                <a:solidFill>
                  <a:schemeClr val="tx1"/>
                </a:solidFill>
                <a:latin typeface="Calibri" panose="020F0502020204030204" pitchFamily="34" charset="0"/>
              </a:rPr>
              <a:t> </a:t>
            </a:r>
            <a:endParaRPr lang="en-US" sz="3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4"/>
          <p:cNvSpPr>
            <a:spLocks noGrp="1" noChangeArrowheads="1"/>
          </p:cNvSpPr>
          <p:nvPr>
            <p:ph idx="1"/>
          </p:nvPr>
        </p:nvSpPr>
        <p:spPr/>
        <p:txBody>
          <a:bodyPr/>
          <a:lstStyle/>
          <a:p>
            <a:pPr eaLnBrk="1" hangingPunct="1">
              <a:lnSpc>
                <a:spcPct val="70000"/>
              </a:lnSpc>
              <a:buFont typeface="ZapfDingbats" pitchFamily="82" charset="2"/>
              <a:buNone/>
            </a:pPr>
            <a:r>
              <a:rPr lang="en-US" altLang="en-US" sz="2800" u="sng" dirty="0" smtClean="0">
                <a:latin typeface="Calibri" panose="020F0502020204030204" pitchFamily="34" charset="0"/>
                <a:cs typeface="Arial" panose="020B0604020202020204" pitchFamily="34" charset="0"/>
              </a:rPr>
              <a:t>A Wisconsin Problem</a:t>
            </a:r>
          </a:p>
          <a:p>
            <a:pPr eaLnBrk="1" hangingPunct="1">
              <a:lnSpc>
                <a:spcPct val="70000"/>
              </a:lnSpc>
              <a:buFont typeface="ZapfDingbats" pitchFamily="82" charset="2"/>
              <a:buNone/>
            </a:pPr>
            <a:endParaRPr lang="en-US" altLang="en-US" sz="2800" u="sng" dirty="0" smtClean="0">
              <a:latin typeface="Calibri" panose="020F0502020204030204" pitchFamily="34" charset="0"/>
              <a:cs typeface="Arial" panose="020B0604020202020204" pitchFamily="34" charset="0"/>
            </a:endParaRPr>
          </a:p>
          <a:p>
            <a:pPr eaLnBrk="1" hangingPunct="1">
              <a:lnSpc>
                <a:spcPct val="70000"/>
              </a:lnSpc>
              <a:buFont typeface="ZapfDingbats" pitchFamily="82" charset="2"/>
              <a:buNone/>
            </a:pPr>
            <a:endParaRPr lang="en-US" altLang="en-US" sz="1200" dirty="0" smtClean="0">
              <a:latin typeface="Calibri" panose="020F0502020204030204" pitchFamily="34" charset="0"/>
              <a:cs typeface="Arial" panose="020B0604020202020204" pitchFamily="34" charset="0"/>
            </a:endParaRPr>
          </a:p>
          <a:p>
            <a:pPr eaLnBrk="1" hangingPunct="1">
              <a:lnSpc>
                <a:spcPct val="70000"/>
              </a:lnSpc>
              <a:spcBef>
                <a:spcPts val="0"/>
              </a:spcBef>
            </a:pPr>
            <a:r>
              <a:rPr lang="en-US" altLang="en-US" sz="2800" dirty="0" smtClean="0">
                <a:latin typeface="Calibri" panose="020F0502020204030204" pitchFamily="34" charset="0"/>
                <a:cs typeface="Arial" panose="020B0604020202020204" pitchFamily="34" charset="0"/>
              </a:rPr>
              <a:t>30.8% of our 3</a:t>
            </a:r>
            <a:r>
              <a:rPr lang="en-US" altLang="en-US" sz="2800" baseline="30000" dirty="0" smtClean="0">
                <a:latin typeface="Calibri" panose="020F0502020204030204" pitchFamily="34" charset="0"/>
                <a:cs typeface="Arial" panose="020B0604020202020204" pitchFamily="34" charset="0"/>
              </a:rPr>
              <a:t>rd</a:t>
            </a:r>
            <a:r>
              <a:rPr lang="en-US" altLang="en-US" sz="2800" dirty="0" smtClean="0">
                <a:latin typeface="Calibri" panose="020F0502020204030204" pitchFamily="34" charset="0"/>
                <a:cs typeface="Arial" panose="020B0604020202020204" pitchFamily="34" charset="0"/>
              </a:rPr>
              <a:t> graders have untreated decay.  Four percent (8.4% in lower income schools) had urgent care needs (pain, infection, swelling, or soft tissue ulceration of more than two weeks duration) </a:t>
            </a:r>
            <a:r>
              <a:rPr lang="en-US" altLang="en-US" sz="1400" dirty="0" smtClean="0">
                <a:latin typeface="Calibri" panose="020F0502020204030204" pitchFamily="34" charset="0"/>
                <a:cs typeface="Arial" panose="020B0604020202020204" pitchFamily="34" charset="0"/>
              </a:rPr>
              <a:t>(Make Your Smile Count Survey, Wisconsin DHFS, 2001-2002)</a:t>
            </a:r>
          </a:p>
          <a:p>
            <a:pPr eaLnBrk="1" hangingPunct="1">
              <a:lnSpc>
                <a:spcPct val="70000"/>
              </a:lnSpc>
              <a:spcBef>
                <a:spcPts val="0"/>
              </a:spcBef>
            </a:pPr>
            <a:endParaRPr lang="en-US" altLang="en-US" sz="1400" dirty="0">
              <a:latin typeface="Calibri" panose="020F0502020204030204" pitchFamily="34" charset="0"/>
              <a:cs typeface="Arial" panose="020B0604020202020204" pitchFamily="34" charset="0"/>
            </a:endParaRPr>
          </a:p>
          <a:p>
            <a:pPr eaLnBrk="1" hangingPunct="1">
              <a:lnSpc>
                <a:spcPct val="70000"/>
              </a:lnSpc>
              <a:buFont typeface="ZapfDingbats" pitchFamily="82" charset="2"/>
              <a:buNone/>
            </a:pPr>
            <a:endParaRPr lang="en-US" altLang="en-US" sz="1400" u="sng" dirty="0">
              <a:latin typeface="Calibri" panose="020F0502020204030204" pitchFamily="34" charset="0"/>
              <a:cs typeface="Arial" panose="020B0604020202020204" pitchFamily="34" charset="0"/>
            </a:endParaRPr>
          </a:p>
          <a:p>
            <a:pPr eaLnBrk="1" hangingPunct="1">
              <a:lnSpc>
                <a:spcPct val="70000"/>
              </a:lnSpc>
            </a:pPr>
            <a:r>
              <a:rPr lang="en-US" altLang="en-US" sz="2800" dirty="0">
                <a:latin typeface="Calibri" panose="020F0502020204030204" pitchFamily="34" charset="0"/>
                <a:cs typeface="Arial" panose="020B0604020202020204" pitchFamily="34" charset="0"/>
              </a:rPr>
              <a:t>Only 23.4% of State Medicaid recipients received a dental service in 2008.  </a:t>
            </a:r>
            <a:r>
              <a:rPr lang="en-US" altLang="en-US" sz="1400" dirty="0">
                <a:latin typeface="Calibri" panose="020F0502020204030204" pitchFamily="34" charset="0"/>
                <a:cs typeface="Arial" panose="020B0604020202020204" pitchFamily="34" charset="0"/>
              </a:rPr>
              <a:t>(data from Wisconsin Department of Health Services)</a:t>
            </a:r>
          </a:p>
          <a:p>
            <a:pPr eaLnBrk="1" hangingPunct="1">
              <a:lnSpc>
                <a:spcPct val="70000"/>
              </a:lnSpc>
              <a:spcBef>
                <a:spcPts val="0"/>
              </a:spcBef>
            </a:pPr>
            <a:endParaRPr lang="en-US" altLang="en-US" sz="1400" dirty="0" smtClean="0">
              <a:latin typeface="Calibri" panose="020F0502020204030204" pitchFamily="34" charset="0"/>
              <a:cs typeface="Arial" panose="020B0604020202020204" pitchFamily="34" charset="0"/>
            </a:endParaRPr>
          </a:p>
          <a:p>
            <a:pPr marL="0" eaLnBrk="1" hangingPunct="1">
              <a:lnSpc>
                <a:spcPct val="70000"/>
              </a:lnSpc>
              <a:spcBef>
                <a:spcPts val="0"/>
              </a:spcBef>
              <a:buFont typeface="Arial" charset="0"/>
              <a:buChar char="•"/>
            </a:pPr>
            <a:endParaRPr lang="en-US" altLang="en-US" sz="1400" dirty="0" smtClean="0">
              <a:latin typeface="Calibri" panose="020F0502020204030204" pitchFamily="34" charset="0"/>
              <a:cs typeface="Arial" panose="020B0604020202020204" pitchFamily="34" charset="0"/>
            </a:endParaRPr>
          </a:p>
          <a:p>
            <a:pPr marL="0" indent="0" eaLnBrk="1" hangingPunct="1">
              <a:lnSpc>
                <a:spcPct val="70000"/>
              </a:lnSpc>
              <a:spcBef>
                <a:spcPts val="0"/>
              </a:spcBef>
              <a:buNone/>
            </a:pPr>
            <a:endParaRPr lang="en-US" altLang="en-US" sz="1400" dirty="0" smtClean="0">
              <a:latin typeface="Calibri" panose="020F0502020204030204" pitchFamily="34" charset="0"/>
              <a:cs typeface="Arial" panose="020B0604020202020204" pitchFamily="34" charset="0"/>
            </a:endParaRPr>
          </a:p>
        </p:txBody>
      </p:sp>
      <p:pic>
        <p:nvPicPr>
          <p:cNvPr id="6" name="Picture 5"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18047"/>
            <a:ext cx="2895600" cy="426633"/>
          </a:xfrm>
          <a:prstGeom prst="rect">
            <a:avLst/>
          </a:prstGeom>
        </p:spPr>
      </p:pic>
    </p:spTree>
    <p:extLst>
      <p:ext uri="{BB962C8B-B14F-4D97-AF65-F5344CB8AC3E}">
        <p14:creationId xmlns:p14="http://schemas.microsoft.com/office/powerpoint/2010/main" val="24895068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Our Plan</a:t>
            </a:r>
            <a:endParaRPr lang="en-US" sz="3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3"/>
          <p:cNvSpPr>
            <a:spLocks noGrp="1" noChangeArrowheads="1"/>
          </p:cNvSpPr>
          <p:nvPr>
            <p:ph idx="1"/>
          </p:nvPr>
        </p:nvSpPr>
        <p:spPr/>
        <p:txBody>
          <a:bodyPr/>
          <a:lstStyle/>
          <a:p>
            <a:pPr>
              <a:buFontTx/>
              <a:buNone/>
            </a:pPr>
            <a:r>
              <a:rPr lang="en-US" altLang="en-US" sz="2800" dirty="0" smtClean="0">
                <a:latin typeface="Calibri" pitchFamily="34" charset="0"/>
              </a:rPr>
              <a:t>Our </a:t>
            </a:r>
            <a:r>
              <a:rPr lang="en-US" altLang="en-US" sz="2800" dirty="0">
                <a:latin typeface="Calibri" pitchFamily="34" charset="0"/>
              </a:rPr>
              <a:t>destination:	100% access to high quality services			0 health </a:t>
            </a:r>
            <a:r>
              <a:rPr lang="en-US" altLang="en-US" sz="2800" dirty="0" smtClean="0">
                <a:latin typeface="Calibri" pitchFamily="34" charset="0"/>
              </a:rPr>
              <a:t>disparities</a:t>
            </a:r>
            <a:br>
              <a:rPr lang="en-US" altLang="en-US" sz="2800" dirty="0" smtClean="0">
                <a:latin typeface="Calibri" pitchFamily="34" charset="0"/>
              </a:rPr>
            </a:br>
            <a:endParaRPr lang="en-US" altLang="en-US" sz="2800" dirty="0">
              <a:latin typeface="Calibri" pitchFamily="34" charset="0"/>
            </a:endParaRPr>
          </a:p>
          <a:p>
            <a:pPr>
              <a:buFontTx/>
              <a:buNone/>
            </a:pPr>
            <a:r>
              <a:rPr lang="en-US" altLang="en-US" sz="2800" dirty="0">
                <a:latin typeface="Calibri" pitchFamily="34" charset="0"/>
              </a:rPr>
              <a:t>Our strategy:	Develop a plan capable of</a:t>
            </a:r>
          </a:p>
          <a:p>
            <a:pPr>
              <a:buFontTx/>
              <a:buNone/>
            </a:pPr>
            <a:r>
              <a:rPr lang="en-US" altLang="en-US" sz="2800" dirty="0">
                <a:latin typeface="Calibri" pitchFamily="34" charset="0"/>
              </a:rPr>
              <a:t>				delivering us to our final</a:t>
            </a:r>
          </a:p>
          <a:p>
            <a:pPr>
              <a:buFontTx/>
              <a:buNone/>
            </a:pPr>
            <a:r>
              <a:rPr lang="en-US" altLang="en-US" sz="2800" dirty="0">
                <a:latin typeface="Calibri" pitchFamily="34" charset="0"/>
              </a:rPr>
              <a:t>				</a:t>
            </a:r>
            <a:r>
              <a:rPr lang="en-US" altLang="en-US" sz="2800" dirty="0" smtClean="0">
                <a:latin typeface="Calibri" pitchFamily="34" charset="0"/>
              </a:rPr>
              <a:t>destination</a:t>
            </a:r>
            <a:br>
              <a:rPr lang="en-US" altLang="en-US" sz="2800" dirty="0" smtClean="0">
                <a:latin typeface="Calibri" pitchFamily="34" charset="0"/>
              </a:rPr>
            </a:br>
            <a:endParaRPr lang="en-US" altLang="en-US" sz="2800" dirty="0">
              <a:latin typeface="Calibri" pitchFamily="34" charset="0"/>
            </a:endParaRPr>
          </a:p>
          <a:p>
            <a:pPr>
              <a:buFontTx/>
              <a:buNone/>
            </a:pPr>
            <a:r>
              <a:rPr lang="en-US" altLang="en-US" sz="2800" dirty="0">
                <a:latin typeface="Calibri" pitchFamily="34" charset="0"/>
              </a:rPr>
              <a:t>Planning horizon:	10 to 20 years</a:t>
            </a:r>
          </a:p>
        </p:txBody>
      </p:sp>
      <p:pic>
        <p:nvPicPr>
          <p:cNvPr id="6" name="Picture 5"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18047"/>
            <a:ext cx="2895600" cy="426633"/>
          </a:xfrm>
          <a:prstGeom prst="rect">
            <a:avLst/>
          </a:prstGeom>
        </p:spPr>
      </p:pic>
    </p:spTree>
    <p:extLst>
      <p:ext uri="{BB962C8B-B14F-4D97-AF65-F5344CB8AC3E}">
        <p14:creationId xmlns:p14="http://schemas.microsoft.com/office/powerpoint/2010/main" val="40963169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800" dirty="0">
                <a:latin typeface="Calibri" panose="020F0502020204030204" pitchFamily="34" charset="0"/>
              </a:rPr>
              <a:t>The Need for a Comprehensive </a:t>
            </a:r>
            <a:r>
              <a:rPr lang="en-US" altLang="en-US" sz="3800" dirty="0" smtClean="0">
                <a:latin typeface="Calibri" panose="020F0502020204030204" pitchFamily="34" charset="0"/>
              </a:rPr>
              <a:t>Strategy</a:t>
            </a:r>
            <a:endParaRPr lang="en-US" sz="3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2"/>
          <p:cNvSpPr txBox="1">
            <a:spLocks noChangeArrowheads="1"/>
          </p:cNvSpPr>
          <p:nvPr/>
        </p:nvSpPr>
        <p:spPr bwMode="auto">
          <a:xfrm>
            <a:off x="457200" y="16764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	To be successful, we must recognize the importance of dual accountabilities:</a:t>
            </a:r>
          </a:p>
          <a:p>
            <a:pPr marL="609600" marR="0" lvl="0" indent="-609600" algn="l" defTabSz="914400" rtl="0" eaLnBrk="0" fontAlgn="base" latinLnBrk="0" hangingPunct="0">
              <a:lnSpc>
                <a:spcPct val="100000"/>
              </a:lnSpc>
              <a:spcBef>
                <a:spcPct val="20000"/>
              </a:spcBef>
              <a:spcAft>
                <a:spcPct val="0"/>
              </a:spcAft>
              <a:buClrTx/>
              <a:buSzTx/>
              <a:buFontTx/>
              <a:buNone/>
              <a:tabLst/>
              <a:defRPr/>
            </a:pPr>
            <a:endParaRPr kumimoji="0" lang="en-US" altLang="en-US" sz="3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609600" marR="0" lvl="0" indent="-609600" algn="l" defTabSz="914400" rtl="0" eaLnBrk="0" fontAlgn="base" latinLnBrk="0" hangingPunct="0">
              <a:lnSpc>
                <a:spcPct val="100000"/>
              </a:lnSpc>
              <a:spcBef>
                <a:spcPct val="20000"/>
              </a:spcBef>
              <a:spcAft>
                <a:spcPct val="0"/>
              </a:spcAft>
              <a:buClrTx/>
              <a:buSzTx/>
              <a:buFontTx/>
              <a:buAutoNum type="arabicPeriod"/>
              <a:tabLst/>
              <a:defRPr/>
            </a:pPr>
            <a:r>
              <a:rPr kumimoji="0" lang="en-US" altLang="en-US" sz="3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To those in need </a:t>
            </a:r>
          </a:p>
          <a:p>
            <a:pPr marL="609600" marR="0" lvl="0" indent="-609600" algn="l" defTabSz="914400" rtl="0" eaLnBrk="0" fontAlgn="base" latinLnBrk="0" hangingPunct="0">
              <a:lnSpc>
                <a:spcPct val="100000"/>
              </a:lnSpc>
              <a:spcBef>
                <a:spcPct val="20000"/>
              </a:spcBef>
              <a:spcAft>
                <a:spcPct val="0"/>
              </a:spcAft>
              <a:buClrTx/>
              <a:buSzTx/>
              <a:buFontTx/>
              <a:buAutoNum type="arabicPeriod"/>
              <a:tabLst/>
              <a:defRPr/>
            </a:pPr>
            <a:r>
              <a:rPr kumimoji="0" lang="en-US" altLang="en-US" sz="3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To those who pay (the State of Wisconsin, HRSA, Medicaid) as well as those who ultimately foot the bill (taxpayer).</a:t>
            </a:r>
            <a:endParaRPr kumimoji="0" lang="en-US" alt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6" name="Picture 5"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18047"/>
            <a:ext cx="2895600" cy="426633"/>
          </a:xfrm>
          <a:prstGeom prst="rect">
            <a:avLst/>
          </a:prstGeom>
        </p:spPr>
      </p:pic>
    </p:spTree>
    <p:extLst>
      <p:ext uri="{BB962C8B-B14F-4D97-AF65-F5344CB8AC3E}">
        <p14:creationId xmlns:p14="http://schemas.microsoft.com/office/powerpoint/2010/main" val="13618619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57200" y="76200"/>
            <a:ext cx="8229600" cy="1143000"/>
          </a:xfrm>
        </p:spPr>
        <p:txBody>
          <a:bodyPr/>
          <a:lstStyle/>
          <a:p>
            <a:pPr eaLnBrk="1" hangingPunct="1"/>
            <a:r>
              <a:rPr lang="en-US" altLang="en-US" sz="4000" dirty="0" smtClean="0">
                <a:latin typeface="Calibri" panose="020F0502020204030204" pitchFamily="34" charset="0"/>
              </a:rPr>
              <a:t>Major Components of the Plan</a:t>
            </a:r>
          </a:p>
        </p:txBody>
      </p:sp>
      <p:sp>
        <p:nvSpPr>
          <p:cNvPr id="16388" name="Rectangle 3"/>
          <p:cNvSpPr>
            <a:spLocks noGrp="1" noChangeArrowheads="1"/>
          </p:cNvSpPr>
          <p:nvPr>
            <p:ph type="body" idx="1"/>
          </p:nvPr>
        </p:nvSpPr>
        <p:spPr>
          <a:xfrm>
            <a:off x="471488" y="1600200"/>
            <a:ext cx="8245475" cy="4191000"/>
          </a:xfrm>
        </p:spPr>
        <p:txBody>
          <a:bodyPr/>
          <a:lstStyle/>
          <a:p>
            <a:pPr marL="514350" indent="-514350" eaLnBrk="1" hangingPunct="1">
              <a:buFont typeface="+mj-lt"/>
              <a:buAutoNum type="arabicPeriod"/>
              <a:defRPr/>
            </a:pPr>
            <a:r>
              <a:rPr lang="en-US" sz="2800" dirty="0" smtClean="0">
                <a:solidFill>
                  <a:schemeClr val="tx2"/>
                </a:solidFill>
              </a:rPr>
              <a:t>Rapidly expand dental capacity.  If you build it they will come, but they will come when they are in pain</a:t>
            </a:r>
          </a:p>
          <a:p>
            <a:pPr marL="514350" indent="-514350" eaLnBrk="1" hangingPunct="1">
              <a:buFont typeface="+mj-lt"/>
              <a:buAutoNum type="arabicPeriod"/>
              <a:defRPr/>
            </a:pPr>
            <a:r>
              <a:rPr lang="en-US" sz="2800" dirty="0">
                <a:solidFill>
                  <a:schemeClr val="tx2"/>
                </a:solidFill>
              </a:rPr>
              <a:t>Foster collaboration across medicine, public health, and  dentistry </a:t>
            </a:r>
          </a:p>
          <a:p>
            <a:pPr marL="514350" indent="-514350" eaLnBrk="1" hangingPunct="1">
              <a:buFont typeface="+mj-lt"/>
              <a:buAutoNum type="arabicPeriod"/>
              <a:defRPr/>
            </a:pPr>
            <a:r>
              <a:rPr lang="en-US" sz="2800" dirty="0" smtClean="0">
                <a:solidFill>
                  <a:schemeClr val="tx2"/>
                </a:solidFill>
              </a:rPr>
              <a:t>Develop an integrated oral/medical electronic health record with decision support tools</a:t>
            </a:r>
          </a:p>
        </p:txBody>
      </p:sp>
      <p:pic>
        <p:nvPicPr>
          <p:cNvPr id="5" name="Picture 4"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18047"/>
            <a:ext cx="2895600" cy="426633"/>
          </a:xfrm>
          <a:prstGeom prst="rect">
            <a:avLst/>
          </a:prstGeom>
        </p:spPr>
      </p:pic>
      <p:sp>
        <p:nvSpPr>
          <p:cNvPr id="7" name="Slide Number Placeholder 5"/>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00C385-28D5-4195-864E-F7267DEB88A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80333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title="Family Health Center of Marshfield Map of Target Area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5847"/>
            <a:ext cx="5545282" cy="7176247"/>
          </a:xfrm>
          <a:prstGeom prst="rect">
            <a:avLst/>
          </a:prstGeom>
        </p:spPr>
      </p:pic>
    </p:spTree>
    <p:extLst>
      <p:ext uri="{BB962C8B-B14F-4D97-AF65-F5344CB8AC3E}">
        <p14:creationId xmlns:p14="http://schemas.microsoft.com/office/powerpoint/2010/main" val="3253179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609600" y="152400"/>
            <a:ext cx="7772400" cy="762000"/>
          </a:xfrm>
        </p:spPr>
        <p:txBody>
          <a:bodyPr/>
          <a:lstStyle/>
          <a:p>
            <a:r>
              <a:rPr lang="en-US" altLang="en-US" sz="3200" dirty="0" smtClean="0">
                <a:latin typeface="Calibri" pitchFamily="34" charset="0"/>
                <a:ea typeface="Calibri" pitchFamily="34" charset="0"/>
                <a:cs typeface="Calibri" pitchFamily="34" charset="0"/>
              </a:rPr>
              <a:t>Elements of Our Oral Health Initiative</a:t>
            </a:r>
          </a:p>
        </p:txBody>
      </p:sp>
      <p:sp>
        <p:nvSpPr>
          <p:cNvPr id="37891" name="Subtitle 2"/>
          <p:cNvSpPr>
            <a:spLocks noGrp="1"/>
          </p:cNvSpPr>
          <p:nvPr>
            <p:ph type="subTitle" idx="1"/>
          </p:nvPr>
        </p:nvSpPr>
        <p:spPr>
          <a:xfrm>
            <a:off x="685800" y="1143000"/>
            <a:ext cx="7772400" cy="4572000"/>
          </a:xfrm>
        </p:spPr>
        <p:txBody>
          <a:bodyPr/>
          <a:lstStyle/>
          <a:p>
            <a:pPr marL="800100" lvl="1" indent="-342900" algn="l">
              <a:buFont typeface="Arial" panose="020B0604020202020204" pitchFamily="34" charset="0"/>
              <a:buChar char="•"/>
            </a:pPr>
            <a:r>
              <a:rPr lang="en-US" altLang="en-US" sz="2400" dirty="0" smtClean="0">
                <a:latin typeface="Calibri" pitchFamily="34" charset="0"/>
                <a:ea typeface="Calibri" pitchFamily="34" charset="0"/>
                <a:cs typeface="Calibri" pitchFamily="34" charset="0"/>
              </a:rPr>
              <a:t>Access to needed services leaving no one behind</a:t>
            </a:r>
          </a:p>
          <a:p>
            <a:pPr marL="800100" lvl="1" indent="-342900" algn="l">
              <a:buFont typeface="Arial" panose="020B0604020202020204" pitchFamily="34" charset="0"/>
              <a:buChar char="•"/>
            </a:pPr>
            <a:r>
              <a:rPr lang="en-US" altLang="en-US" sz="2400" dirty="0" smtClean="0">
                <a:latin typeface="Calibri" pitchFamily="34" charset="0"/>
                <a:ea typeface="Calibri" pitchFamily="34" charset="0"/>
                <a:cs typeface="Calibri" pitchFamily="34" charset="0"/>
              </a:rPr>
              <a:t>Integration across public health/medical and dental domains</a:t>
            </a:r>
          </a:p>
          <a:p>
            <a:pPr marL="800100" lvl="1" indent="-342900" algn="l">
              <a:buFont typeface="Arial" panose="020B0604020202020204" pitchFamily="34" charset="0"/>
              <a:buChar char="•"/>
            </a:pPr>
            <a:r>
              <a:rPr lang="en-US" altLang="en-US" sz="2400" dirty="0" smtClean="0">
                <a:latin typeface="Calibri" pitchFamily="34" charset="0"/>
                <a:ea typeface="Calibri" pitchFamily="34" charset="0"/>
                <a:cs typeface="Calibri" pitchFamily="34" charset="0"/>
              </a:rPr>
              <a:t>Workforce solutions</a:t>
            </a:r>
          </a:p>
          <a:p>
            <a:pPr marL="1257300" lvl="2" indent="-342900" algn="l">
              <a:buFont typeface="Courier New" panose="02070309020205020404" pitchFamily="49" charset="0"/>
              <a:buChar char="o"/>
            </a:pPr>
            <a:r>
              <a:rPr lang="en-US" altLang="en-US" dirty="0" smtClean="0">
                <a:latin typeface="Calibri" pitchFamily="34" charset="0"/>
                <a:ea typeface="Calibri" pitchFamily="34" charset="0"/>
                <a:cs typeface="Calibri" pitchFamily="34" charset="0"/>
              </a:rPr>
              <a:t>Not enough dentists</a:t>
            </a:r>
          </a:p>
          <a:p>
            <a:pPr marL="1257300" lvl="2" indent="-342900" algn="l">
              <a:buFont typeface="Courier New" panose="02070309020205020404" pitchFamily="49" charset="0"/>
              <a:buChar char="o"/>
            </a:pPr>
            <a:r>
              <a:rPr lang="en-US" altLang="en-US" dirty="0" smtClean="0">
                <a:latin typeface="Calibri" pitchFamily="34" charset="0"/>
                <a:ea typeface="Calibri" pitchFamily="34" charset="0"/>
                <a:cs typeface="Calibri" pitchFamily="34" charset="0"/>
              </a:rPr>
              <a:t>Maldistribution of dentists</a:t>
            </a:r>
          </a:p>
          <a:p>
            <a:pPr marL="1257300" lvl="2" indent="-342900" algn="l">
              <a:buFont typeface="Courier New" panose="02070309020205020404" pitchFamily="49" charset="0"/>
              <a:buChar char="o"/>
            </a:pPr>
            <a:r>
              <a:rPr lang="en-US" altLang="en-US" dirty="0" smtClean="0">
                <a:latin typeface="Calibri" pitchFamily="34" charset="0"/>
                <a:ea typeface="Calibri" pitchFamily="34" charset="0"/>
                <a:cs typeface="Calibri" pitchFamily="34" charset="0"/>
              </a:rPr>
              <a:t>Training deficits</a:t>
            </a:r>
          </a:p>
          <a:p>
            <a:pPr marL="800100" lvl="1" indent="-342900" algn="l">
              <a:buFont typeface="Arial" panose="020B0604020202020204" pitchFamily="34" charset="0"/>
              <a:buChar char="•"/>
            </a:pPr>
            <a:r>
              <a:rPr lang="en-US" altLang="en-US" sz="2400" dirty="0" smtClean="0">
                <a:latin typeface="Calibri" pitchFamily="34" charset="0"/>
                <a:ea typeface="Calibri" pitchFamily="34" charset="0"/>
                <a:cs typeface="Calibri" pitchFamily="34" charset="0"/>
              </a:rPr>
              <a:t>Quality assurance and improvement</a:t>
            </a:r>
          </a:p>
          <a:p>
            <a:pPr marL="800100" lvl="1" indent="-342900" algn="l">
              <a:buFont typeface="Arial" panose="020B0604020202020204" pitchFamily="34" charset="0"/>
              <a:buChar char="•"/>
            </a:pPr>
            <a:r>
              <a:rPr lang="en-US" altLang="en-US" sz="2400" dirty="0" smtClean="0">
                <a:latin typeface="Calibri" pitchFamily="34" charset="0"/>
                <a:ea typeface="Calibri" pitchFamily="34" charset="0"/>
                <a:cs typeface="Calibri" pitchFamily="34" charset="0"/>
              </a:rPr>
              <a:t>Expanding our knowledge base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635E-2BD0-45B1-9DAE-726EF49961D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11101135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609600" y="228600"/>
            <a:ext cx="7772400" cy="533400"/>
          </a:xfrm>
        </p:spPr>
        <p:txBody>
          <a:bodyPr/>
          <a:lstStyle/>
          <a:p>
            <a:r>
              <a:rPr lang="en-US" altLang="en-US" sz="3200" dirty="0" smtClean="0">
                <a:latin typeface="Calibri" pitchFamily="34" charset="0"/>
                <a:ea typeface="Calibri" pitchFamily="34" charset="0"/>
                <a:cs typeface="Calibri" pitchFamily="34" charset="0"/>
              </a:rPr>
              <a:t>Access</a:t>
            </a:r>
          </a:p>
        </p:txBody>
      </p:sp>
      <p:sp>
        <p:nvSpPr>
          <p:cNvPr id="21507" name="Subtitle 2"/>
          <p:cNvSpPr>
            <a:spLocks noGrp="1"/>
          </p:cNvSpPr>
          <p:nvPr>
            <p:ph type="subTitle" idx="1"/>
          </p:nvPr>
        </p:nvSpPr>
        <p:spPr>
          <a:xfrm>
            <a:off x="685800" y="685800"/>
            <a:ext cx="7772400" cy="5532248"/>
          </a:xfrm>
        </p:spPr>
        <p:txBody>
          <a:bodyPr/>
          <a:lstStyle/>
          <a:p>
            <a:pPr algn="l">
              <a:defRPr/>
            </a:pPr>
            <a:endParaRPr lang="en-US" sz="2400" dirty="0" smtClean="0">
              <a:latin typeface="Calibri" pitchFamily="34" charset="0"/>
              <a:cs typeface="Calibri" pitchFamily="34" charset="0"/>
            </a:endParaRPr>
          </a:p>
          <a:p>
            <a:pPr algn="l">
              <a:defRPr/>
            </a:pPr>
            <a:r>
              <a:rPr lang="en-US" sz="2400" dirty="0" smtClean="0">
                <a:latin typeface="Calibri" pitchFamily="34" charset="0"/>
                <a:cs typeface="Calibri" pitchFamily="34" charset="0"/>
              </a:rPr>
              <a:t>Leaving No One Behind</a:t>
            </a:r>
          </a:p>
          <a:p>
            <a:pPr marL="342900" indent="-342900" algn="l">
              <a:buFont typeface="Arial" pitchFamily="34" charset="0"/>
              <a:buChar char="•"/>
              <a:defRPr/>
            </a:pPr>
            <a:r>
              <a:rPr lang="en-US" sz="2400" dirty="0" smtClean="0">
                <a:latin typeface="Calibri" pitchFamily="34" charset="0"/>
                <a:cs typeface="Calibri" pitchFamily="34" charset="0"/>
              </a:rPr>
              <a:t>The elderly</a:t>
            </a:r>
          </a:p>
          <a:p>
            <a:pPr marL="342900" indent="-342900" algn="l">
              <a:buFont typeface="Arial" pitchFamily="34" charset="0"/>
              <a:buChar char="•"/>
              <a:defRPr/>
            </a:pPr>
            <a:r>
              <a:rPr lang="en-US" sz="2400" dirty="0" smtClean="0">
                <a:latin typeface="Calibri" pitchFamily="34" charset="0"/>
                <a:cs typeface="Calibri" pitchFamily="34" charset="0"/>
              </a:rPr>
              <a:t>Veterans*</a:t>
            </a:r>
          </a:p>
          <a:p>
            <a:pPr marL="342900" indent="-342900" algn="l">
              <a:buFont typeface="Arial" pitchFamily="34" charset="0"/>
              <a:buChar char="•"/>
              <a:defRPr/>
            </a:pPr>
            <a:r>
              <a:rPr lang="en-US" sz="2400" dirty="0" smtClean="0">
                <a:latin typeface="Calibri" pitchFamily="34" charset="0"/>
                <a:cs typeface="Calibri" pitchFamily="34" charset="0"/>
              </a:rPr>
              <a:t>Medicaid</a:t>
            </a:r>
          </a:p>
          <a:p>
            <a:pPr marL="342900" indent="-342900" algn="l">
              <a:buFont typeface="Arial" pitchFamily="34" charset="0"/>
              <a:buChar char="•"/>
              <a:defRPr/>
            </a:pPr>
            <a:r>
              <a:rPr lang="en-US" sz="2400" dirty="0" smtClean="0">
                <a:latin typeface="Calibri" pitchFamily="34" charset="0"/>
                <a:cs typeface="Calibri" pitchFamily="34" charset="0"/>
              </a:rPr>
              <a:t>Those with dental emergencies*</a:t>
            </a:r>
          </a:p>
          <a:p>
            <a:pPr marL="342900" indent="-342900" algn="l">
              <a:buFont typeface="Arial" pitchFamily="34" charset="0"/>
              <a:buChar char="•"/>
              <a:defRPr/>
            </a:pPr>
            <a:r>
              <a:rPr lang="en-US" sz="2400" dirty="0" smtClean="0">
                <a:latin typeface="Calibri" pitchFamily="34" charset="0"/>
                <a:cs typeface="Calibri" pitchFamily="34" charset="0"/>
              </a:rPr>
              <a:t>Uninsured</a:t>
            </a:r>
          </a:p>
          <a:p>
            <a:pPr marL="342900" indent="-342900" algn="l">
              <a:buFont typeface="Arial" pitchFamily="34" charset="0"/>
              <a:buChar char="•"/>
              <a:defRPr/>
            </a:pPr>
            <a:r>
              <a:rPr lang="en-US" sz="2400" dirty="0" smtClean="0">
                <a:latin typeface="Calibri" pitchFamily="34" charset="0"/>
                <a:cs typeface="Calibri" pitchFamily="34" charset="0"/>
              </a:rPr>
              <a:t>Disabled*</a:t>
            </a:r>
          </a:p>
          <a:p>
            <a:pPr marL="342900" indent="-342900" algn="l">
              <a:buFont typeface="Arial" pitchFamily="34" charset="0"/>
              <a:buChar char="•"/>
              <a:defRPr/>
            </a:pPr>
            <a:r>
              <a:rPr lang="en-US" sz="2400" dirty="0" smtClean="0">
                <a:latin typeface="Calibri" pitchFamily="34" charset="0"/>
                <a:cs typeface="Calibri" pitchFamily="34" charset="0"/>
              </a:rPr>
              <a:t>Our youngest children</a:t>
            </a:r>
          </a:p>
          <a:p>
            <a:pPr marL="342900" indent="-342900" algn="l">
              <a:buFont typeface="Arial" pitchFamily="34" charset="0"/>
              <a:buChar char="•"/>
              <a:defRPr/>
            </a:pPr>
            <a:r>
              <a:rPr lang="en-US" sz="2400" dirty="0" smtClean="0">
                <a:latin typeface="Calibri" pitchFamily="34" charset="0"/>
                <a:cs typeface="Calibri" pitchFamily="34" charset="0"/>
              </a:rPr>
              <a:t>Medically complex patients</a:t>
            </a:r>
          </a:p>
          <a:p>
            <a:pPr marL="342900" indent="-342900" algn="l">
              <a:buFont typeface="Arial" pitchFamily="34" charset="0"/>
              <a:buChar char="•"/>
              <a:defRPr/>
            </a:pPr>
            <a:r>
              <a:rPr lang="en-US" sz="2400" dirty="0" smtClean="0">
                <a:latin typeface="Calibri" pitchFamily="34" charset="0"/>
                <a:cs typeface="Calibri" pitchFamily="34" charset="0"/>
              </a:rPr>
              <a:t>Individuals whose oral condition presents a barrier to work*</a:t>
            </a:r>
          </a:p>
          <a:p>
            <a:pPr algn="l">
              <a:defRPr/>
            </a:pPr>
            <a:r>
              <a:rPr lang="en-US" sz="2400" dirty="0" smtClean="0">
                <a:latin typeface="Calibri" pitchFamily="34" charset="0"/>
                <a:cs typeface="Calibri" pitchFamily="34" charset="0"/>
              </a:rPr>
              <a:t>					</a:t>
            </a:r>
            <a:r>
              <a:rPr lang="en-US" sz="2000" dirty="0" smtClean="0">
                <a:latin typeface="Calibri" pitchFamily="34" charset="0"/>
                <a:cs typeface="Calibri" pitchFamily="34" charset="0"/>
              </a:rPr>
              <a:t>*Statewide priority</a:t>
            </a:r>
            <a:endParaRPr lang="en-US" sz="2000" dirty="0">
              <a:latin typeface="Calibri" pitchFamily="34" charset="0"/>
              <a:cs typeface="Calibri" pitchFamily="34" charset="0"/>
            </a:endParaRPr>
          </a:p>
          <a:p>
            <a:pPr marL="342900" indent="-342900" algn="l">
              <a:buFont typeface="Arial" pitchFamily="34" charset="0"/>
              <a:buChar char="•"/>
              <a:defRPr/>
            </a:pPr>
            <a:endParaRPr lang="en-US" sz="240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635E-2BD0-45B1-9DAE-726EF49961D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16642665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0" y="274638"/>
            <a:ext cx="9144000" cy="639762"/>
          </a:xfrm>
        </p:spPr>
        <p:txBody>
          <a:bodyPr/>
          <a:lstStyle/>
          <a:p>
            <a:r>
              <a:rPr lang="en-US" altLang="en-US" sz="3200" dirty="0">
                <a:latin typeface="Calibri" pitchFamily="34" charset="0"/>
              </a:rPr>
              <a:t>Community Collaborations And Outreach</a:t>
            </a:r>
          </a:p>
        </p:txBody>
      </p:sp>
      <p:sp>
        <p:nvSpPr>
          <p:cNvPr id="214019" name="Rectangle 3"/>
          <p:cNvSpPr>
            <a:spLocks noGrp="1" noChangeArrowheads="1"/>
          </p:cNvSpPr>
          <p:nvPr>
            <p:ph type="body" idx="1"/>
          </p:nvPr>
        </p:nvSpPr>
        <p:spPr>
          <a:xfrm>
            <a:off x="457200" y="990600"/>
            <a:ext cx="8229600" cy="5227448"/>
          </a:xfrm>
        </p:spPr>
        <p:txBody>
          <a:bodyPr/>
          <a:lstStyle/>
          <a:p>
            <a:pPr lvl="1">
              <a:lnSpc>
                <a:spcPct val="90000"/>
              </a:lnSpc>
              <a:buFontTx/>
              <a:buChar char="•"/>
            </a:pPr>
            <a:r>
              <a:rPr lang="en-US" altLang="en-US" sz="2400" dirty="0">
                <a:latin typeface="Calibri" pitchFamily="34" charset="0"/>
              </a:rPr>
              <a:t>Tele-dental and Head Start</a:t>
            </a:r>
          </a:p>
          <a:p>
            <a:pPr lvl="1">
              <a:lnSpc>
                <a:spcPct val="90000"/>
              </a:lnSpc>
              <a:buFontTx/>
              <a:buChar char="•"/>
            </a:pPr>
            <a:r>
              <a:rPr lang="en-US" altLang="en-US" sz="2400" dirty="0">
                <a:latin typeface="Calibri" pitchFamily="34" charset="0"/>
              </a:rPr>
              <a:t>Nursing </a:t>
            </a:r>
            <a:r>
              <a:rPr lang="en-US" altLang="en-US" sz="2400" dirty="0" smtClean="0">
                <a:latin typeface="Calibri" pitchFamily="34" charset="0"/>
              </a:rPr>
              <a:t>Homes/Assisted Living Facilities </a:t>
            </a:r>
            <a:endParaRPr lang="en-US" altLang="en-US" sz="2400" dirty="0">
              <a:latin typeface="Calibri" pitchFamily="34" charset="0"/>
            </a:endParaRPr>
          </a:p>
          <a:p>
            <a:pPr lvl="1">
              <a:lnSpc>
                <a:spcPct val="90000"/>
              </a:lnSpc>
              <a:buFontTx/>
              <a:buChar char="•"/>
            </a:pPr>
            <a:r>
              <a:rPr lang="en-US" altLang="en-US" sz="2400" dirty="0">
                <a:latin typeface="Calibri" pitchFamily="34" charset="0"/>
              </a:rPr>
              <a:t>Community Hospitals</a:t>
            </a:r>
          </a:p>
          <a:p>
            <a:pPr lvl="1">
              <a:lnSpc>
                <a:spcPct val="90000"/>
              </a:lnSpc>
              <a:buFontTx/>
              <a:buChar char="•"/>
            </a:pPr>
            <a:r>
              <a:rPr lang="en-US" altLang="en-US" sz="2400" dirty="0">
                <a:latin typeface="Calibri" pitchFamily="34" charset="0"/>
              </a:rPr>
              <a:t>Social Service Agencies</a:t>
            </a:r>
          </a:p>
          <a:p>
            <a:pPr lvl="1">
              <a:lnSpc>
                <a:spcPct val="90000"/>
              </a:lnSpc>
              <a:buFontTx/>
              <a:buChar char="•"/>
            </a:pPr>
            <a:r>
              <a:rPr lang="en-US" altLang="en-US" sz="2400" dirty="0">
                <a:latin typeface="Calibri" pitchFamily="34" charset="0"/>
              </a:rPr>
              <a:t>Job Service Agencies</a:t>
            </a:r>
          </a:p>
          <a:p>
            <a:pPr lvl="1">
              <a:lnSpc>
                <a:spcPct val="90000"/>
              </a:lnSpc>
              <a:buFontTx/>
              <a:buChar char="•"/>
            </a:pPr>
            <a:r>
              <a:rPr lang="en-US" altLang="en-US" sz="2400" dirty="0">
                <a:latin typeface="Calibri" pitchFamily="34" charset="0"/>
              </a:rPr>
              <a:t>Disability Groups</a:t>
            </a:r>
          </a:p>
          <a:p>
            <a:pPr lvl="1">
              <a:lnSpc>
                <a:spcPct val="90000"/>
              </a:lnSpc>
              <a:buFontTx/>
              <a:buChar char="•"/>
            </a:pPr>
            <a:r>
              <a:rPr lang="en-US" altLang="en-US" sz="2400" dirty="0">
                <a:latin typeface="Calibri" pitchFamily="34" charset="0"/>
              </a:rPr>
              <a:t>Veteran Affairs Offices</a:t>
            </a:r>
          </a:p>
          <a:p>
            <a:pPr lvl="1">
              <a:lnSpc>
                <a:spcPct val="90000"/>
              </a:lnSpc>
              <a:buFontTx/>
              <a:buChar char="•"/>
            </a:pPr>
            <a:r>
              <a:rPr lang="en-US" altLang="en-US" sz="2400" dirty="0">
                <a:latin typeface="Calibri" pitchFamily="34" charset="0"/>
              </a:rPr>
              <a:t>Local Public Health Directors and Oral Health Staff</a:t>
            </a:r>
          </a:p>
          <a:p>
            <a:pPr lvl="1">
              <a:lnSpc>
                <a:spcPct val="90000"/>
              </a:lnSpc>
              <a:buFontTx/>
              <a:buChar char="•"/>
            </a:pPr>
            <a:r>
              <a:rPr lang="en-US" altLang="en-US" sz="2400" dirty="0">
                <a:latin typeface="Calibri" pitchFamily="34" charset="0"/>
              </a:rPr>
              <a:t>Schools</a:t>
            </a:r>
          </a:p>
          <a:p>
            <a:pPr lvl="1">
              <a:lnSpc>
                <a:spcPct val="90000"/>
              </a:lnSpc>
              <a:buFontTx/>
              <a:buChar char="•"/>
            </a:pPr>
            <a:r>
              <a:rPr lang="en-US" altLang="en-US" sz="2400" dirty="0">
                <a:latin typeface="Calibri" pitchFamily="34" charset="0"/>
              </a:rPr>
              <a:t>Day Care Centers</a:t>
            </a:r>
          </a:p>
          <a:p>
            <a:pPr lvl="1">
              <a:lnSpc>
                <a:spcPct val="90000"/>
              </a:lnSpc>
              <a:buFontTx/>
              <a:buChar char="•"/>
            </a:pPr>
            <a:r>
              <a:rPr lang="en-US" altLang="en-US" sz="2400" dirty="0">
                <a:latin typeface="Calibri" pitchFamily="34" charset="0"/>
              </a:rPr>
              <a:t>WIC Offices</a:t>
            </a:r>
          </a:p>
          <a:p>
            <a:pPr lvl="1">
              <a:lnSpc>
                <a:spcPct val="90000"/>
              </a:lnSpc>
              <a:buFontTx/>
              <a:buChar char="•"/>
            </a:pPr>
            <a:r>
              <a:rPr lang="en-US" altLang="en-US" sz="2400" dirty="0">
                <a:latin typeface="Calibri" pitchFamily="34" charset="0"/>
              </a:rPr>
              <a:t>Food Pantries</a:t>
            </a:r>
          </a:p>
          <a:p>
            <a:pPr lvl="1">
              <a:lnSpc>
                <a:spcPct val="90000"/>
              </a:lnSpc>
              <a:buFontTx/>
              <a:buChar char="•"/>
            </a:pPr>
            <a:r>
              <a:rPr lang="en-US" altLang="en-US" sz="2400" dirty="0">
                <a:latin typeface="Calibri" pitchFamily="34" charset="0"/>
              </a:rPr>
              <a:t>Free Clinics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9547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smtClean="0">
                <a:latin typeface="Calibri" pitchFamily="34" charset="0"/>
                <a:cs typeface="Times New Roman" pitchFamily="18" charset="0"/>
              </a:rPr>
              <a:t>The Dental Workforce and Rural Wisconsin</a:t>
            </a:r>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4"/>
          <p:cNvSpPr txBox="1">
            <a:spLocks noChangeArrowheads="1"/>
          </p:cNvSpPr>
          <p:nvPr/>
        </p:nvSpPr>
        <p:spPr bwMode="auto">
          <a:xfrm>
            <a:off x="609600" y="1600200"/>
            <a:ext cx="8153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80000"/>
              </a:lnSpc>
              <a:spcBef>
                <a:spcPct val="20000"/>
              </a:spcBef>
              <a:spcAft>
                <a:spcPct val="0"/>
              </a:spcAft>
              <a:buClrTx/>
              <a:buSzTx/>
              <a:buFont typeface="ZapfDingbats"/>
              <a:buNone/>
              <a:tabLst/>
              <a:defRPr/>
            </a:pPr>
            <a:endPar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endParaRPr>
          </a:p>
          <a:p>
            <a:pPr marL="342900" marR="0" lvl="0" indent="-342900" algn="l" defTabSz="914400" rtl="0" eaLnBrk="1" fontAlgn="base" latinLnBrk="0" hangingPunct="1">
              <a:lnSpc>
                <a:spcPct val="80000"/>
              </a:lnSpc>
              <a:spcBef>
                <a:spcPct val="20000"/>
              </a:spcBef>
              <a:spcAft>
                <a:spcPct val="0"/>
              </a:spcAft>
              <a:buClrTx/>
              <a:buSzTx/>
              <a:buFont typeface="ZapfDingbats"/>
              <a:buNone/>
              <a:tabLst/>
              <a:defRPr/>
            </a:pPr>
            <a: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t>Facing a triple threat:</a:t>
            </a:r>
          </a:p>
          <a:p>
            <a:pPr marL="342900" marR="0" lvl="0" indent="-342900" algn="l" defTabSz="914400" rtl="0" eaLnBrk="1" fontAlgn="base" latinLnBrk="0" hangingPunct="1">
              <a:lnSpc>
                <a:spcPct val="80000"/>
              </a:lnSpc>
              <a:spcBef>
                <a:spcPct val="20000"/>
              </a:spcBef>
              <a:spcAft>
                <a:spcPct val="0"/>
              </a:spcAft>
              <a:buClrTx/>
              <a:buSzTx/>
              <a:buFont typeface="ZapfDingbats"/>
              <a:buNone/>
              <a:tabLst/>
              <a:defRPr/>
            </a:pPr>
            <a:endPar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t>Aging and retirement</a:t>
            </a:r>
            <a:b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br>
            <a:endPar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t>Dentist preferences for practice locations</a:t>
            </a:r>
            <a:b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br>
            <a:endPar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Calibri" pitchFamily="34" charset="0"/>
                <a:ea typeface="+mn-ea"/>
                <a:cs typeface="Times New Roman" pitchFamily="18" charset="0"/>
              </a:rPr>
              <a:t>Gender equality and preferences</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Calibri" pitchFamily="34" charset="0"/>
              <a:ea typeface="+mn-ea"/>
              <a:cs typeface="Times New Roman" pitchFamily="18" charset="0"/>
            </a:endParaRPr>
          </a:p>
        </p:txBody>
      </p:sp>
      <p:pic>
        <p:nvPicPr>
          <p:cNvPr id="7" name="Picture 6"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18136486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534400" cy="723900"/>
          </a:xfrm>
        </p:spPr>
        <p:txBody>
          <a:bodyPr/>
          <a:lstStyle/>
          <a:p>
            <a:pPr algn="r"/>
            <a:r>
              <a:rPr lang="en-US" sz="1600" b="1" dirty="0">
                <a:solidFill>
                  <a:srgbClr val="990033"/>
                </a:solidFill>
              </a:rPr>
              <a:t>OUR FIRST REGIONAL DENTAL FACILITY</a:t>
            </a:r>
            <a:br>
              <a:rPr lang="en-US" sz="1600" b="1" dirty="0">
                <a:solidFill>
                  <a:srgbClr val="990033"/>
                </a:solidFill>
              </a:rPr>
            </a:br>
            <a:r>
              <a:rPr lang="en-US" sz="1600" b="1" dirty="0">
                <a:solidFill>
                  <a:srgbClr val="990033"/>
                </a:solidFill>
              </a:rPr>
              <a:t>THE  LADYSMITH DENTAL CENTER </a:t>
            </a:r>
            <a:r>
              <a:rPr lang="en-US" sz="1600" b="1" dirty="0">
                <a:solidFill>
                  <a:srgbClr val="990033"/>
                </a:solidFill>
                <a:sym typeface="Wingdings" pitchFamily="2" charset="2"/>
              </a:rPr>
              <a:t> </a:t>
            </a:r>
            <a:r>
              <a:rPr lang="en-US" sz="1600" b="1" dirty="0">
                <a:solidFill>
                  <a:srgbClr val="990033"/>
                </a:solidFill>
              </a:rPr>
              <a:t>OPENED JULY </a:t>
            </a:r>
            <a:r>
              <a:rPr lang="en-US" sz="1600" b="1" dirty="0" smtClean="0">
                <a:solidFill>
                  <a:srgbClr val="990033"/>
                </a:solidFill>
              </a:rPr>
              <a:t>2003</a:t>
            </a:r>
            <a:endParaRPr lang="en-US" sz="16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2" descr="ladysmith dental bld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762000"/>
            <a:ext cx="36576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685800" y="1164770"/>
            <a:ext cx="3505200" cy="1578429"/>
          </a:xfrm>
          <a:prstGeom prst="rect">
            <a:avLst/>
          </a:prstGeom>
        </p:spPr>
        <p:txBody>
          <a:bodyPr/>
          <a:lstStyle/>
          <a:p>
            <a:pPr marL="0" marR="0" lvl="0" indent="0" algn="l" defTabSz="914400" rtl="0" eaLnBrk="1" fontAlgn="base" latinLnBrk="0" hangingPunct="1">
              <a:lnSpc>
                <a:spcPct val="8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8,840 square feet</a:t>
            </a:r>
          </a:p>
          <a:p>
            <a:pPr marL="0" marR="0" lvl="0" indent="0" algn="l" defTabSz="914400" rtl="0" eaLnBrk="1" fontAlgn="base" latinLnBrk="0" hangingPunct="1">
              <a:lnSpc>
                <a:spcPct val="8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17 operatories</a:t>
            </a:r>
          </a:p>
          <a:p>
            <a:pPr marL="0" marR="0" lvl="0" indent="0" algn="l" defTabSz="914400" rtl="0" eaLnBrk="1" fontAlgn="base" latinLnBrk="0" hangingPunct="1">
              <a:lnSpc>
                <a:spcPct val="8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5 dentists/5 hygienists</a:t>
            </a:r>
          </a:p>
          <a:p>
            <a:pPr marL="0" marR="0" lvl="0" indent="0" algn="l" defTabSz="914400" rtl="0" eaLnBrk="1" fontAlgn="base" latinLnBrk="0" hangingPunct="1">
              <a:lnSpc>
                <a:spcPct val="8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Building funded with State Rural Health Dental Clinic funds and FHC reserves</a:t>
            </a:r>
          </a:p>
        </p:txBody>
      </p:sp>
      <p:sp>
        <p:nvSpPr>
          <p:cNvPr id="7" name="Rectangle 6"/>
          <p:cNvSpPr/>
          <p:nvPr/>
        </p:nvSpPr>
        <p:spPr>
          <a:xfrm>
            <a:off x="228600" y="3201988"/>
            <a:ext cx="7239000" cy="584775"/>
          </a:xfrm>
          <a:prstGeom prst="rect">
            <a:avLst/>
          </a:prstGeom>
        </p:spPr>
        <p:txBody>
          <a:bodyPr wrap="square">
            <a:spAutoFit/>
          </a:bodyPr>
          <a:lstStyle/>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US" sz="1600" b="1" i="0" u="none" strike="noStrike" kern="0" cap="none" spc="0" normalizeH="0" baseline="0" noProof="0" dirty="0">
                <a:ln>
                  <a:noFill/>
                </a:ln>
                <a:solidFill>
                  <a:srgbClr val="990033"/>
                </a:solidFill>
                <a:effectLst/>
                <a:uLnTx/>
                <a:uFillTx/>
                <a:latin typeface="Arial" pitchFamily="34" charset="0"/>
                <a:ea typeface="+mn-ea"/>
                <a:cs typeface="+mn-cs"/>
              </a:rPr>
              <a:t>OUR TENTH REGIONAL DENTAL FACILITY</a:t>
            </a:r>
            <a:br>
              <a:rPr kumimoji="0" lang="en-US" sz="1600" b="1" i="0" u="none" strike="noStrike" kern="0" cap="none" spc="0" normalizeH="0" baseline="0" noProof="0" dirty="0">
                <a:ln>
                  <a:noFill/>
                </a:ln>
                <a:solidFill>
                  <a:srgbClr val="990033"/>
                </a:solidFill>
                <a:effectLst/>
                <a:uLnTx/>
                <a:uFillTx/>
                <a:latin typeface="Arial" pitchFamily="34" charset="0"/>
                <a:ea typeface="+mn-ea"/>
                <a:cs typeface="+mn-cs"/>
              </a:rPr>
            </a:br>
            <a:r>
              <a:rPr kumimoji="0" lang="en-US" sz="1600" b="1" i="0" u="none" strike="noStrike" kern="0" cap="none" spc="0" normalizeH="0" baseline="0" noProof="0" dirty="0">
                <a:ln>
                  <a:noFill/>
                </a:ln>
                <a:solidFill>
                  <a:srgbClr val="990033"/>
                </a:solidFill>
                <a:effectLst/>
                <a:uLnTx/>
                <a:uFillTx/>
                <a:latin typeface="Arial" pitchFamily="34" charset="0"/>
                <a:ea typeface="+mn-ea"/>
                <a:cs typeface="+mn-cs"/>
              </a:rPr>
              <a:t>THE MENOMONIE DENTAL CENTER </a:t>
            </a:r>
            <a:r>
              <a:rPr kumimoji="0" lang="en-US" sz="1600" b="1" i="0" u="none" strike="noStrike" kern="0" cap="none" spc="0" normalizeH="0" baseline="0" noProof="0" dirty="0">
                <a:ln>
                  <a:noFill/>
                </a:ln>
                <a:solidFill>
                  <a:srgbClr val="990033"/>
                </a:solidFill>
                <a:effectLst/>
                <a:uLnTx/>
                <a:uFillTx/>
                <a:latin typeface="Arial" pitchFamily="34" charset="0"/>
                <a:ea typeface="+mn-ea"/>
                <a:cs typeface="+mn-cs"/>
                <a:sym typeface="Wingdings" pitchFamily="2" charset="2"/>
              </a:rPr>
              <a:t> OPENED DECEMBER 1, 2016</a:t>
            </a:r>
            <a:endParaRPr kumimoji="0" lang="en-US" sz="1600" b="1" i="0" u="none" strike="noStrike" kern="0" cap="none" spc="0" normalizeH="0" baseline="0" noProof="0" dirty="0">
              <a:ln>
                <a:noFill/>
              </a:ln>
              <a:solidFill>
                <a:srgbClr val="990033"/>
              </a:solidFill>
              <a:effectLst/>
              <a:uLnTx/>
              <a:uFillTx/>
              <a:latin typeface="Arial" pitchFamily="34" charset="0"/>
              <a:ea typeface="+mn-ea"/>
              <a:cs typeface="+mn-cs"/>
            </a:endParaRPr>
          </a:p>
        </p:txBody>
      </p:sp>
      <p:pic>
        <p:nvPicPr>
          <p:cNvPr id="8" name="Picture 2" descr="C:\Users\chwalaa\AppData\Local\Microsoft\Windows\Temporary Internet Files\Content.Outlook\0UO0C5J8\IMG_20161128_094447514.jpg" title="photo of 10th regional dental facil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24" y="4191000"/>
            <a:ext cx="4392551" cy="24708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76800" y="4191000"/>
            <a:ext cx="3886200" cy="2114425"/>
          </a:xfrm>
          <a:prstGeom prst="rect">
            <a:avLst/>
          </a:prstGeom>
        </p:spPr>
        <p:txBody>
          <a:bodyPr wrap="square">
            <a:spAutoFit/>
          </a:bodyPr>
          <a:lstStyle/>
          <a:p>
            <a:pPr marL="0" marR="0" lvl="0" indent="0" algn="l" defTabSz="914400" rtl="0" eaLnBrk="1" fontAlgn="base" latinLnBrk="0" hangingPunct="1">
              <a:lnSpc>
                <a:spcPct val="9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13,200 square feet</a:t>
            </a:r>
          </a:p>
          <a:p>
            <a:pPr marL="0" marR="0" lvl="0" indent="0" algn="l" defTabSz="914400" rtl="0" eaLnBrk="1" fontAlgn="base" latinLnBrk="0" hangingPunct="1">
              <a:lnSpc>
                <a:spcPct val="9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20 </a:t>
            </a:r>
            <a:r>
              <a:rPr kumimoji="0" lang="en-US" sz="1800" b="0" i="0" u="none" strike="noStrike" kern="1200" cap="none" spc="0" normalizeH="0" baseline="0" noProof="0" dirty="0" err="1">
                <a:ln>
                  <a:noFill/>
                </a:ln>
                <a:solidFill>
                  <a:srgbClr val="000000">
                    <a:lumMod val="65000"/>
                    <a:lumOff val="35000"/>
                  </a:srgbClr>
                </a:solidFill>
                <a:effectLst/>
                <a:uLnTx/>
                <a:uFillTx/>
                <a:latin typeface="Arial" charset="0"/>
                <a:ea typeface="+mn-ea"/>
                <a:cs typeface="+mn-cs"/>
              </a:rPr>
              <a:t>operatories</a:t>
            </a: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 (includes 4 training </a:t>
            </a:r>
            <a:r>
              <a:rPr kumimoji="0" lang="en-US" sz="1800" b="0" i="0" u="none" strike="noStrike" kern="1200" cap="none" spc="0" normalizeH="0" baseline="0" noProof="0" dirty="0" err="1">
                <a:ln>
                  <a:noFill/>
                </a:ln>
                <a:solidFill>
                  <a:srgbClr val="000000">
                    <a:lumMod val="65000"/>
                    <a:lumOff val="35000"/>
                  </a:srgbClr>
                </a:solidFill>
                <a:effectLst/>
                <a:uLnTx/>
                <a:uFillTx/>
                <a:latin typeface="Arial" charset="0"/>
                <a:ea typeface="+mn-ea"/>
                <a:cs typeface="+mn-cs"/>
              </a:rPr>
              <a:t>operatories</a:t>
            </a: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a:t>
            </a:r>
          </a:p>
          <a:p>
            <a:pPr marL="0" marR="0" lvl="0" indent="0" algn="l" defTabSz="914400" rtl="0" eaLnBrk="1" fontAlgn="base" latinLnBrk="0" hangingPunct="1">
              <a:lnSpc>
                <a:spcPct val="9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5 dentists/4 hygienists</a:t>
            </a:r>
          </a:p>
          <a:p>
            <a:pPr marL="0" marR="0" lvl="0" indent="0" algn="l" defTabSz="914400" rtl="0" eaLnBrk="1" fontAlgn="base" latinLnBrk="0" hangingPunct="1">
              <a:lnSpc>
                <a:spcPct val="90000"/>
              </a:lnSpc>
              <a:spcBef>
                <a:spcPct val="25000"/>
              </a:spcBef>
              <a:spcAft>
                <a:spcPct val="0"/>
              </a:spcAft>
              <a:buClr>
                <a:srgbClr val="BBE0E3"/>
              </a:buClr>
              <a:buSzPct val="90000"/>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endParaRPr>
          </a:p>
          <a:p>
            <a:pPr marL="0" marR="0" lvl="0" indent="0" algn="l" defTabSz="914400" rtl="0" eaLnBrk="1" fontAlgn="base" latinLnBrk="0" hangingPunct="1">
              <a:lnSpc>
                <a:spcPct val="90000"/>
              </a:lnSpc>
              <a:spcBef>
                <a:spcPct val="25000"/>
              </a:spcBef>
              <a:spcAft>
                <a:spcPct val="0"/>
              </a:spcAft>
              <a:buClr>
                <a:srgbClr val="BBE0E3"/>
              </a:buClr>
              <a:buSzPct val="90000"/>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charset="0"/>
                <a:ea typeface="+mn-ea"/>
                <a:cs typeface="+mn-cs"/>
              </a:rPr>
              <a:t>Special space and equipment to serve the  developmentally disabled</a:t>
            </a:r>
          </a:p>
        </p:txBody>
      </p:sp>
    </p:spTree>
    <p:extLst>
      <p:ext uri="{BB962C8B-B14F-4D97-AF65-F5344CB8AC3E}">
        <p14:creationId xmlns:p14="http://schemas.microsoft.com/office/powerpoint/2010/main" val="161845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z="1200" smtClean="0">
                <a:solidFill>
                  <a:srgbClr val="7F7F7F"/>
                </a:solidFill>
              </a:rPr>
              <a:pPr/>
              <a:t>12</a:t>
            </a:fld>
            <a:endParaRPr lang="en-US" sz="1200" dirty="0">
              <a:solidFill>
                <a:srgbClr val="7F7F7F"/>
              </a:solidFill>
            </a:endParaRPr>
          </a:p>
        </p:txBody>
      </p:sp>
      <p:sp>
        <p:nvSpPr>
          <p:cNvPr id="5" name="Text Placeholder 4"/>
          <p:cNvSpPr>
            <a:spLocks noGrp="1"/>
          </p:cNvSpPr>
          <p:nvPr>
            <p:ph type="body" sz="quarter" idx="20"/>
          </p:nvPr>
        </p:nvSpPr>
        <p:spPr>
          <a:xfrm>
            <a:off x="377454" y="1344168"/>
            <a:ext cx="8401464" cy="4278607"/>
          </a:xfrm>
        </p:spPr>
        <p:txBody>
          <a:bodyPr>
            <a:normAutofit fontScale="92500" lnSpcReduction="20000"/>
          </a:bodyPr>
          <a:lstStyle/>
          <a:p>
            <a:pPr>
              <a:buSzPct val="150000"/>
              <a:buFont typeface="Arial" panose="020B0604020202020204" pitchFamily="34" charset="0"/>
              <a:buChar char="•"/>
            </a:pPr>
            <a:r>
              <a:rPr lang="en-US" dirty="0" smtClean="0"/>
              <a:t>Oral diseases cause </a:t>
            </a:r>
            <a:r>
              <a:rPr lang="en-US" dirty="0"/>
              <a:t>pain and disability </a:t>
            </a:r>
            <a:r>
              <a:rPr lang="en-US" dirty="0" smtClean="0"/>
              <a:t>for millions </a:t>
            </a:r>
            <a:r>
              <a:rPr lang="en-US" dirty="0"/>
              <a:t>of Americans each year</a:t>
            </a:r>
            <a:r>
              <a:rPr lang="en-US" dirty="0" smtClean="0"/>
              <a:t>.</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a:t>O</a:t>
            </a:r>
            <a:r>
              <a:rPr lang="en-US" dirty="0" smtClean="0"/>
              <a:t>ral </a:t>
            </a:r>
            <a:r>
              <a:rPr lang="en-US" dirty="0"/>
              <a:t>infections </a:t>
            </a:r>
            <a:r>
              <a:rPr lang="en-US" dirty="0" smtClean="0"/>
              <a:t>are associated with:</a:t>
            </a:r>
          </a:p>
          <a:p>
            <a:pPr lvl="1">
              <a:buSzPct val="150000"/>
              <a:buFont typeface="Arial" panose="020B0604020202020204" pitchFamily="34" charset="0"/>
              <a:buChar char="•"/>
            </a:pPr>
            <a:r>
              <a:rPr lang="en-US" dirty="0" smtClean="0"/>
              <a:t>Diabetes</a:t>
            </a:r>
            <a:endParaRPr lang="en-US" dirty="0"/>
          </a:p>
          <a:p>
            <a:pPr lvl="1">
              <a:buSzPct val="150000"/>
              <a:buFont typeface="Arial" panose="020B0604020202020204" pitchFamily="34" charset="0"/>
              <a:buChar char="•"/>
            </a:pPr>
            <a:r>
              <a:rPr lang="en-US" dirty="0"/>
              <a:t>H</a:t>
            </a:r>
            <a:r>
              <a:rPr lang="en-US" dirty="0" smtClean="0"/>
              <a:t>eart disease</a:t>
            </a:r>
          </a:p>
          <a:p>
            <a:pPr lvl="1">
              <a:buSzPct val="150000"/>
              <a:buFont typeface="Arial" panose="020B0604020202020204" pitchFamily="34" charset="0"/>
              <a:buChar char="•"/>
            </a:pPr>
            <a:r>
              <a:rPr lang="en-US" dirty="0" smtClean="0"/>
              <a:t>Stroke</a:t>
            </a:r>
          </a:p>
          <a:p>
            <a:pPr lvl="1">
              <a:buSzPct val="150000"/>
              <a:buFont typeface="Arial" panose="020B0604020202020204" pitchFamily="34" charset="0"/>
              <a:buChar char="•"/>
            </a:pPr>
            <a:r>
              <a:rPr lang="en-US" dirty="0" smtClean="0"/>
              <a:t>Premature births </a:t>
            </a:r>
            <a:endParaRPr lang="en-US" dirty="0"/>
          </a:p>
          <a:p>
            <a:pPr lvl="1">
              <a:buSzPct val="150000"/>
              <a:buFont typeface="Arial" panose="020B0604020202020204" pitchFamily="34" charset="0"/>
              <a:buChar char="•"/>
            </a:pPr>
            <a:r>
              <a:rPr lang="en-US" dirty="0"/>
              <a:t>L</a:t>
            </a:r>
            <a:r>
              <a:rPr lang="en-US" dirty="0" smtClean="0"/>
              <a:t>ow birth weights</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Dental caries (cavities) are preventable but are one of the most common chronic health problems of childhood </a:t>
            </a:r>
            <a:r>
              <a:rPr lang="en-US" dirty="0"/>
              <a:t>in the </a:t>
            </a:r>
            <a:r>
              <a:rPr lang="en-US" dirty="0" smtClean="0"/>
              <a:t>United States.</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a:t>More than 90% of </a:t>
            </a:r>
            <a:r>
              <a:rPr lang="en-US" dirty="0" smtClean="0"/>
              <a:t>U.S. adults experienced dental caries, </a:t>
            </a:r>
            <a:r>
              <a:rPr lang="en-US" dirty="0"/>
              <a:t>and 1 in </a:t>
            </a:r>
            <a:r>
              <a:rPr lang="en-US" dirty="0" smtClean="0"/>
              <a:t>4 currently has </a:t>
            </a:r>
            <a:r>
              <a:rPr lang="en-US" dirty="0"/>
              <a:t>untreated </a:t>
            </a:r>
            <a:r>
              <a:rPr lang="en-US" dirty="0" smtClean="0"/>
              <a:t>dental decay.</a:t>
            </a:r>
          </a:p>
          <a:p>
            <a:pPr>
              <a:buSzPct val="150000"/>
              <a:buFont typeface="Wingdings" panose="05000000000000000000" pitchFamily="2" charset="2"/>
              <a:buChar char="§"/>
            </a:pPr>
            <a:endParaRPr lang="en-US" dirty="0"/>
          </a:p>
          <a:p>
            <a:pPr lvl="1">
              <a:buClrTx/>
              <a:buSzPct val="100000"/>
              <a:buFont typeface="Wingdings" panose="05000000000000000000" pitchFamily="2" charset="2"/>
              <a:buChar char="§"/>
            </a:pPr>
            <a:endParaRPr lang="en-US" dirty="0"/>
          </a:p>
          <a:p>
            <a:endParaRPr lang="en-US" dirty="0"/>
          </a:p>
        </p:txBody>
      </p:sp>
      <p:sp>
        <p:nvSpPr>
          <p:cNvPr id="3" name="Title 2"/>
          <p:cNvSpPr>
            <a:spLocks noGrp="1"/>
          </p:cNvSpPr>
          <p:nvPr>
            <p:ph type="title"/>
          </p:nvPr>
        </p:nvSpPr>
        <p:spPr>
          <a:xfrm>
            <a:off x="624840" y="131762"/>
            <a:ext cx="6892367" cy="797628"/>
          </a:xfrm>
        </p:spPr>
        <p:txBody>
          <a:bodyPr/>
          <a:lstStyle/>
          <a:p>
            <a:r>
              <a:rPr lang="en-US" b="1" dirty="0" smtClean="0"/>
              <a:t>Understanding Oral Health</a:t>
            </a:r>
            <a:endParaRPr lang="en-US" dirty="0"/>
          </a:p>
        </p:txBody>
      </p:sp>
      <p:sp>
        <p:nvSpPr>
          <p:cNvPr id="7" name="Text Placeholder 4"/>
          <p:cNvSpPr txBox="1">
            <a:spLocks/>
          </p:cNvSpPr>
          <p:nvPr/>
        </p:nvSpPr>
        <p:spPr>
          <a:xfrm>
            <a:off x="371268" y="5823857"/>
            <a:ext cx="8772732" cy="8783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SOURCES:  </a:t>
            </a:r>
            <a:r>
              <a:rPr lang="en-US" sz="1000" dirty="0" smtClean="0">
                <a:latin typeface="Verdana" panose="020B0604030504040204" pitchFamily="34" charset="0"/>
                <a:ea typeface="Verdana" panose="020B0604030504040204" pitchFamily="34" charset="0"/>
                <a:cs typeface="Verdana" panose="020B0604030504040204" pitchFamily="34" charset="0"/>
              </a:rPr>
              <a:t>https</a:t>
            </a:r>
            <a:r>
              <a:rPr lang="en-US" sz="1000" dirty="0">
                <a:latin typeface="Verdana" panose="020B0604030504040204" pitchFamily="34" charset="0"/>
                <a:ea typeface="Verdana" panose="020B0604030504040204" pitchFamily="34" charset="0"/>
                <a:cs typeface="Verdana" panose="020B0604030504040204" pitchFamily="34" charset="0"/>
              </a:rPr>
              <a:t>://www.cdc.gov/chronicdisease/pdf/aag-oral-health.pdf</a:t>
            </a:r>
          </a:p>
          <a:p>
            <a:pPr marL="0" indent="0">
              <a:buFont typeface="Arial" pitchFamily="34" charset="0"/>
              <a:buNone/>
            </a:pP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stick person image: 1 in 4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577" y="2320380"/>
            <a:ext cx="2975482" cy="136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8515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lumMod val="65000"/>
                    <a:lumOff val="35000"/>
                  </a:schemeClr>
                </a:solidFill>
                <a:latin typeface="Calibri" pitchFamily="34" charset="0"/>
                <a:cs typeface="Calibri" pitchFamily="34" charset="0"/>
              </a:rPr>
              <a:t>2017 Current Oral Health </a:t>
            </a:r>
            <a:r>
              <a:rPr lang="en-US" sz="3600" dirty="0" smtClean="0">
                <a:solidFill>
                  <a:schemeClr val="tx1">
                    <a:lumMod val="65000"/>
                    <a:lumOff val="35000"/>
                  </a:schemeClr>
                </a:solidFill>
                <a:latin typeface="Calibri" pitchFamily="34" charset="0"/>
                <a:cs typeface="Calibri" pitchFamily="34" charset="0"/>
              </a:rPr>
              <a:t>Infrastructure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pic>
        <p:nvPicPr>
          <p:cNvPr id="7" name="Picture 6" descr="table of current oral health infrastructure in Wiscons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524000"/>
            <a:ext cx="7046394" cy="4163224"/>
          </a:xfrm>
          <a:prstGeom prst="rect">
            <a:avLst/>
          </a:prstGeom>
        </p:spPr>
      </p:pic>
    </p:spTree>
    <p:extLst>
      <p:ext uri="{BB962C8B-B14F-4D97-AF65-F5344CB8AC3E}">
        <p14:creationId xmlns:p14="http://schemas.microsoft.com/office/powerpoint/2010/main" val="28661424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C37C2-9243-4F81-BB1A-36EB8E3B68B0}"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651" name="Rectangle 1027"/>
          <p:cNvSpPr>
            <a:spLocks noGrp="1" noChangeArrowheads="1"/>
          </p:cNvSpPr>
          <p:nvPr>
            <p:ph type="title"/>
          </p:nvPr>
        </p:nvSpPr>
        <p:spPr>
          <a:xfrm>
            <a:off x="762000" y="533400"/>
            <a:ext cx="7772400" cy="457200"/>
          </a:xfrm>
        </p:spPr>
        <p:txBody>
          <a:bodyPr/>
          <a:lstStyle/>
          <a:p>
            <a:r>
              <a:rPr lang="en-US" altLang="en-US" sz="3200" dirty="0">
                <a:solidFill>
                  <a:schemeClr val="tx1"/>
                </a:solidFill>
                <a:latin typeface="Calibri" panose="020F0502020204030204" pitchFamily="34" charset="0"/>
              </a:rPr>
              <a:t>Why Medicine?</a:t>
            </a:r>
          </a:p>
        </p:txBody>
      </p:sp>
      <p:sp>
        <p:nvSpPr>
          <p:cNvPr id="155652" name="Rectangle 1028"/>
          <p:cNvSpPr>
            <a:spLocks noGrp="1" noChangeArrowheads="1"/>
          </p:cNvSpPr>
          <p:nvPr>
            <p:ph type="body" idx="1"/>
          </p:nvPr>
        </p:nvSpPr>
        <p:spPr>
          <a:xfrm>
            <a:off x="228600" y="1752600"/>
            <a:ext cx="8534400" cy="4343400"/>
          </a:xfrm>
        </p:spPr>
        <p:txBody>
          <a:bodyPr/>
          <a:lstStyle/>
          <a:p>
            <a:pPr marL="609600" indent="-609600"/>
            <a:r>
              <a:rPr lang="en-US" altLang="en-US" sz="2800" dirty="0">
                <a:latin typeface="Calibri" panose="020F0502020204030204" pitchFamily="34" charset="0"/>
              </a:rPr>
              <a:t>There are many health literacy issues that need to be addressed.</a:t>
            </a:r>
          </a:p>
          <a:p>
            <a:pPr marL="609600" indent="-609600"/>
            <a:r>
              <a:rPr lang="en-US" altLang="en-US" sz="2800" dirty="0">
                <a:latin typeface="Calibri" panose="020F0502020204030204" pitchFamily="34" charset="0"/>
              </a:rPr>
              <a:t>There are barriers other than financial that keep people from going to the dentist.</a:t>
            </a:r>
          </a:p>
          <a:p>
            <a:pPr marL="609600" indent="-609600"/>
            <a:r>
              <a:rPr lang="en-US" altLang="en-US" sz="2800" dirty="0">
                <a:latin typeface="Calibri" panose="020F0502020204030204" pitchFamily="34" charset="0"/>
              </a:rPr>
              <a:t>Opportunity (a high proportion of the population sees a physician each year).</a:t>
            </a:r>
          </a:p>
          <a:p>
            <a:pPr marL="609600" indent="-609600"/>
            <a:r>
              <a:rPr lang="en-US" altLang="en-US" sz="2800" dirty="0">
                <a:latin typeface="Calibri" panose="020F0502020204030204" pitchFamily="34" charset="0"/>
              </a:rPr>
              <a:t>Obligation (to care for the patient) and increasing awareness of oral-systemic relationships.</a:t>
            </a:r>
          </a:p>
        </p:txBody>
      </p:sp>
      <p:pic>
        <p:nvPicPr>
          <p:cNvPr id="9" name="Picture 8"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36335085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D84A92-5956-4BFC-A834-D06857466D0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699" name="Rectangle 3"/>
          <p:cNvSpPr>
            <a:spLocks noGrp="1" noChangeArrowheads="1"/>
          </p:cNvSpPr>
          <p:nvPr>
            <p:ph type="title"/>
          </p:nvPr>
        </p:nvSpPr>
        <p:spPr>
          <a:xfrm>
            <a:off x="762000" y="533400"/>
            <a:ext cx="7772400" cy="457200"/>
          </a:xfrm>
        </p:spPr>
        <p:txBody>
          <a:bodyPr/>
          <a:lstStyle/>
          <a:p>
            <a:r>
              <a:rPr lang="en-US" altLang="en-US" sz="3200" dirty="0">
                <a:solidFill>
                  <a:schemeClr val="tx1"/>
                </a:solidFill>
                <a:latin typeface="Calibri" panose="020F0502020204030204" pitchFamily="34" charset="0"/>
              </a:rPr>
              <a:t>How Can Medicine Help? </a:t>
            </a:r>
          </a:p>
        </p:txBody>
      </p:sp>
      <p:sp>
        <p:nvSpPr>
          <p:cNvPr id="157700" name="Rectangle 4"/>
          <p:cNvSpPr>
            <a:spLocks noGrp="1" noChangeArrowheads="1"/>
          </p:cNvSpPr>
          <p:nvPr>
            <p:ph type="body" idx="1"/>
          </p:nvPr>
        </p:nvSpPr>
        <p:spPr>
          <a:xfrm>
            <a:off x="228600" y="1600200"/>
            <a:ext cx="8534400" cy="4114800"/>
          </a:xfrm>
        </p:spPr>
        <p:txBody>
          <a:bodyPr/>
          <a:lstStyle/>
          <a:p>
            <a:pPr marL="609600" indent="-609600">
              <a:lnSpc>
                <a:spcPct val="90000"/>
              </a:lnSpc>
              <a:buFontTx/>
              <a:buAutoNum type="arabicPeriod"/>
            </a:pPr>
            <a:r>
              <a:rPr lang="en-US" altLang="en-US" sz="2400" dirty="0" smtClean="0">
                <a:latin typeface="Calibri" panose="020F0502020204030204" pitchFamily="34" charset="0"/>
              </a:rPr>
              <a:t>Combined </a:t>
            </a:r>
            <a:r>
              <a:rPr lang="en-US" altLang="en-US" sz="2400" dirty="0">
                <a:latin typeface="Calibri" panose="020F0502020204030204" pitchFamily="34" charset="0"/>
              </a:rPr>
              <a:t>medical/dental electronic record with decision support to maximize compliance with evidence based preventive health </a:t>
            </a:r>
            <a:r>
              <a:rPr lang="en-US" altLang="en-US" sz="2400" dirty="0" smtClean="0">
                <a:latin typeface="Calibri" panose="020F0502020204030204" pitchFamily="34" charset="0"/>
              </a:rPr>
              <a:t>services</a:t>
            </a:r>
            <a:br>
              <a:rPr lang="en-US" altLang="en-US" sz="2400" dirty="0" smtClean="0">
                <a:latin typeface="Calibri" panose="020F0502020204030204" pitchFamily="34" charset="0"/>
              </a:rPr>
            </a:br>
            <a:endParaRPr lang="en-US" altLang="en-US" sz="2400" dirty="0">
              <a:latin typeface="Calibri" panose="020F0502020204030204" pitchFamily="34" charset="0"/>
            </a:endParaRPr>
          </a:p>
          <a:p>
            <a:pPr marL="609600" indent="-609600">
              <a:lnSpc>
                <a:spcPct val="90000"/>
              </a:lnSpc>
              <a:buFontTx/>
              <a:buAutoNum type="arabicPeriod"/>
            </a:pPr>
            <a:r>
              <a:rPr lang="en-US" altLang="en-US" sz="2400" dirty="0">
                <a:latin typeface="Calibri" panose="020F0502020204030204" pitchFamily="34" charset="0"/>
              </a:rPr>
              <a:t>Dentists and hygienists </a:t>
            </a:r>
            <a:r>
              <a:rPr lang="en-US" altLang="en-US" sz="2400" dirty="0" smtClean="0">
                <a:latin typeface="Calibri" panose="020F0502020204030204" pitchFamily="34" charset="0"/>
              </a:rPr>
              <a:t>virtually teaming with </a:t>
            </a:r>
            <a:r>
              <a:rPr lang="en-US" altLang="en-US" sz="2400" dirty="0">
                <a:latin typeface="Calibri" panose="020F0502020204030204" pitchFamily="34" charset="0"/>
              </a:rPr>
              <a:t>primary care providers - more well-child checks, less </a:t>
            </a:r>
            <a:r>
              <a:rPr lang="en-US" altLang="en-US" sz="2400" dirty="0" smtClean="0">
                <a:latin typeface="Calibri" panose="020F0502020204030204" pitchFamily="34" charset="0"/>
              </a:rPr>
              <a:t>extractions – more immunizations, less illness </a:t>
            </a:r>
            <a:endParaRPr lang="en-US" altLang="en-US" sz="2400" dirty="0">
              <a:latin typeface="Calibri" panose="020F0502020204030204" pitchFamily="34" charset="0"/>
            </a:endParaRPr>
          </a:p>
          <a:p>
            <a:pPr marL="609600" indent="-609600">
              <a:lnSpc>
                <a:spcPct val="90000"/>
              </a:lnSpc>
              <a:buFontTx/>
              <a:buAutoNum type="arabicPeriod"/>
            </a:pPr>
            <a:endParaRPr lang="en-US" altLang="en-US" sz="2400" dirty="0" smtClean="0">
              <a:latin typeface="Calibri" panose="020F0502020204030204" pitchFamily="34" charset="0"/>
            </a:endParaRPr>
          </a:p>
          <a:p>
            <a:pPr marL="609600" indent="-609600">
              <a:lnSpc>
                <a:spcPct val="90000"/>
              </a:lnSpc>
              <a:buFontTx/>
              <a:buNone/>
            </a:pPr>
            <a:endParaRPr lang="en-US" altLang="en-US" sz="1600" dirty="0">
              <a:latin typeface="Calibri" panose="020F0502020204030204" pitchFamily="34" charset="0"/>
            </a:endParaRPr>
          </a:p>
        </p:txBody>
      </p:sp>
      <p:pic>
        <p:nvPicPr>
          <p:cNvPr id="9" name="Picture 8"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30696333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609600" y="457200"/>
            <a:ext cx="7772400" cy="1069975"/>
          </a:xfrm>
        </p:spPr>
        <p:txBody>
          <a:bodyPr/>
          <a:lstStyle/>
          <a:p>
            <a:r>
              <a:rPr lang="en-US" altLang="en-US" sz="3200" dirty="0" smtClean="0">
                <a:latin typeface="Calibri" pitchFamily="34" charset="0"/>
                <a:ea typeface="Calibri" pitchFamily="34" charset="0"/>
                <a:cs typeface="Calibri" pitchFamily="34" charset="0"/>
              </a:rPr>
              <a:t>Medical Dental Integration</a:t>
            </a:r>
            <a:br>
              <a:rPr lang="en-US" altLang="en-US" sz="3200" dirty="0" smtClean="0">
                <a:latin typeface="Calibri" pitchFamily="34" charset="0"/>
                <a:ea typeface="Calibri" pitchFamily="34" charset="0"/>
                <a:cs typeface="Calibri" pitchFamily="34" charset="0"/>
              </a:rPr>
            </a:br>
            <a:r>
              <a:rPr lang="en-US" altLang="en-US" sz="3200" dirty="0" smtClean="0">
                <a:latin typeface="Calibri" pitchFamily="34" charset="0"/>
                <a:ea typeface="Calibri" pitchFamily="34" charset="0"/>
                <a:cs typeface="Calibri" pitchFamily="34" charset="0"/>
              </a:rPr>
              <a:t>Better Care?</a:t>
            </a:r>
          </a:p>
        </p:txBody>
      </p:sp>
      <p:sp>
        <p:nvSpPr>
          <p:cNvPr id="33795" name="Subtitle 2"/>
          <p:cNvSpPr>
            <a:spLocks noGrp="1"/>
          </p:cNvSpPr>
          <p:nvPr>
            <p:ph type="subTitle" idx="1"/>
          </p:nvPr>
        </p:nvSpPr>
        <p:spPr>
          <a:xfrm>
            <a:off x="685800" y="2133600"/>
            <a:ext cx="7848600" cy="3962400"/>
          </a:xfrm>
        </p:spPr>
        <p:txBody>
          <a:bodyPr/>
          <a:lstStyle/>
          <a:p>
            <a:pPr algn="l"/>
            <a:r>
              <a:rPr lang="en-US" altLang="en-US" sz="2400" u="sng" dirty="0" smtClean="0">
                <a:latin typeface="Calibri" pitchFamily="34" charset="0"/>
                <a:ea typeface="Calibri" pitchFamily="34" charset="0"/>
                <a:cs typeface="Calibri" pitchFamily="34" charset="0"/>
              </a:rPr>
              <a:t>Case example:</a:t>
            </a:r>
            <a:r>
              <a:rPr lang="en-US" altLang="en-US" sz="2400" dirty="0" smtClean="0">
                <a:latin typeface="Calibri" pitchFamily="34" charset="0"/>
                <a:ea typeface="Calibri" pitchFamily="34" charset="0"/>
                <a:cs typeface="Calibri" pitchFamily="34" charset="0"/>
              </a:rPr>
              <a:t>  A diabetic patient presented at our Ladysmith Dental Center.  The patient was jaundiced and very ill and had a large lesion on his leg for the past four years that would not heal.  He also had severe oral health disease.  Following a full mouth extraction and dentures, this patient has been back for routine care.  He reports his blood glucoses are under control, he has good skin color, his skin lesion is healed and he is very happy.  </a:t>
            </a:r>
          </a:p>
          <a:p>
            <a:pPr algn="l"/>
            <a:endParaRPr lang="en-US" altLang="en-US" sz="2400" dirty="0" smtClean="0">
              <a:latin typeface="Calibri" pitchFamily="34" charset="0"/>
              <a:ea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635E-2BD0-45B1-9DAE-726EF49961D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985399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latin typeface="Calibri" pitchFamily="34" charset="0"/>
                <a:ea typeface="Calibri" pitchFamily="34" charset="0"/>
                <a:cs typeface="Calibri" pitchFamily="34" charset="0"/>
              </a:rPr>
              <a:t>Medical Dental Integration</a:t>
            </a:r>
            <a:br>
              <a:rPr lang="en-US" altLang="en-US" sz="3600" dirty="0">
                <a:latin typeface="Calibri" pitchFamily="34" charset="0"/>
                <a:ea typeface="Calibri" pitchFamily="34" charset="0"/>
                <a:cs typeface="Calibri" pitchFamily="34" charset="0"/>
              </a:rPr>
            </a:br>
            <a:r>
              <a:rPr lang="en-US" altLang="en-US" sz="3600" dirty="0">
                <a:latin typeface="Calibri" pitchFamily="34" charset="0"/>
                <a:ea typeface="Calibri" pitchFamily="34" charset="0"/>
                <a:cs typeface="Calibri" pitchFamily="34" charset="0"/>
              </a:rPr>
              <a:t>Better Care</a:t>
            </a:r>
            <a:r>
              <a:rPr lang="en-US" altLang="en-US" sz="3600" dirty="0" smtClean="0">
                <a:latin typeface="Calibri" pitchFamily="34" charset="0"/>
                <a:ea typeface="Calibri" pitchFamily="34" charset="0"/>
                <a:cs typeface="Calibri" pitchFamily="34" charset="0"/>
              </a:rPr>
              <a: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Subtitle 2"/>
          <p:cNvSpPr txBox="1">
            <a:spLocks/>
          </p:cNvSpPr>
          <p:nvPr/>
        </p:nvSpPr>
        <p:spPr bwMode="auto">
          <a:xfrm>
            <a:off x="685800" y="2743200"/>
            <a:ext cx="7848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sng" strike="noStrike" kern="0" cap="none" spc="0" normalizeH="0" baseline="0" noProof="0" smtClean="0">
                <a:ln>
                  <a:noFill/>
                </a:ln>
                <a:solidFill>
                  <a:srgbClr val="000000"/>
                </a:solidFill>
                <a:effectLst/>
                <a:uLnTx/>
                <a:uFillTx/>
                <a:latin typeface="Calibri" pitchFamily="34" charset="0"/>
                <a:ea typeface="Calibri" pitchFamily="34" charset="0"/>
                <a:cs typeface="Calibri" pitchFamily="34" charset="0"/>
              </a:rPr>
              <a:t>Case example:</a:t>
            </a:r>
            <a:r>
              <a:rPr kumimoji="0" lang="en-US" altLang="en-US" sz="2400" b="0" i="0" u="none" strike="noStrike" kern="0" cap="none" spc="0" normalizeH="0" baseline="0" noProof="0" smtClean="0">
                <a:ln>
                  <a:noFill/>
                </a:ln>
                <a:solidFill>
                  <a:srgbClr val="000000"/>
                </a:solidFill>
                <a:effectLst/>
                <a:uLnTx/>
                <a:uFillTx/>
                <a:latin typeface="Calibri" pitchFamily="34" charset="0"/>
                <a:ea typeface="Calibri" pitchFamily="34" charset="0"/>
                <a:cs typeface="Calibri" pitchFamily="34" charset="0"/>
              </a:rPr>
              <a:t>  A 20-year-old female with no income presented as unemployed and depressed with very poor oral health.  We provided extractions and dentures.  She now has an improved self image and a job.</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smtClean="0">
              <a:ln>
                <a:noFill/>
              </a:ln>
              <a:solidFill>
                <a:srgbClr val="000000"/>
              </a:solidFill>
              <a:effectLst/>
              <a:uLnTx/>
              <a:uFillTx/>
              <a:latin typeface="Calibri" pitchFamily="34" charset="0"/>
              <a:ea typeface="Calibri" pitchFamily="34" charset="0"/>
              <a:cs typeface="Calibri" pitchFamily="34" charset="0"/>
            </a:endParaRPr>
          </a:p>
        </p:txBody>
      </p:sp>
      <p:pic>
        <p:nvPicPr>
          <p:cNvPr id="6" name="Picture 5"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8776691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Health center patients receiving dental care </a:t>
            </a:r>
            <a:endParaRPr lang="en-US" sz="2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2" title="Wisconsin 's progress on HP2020 OH-11 objectiv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19087"/>
            <a:ext cx="8686800"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block "/>
          <p:cNvSpPr/>
          <p:nvPr/>
        </p:nvSpPr>
        <p:spPr>
          <a:xfrm>
            <a:off x="3714750" y="1573172"/>
            <a:ext cx="476250" cy="40802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p:cNvSpPr txBox="1"/>
          <p:nvPr/>
        </p:nvSpPr>
        <p:spPr>
          <a:xfrm>
            <a:off x="3657600" y="1600200"/>
            <a:ext cx="838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69%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83%</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14403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sz="2000" dirty="0" smtClean="0"/>
              <a:t>2013 Rankings of eligible children &lt;20 who received any dental services</a:t>
            </a: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2" title="Individual Clinics Perform as well as some of the best Stat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280988"/>
            <a:ext cx="8677275"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8696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Comparison of services provided inside and outside of FHCs</a:t>
            </a:r>
            <a:endParaRPr lang="en-US" sz="2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title="Marshfield Clinic Service Comparrison Map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869605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Map of those treated by FHC</a:t>
            </a: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title="Map of where Marshfield patients come from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331694"/>
            <a:ext cx="5850082" cy="7570694"/>
          </a:xfrm>
          <a:prstGeom prst="rect">
            <a:avLst/>
          </a:prstGeom>
        </p:spPr>
      </p:pic>
    </p:spTree>
    <p:extLst>
      <p:ext uri="{BB962C8B-B14F-4D97-AF65-F5344CB8AC3E}">
        <p14:creationId xmlns:p14="http://schemas.microsoft.com/office/powerpoint/2010/main" val="29771148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Penetration twice poverty by county </a:t>
            </a:r>
            <a:endParaRPr lang="en-US" sz="2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2" descr="Market share for dental centers in Wisconsin demonstrating that there is more work to 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182" y="261863"/>
            <a:ext cx="4719018" cy="644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91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z="1200" smtClean="0">
                <a:solidFill>
                  <a:srgbClr val="7F7F7F"/>
                </a:solidFill>
              </a:rPr>
              <a:pPr/>
              <a:t>13</a:t>
            </a:fld>
            <a:endParaRPr lang="en-US" sz="1200" dirty="0">
              <a:solidFill>
                <a:srgbClr val="7F7F7F"/>
              </a:solidFill>
            </a:endParaRPr>
          </a:p>
        </p:txBody>
      </p:sp>
      <p:sp>
        <p:nvSpPr>
          <p:cNvPr id="7" name="Title 6"/>
          <p:cNvSpPr>
            <a:spLocks noGrp="1"/>
          </p:cNvSpPr>
          <p:nvPr>
            <p:ph type="title"/>
          </p:nvPr>
        </p:nvSpPr>
        <p:spPr/>
        <p:txBody>
          <a:bodyPr/>
          <a:lstStyle/>
          <a:p>
            <a:r>
              <a:rPr lang="en-US"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Untreated Dental Decay, by Age</a:t>
            </a:r>
            <a:endParaRPr lang="en-US"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Object 2" descr="Broad and Mobile internet access"/>
          <p:cNvGraphicFramePr>
            <a:graphicFrameLocks noChangeAspect="1"/>
          </p:cNvGraphicFramePr>
          <p:nvPr>
            <p:extLst>
              <p:ext uri="{D42A27DB-BD31-4B8C-83A1-F6EECF244321}">
                <p14:modId xmlns:p14="http://schemas.microsoft.com/office/powerpoint/2010/main" val="1429117883"/>
              </p:ext>
            </p:extLst>
          </p:nvPr>
        </p:nvGraphicFramePr>
        <p:xfrm>
          <a:off x="-262851" y="965727"/>
          <a:ext cx="9216351" cy="48354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6"/>
          <p:cNvSpPr txBox="1">
            <a:spLocks/>
          </p:cNvSpPr>
          <p:nvPr/>
        </p:nvSpPr>
        <p:spPr>
          <a:xfrm>
            <a:off x="0" y="5950359"/>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spcBef>
                <a:spcPct val="10000"/>
              </a:spcBef>
              <a:buFont typeface="Arial" pitchFamily="34" charse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I = 95% confidence interval. Data are for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children aged 3-5 with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untreated dental decay in their primary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teeth, children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aged 6 to 9 years with untreated dental decay in their primary or permanent teeth, and adolescents aged 13 to 15 years with untreated dental decay in their permanent teeth. </a:t>
            </a:r>
          </a:p>
        </p:txBody>
      </p:sp>
      <p:sp>
        <p:nvSpPr>
          <p:cNvPr id="12" name="TextBox 11"/>
          <p:cNvSpPr txBox="1"/>
          <p:nvPr/>
        </p:nvSpPr>
        <p:spPr>
          <a:xfrm>
            <a:off x="6542692" y="6355456"/>
            <a:ext cx="1891189" cy="461665"/>
          </a:xfrm>
          <a:prstGeom prst="rect">
            <a:avLst/>
          </a:prstGeom>
          <a:noFill/>
          <a:ln w="19050">
            <a:solidFill>
              <a:srgbClr val="C00000"/>
            </a:solidFill>
          </a:ln>
        </p:spPr>
        <p:txBody>
          <a:bodyPr wrap="square" rtlCol="0">
            <a:spAutoFit/>
          </a:bodyPr>
          <a:lstStyle/>
          <a:p>
            <a:pPr algn="ctr" fontAlgn="base">
              <a:spcBef>
                <a:spcPct val="0"/>
              </a:spcBef>
              <a:spcAft>
                <a:spcPct val="0"/>
              </a:spcAft>
            </a:pPr>
            <a:r>
              <a:rPr lang="en-US" sz="1200" b="1" dirty="0">
                <a:solidFill>
                  <a:prstClr val="black"/>
                </a:solidFill>
                <a:latin typeface="Verdana" panose="020B0604030504040204" pitchFamily="34" charset="0"/>
                <a:ea typeface="Verdana" panose="020B0604030504040204" pitchFamily="34" charset="0"/>
                <a:cs typeface="Verdana" panose="020B0604030504040204" pitchFamily="34" charset="0"/>
              </a:rPr>
              <a:t>Objs. </a:t>
            </a:r>
            <a:r>
              <a:rPr lang="en-US" sz="12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OH-2.1—3.2</a:t>
            </a:r>
            <a:endParaRPr lang="en-US" sz="12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Decrease </a:t>
            </a:r>
            <a:r>
              <a:rPr lang="en-US" sz="1200" dirty="0">
                <a:solidFill>
                  <a:prstClr val="black"/>
                </a:solidFill>
                <a:latin typeface="Verdana" panose="020B0604030504040204" pitchFamily="34" charset="0"/>
                <a:ea typeface="Verdana" panose="020B0604030504040204" pitchFamily="34" charset="0"/>
                <a:cs typeface="Verdana" panose="020B0604030504040204" pitchFamily="34" charset="0"/>
              </a:rPr>
              <a:t>desired</a:t>
            </a:r>
          </a:p>
        </p:txBody>
      </p:sp>
      <p:sp>
        <p:nvSpPr>
          <p:cNvPr id="13" name="TextBox 12"/>
          <p:cNvSpPr txBox="1"/>
          <p:nvPr/>
        </p:nvSpPr>
        <p:spPr>
          <a:xfrm>
            <a:off x="-1" y="6549820"/>
            <a:ext cx="6233823" cy="246221"/>
          </a:xfrm>
          <a:prstGeom prst="rect">
            <a:avLst/>
          </a:prstGeom>
          <a:noFill/>
        </p:spPr>
        <p:txBody>
          <a:bodyPr wrap="square" rtlCol="0">
            <a:spAutoFit/>
          </a:bodyPr>
          <a:lstStyle/>
          <a:p>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608040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pPr eaLnBrk="1" fontAlgn="b" hangingPunct="1"/>
            <a:r>
              <a:rPr lang="en-US" sz="1000" b="1" dirty="0"/>
              <a:t>Park Falls Dental Patients (&lt;200% of Poverty)</a:t>
            </a:r>
            <a:r>
              <a:rPr lang="en-US" sz="1000" dirty="0"/>
              <a:t/>
            </a:r>
            <a:br>
              <a:rPr lang="en-US" sz="1000" dirty="0"/>
            </a:br>
            <a:r>
              <a:rPr lang="en-US" sz="1000" b="1" dirty="0"/>
              <a:t>Seen (March 2008-June 2009) From</a:t>
            </a:r>
            <a:r>
              <a:rPr lang="en-US" sz="1000" dirty="0"/>
              <a:t/>
            </a:r>
            <a:br>
              <a:rPr lang="en-US" sz="1000" dirty="0"/>
            </a:br>
            <a:r>
              <a:rPr lang="en-US" sz="1000" b="1" dirty="0"/>
              <a:t>Target Area Communities by Distance to Care Burden</a:t>
            </a:r>
            <a:endParaRPr lang="en-US" sz="10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Park Falls Dental Patients Mileag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518" y="533400"/>
            <a:ext cx="5303082" cy="6241788"/>
          </a:xfrm>
          <a:prstGeom prst="rect">
            <a:avLst/>
          </a:prstGeom>
        </p:spPr>
      </p:pic>
    </p:spTree>
    <p:extLst>
      <p:ext uri="{BB962C8B-B14F-4D97-AF65-F5344CB8AC3E}">
        <p14:creationId xmlns:p14="http://schemas.microsoft.com/office/powerpoint/2010/main" val="3345299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Zip codes with 10 or more patients treated </a:t>
            </a:r>
            <a:br>
              <a:rPr lang="en-US" sz="2000" dirty="0" smtClean="0"/>
            </a:br>
            <a:r>
              <a:rPr lang="en-US" sz="2000" dirty="0" smtClean="0"/>
              <a:t>at FQHC dental site </a:t>
            </a:r>
            <a:br>
              <a:rPr lang="en-US" sz="2000" dirty="0" smtClean="0"/>
            </a:br>
            <a:r>
              <a:rPr lang="en-US" sz="2000" dirty="0" smtClean="0"/>
              <a:t>by year </a:t>
            </a:r>
            <a:endParaRPr lang="en-US" sz="2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title="zip codes with 10 or mre patients treate at FQHC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7702557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000" dirty="0"/>
              <a:t>Excerpt from letter of support from Jackson County Department of Health &amp; Human Services, Jackson County Public Health </a:t>
            </a:r>
            <a:r>
              <a:rPr lang="en-US" sz="2000" dirty="0" smtClean="0"/>
              <a:t>Nurse</a:t>
            </a:r>
            <a:endParaRPr lang="en-US" sz="2000" dirty="0"/>
          </a:p>
        </p:txBody>
      </p:sp>
      <p:sp>
        <p:nvSpPr>
          <p:cNvPr id="3" name="Content Placeholder 2"/>
          <p:cNvSpPr>
            <a:spLocks noGrp="1"/>
          </p:cNvSpPr>
          <p:nvPr>
            <p:ph idx="1"/>
          </p:nvPr>
        </p:nvSpPr>
        <p:spPr/>
        <p:txBody>
          <a:bodyPr/>
          <a:lstStyle/>
          <a:p>
            <a:r>
              <a:rPr lang="en-US" sz="2000" dirty="0"/>
              <a:t>“I recently took a call from a concerned sister who had a very ill 28 year old brother with a full-time job, however, no medical or dental insurance.  He was experiencing high fevers, severe malaise, and significant body pain. I advised family to take him to local urgent care. Upon examination it was found that he had not had proper dental care for several years. He not only had abscessed teeth that caused him to be septic, but also had an advanced stage of jaw cancer.  Hospital staff expressed concerns with him not living another 12 hours if he hadn’t come into urgent care when he did.  </a:t>
            </a:r>
            <a:r>
              <a:rPr lang="en-US" sz="2000" b="1" dirty="0"/>
              <a:t>The family and I feel strongly if he would have had access to a dental center he would have had prevention and/or earlier diagnosis of the abscessed teeth and jaw cancer.</a:t>
            </a:r>
            <a:r>
              <a:rPr lang="en-US" sz="2000" dirty="0"/>
              <a:t>”</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65915-91DB-4179-859E-3053F25F018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title="Family health Center of Marshfield Log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45225"/>
            <a:ext cx="2895600" cy="426633"/>
          </a:xfrm>
          <a:prstGeom prst="rect">
            <a:avLst/>
          </a:prstGeom>
        </p:spPr>
      </p:pic>
    </p:spTree>
    <p:extLst>
      <p:ext uri="{BB962C8B-B14F-4D97-AF65-F5344CB8AC3E}">
        <p14:creationId xmlns:p14="http://schemas.microsoft.com/office/powerpoint/2010/main" val="6673800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5D3F0-8866-46B7-957D-5BEADB0F577C}"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538" name="Rectangle 2"/>
          <p:cNvSpPr>
            <a:spLocks noGrp="1" noChangeArrowheads="1"/>
          </p:cNvSpPr>
          <p:nvPr>
            <p:ph type="title" sz="quarter"/>
          </p:nvPr>
        </p:nvSpPr>
        <p:spPr>
          <a:xfrm>
            <a:off x="457200" y="0"/>
            <a:ext cx="8229600" cy="914400"/>
          </a:xfrm>
        </p:spPr>
        <p:txBody>
          <a:bodyPr/>
          <a:lstStyle/>
          <a:p>
            <a:r>
              <a:rPr lang="en-US" altLang="en-US" sz="2400" u="sng" dirty="0">
                <a:latin typeface="Calibri" panose="020F0502020204030204" pitchFamily="34" charset="0"/>
              </a:rPr>
              <a:t>The Importance of Ground Breakings, Ribbon Cuttings, and Big Check Ceremonies</a:t>
            </a:r>
          </a:p>
        </p:txBody>
      </p:sp>
      <p:pic>
        <p:nvPicPr>
          <p:cNvPr id="193539" name="Picture 3" descr="CDC-GB_kids-spkrs"/>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838200" y="914400"/>
            <a:ext cx="3287713"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LDC ribbon cuttin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29200" y="914400"/>
            <a:ext cx="3124200" cy="217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1" name="Picture 5" descr="LDC cornerstone"/>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38200" y="3852863"/>
            <a:ext cx="3276600" cy="2230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2" name="Picture 6" descr="PF ribbon cut 1"/>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5021263" y="3938588"/>
            <a:ext cx="313213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43" name="Rectangle 7"/>
          <p:cNvSpPr>
            <a:spLocks noChangeArrowheads="1"/>
          </p:cNvSpPr>
          <p:nvPr/>
        </p:nvSpPr>
        <p:spPr bwMode="auto">
          <a:xfrm>
            <a:off x="4953000" y="3048000"/>
            <a:ext cx="3276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Ladysmith Dental Center </a:t>
            </a:r>
            <a:br>
              <a:rPr kumimoji="0" lang="en-US" altLang="en-US" sz="1400" b="0" i="0" u="none" strike="noStrike" kern="1200" cap="none" spc="0" normalizeH="0" baseline="0" noProof="0">
                <a:ln>
                  <a:noFill/>
                </a:ln>
                <a:solidFill>
                  <a:srgbClr val="000000"/>
                </a:solidFill>
                <a:effectLst/>
                <a:uLnTx/>
                <a:uFillTx/>
                <a:latin typeface="Arial" charset="0"/>
                <a:ea typeface="+mn-ea"/>
                <a:cs typeface="+mn-cs"/>
              </a:rPr>
            </a:b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Ribbon Cutting – August 2003</a:t>
            </a:r>
          </a:p>
        </p:txBody>
      </p:sp>
      <p:sp>
        <p:nvSpPr>
          <p:cNvPr id="193544" name="Rectangle 8"/>
          <p:cNvSpPr>
            <a:spLocks noChangeArrowheads="1"/>
          </p:cNvSpPr>
          <p:nvPr/>
        </p:nvSpPr>
        <p:spPr bwMode="auto">
          <a:xfrm>
            <a:off x="838200" y="3048000"/>
            <a:ext cx="3276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Chippewa Falls Dental Center </a:t>
            </a:r>
            <a:br>
              <a:rPr kumimoji="0" lang="en-US" altLang="en-US" sz="1400" b="0" i="0" u="none" strike="noStrike" kern="1200" cap="none" spc="0" normalizeH="0" baseline="0" noProof="0">
                <a:ln>
                  <a:noFill/>
                </a:ln>
                <a:solidFill>
                  <a:srgbClr val="000000"/>
                </a:solidFill>
                <a:effectLst/>
                <a:uLnTx/>
                <a:uFillTx/>
                <a:latin typeface="Arial" charset="0"/>
                <a:ea typeface="+mn-ea"/>
                <a:cs typeface="+mn-cs"/>
              </a:rPr>
            </a:b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Groundbreaking – May 2006</a:t>
            </a:r>
          </a:p>
        </p:txBody>
      </p:sp>
      <p:sp>
        <p:nvSpPr>
          <p:cNvPr id="193545" name="Rectangle 9"/>
          <p:cNvSpPr>
            <a:spLocks noChangeArrowheads="1"/>
          </p:cNvSpPr>
          <p:nvPr/>
        </p:nvSpPr>
        <p:spPr bwMode="auto">
          <a:xfrm>
            <a:off x="838200" y="59436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Senator Decker laying the cornerstone at the Ladysmith Dental Center</a:t>
            </a:r>
          </a:p>
        </p:txBody>
      </p:sp>
      <p:sp>
        <p:nvSpPr>
          <p:cNvPr id="193546" name="Rectangle 10"/>
          <p:cNvSpPr>
            <a:spLocks noChangeArrowheads="1"/>
          </p:cNvSpPr>
          <p:nvPr/>
        </p:nvSpPr>
        <p:spPr bwMode="auto">
          <a:xfrm>
            <a:off x="4953000" y="59436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Park Falls Dental Center </a:t>
            </a:r>
            <a:br>
              <a:rPr kumimoji="0" lang="en-US" altLang="en-US" sz="1400" b="0" i="0" u="none" strike="noStrike" kern="1200" cap="none" spc="0" normalizeH="0" baseline="0" noProof="0">
                <a:ln>
                  <a:noFill/>
                </a:ln>
                <a:solidFill>
                  <a:srgbClr val="000000"/>
                </a:solidFill>
                <a:effectLst/>
                <a:uLnTx/>
                <a:uFillTx/>
                <a:latin typeface="Arial" charset="0"/>
                <a:ea typeface="+mn-ea"/>
                <a:cs typeface="+mn-cs"/>
              </a:rPr>
            </a:br>
            <a:r>
              <a:rPr kumimoji="0" lang="en-US" altLang="en-US" sz="1400" b="0" i="0" u="none" strike="noStrike" kern="1200" cap="none" spc="0" normalizeH="0" baseline="0" noProof="0">
                <a:ln>
                  <a:noFill/>
                </a:ln>
                <a:solidFill>
                  <a:srgbClr val="000000"/>
                </a:solidFill>
                <a:effectLst/>
                <a:uLnTx/>
                <a:uFillTx/>
                <a:latin typeface="Arial" charset="0"/>
                <a:ea typeface="+mn-ea"/>
                <a:cs typeface="+mn-cs"/>
              </a:rPr>
              <a:t>Check Presentation – August 2007</a:t>
            </a:r>
          </a:p>
        </p:txBody>
      </p:sp>
    </p:spTree>
    <p:extLst>
      <p:ext uri="{BB962C8B-B14F-4D97-AF65-F5344CB8AC3E}">
        <p14:creationId xmlns:p14="http://schemas.microsoft.com/office/powerpoint/2010/main" val="30584797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descr="text box&#10;&#10;"/>
          <p:cNvSpPr>
            <a:spLocks noGrp="1"/>
          </p:cNvSpPr>
          <p:nvPr>
            <p:ph sz="half" idx="1"/>
          </p:nvPr>
        </p:nvSpPr>
        <p:spPr>
          <a:xfrm flipV="1">
            <a:off x="159026" y="5910469"/>
            <a:ext cx="569844" cy="334755"/>
          </a:xfrm>
        </p:spPr>
        <p:txBody>
          <a:bodyPr/>
          <a:lstStyle/>
          <a:p>
            <a:endParaRPr lang="en-US" dirty="0" smtClean="0"/>
          </a:p>
          <a:p>
            <a:endParaRPr lang="en-US" dirty="0"/>
          </a:p>
        </p:txBody>
      </p:sp>
      <p:sp>
        <p:nvSpPr>
          <p:cNvPr id="7" name="Slide Number Placeholder 6"/>
          <p:cNvSpPr>
            <a:spLocks noGrp="1"/>
          </p:cNvSpPr>
          <p:nvPr>
            <p:ph type="sldNum" sz="quarter" idx="12"/>
          </p:nvPr>
        </p:nvSpPr>
        <p:spPr/>
        <p:txBody>
          <a:bodyPr/>
          <a:lstStyle/>
          <a:p>
            <a:fld id="{0D6F9261-2981-42D8-9698-E8B654534113}" type="slidenum">
              <a:rPr lang="en-US" altLang="en-US" smtClean="0"/>
              <a:pPr/>
              <a:t>134</a:t>
            </a:fld>
            <a:endParaRPr lang="en-US" altLang="en-US"/>
          </a:p>
        </p:txBody>
      </p:sp>
      <p:pic>
        <p:nvPicPr>
          <p:cNvPr id="11" name="Picture 10" descr="Note from author wishing people a Merry Christmas."/>
          <p:cNvPicPr>
            <a:picLocks noChangeAspect="1"/>
          </p:cNvPicPr>
          <p:nvPr/>
        </p:nvPicPr>
        <p:blipFill>
          <a:blip r:embed="rId3"/>
          <a:stretch>
            <a:fillRect/>
          </a:stretch>
        </p:blipFill>
        <p:spPr>
          <a:xfrm>
            <a:off x="159026" y="871330"/>
            <a:ext cx="4102964" cy="4932091"/>
          </a:xfrm>
          <a:prstGeom prst="rect">
            <a:avLst/>
          </a:prstGeom>
        </p:spPr>
      </p:pic>
      <p:sp>
        <p:nvSpPr>
          <p:cNvPr id="12" name="Rectangle 11" descr="Wisconsin Community Health Centers"/>
          <p:cNvSpPr/>
          <p:nvPr/>
        </p:nvSpPr>
        <p:spPr>
          <a:xfrm>
            <a:off x="4618383" y="1229105"/>
            <a:ext cx="4068417" cy="4216539"/>
          </a:xfrm>
          <a:prstGeom prst="rect">
            <a:avLst/>
          </a:prstGeom>
        </p:spPr>
        <p:txBody>
          <a:bodyPr wrap="square">
            <a:spAutoFit/>
          </a:bodyPr>
          <a:lstStyle/>
          <a:p>
            <a:pPr lvl="0" defTabSz="914400" eaLnBrk="0" fontAlgn="base" hangingPunct="0">
              <a:spcBef>
                <a:spcPct val="20000"/>
              </a:spcBef>
              <a:spcAft>
                <a:spcPct val="0"/>
              </a:spcAft>
              <a:defRPr/>
            </a:pPr>
            <a:r>
              <a:rPr lang="en-US" sz="2000" kern="0" dirty="0">
                <a:solidFill>
                  <a:srgbClr val="000000"/>
                </a:solidFill>
                <a:latin typeface="Calibri" panose="020F0502020204030204" pitchFamily="34" charset="0"/>
              </a:rPr>
              <a:t>For more information on Wisconsin Community Health Centers oral health initiatives contact Stephanie Harrison at WPHCA at 5202 </a:t>
            </a:r>
            <a:r>
              <a:rPr lang="en-US" sz="2000" kern="0" dirty="0" err="1">
                <a:solidFill>
                  <a:srgbClr val="000000"/>
                </a:solidFill>
                <a:latin typeface="Calibri" panose="020F0502020204030204" pitchFamily="34" charset="0"/>
              </a:rPr>
              <a:t>Eastpark</a:t>
            </a:r>
            <a:r>
              <a:rPr lang="en-US" sz="2000" kern="0" dirty="0">
                <a:solidFill>
                  <a:srgbClr val="000000"/>
                </a:solidFill>
                <a:latin typeface="Calibri" panose="020F0502020204030204" pitchFamily="34" charset="0"/>
              </a:rPr>
              <a:t> Blvd, Suite 109, Madison, WI 53718; 608-277-7477</a:t>
            </a:r>
          </a:p>
          <a:p>
            <a:pPr lvl="0" defTabSz="914400" eaLnBrk="0" fontAlgn="base" hangingPunct="0">
              <a:spcBef>
                <a:spcPct val="20000"/>
              </a:spcBef>
              <a:spcAft>
                <a:spcPct val="0"/>
              </a:spcAft>
              <a:defRPr/>
            </a:pPr>
            <a:r>
              <a:rPr lang="en-US" sz="2000" kern="0" dirty="0">
                <a:solidFill>
                  <a:srgbClr val="000000"/>
                </a:solidFill>
                <a:latin typeface="Calibri" panose="020F0502020204030204" pitchFamily="34" charset="0"/>
              </a:rPr>
              <a:t> </a:t>
            </a:r>
          </a:p>
          <a:p>
            <a:pPr lvl="0" defTabSz="914400" eaLnBrk="0" fontAlgn="base" hangingPunct="0">
              <a:spcBef>
                <a:spcPct val="20000"/>
              </a:spcBef>
              <a:spcAft>
                <a:spcPct val="0"/>
              </a:spcAft>
              <a:defRPr/>
            </a:pPr>
            <a:r>
              <a:rPr lang="en-US" sz="2000" kern="0" dirty="0">
                <a:solidFill>
                  <a:srgbClr val="000000"/>
                </a:solidFill>
                <a:latin typeface="Calibri" panose="020F0502020204030204" pitchFamily="34" charset="0"/>
              </a:rPr>
              <a:t>For more information about Family Health Center of Marshfield, Inc.’s dental initiative contact: Greg </a:t>
            </a:r>
            <a:r>
              <a:rPr lang="en-US" sz="2000" kern="0" dirty="0" err="1">
                <a:solidFill>
                  <a:srgbClr val="000000"/>
                </a:solidFill>
                <a:latin typeface="Calibri" panose="020F0502020204030204" pitchFamily="34" charset="0"/>
              </a:rPr>
              <a:t>Nycz</a:t>
            </a:r>
            <a:r>
              <a:rPr lang="en-US" sz="2000" kern="0" dirty="0">
                <a:solidFill>
                  <a:srgbClr val="000000"/>
                </a:solidFill>
                <a:latin typeface="Calibri" panose="020F0502020204030204" pitchFamily="34" charset="0"/>
              </a:rPr>
              <a:t> at 1000 North Oak Avenue, Marshfield, WI 54449; 715-387-9137 or </a:t>
            </a:r>
            <a:r>
              <a:rPr lang="en-US" sz="2000" u="sng" kern="0" dirty="0">
                <a:solidFill>
                  <a:srgbClr val="000000"/>
                </a:solidFill>
                <a:latin typeface="Calibri" panose="020F0502020204030204" pitchFamily="34" charset="0"/>
                <a:hlinkClick r:id="rId4"/>
              </a:rPr>
              <a:t>nycz.greg@marshfieldclinic.org</a:t>
            </a:r>
            <a:endParaRPr lang="en-US" sz="2000" kern="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475630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Picture Placeholder 6" descr="Partner organization logo"/>
          <p:cNvSpPr>
            <a:spLocks noGrp="1"/>
          </p:cNvSpPr>
          <p:nvPr>
            <p:ph type="pic" sz="quarter" idx="21"/>
          </p:nvPr>
        </p:nvSpPr>
        <p:spPr/>
      </p:sp>
      <p:sp>
        <p:nvSpPr>
          <p:cNvPr id="6" name="Title 5"/>
          <p:cNvSpPr>
            <a:spLocks noGrp="1"/>
          </p:cNvSpPr>
          <p:nvPr>
            <p:ph type="title"/>
          </p:nvPr>
        </p:nvSpPr>
        <p:spPr>
          <a:xfrm>
            <a:off x="520700" y="1847088"/>
            <a:ext cx="8089900" cy="687364"/>
          </a:xfrm>
        </p:spPr>
        <p:txBody>
          <a:bodyPr/>
          <a:lstStyle/>
          <a:p>
            <a:r>
              <a:rPr lang="en-US" b="1" dirty="0" smtClean="0"/>
              <a:t>Roundtable Discussion</a:t>
            </a:r>
            <a:br>
              <a:rPr lang="en-US" b="1" dirty="0" smtClean="0"/>
            </a:br>
            <a:r>
              <a:rPr lang="en-US" b="1" dirty="0" smtClean="0"/>
              <a:t/>
            </a:r>
            <a:br>
              <a:rPr lang="en-US" b="1" dirty="0" smtClean="0"/>
            </a:br>
            <a:r>
              <a:rPr lang="en-US" sz="2800" dirty="0" smtClean="0"/>
              <a:t>Carter Blakey</a:t>
            </a:r>
            <a:br>
              <a:rPr lang="en-US" sz="2800" dirty="0" smtClean="0"/>
            </a:br>
            <a:r>
              <a:rPr lang="en-US" sz="2800" dirty="0" smtClean="0"/>
              <a:t>Deputy Director, Office of Disease Prevention and Health Promotion </a:t>
            </a:r>
            <a:r>
              <a:rPr lang="en-US" b="1" dirty="0" smtClean="0"/>
              <a:t/>
            </a:r>
            <a:br>
              <a:rPr lang="en-US" b="1" dirty="0" smtClean="0"/>
            </a:br>
            <a:endParaRPr lang="en-US" b="1" dirty="0"/>
          </a:p>
        </p:txBody>
      </p:sp>
    </p:spTree>
    <p:extLst>
      <p:ext uri="{BB962C8B-B14F-4D97-AF65-F5344CB8AC3E}">
        <p14:creationId xmlns:p14="http://schemas.microsoft.com/office/powerpoint/2010/main" val="44036777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Picture Placeholder 10" descr="Partner organization logo"/>
          <p:cNvSpPr>
            <a:spLocks noGrp="1"/>
          </p:cNvSpPr>
          <p:nvPr>
            <p:ph type="pic" sz="quarter" idx="21"/>
          </p:nvPr>
        </p:nvSpPr>
        <p:spPr/>
      </p:sp>
      <p:sp>
        <p:nvSpPr>
          <p:cNvPr id="8" name="Title 7"/>
          <p:cNvSpPr>
            <a:spLocks noGrp="1"/>
          </p:cNvSpPr>
          <p:nvPr>
            <p:ph type="title"/>
          </p:nvPr>
        </p:nvSpPr>
        <p:spPr/>
        <p:txBody>
          <a:bodyPr/>
          <a:lstStyle/>
          <a:p>
            <a:r>
              <a:rPr lang="en-US" b="1" dirty="0" smtClean="0"/>
              <a:t>Healthy People 2020                  Stories from the Field </a:t>
            </a:r>
            <a:endParaRPr lang="en-US" b="1" dirty="0"/>
          </a:p>
        </p:txBody>
      </p:sp>
      <p:sp>
        <p:nvSpPr>
          <p:cNvPr id="6" name="Rectangle 5"/>
          <p:cNvSpPr/>
          <p:nvPr/>
        </p:nvSpPr>
        <p:spPr>
          <a:xfrm>
            <a:off x="749510" y="1790706"/>
            <a:ext cx="2057400"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Healthy People in Action </a:t>
            </a:r>
            <a:endParaRPr kumimoji="0" lang="en-US" sz="2800" b="1" i="0" u="none" strike="noStrike" kern="1200" cap="none" spc="0" normalizeH="0" baseline="0" noProof="0" dirty="0" smtClean="0">
              <a:ln>
                <a:noFill/>
              </a:ln>
              <a:solidFill>
                <a:srgbClr val="FFFFFF"/>
              </a:solidFill>
              <a:effectLst/>
              <a:uLnTx/>
              <a:uFillTx/>
              <a:latin typeface="Calibri" pitchFamily="34" charset="0"/>
              <a:ea typeface="+mn-ea"/>
              <a:cs typeface="Calibri"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mn-cs"/>
                <a:hlinkClick r:id="rId4"/>
              </a:rPr>
              <a:t>http</a:t>
            </a: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hlinkClick r:id="rId4"/>
              </a:rPr>
              <a:t>://www.healthypeople.gov/2020/healthy-people-in-action/Stories-from-the-Field</a:t>
            </a:r>
          </a:p>
        </p:txBody>
      </p:sp>
      <p:sp>
        <p:nvSpPr>
          <p:cNvPr id="3" name="Text Placeholder 2"/>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7387202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51985" y="3535665"/>
            <a:ext cx="6689725" cy="707254"/>
          </a:xfrm>
        </p:spPr>
        <p:txBody>
          <a:bodyPr>
            <a:noAutofit/>
          </a:bodyPr>
          <a:lstStyle/>
          <a:p>
            <a:r>
              <a:rPr lang="en-US" sz="2000" dirty="0" smtClean="0"/>
              <a:t>June 22, 2017</a:t>
            </a:r>
          </a:p>
          <a:p>
            <a:r>
              <a:rPr lang="en-US" sz="2000" dirty="0" smtClean="0"/>
              <a:t>12:00 pm to 1:00 pm ET</a:t>
            </a:r>
          </a:p>
          <a:p>
            <a:r>
              <a:rPr lang="en-US" sz="2000" i="1" dirty="0" smtClean="0"/>
              <a:t>Register now at APHA.org</a:t>
            </a:r>
            <a:endParaRPr lang="en-US" sz="2000" i="1" dirty="0"/>
          </a:p>
        </p:txBody>
      </p:sp>
      <p:sp>
        <p:nvSpPr>
          <p:cNvPr id="2" name="Title 1"/>
          <p:cNvSpPr>
            <a:spLocks noGrp="1"/>
          </p:cNvSpPr>
          <p:nvPr>
            <p:ph type="title"/>
          </p:nvPr>
        </p:nvSpPr>
        <p:spPr>
          <a:xfrm>
            <a:off x="960438" y="1805655"/>
            <a:ext cx="7223125" cy="1195977"/>
          </a:xfrm>
        </p:spPr>
        <p:txBody>
          <a:bodyPr/>
          <a:lstStyle/>
          <a:p>
            <a:r>
              <a:rPr lang="en-US" sz="2800" dirty="0" smtClean="0"/>
              <a:t>Healthy People 2030 Development: Informational Webinar</a:t>
            </a:r>
            <a:br>
              <a:rPr lang="en-US" sz="2800" dirty="0" smtClean="0"/>
            </a:br>
            <a:r>
              <a:rPr lang="en-US" sz="2800" dirty="0" smtClean="0"/>
              <a:t>Co-Hosted by ODPHP and APHA</a:t>
            </a:r>
            <a:endParaRPr lang="en-US" sz="2800" dirty="0"/>
          </a:p>
        </p:txBody>
      </p:sp>
      <p:sp>
        <p:nvSpPr>
          <p:cNvPr id="5" name="TextBox 4"/>
          <p:cNvSpPr txBox="1"/>
          <p:nvPr/>
        </p:nvSpPr>
        <p:spPr>
          <a:xfrm>
            <a:off x="3140765" y="1133060"/>
            <a:ext cx="32500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Save the Date</a:t>
            </a:r>
            <a:r>
              <a:rPr kumimoji="0" lang="en-US" sz="2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8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2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2929039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9" name="Picture Placeholder 8" descr="Partner organization logo"/>
          <p:cNvSpPr>
            <a:spLocks noGrp="1"/>
          </p:cNvSpPr>
          <p:nvPr>
            <p:ph type="pic" sz="quarter" idx="21"/>
          </p:nvPr>
        </p:nvSpPr>
        <p:spPr/>
      </p:sp>
      <p:sp>
        <p:nvSpPr>
          <p:cNvPr id="7" name="Title 6"/>
          <p:cNvSpPr>
            <a:spLocks noGrp="1"/>
          </p:cNvSpPr>
          <p:nvPr>
            <p:ph type="title"/>
          </p:nvPr>
        </p:nvSpPr>
        <p:spPr/>
        <p:txBody>
          <a:bodyPr/>
          <a:lstStyle/>
          <a:p>
            <a:r>
              <a:rPr lang="en-US" b="1" i="1" dirty="0" smtClean="0"/>
              <a:t>Who’s Leading the Leading Health Indicators? Webinar</a:t>
            </a:r>
            <a:endParaRPr lang="en-US" b="1" i="1" dirty="0"/>
          </a:p>
        </p:txBody>
      </p:sp>
      <p:sp>
        <p:nvSpPr>
          <p:cNvPr id="6" name="TextBox 5"/>
          <p:cNvSpPr txBox="1"/>
          <p:nvPr/>
        </p:nvSpPr>
        <p:spPr>
          <a:xfrm>
            <a:off x="186960" y="1734446"/>
            <a:ext cx="3810000"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Please join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us on Thursday, July 20th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      for the </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Social Determinants LHI Webinar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anose="020B0604020202020204" pitchFamily="34" charset="0"/>
              </a:rPr>
              <a:t>Registration on HealthyPeople.gov will be available in July.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2" name="Picture 4" descr=" " title="Leading Health Indicators Logo"/>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68138" y="4347148"/>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Social Determinants of Health Graphic from Healthy People 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427" y="1455805"/>
            <a:ext cx="4032663" cy="289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7687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51985" y="3378911"/>
            <a:ext cx="6689725" cy="707254"/>
          </a:xfrm>
        </p:spPr>
        <p:txBody>
          <a:bodyPr>
            <a:noAutofit/>
          </a:bodyPr>
          <a:lstStyle/>
          <a:p>
            <a:r>
              <a:rPr lang="en-US" dirty="0" smtClean="0">
                <a:latin typeface="+mn-lt"/>
              </a:rPr>
              <a:t>June 27, 2017</a:t>
            </a:r>
          </a:p>
          <a:p>
            <a:r>
              <a:rPr lang="en-US" dirty="0" smtClean="0">
                <a:latin typeface="+mn-lt"/>
              </a:rPr>
              <a:t>1:00 pm to 5:00 pm ET</a:t>
            </a:r>
          </a:p>
          <a:p>
            <a:r>
              <a:rPr lang="en-US" i="1" dirty="0" smtClean="0">
                <a:latin typeface="+mn-lt"/>
              </a:rPr>
              <a:t>Registration opens in June on HealthyPeople.gov</a:t>
            </a:r>
            <a:endParaRPr lang="en-US" i="1" dirty="0">
              <a:latin typeface="+mn-lt"/>
            </a:endParaRPr>
          </a:p>
        </p:txBody>
      </p:sp>
      <p:sp>
        <p:nvSpPr>
          <p:cNvPr id="2" name="Title 1"/>
          <p:cNvSpPr>
            <a:spLocks noGrp="1"/>
          </p:cNvSpPr>
          <p:nvPr>
            <p:ph type="title"/>
          </p:nvPr>
        </p:nvSpPr>
        <p:spPr>
          <a:xfrm>
            <a:off x="960438" y="1583587"/>
            <a:ext cx="7223125" cy="1195977"/>
          </a:xfrm>
        </p:spPr>
        <p:txBody>
          <a:bodyPr/>
          <a:lstStyle/>
          <a:p>
            <a:r>
              <a:rPr lang="en-US" sz="2800" dirty="0" smtClean="0"/>
              <a:t>Secretary’s </a:t>
            </a:r>
            <a:r>
              <a:rPr lang="en-US" sz="3200" dirty="0" smtClean="0">
                <a:latin typeface="+mn-lt"/>
              </a:rPr>
              <a:t>Advisory</a:t>
            </a:r>
            <a:r>
              <a:rPr lang="en-US" sz="2800" dirty="0" smtClean="0"/>
              <a:t> Committee on National Health Promotion and Disease Prevention Objectives for 2030</a:t>
            </a:r>
            <a:endParaRPr lang="en-US" sz="2800" dirty="0"/>
          </a:p>
        </p:txBody>
      </p:sp>
      <p:sp>
        <p:nvSpPr>
          <p:cNvPr id="5" name="TextBox 4"/>
          <p:cNvSpPr txBox="1"/>
          <p:nvPr/>
        </p:nvSpPr>
        <p:spPr>
          <a:xfrm>
            <a:off x="2581156" y="803073"/>
            <a:ext cx="421318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Save the Date</a:t>
            </a:r>
            <a:r>
              <a:rPr kumimoji="0" lang="en-US" sz="36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63240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0278" y="1619379"/>
            <a:ext cx="7223125" cy="1195977"/>
          </a:xfrm>
        </p:spPr>
        <p:txBody>
          <a:bodyPr/>
          <a:lstStyle/>
          <a:p>
            <a:r>
              <a:rPr lang="en-US" sz="2800" dirty="0"/>
              <a:t>Healthy People 2020 Progress Review </a:t>
            </a:r>
            <a:br>
              <a:rPr lang="en-US" sz="2800" dirty="0"/>
            </a:br>
            <a:r>
              <a:rPr lang="en-US" sz="2800" dirty="0"/>
              <a:t>Maximizing </a:t>
            </a:r>
            <a:r>
              <a:rPr lang="en-US" sz="2800" dirty="0" smtClean="0"/>
              <a:t>Access: Connecting </a:t>
            </a:r>
            <a:br>
              <a:rPr lang="en-US" sz="2800" dirty="0" smtClean="0"/>
            </a:br>
            <a:r>
              <a:rPr lang="en-US" sz="2800" dirty="0" smtClean="0"/>
              <a:t>Primary </a:t>
            </a:r>
            <a:r>
              <a:rPr lang="en-US" sz="2800" dirty="0"/>
              <a:t>Care and Oral Health </a:t>
            </a:r>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017" y="6152363"/>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062" y="6337212"/>
            <a:ext cx="2143125" cy="237173"/>
          </a:xfrm>
          <a:prstGeom prst="rect">
            <a:avLst/>
          </a:prstGeom>
        </p:spPr>
      </p:pic>
      <p:sp>
        <p:nvSpPr>
          <p:cNvPr id="11" name="Rectangle 10"/>
          <p:cNvSpPr/>
          <p:nvPr/>
        </p:nvSpPr>
        <p:spPr>
          <a:xfrm>
            <a:off x="3361032" y="3193534"/>
            <a:ext cx="2401619"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June 13, </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2017</a:t>
            </a:r>
          </a:p>
        </p:txBody>
      </p:sp>
      <p:pic>
        <p:nvPicPr>
          <p:cNvPr id="12" name="Picture 11" descr="This is a logo for Agency for Healthcare Research and Quality (AHRQ). " title="AHRQ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7210" y="6262093"/>
            <a:ext cx="1543050" cy="40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5" descr="This is a logo Health Resources and Services Administration (HRSA). " title="HRSA logo"/>
          <p:cNvGraphicFramePr>
            <a:graphicFrameLocks noChangeAspect="1"/>
          </p:cNvGraphicFramePr>
          <p:nvPr>
            <p:extLst/>
          </p:nvPr>
        </p:nvGraphicFramePr>
        <p:xfrm>
          <a:off x="5310926" y="6262093"/>
          <a:ext cx="1703926" cy="425000"/>
        </p:xfrm>
        <a:graphic>
          <a:graphicData uri="http://schemas.openxmlformats.org/presentationml/2006/ole">
            <mc:AlternateContent xmlns:mc="http://schemas.openxmlformats.org/markup-compatibility/2006">
              <mc:Choice xmlns:v="urn:schemas-microsoft-com:vml" Requires="v">
                <p:oleObj spid="_x0000_s2101" name="Photo Editor Photo" r:id="rId7" imgW="4172532" imgH="1219370" progId="MSPhotoEd.3">
                  <p:embed/>
                </p:oleObj>
              </mc:Choice>
              <mc:Fallback>
                <p:oleObj name="Photo Editor Photo" r:id="rId7" imgW="4172532" imgH="1219370" progId="MSPhotoEd.3">
                  <p:embed/>
                  <p:pic>
                    <p:nvPicPr>
                      <p:cNvPr id="13" name="Object 5" descr="This is a logo Health Resources and Services Administration (HRSA). " title="HRSA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0926" y="6262093"/>
                        <a:ext cx="1703926" cy="425000"/>
                      </a:xfrm>
                      <a:prstGeom prst="rect">
                        <a:avLst/>
                      </a:prstGeom>
                      <a:noFill/>
                      <a:ln>
                        <a:noFill/>
                      </a:ln>
                      <a:effectLst/>
                    </p:spPr>
                  </p:pic>
                </p:oleObj>
              </mc:Fallback>
            </mc:AlternateContent>
          </a:graphicData>
        </a:graphic>
      </p:graphicFrame>
      <p:graphicFrame>
        <p:nvGraphicFramePr>
          <p:cNvPr id="14" name="Object 6" descr="This is a logo for Indian Health Service." title="Indian Health Service logo"/>
          <p:cNvGraphicFramePr>
            <a:graphicFrameLocks noChangeAspect="1"/>
          </p:cNvGraphicFramePr>
          <p:nvPr>
            <p:extLst/>
          </p:nvPr>
        </p:nvGraphicFramePr>
        <p:xfrm>
          <a:off x="7255882" y="6208346"/>
          <a:ext cx="532493" cy="532493"/>
        </p:xfrm>
        <a:graphic>
          <a:graphicData uri="http://schemas.openxmlformats.org/presentationml/2006/ole">
            <mc:AlternateContent xmlns:mc="http://schemas.openxmlformats.org/markup-compatibility/2006">
              <mc:Choice xmlns:v="urn:schemas-microsoft-com:vml" Requires="v">
                <p:oleObj spid="_x0000_s2102" name="Photo Editor Photo" r:id="rId9" imgW="7314286" imgH="7314286" progId="MSPhotoEd.3">
                  <p:embed/>
                </p:oleObj>
              </mc:Choice>
              <mc:Fallback>
                <p:oleObj name="Photo Editor Photo" r:id="rId9" imgW="7314286" imgH="7314286" progId="MSPhotoEd.3">
                  <p:embed/>
                  <p:pic>
                    <p:nvPicPr>
                      <p:cNvPr id="14" name="Object 6" descr="This is a logo for Indian Health Service." title="Indian Health Servic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5882" y="6208346"/>
                        <a:ext cx="532493" cy="532493"/>
                      </a:xfrm>
                      <a:prstGeom prst="rect">
                        <a:avLst/>
                      </a:prstGeom>
                      <a:noFill/>
                      <a:ln>
                        <a:noFill/>
                      </a:ln>
                      <a:effectLst/>
                    </p:spPr>
                  </p:pic>
                </p:oleObj>
              </mc:Fallback>
            </mc:AlternateContent>
          </a:graphicData>
        </a:graphic>
      </p:graphicFrame>
      <p:graphicFrame>
        <p:nvGraphicFramePr>
          <p:cNvPr id="15" name="Object 7" descr="This is a logo for National Institutes of Health. " title="National Institutes of Health logo "/>
          <p:cNvGraphicFramePr>
            <a:graphicFrameLocks noChangeAspect="1"/>
          </p:cNvGraphicFramePr>
          <p:nvPr>
            <p:extLst/>
          </p:nvPr>
        </p:nvGraphicFramePr>
        <p:xfrm>
          <a:off x="7929740" y="6228572"/>
          <a:ext cx="487326" cy="487326"/>
        </p:xfrm>
        <a:graphic>
          <a:graphicData uri="http://schemas.openxmlformats.org/presentationml/2006/ole">
            <mc:AlternateContent xmlns:mc="http://schemas.openxmlformats.org/markup-compatibility/2006">
              <mc:Choice xmlns:v="urn:schemas-microsoft-com:vml" Requires="v">
                <p:oleObj spid="_x0000_s2103" name="Photo Editor Photo" r:id="rId11" imgW="3419952" imgH="3419952" progId="MSPhotoEd.3">
                  <p:embed/>
                </p:oleObj>
              </mc:Choice>
              <mc:Fallback>
                <p:oleObj name="Photo Editor Photo" r:id="rId11" imgW="3419952" imgH="3419952" progId="MSPhotoEd.3">
                  <p:embed/>
                  <p:pic>
                    <p:nvPicPr>
                      <p:cNvPr id="15" name="Object 7" descr="This is a logo for National Institutes of Health. " title="National Institutes of Health logo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9740" y="6228572"/>
                        <a:ext cx="487326" cy="487326"/>
                      </a:xfrm>
                      <a:prstGeom prst="rect">
                        <a:avLst/>
                      </a:prstGeom>
                      <a:noFill/>
                      <a:ln>
                        <a:noFill/>
                      </a:ln>
                      <a:effectLst/>
                    </p:spPr>
                  </p:pic>
                </p:oleObj>
              </mc:Fallback>
            </mc:AlternateContent>
          </a:graphicData>
        </a:graphic>
      </p:graphicFrame>
      <p:pic>
        <p:nvPicPr>
          <p:cNvPr id="16" name="Picture Placeholder 1" descr="This is a chart logo used in NCHS publications.&#10;&#10;" title="NCHS chart logo"/>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394984" y="6268556"/>
            <a:ext cx="1051560" cy="403423"/>
          </a:xfrm>
          <a:prstGeom prst="rect">
            <a:avLst/>
          </a:prstGeom>
        </p:spPr>
      </p:pic>
    </p:spTree>
    <p:extLst>
      <p:ext uri="{BB962C8B-B14F-4D97-AF65-F5344CB8AC3E}">
        <p14:creationId xmlns:p14="http://schemas.microsoft.com/office/powerpoint/2010/main" val="67836477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552990" cy="797628"/>
          </a:xfrm>
        </p:spPr>
        <p:txBody>
          <a:bodyPr/>
          <a:lstStyle/>
          <a:p>
            <a:r>
              <a:rPr lang="en-US" b="1" dirty="0" smtClean="0"/>
              <a:t>Progress Review Planning Group </a:t>
            </a:r>
            <a:endParaRPr lang="en-US" b="1" dirty="0"/>
          </a:p>
        </p:txBody>
      </p:sp>
      <p:sp>
        <p:nvSpPr>
          <p:cNvPr id="7" name="Text Placeholder 3"/>
          <p:cNvSpPr txBox="1">
            <a:spLocks/>
          </p:cNvSpPr>
          <p:nvPr/>
        </p:nvSpPr>
        <p:spPr>
          <a:xfrm>
            <a:off x="406399" y="1219198"/>
            <a:ext cx="8600441" cy="4884732"/>
          </a:xfrm>
          <a:prstGeom prst="rect">
            <a:avLst/>
          </a:prstGeom>
        </p:spPr>
        <p:txBody>
          <a:bodyPr numCol="2">
            <a:normAutofit lnSpcReduction="10000"/>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Anne Dievler (HRSA)</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Robert McNellis (AHRQ/CEPI)</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Shavon Artis (HHS/OASH)</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Verdana"/>
                <a:ea typeface="+mn-ea"/>
                <a:cs typeface="Verdana"/>
              </a:rPr>
              <a:t>Allison Vilchinsky </a:t>
            </a: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(HRSA)</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Gina Thornton-Evans (CDC/ONDIEH)</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Verdana"/>
                <a:ea typeface="+mn-ea"/>
                <a:cs typeface="Verdana"/>
              </a:rPr>
              <a:t>Renée</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Joskow</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(HRSA)</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Tim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Iafolla</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(NIH/NIDCR)</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Chris Halliday (IHS/HQ)</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Morgan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O’Hayre</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(NIH/NIDCR)</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Stan Lehman (CDC/OD)</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Jennifer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Villani</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(NIH/OD)</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Emily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DeCoster</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(HRSA)</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Irma Arispe (CDC/NCHS) </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David Huang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Leda Gurley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Elizabeth </a:t>
            </a:r>
            <a:r>
              <a:rPr kumimoji="0" lang="en-US" sz="2000" b="0" i="0" u="none" strike="noStrike" kern="1200" cap="none" spc="0" normalizeH="0" baseline="0" noProof="0" dirty="0">
                <a:ln>
                  <a:noFill/>
                </a:ln>
                <a:solidFill>
                  <a:srgbClr val="000000"/>
                </a:solidFill>
                <a:effectLst/>
                <a:uLnTx/>
                <a:uFillTx/>
                <a:latin typeface="Verdana"/>
                <a:ea typeface="+mn-ea"/>
                <a:cs typeface="Verdana"/>
              </a:rPr>
              <a:t>Jackson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Jeff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Pearcy</a:t>
            </a:r>
            <a:r>
              <a:rPr kumimoji="0" lang="en-US" sz="2000" b="0" i="0" u="none" strike="noStrike" kern="1200" cap="none" spc="0" normalizeH="0" baseline="0" noProof="0" dirty="0">
                <a:ln>
                  <a:noFill/>
                </a:ln>
                <a:solidFill>
                  <a:srgbClr val="000000"/>
                </a:solidFill>
                <a:effectLst/>
                <a:uLnTx/>
                <a:uFillTx/>
                <a:latin typeface="Verdana"/>
                <a:ea typeface="+mn-ea"/>
                <a:cs typeface="Verdana"/>
              </a:rPr>
              <a:t> (CDC/NCHS</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Robin </a:t>
            </a:r>
            <a:r>
              <a:rPr kumimoji="0" lang="en-US" sz="2000" b="0" i="0" u="none" strike="noStrike" kern="1200" cap="none" spc="0" normalizeH="0" baseline="0" noProof="0" dirty="0" err="1" smtClean="0">
                <a:ln>
                  <a:noFill/>
                </a:ln>
                <a:solidFill>
                  <a:srgbClr val="000000"/>
                </a:solidFill>
                <a:effectLst/>
                <a:uLnTx/>
                <a:uFillTx/>
                <a:latin typeface="Verdana"/>
                <a:ea typeface="+mn-ea"/>
                <a:cs typeface="Verdana"/>
              </a:rPr>
              <a:t>Pendley</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 (CDC/NCHS)</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Cheryl Rose (CDC/NCHS)</a:t>
            </a:r>
            <a:endParaRPr kumimoji="0" lang="en-US" sz="2000" b="0" i="0" u="none" strike="noStrike" kern="1200" cap="none" spc="0" normalizeH="0" baseline="0" noProof="0" dirty="0">
              <a:ln>
                <a:noFill/>
              </a:ln>
              <a:solidFill>
                <a:srgbClr val="000000"/>
              </a:solidFill>
              <a:effectLst/>
              <a:uLnTx/>
              <a:uFillTx/>
              <a:latin typeface="Verdana"/>
              <a:ea typeface="+mn-ea"/>
              <a:cs typeface="Verdana"/>
            </a:endParaRP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Carter Blakey (HHS/ODPHP)</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Emmeline Ochiai </a:t>
            </a:r>
            <a:r>
              <a:rPr kumimoji="0" lang="en-US" sz="2000" b="0" i="0" u="none" strike="noStrike" kern="1200" cap="none" spc="0" normalizeH="0" baseline="0" noProof="0" dirty="0">
                <a:ln>
                  <a:noFill/>
                </a:ln>
                <a:solidFill>
                  <a:srgbClr val="000000"/>
                </a:solidFill>
                <a:effectLst/>
                <a:uLnTx/>
                <a:uFillTx/>
                <a:latin typeface="Verdana"/>
                <a:ea typeface="+mn-ea"/>
                <a:cs typeface="Verdana"/>
              </a:rPr>
              <a:t>(HHS/ODPHP</a:t>
            </a: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Angie McGowan (HHS/ODPHP)</a:t>
            </a:r>
            <a:endParaRPr kumimoji="0" lang="en-US" sz="2000" b="0" i="0" u="none" strike="noStrike" kern="1200" cap="none" spc="0" normalizeH="0" baseline="0" noProof="0" dirty="0">
              <a:ln>
                <a:noFill/>
              </a:ln>
              <a:solidFill>
                <a:srgbClr val="000000"/>
              </a:solidFill>
              <a:effectLst/>
              <a:uLnTx/>
              <a:uFillTx/>
              <a:latin typeface="Verdana"/>
              <a:ea typeface="+mn-ea"/>
              <a:cs typeface="Verdana"/>
            </a:endParaRP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Ayanna Johnson (</a:t>
            </a:r>
            <a:r>
              <a:rPr kumimoji="0" lang="en-US" sz="2000" b="0" i="0" u="none" strike="noStrike" kern="1200" cap="none" spc="0" normalizeH="0" baseline="0" noProof="0" dirty="0">
                <a:ln>
                  <a:noFill/>
                </a:ln>
                <a:solidFill>
                  <a:srgbClr val="000000"/>
                </a:solidFill>
                <a:effectLst/>
                <a:uLnTx/>
                <a:uFillTx/>
                <a:latin typeface="Verdana"/>
                <a:ea typeface="+mn-ea"/>
                <a:cs typeface="Verdana"/>
              </a:rPr>
              <a:t>HHS/ODPHP)</a:t>
            </a:r>
          </a:p>
          <a:p>
            <a:pPr marL="342900" marR="0" lvl="1" indent="-342900" algn="l" defTabSz="457200" rtl="0" eaLnBrk="1" fontAlgn="auto" latinLnBrk="0" hangingPunct="1">
              <a:lnSpc>
                <a:spcPct val="100000"/>
              </a:lnSpc>
              <a:spcBef>
                <a:spcPct val="20000"/>
              </a:spcBef>
              <a:spcAft>
                <a:spcPts val="0"/>
              </a:spcAft>
              <a:buClr>
                <a:srgbClr val="057C18"/>
              </a:buClr>
              <a:buSzTx/>
              <a:buFont typeface="Courier New"/>
              <a:buChar char="o"/>
              <a:tabLst/>
              <a:defRPr/>
            </a:pPr>
            <a:r>
              <a:rPr kumimoji="0" lang="en-US" sz="2000" b="0" i="0" u="none" strike="noStrike" kern="1200" cap="none" spc="0" normalizeH="0" baseline="0" noProof="0" dirty="0" smtClean="0">
                <a:ln>
                  <a:noFill/>
                </a:ln>
                <a:solidFill>
                  <a:srgbClr val="000000"/>
                </a:solidFill>
                <a:effectLst/>
                <a:uLnTx/>
                <a:uFillTx/>
                <a:latin typeface="Verdana"/>
                <a:ea typeface="+mn-ea"/>
                <a:cs typeface="Verdana"/>
              </a:rPr>
              <a:t>Yen Lin (HHS/ODPHP)</a:t>
            </a:r>
          </a:p>
        </p:txBody>
      </p:sp>
    </p:spTree>
    <p:extLst>
      <p:ext uri="{BB962C8B-B14F-4D97-AF65-F5344CB8AC3E}">
        <p14:creationId xmlns:p14="http://schemas.microsoft.com/office/powerpoint/2010/main" val="400478791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9" name="Picture Placeholder 8" descr="Partner organization logo"/>
          <p:cNvSpPr>
            <a:spLocks noGrp="1"/>
          </p:cNvSpPr>
          <p:nvPr>
            <p:ph type="pic" sz="quarter" idx="21"/>
          </p:nvPr>
        </p:nvSpPr>
        <p:spPr/>
      </p:sp>
      <p:sp>
        <p:nvSpPr>
          <p:cNvPr id="7" name="Title 6"/>
          <p:cNvSpPr>
            <a:spLocks noGrp="1"/>
          </p:cNvSpPr>
          <p:nvPr>
            <p:ph type="title"/>
          </p:nvPr>
        </p:nvSpPr>
        <p:spPr/>
        <p:txBody>
          <a:bodyPr/>
          <a:lstStyle/>
          <a:p>
            <a:r>
              <a:rPr lang="en-US" b="1" dirty="0" smtClean="0"/>
              <a:t>Stay Connected </a:t>
            </a:r>
            <a:endParaRPr lang="en-US" b="1" dirty="0"/>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smtClean="0">
              <a:ln>
                <a:noFill/>
              </a:ln>
              <a:solidFill>
                <a:prstClr val="black"/>
              </a:solidFill>
              <a:effectLst/>
              <a:uLnTx/>
              <a:uFillTx/>
              <a:latin typeface="Calibri"/>
              <a:ea typeface="ＭＳ Ｐゴシック"/>
              <a:cs typeface="Arial" charset="0"/>
            </a:endParaRP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3200" b="1" i="0" u="none" strike="noStrike" kern="1200" cap="small" spc="0" normalizeH="0" baseline="0" noProof="0" dirty="0" smtClean="0">
              <a:ln>
                <a:noFill/>
              </a:ln>
              <a:solidFill>
                <a:prstClr val="black"/>
              </a:solidFill>
              <a:effectLst/>
              <a:uLnTx/>
              <a:uFillTx/>
              <a:latin typeface="Calibri"/>
              <a:ea typeface="ＭＳ Ｐゴシック"/>
              <a:cs typeface="Arial" charset="0"/>
            </a:endParaRP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ＭＳ Ｐゴシック"/>
                <a:cs typeface="+mn-cs"/>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Web</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Email</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healthypeople@hhs.gov</a:t>
            </a:r>
          </a:p>
          <a:p>
            <a:pPr marL="342900" marR="0" lvl="0" indent="-342900" algn="l" defTabSz="457200" rtl="0" eaLnBrk="1" fontAlgn="auto" latinLnBrk="0" hangingPunct="1">
              <a:lnSpc>
                <a:spcPct val="100000"/>
              </a:lnSpc>
              <a:spcBef>
                <a:spcPts val="3000"/>
              </a:spcBef>
              <a:spcAft>
                <a:spcPts val="0"/>
              </a:spcAft>
              <a:buClrTx/>
              <a:buSzTx/>
              <a:buFont typeface="Arial"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Twitter      </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400" b="0"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gohealthypeople</a:t>
            </a:r>
            <a:endPar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3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400" b="0" i="0" u="none" strike="noStrike" kern="1200" cap="small"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YouTube</a:t>
            </a:r>
            <a:r>
              <a:rPr kumimoji="0" lang="en-US" sz="2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
                <a:srgbClr val="97233F"/>
              </a:buClr>
              <a:buSzTx/>
              <a:buFont typeface="Arial" charset="0"/>
              <a:buNone/>
              <a:tabLst/>
              <a:defRPr/>
            </a:pPr>
            <a:r>
              <a:rPr kumimoji="0" lang="en-US" sz="2800" b="0" i="0" u="none" strike="noStrike" kern="0" cap="small"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kumimoji="0" lang="en-US" sz="2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815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58" y="1619379"/>
            <a:ext cx="7502842" cy="1195977"/>
          </a:xfrm>
        </p:spPr>
        <p:txBody>
          <a:bodyPr/>
          <a:lstStyle/>
          <a:p>
            <a:r>
              <a:rPr lang="en-US" sz="2600" dirty="0"/>
              <a:t>Charles Rothwell, MBA, MS</a:t>
            </a:r>
            <a:br>
              <a:rPr lang="en-US" sz="2600" dirty="0"/>
            </a:br>
            <a:r>
              <a:rPr lang="en-US" sz="2600" dirty="0"/>
              <a:t>Director, National Center for Health Statistics</a:t>
            </a:r>
            <a:br>
              <a:rPr lang="en-US" sz="2600" dirty="0"/>
            </a:br>
            <a:r>
              <a:rPr lang="en-US" sz="2600" dirty="0"/>
              <a:t>Centers for Disease Control and Prevention</a:t>
            </a:r>
          </a:p>
        </p:txBody>
      </p:sp>
      <p:pic>
        <p:nvPicPr>
          <p:cNvPr id="4" name="Picture 3"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5" name="Picture Placeholder 1" descr="This is a chart logo used in NCHS publications.&#10;&#10;" title="NCHS chart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09205" y="6143043"/>
            <a:ext cx="1051560" cy="403423"/>
          </a:xfrm>
          <a:prstGeom prst="rect">
            <a:avLst/>
          </a:prstGeom>
        </p:spPr>
      </p:pic>
    </p:spTree>
    <p:extLst>
      <p:ext uri="{BB962C8B-B14F-4D97-AF65-F5344CB8AC3E}">
        <p14:creationId xmlns:p14="http://schemas.microsoft.com/office/powerpoint/2010/main" val="539335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570570" y="6333948"/>
            <a:ext cx="445477"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Access to Health Services</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Oral Health</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Presentation Overview</a:t>
            </a:r>
            <a:endParaRPr lang="en-US" sz="3000" b="1" dirty="0"/>
          </a:p>
        </p:txBody>
      </p:sp>
    </p:spTree>
    <p:extLst>
      <p:ext uri="{BB962C8B-B14F-4D97-AF65-F5344CB8AC3E}">
        <p14:creationId xmlns:p14="http://schemas.microsoft.com/office/powerpoint/2010/main" val="358040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747589" y="6342434"/>
            <a:ext cx="290903" cy="35979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3" name="Text Placeholder 2"/>
          <p:cNvSpPr>
            <a:spLocks noGrp="1"/>
          </p:cNvSpPr>
          <p:nvPr>
            <p:ph type="body" sz="quarter" idx="20"/>
          </p:nvPr>
        </p:nvSpPr>
        <p:spPr/>
        <p:txBody>
          <a:bodyPr/>
          <a:lstStyle/>
          <a:p>
            <a:pPr>
              <a:buSzPct val="150000"/>
              <a:buFont typeface="Wingdings" panose="05000000000000000000" pitchFamily="2" charset="2"/>
              <a:buChar char="§"/>
            </a:pPr>
            <a:r>
              <a:rPr lang="en-US" dirty="0" smtClean="0"/>
              <a:t>17 Measurable HP2020 Access to Health Services Objectives:</a:t>
            </a:r>
          </a:p>
          <a:p>
            <a:pPr marL="914400" lvl="2" indent="0">
              <a:buNone/>
            </a:pPr>
            <a:r>
              <a:rPr lang="en-US" dirty="0" smtClean="0"/>
              <a:t>  4 Target met</a:t>
            </a:r>
          </a:p>
          <a:p>
            <a:pPr marL="914400" lvl="2" indent="0">
              <a:buNone/>
            </a:pPr>
            <a:r>
              <a:rPr lang="en-US" dirty="0" smtClean="0"/>
              <a:t>  5 Improving</a:t>
            </a:r>
          </a:p>
          <a:p>
            <a:pPr marL="914400" lvl="2" indent="0">
              <a:buNone/>
            </a:pPr>
            <a:r>
              <a:rPr lang="en-US" dirty="0" smtClean="0"/>
              <a:t>  7 Little or no detectable change</a:t>
            </a:r>
          </a:p>
          <a:p>
            <a:pPr marL="914400" lvl="2" indent="0">
              <a:buNone/>
            </a:pPr>
            <a:r>
              <a:rPr lang="en-US" dirty="0" smtClean="0"/>
              <a:t>  1 Getting worse</a:t>
            </a:r>
          </a:p>
          <a:p>
            <a:pPr lvl="2">
              <a:buFont typeface="Wingdings" panose="05000000000000000000" pitchFamily="2" charset="2"/>
              <a:buChar char="§"/>
            </a:pPr>
            <a:endParaRPr lang="en-US" dirty="0"/>
          </a:p>
          <a:p>
            <a:pPr>
              <a:buSzPct val="150000"/>
              <a:buFont typeface="Wingdings" panose="05000000000000000000" pitchFamily="2" charset="2"/>
              <a:buChar char="§"/>
            </a:pPr>
            <a:r>
              <a:rPr lang="en-US" dirty="0" smtClean="0"/>
              <a:t>33 Measurable HP2020 Oral Health Objectives:</a:t>
            </a:r>
          </a:p>
          <a:p>
            <a:pPr marL="914400" lvl="2" indent="0">
              <a:buSzPct val="150000"/>
              <a:buNone/>
            </a:pPr>
            <a:r>
              <a:rPr lang="en-US" dirty="0" smtClean="0"/>
              <a:t>15 Target met</a:t>
            </a:r>
          </a:p>
          <a:p>
            <a:pPr marL="914400" lvl="2" indent="0">
              <a:buSzPct val="150000"/>
              <a:buNone/>
            </a:pPr>
            <a:r>
              <a:rPr lang="en-US" dirty="0" smtClean="0"/>
              <a:t>  3 Improving</a:t>
            </a:r>
          </a:p>
          <a:p>
            <a:pPr marL="914400" lvl="2" indent="0">
              <a:buSzPct val="150000"/>
              <a:buNone/>
            </a:pPr>
            <a:r>
              <a:rPr lang="en-US" dirty="0" smtClean="0"/>
              <a:t>10 Little or no detectable change</a:t>
            </a:r>
          </a:p>
          <a:p>
            <a:pPr marL="914400" lvl="2" indent="0">
              <a:buSzPct val="150000"/>
              <a:buNone/>
            </a:pPr>
            <a:r>
              <a:rPr lang="en-US" dirty="0"/>
              <a:t> </a:t>
            </a:r>
            <a:r>
              <a:rPr lang="en-US" dirty="0" smtClean="0"/>
              <a:t> 5 Baseline data only</a:t>
            </a:r>
            <a:endParaRPr lang="en-US" dirty="0"/>
          </a:p>
        </p:txBody>
      </p:sp>
      <p:sp>
        <p:nvSpPr>
          <p:cNvPr id="4" name="Title 3"/>
          <p:cNvSpPr>
            <a:spLocks noGrp="1"/>
          </p:cNvSpPr>
          <p:nvPr>
            <p:ph type="title"/>
          </p:nvPr>
        </p:nvSpPr>
        <p:spPr>
          <a:xfrm>
            <a:off x="642634" y="131762"/>
            <a:ext cx="6803197" cy="797628"/>
          </a:xfrm>
        </p:spPr>
        <p:txBody>
          <a:bodyPr/>
          <a:lstStyle/>
          <a:p>
            <a:pPr algn="ctr"/>
            <a:r>
              <a:rPr lang="en-US" sz="3000" b="1" dirty="0"/>
              <a:t>Tracking the Nation’s Progress</a:t>
            </a:r>
          </a:p>
        </p:txBody>
      </p:sp>
      <p:sp>
        <p:nvSpPr>
          <p:cNvPr id="5" name="Oval 4" descr="This is a dark green oval symbol representing the number of objectives that met the target in the Health Communication and Health IT topic area.&#10;" title="Target Met Legend Symbol for Health Communication and Health IT"/>
          <p:cNvSpPr/>
          <p:nvPr/>
        </p:nvSpPr>
        <p:spPr bwMode="auto">
          <a:xfrm>
            <a:off x="1133282" y="198768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Oval 5" descr="This is a light green oval symbol representing the number of objectives that are improving in the Health Communication and Health IT topic area." title="Health Communication and Health IT legend symbol"/>
          <p:cNvSpPr/>
          <p:nvPr/>
        </p:nvSpPr>
        <p:spPr bwMode="auto">
          <a:xfrm>
            <a:off x="1133282" y="228263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Oval 6" descr="This is a yellow oval symbol representing the number of objective that have little or no detectable change in the Health Communication and Health IT topic area." title="Little or no detectable change legend symbol"/>
          <p:cNvSpPr/>
          <p:nvPr/>
        </p:nvSpPr>
        <p:spPr bwMode="auto">
          <a:xfrm>
            <a:off x="1133282" y="257188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Oval 7" descr="This is a red oval symbol representing the number of objectives that are getting worse in the Health Communication and Health IT topic area." title="Getting worse legend symbol"/>
          <p:cNvSpPr/>
          <p:nvPr/>
        </p:nvSpPr>
        <p:spPr bwMode="auto">
          <a:xfrm>
            <a:off x="1133282" y="4660630"/>
            <a:ext cx="212917" cy="209414"/>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Oval 9" descr="This is a red oval symbol representing the number of objectives that are getting worse in the Health Communication and Health IT topic area." title="Getting worse legend symbol"/>
          <p:cNvSpPr/>
          <p:nvPr/>
        </p:nvSpPr>
        <p:spPr bwMode="auto">
          <a:xfrm>
            <a:off x="1133282" y="2879118"/>
            <a:ext cx="212917" cy="20941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1133282" y="377203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1133282" y="406698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1133282" y="435623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Text Placeholder 16"/>
          <p:cNvSpPr txBox="1">
            <a:spLocks/>
          </p:cNvSpPr>
          <p:nvPr/>
        </p:nvSpPr>
        <p:spPr bwMode="auto">
          <a:xfrm>
            <a:off x="0" y="5991238"/>
            <a:ext cx="8579796" cy="780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5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5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Measurable objectives are defined as having at least one data point currently available, or a baseline, and anticipate additional data points throughout the decade to track progress. </a:t>
            </a: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05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 to Health Services Topic Area </a:t>
            </a: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contains </a:t>
            </a:r>
            <a:r>
              <a:rPr kumimoji="0" lang="en-US" sz="105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 </a:t>
            </a: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developmental objectives. </a:t>
            </a:r>
            <a:endParaRPr kumimoji="0" lang="en-US" sz="105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472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522676" y="6255794"/>
            <a:ext cx="492369"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normAutofit/>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Access to Health Services</a:t>
            </a:r>
          </a:p>
          <a:p>
            <a:pPr marL="861822" lvl="1" indent="-347472">
              <a:spcBef>
                <a:spcPts val="0"/>
              </a:spcBef>
              <a:buClrTx/>
              <a:buSzPct val="10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Medical Insurance</a:t>
            </a:r>
          </a:p>
          <a:p>
            <a:pPr marL="514350" lvl="1" indent="0">
              <a:spcBef>
                <a:spcPts val="0"/>
              </a:spcBef>
              <a:buClrTx/>
              <a:buSzPct val="10000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Usual Source of Medical Care</a:t>
            </a:r>
          </a:p>
          <a:p>
            <a:pPr marL="514350" lvl="1" indent="0">
              <a:spcBef>
                <a:spcPts val="0"/>
              </a:spcBef>
              <a:buClrTx/>
              <a:buSzPct val="10000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Delay in Obtaining or Inability to Obtain Needed Dental Care</a:t>
            </a:r>
          </a:p>
          <a:p>
            <a:pPr marL="566928" lvl="1" indent="0">
              <a:spcBef>
                <a:spcPts val="0"/>
              </a:spcBef>
              <a:buSzPct val="15000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Oral Health</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Presentation Overview</a:t>
            </a:r>
            <a:endParaRPr lang="en-US" sz="3000" b="1" dirty="0"/>
          </a:p>
        </p:txBody>
      </p:sp>
      <p:sp>
        <p:nvSpPr>
          <p:cNvPr id="5" name="Rectangle 4" descr="Upcoming sections of the data presentation&#10;"/>
          <p:cNvSpPr/>
          <p:nvPr/>
        </p:nvSpPr>
        <p:spPr>
          <a:xfrm>
            <a:off x="-196287" y="4330982"/>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6390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bar chart displays data for medical insurance coverage for persons 65 and older for 2015 for Healthy People 2020 objective AHS 1.1.  The information is shown by the total population for 2008 and 2015 in addition to poverty threshold, country of birth, and Metropolitan statussex, race, and insurance coverage. " title="Medical Insurance Coverage age 65+"/>
          <p:cNvGraphicFramePr>
            <a:graphicFrameLocks noGrp="1"/>
          </p:cNvGraphicFramePr>
          <p:nvPr>
            <p:ph type="chart" sz="quarter" idx="4294967295"/>
            <p:extLst/>
          </p:nvPr>
        </p:nvGraphicFramePr>
        <p:xfrm>
          <a:off x="9525" y="1349316"/>
          <a:ext cx="9134475" cy="47188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466809" y="97082"/>
            <a:ext cx="7082854" cy="539750"/>
          </a:xfrm>
          <a:prstGeom prst="rect">
            <a:avLst/>
          </a:prstGeom>
        </p:spPr>
        <p:txBody>
          <a:bodyPr>
            <a:noAutofit/>
          </a:bodyPr>
          <a:lstStyle/>
          <a:p>
            <a:r>
              <a:rPr lang="en-US" sz="3200" b="1" dirty="0">
                <a:solidFill>
                  <a:prstClr val="white"/>
                </a:solidFill>
                <a:latin typeface="Verdana" charset="0"/>
                <a:ea typeface="Verdana" charset="0"/>
                <a:cs typeface="Verdana" charset="0"/>
              </a:rPr>
              <a:t>Medical Insurance Coverage, </a:t>
            </a:r>
            <a:br>
              <a:rPr lang="en-US" sz="3200" b="1" dirty="0">
                <a:solidFill>
                  <a:prstClr val="white"/>
                </a:solidFill>
                <a:latin typeface="Verdana" charset="0"/>
                <a:ea typeface="Verdana" charset="0"/>
                <a:cs typeface="Verdana" charset="0"/>
              </a:rPr>
            </a:br>
            <a:r>
              <a:rPr lang="en-US" sz="3200" b="1" dirty="0">
                <a:solidFill>
                  <a:prstClr val="white"/>
                </a:solidFill>
                <a:latin typeface="Verdana" charset="0"/>
                <a:ea typeface="Verdana" charset="0"/>
                <a:cs typeface="Verdana" charset="0"/>
              </a:rPr>
              <a:t>Persons &lt;65 </a:t>
            </a:r>
            <a:r>
              <a:rPr lang="en-US" sz="3200" b="1" dirty="0" smtClean="0">
                <a:solidFill>
                  <a:prstClr val="white"/>
                </a:solidFill>
                <a:latin typeface="Verdana" charset="0"/>
                <a:ea typeface="Verdana" charset="0"/>
                <a:cs typeface="Verdana" charset="0"/>
              </a:rPr>
              <a:t>Years, 2015 </a:t>
            </a:r>
            <a:endParaRPr lang="en-US" sz="28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35"/>
          <p:cNvSpPr>
            <a:spLocks noGrp="1"/>
          </p:cNvSpPr>
          <p:nvPr>
            <p:ph type="body" sz="quarter" idx="4294967295"/>
          </p:nvPr>
        </p:nvSpPr>
        <p:spPr>
          <a:xfrm>
            <a:off x="6477000" y="1307542"/>
            <a:ext cx="2667000" cy="4191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100%</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7700574" y="2184866"/>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Arrow displaying the direction for increase desired." title="Arrow"/>
          <p:cNvCxnSpPr/>
          <p:nvPr/>
        </p:nvCxnSpPr>
        <p:spPr>
          <a:xfrm>
            <a:off x="8026512" y="2757737"/>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6590476"/>
            <a:ext cx="46889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Health Interview Survey (NHIS), CDC/NCHS.</a:t>
            </a:r>
          </a:p>
        </p:txBody>
      </p:sp>
      <p:sp>
        <p:nvSpPr>
          <p:cNvPr id="23" name="Text Placeholder 8"/>
          <p:cNvSpPr txBox="1">
            <a:spLocks/>
          </p:cNvSpPr>
          <p:nvPr/>
        </p:nvSpPr>
        <p:spPr>
          <a:xfrm>
            <a:off x="6838606" y="6501412"/>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AHS-1.1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Text Placeholder 7"/>
          <p:cNvSpPr txBox="1">
            <a:spLocks/>
          </p:cNvSpPr>
          <p:nvPr/>
        </p:nvSpPr>
        <p:spPr>
          <a:xfrm>
            <a:off x="0" y="5781990"/>
            <a:ext cx="9144000" cy="842883"/>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persons under age 65 years who report coverage by public and private health insurance. </a:t>
            </a:r>
          </a:p>
        </p:txBody>
      </p:sp>
      <p:sp>
        <p:nvSpPr>
          <p:cNvPr id="4" name="TextBox 3"/>
          <p:cNvSpPr txBox="1"/>
          <p:nvPr/>
        </p:nvSpPr>
        <p:spPr>
          <a:xfrm>
            <a:off x="485214" y="6279982"/>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 Box 10"/>
          <p:cNvSpPr txBox="1">
            <a:spLocks noChangeArrowheads="1"/>
          </p:cNvSpPr>
          <p:nvPr/>
        </p:nvSpPr>
        <p:spPr bwMode="auto">
          <a:xfrm>
            <a:off x="140572" y="2879403"/>
            <a:ext cx="934530" cy="461665"/>
          </a:xfrm>
          <a:prstGeom prst="rect">
            <a:avLst/>
          </a:prstGeom>
          <a:noFill/>
          <a:ln w="9525">
            <a:noFill/>
            <a:miter lim="800000"/>
            <a:headEnd/>
            <a:tailEnd/>
          </a:ln>
        </p:spPr>
        <p:txBody>
          <a:bodyPr wrap="squar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Poverty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threshold</a:t>
            </a:r>
          </a:p>
        </p:txBody>
      </p:sp>
      <p:sp>
        <p:nvSpPr>
          <p:cNvPr id="21" name="Left Bracket 20" descr="This line displays a group for the poverty threshold for persons &lt;65 years with medical insurance coverage." title="Poverty threshold"/>
          <p:cNvSpPr/>
          <p:nvPr/>
        </p:nvSpPr>
        <p:spPr>
          <a:xfrm>
            <a:off x="1052243" y="2497015"/>
            <a:ext cx="45719" cy="1164069"/>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Box 10"/>
          <p:cNvSpPr txBox="1">
            <a:spLocks noChangeArrowheads="1"/>
          </p:cNvSpPr>
          <p:nvPr/>
        </p:nvSpPr>
        <p:spPr bwMode="auto">
          <a:xfrm>
            <a:off x="9525" y="3954926"/>
            <a:ext cx="803425" cy="461665"/>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Country</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of birth</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Left Bracket 26" descr="This line displays a group for the country of birth for persons &lt;65 years with medical insurance coverage." title="Country of birth"/>
          <p:cNvSpPr/>
          <p:nvPr/>
        </p:nvSpPr>
        <p:spPr>
          <a:xfrm>
            <a:off x="888752" y="4002549"/>
            <a:ext cx="45719" cy="3512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p:cNvSpPr>
            <a:spLocks noGrp="1"/>
          </p:cNvSpPr>
          <p:nvPr>
            <p:ph type="sldNum" sz="quarter" idx="12"/>
          </p:nvPr>
        </p:nvSpPr>
        <p:spPr>
          <a:xfrm>
            <a:off x="8815754" y="6501412"/>
            <a:ext cx="245118" cy="27162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8837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000" dirty="0" smtClean="0"/>
              <a:t>Don Wright, MD, MPH</a:t>
            </a:r>
          </a:p>
          <a:p>
            <a:r>
              <a:rPr lang="en-US" sz="2000" dirty="0" smtClean="0"/>
              <a:t>Acting Assistant Secretary for Health </a:t>
            </a:r>
          </a:p>
          <a:p>
            <a:r>
              <a:rPr lang="en-US" sz="2000" dirty="0" smtClean="0"/>
              <a:t>U.S. Department of Health and Human Services </a:t>
            </a:r>
            <a:endParaRPr lang="en-US" sz="2000" dirty="0"/>
          </a:p>
        </p:txBody>
      </p:sp>
      <p:sp>
        <p:nvSpPr>
          <p:cNvPr id="5" name="Title 4"/>
          <p:cNvSpPr>
            <a:spLocks noGrp="1"/>
          </p:cNvSpPr>
          <p:nvPr>
            <p:ph type="title"/>
          </p:nvPr>
        </p:nvSpPr>
        <p:spPr>
          <a:xfrm>
            <a:off x="590200" y="1366717"/>
            <a:ext cx="8036966" cy="1195977"/>
          </a:xfrm>
        </p:spPr>
        <p:txBody>
          <a:bodyPr/>
          <a:lstStyle/>
          <a:p>
            <a:r>
              <a:rPr lang="en-US" sz="3400" dirty="0" smtClean="0"/>
              <a:t>Maximizing Access: Connecting Health Care and Oral Health Care</a:t>
            </a:r>
            <a:endParaRPr lang="en-US" sz="34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595494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579115" y="6386680"/>
            <a:ext cx="445477" cy="38637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293078" y="131762"/>
            <a:ext cx="7377722" cy="797628"/>
          </a:xfrm>
        </p:spPr>
        <p:txBody>
          <a:bodyPr/>
          <a:lstStyle/>
          <a:p>
            <a:pPr algn="ctr"/>
            <a:r>
              <a:rPr lang="en-US" sz="3200" b="1" dirty="0" smtClean="0"/>
              <a:t>Usual Source of Medical Care</a:t>
            </a:r>
            <a:endParaRPr lang="en-US" sz="3200" b="1" dirty="0"/>
          </a:p>
        </p:txBody>
      </p:sp>
      <p:sp>
        <p:nvSpPr>
          <p:cNvPr id="16" name="Text Placeholder 4"/>
          <p:cNvSpPr txBox="1">
            <a:spLocks/>
          </p:cNvSpPr>
          <p:nvPr/>
        </p:nvSpPr>
        <p:spPr>
          <a:xfrm>
            <a:off x="0" y="6544064"/>
            <a:ext cx="7113493" cy="29212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Health Interview Survey (NHIS), CDC/NCHS</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useBgFill="1">
        <p:nvSpPr>
          <p:cNvPr id="6" name="TextBox 5" descr="Blank text box" title="Blank text box"/>
          <p:cNvSpPr txBox="1"/>
          <p:nvPr/>
        </p:nvSpPr>
        <p:spPr>
          <a:xfrm>
            <a:off x="428262" y="5044280"/>
            <a:ext cx="133109" cy="369332"/>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 Placeholder 76" descr="Blank text box" title="Blank text box"/>
          <p:cNvSpPr>
            <a:spLocks noGrp="1"/>
          </p:cNvSpPr>
          <p:nvPr/>
        </p:nvSpPr>
        <p:spPr>
          <a:xfrm>
            <a:off x="4907311" y="2418910"/>
            <a:ext cx="896295" cy="271824"/>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4BACC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descr="Usual Source of Medical Ca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941"/>
            <a:ext cx="9144000" cy="5468112"/>
          </a:xfrm>
          <a:prstGeom prst="rect">
            <a:avLst/>
          </a:prstGeom>
        </p:spPr>
      </p:pic>
    </p:spTree>
    <p:extLst>
      <p:ext uri="{BB962C8B-B14F-4D97-AF65-F5344CB8AC3E}">
        <p14:creationId xmlns:p14="http://schemas.microsoft.com/office/powerpoint/2010/main" val="3996576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bar chart displays data for usual source of medical care for the year 2015 for Healthy People 2020 objective AHS 5.1.  The information is shown by the total population for 2008 and 2015 in addition to poverty threshold, health insurance, disability status, and country of birth.  " title="Usual Source of Medical Care"/>
          <p:cNvGraphicFramePr>
            <a:graphicFrameLocks noGrp="1"/>
          </p:cNvGraphicFramePr>
          <p:nvPr>
            <p:ph type="chart" sz="quarter" idx="4294967295"/>
            <p:extLst/>
          </p:nvPr>
        </p:nvGraphicFramePr>
        <p:xfrm>
          <a:off x="102511" y="1353701"/>
          <a:ext cx="8861876" cy="483547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5"/>
          <p:cNvSpPr>
            <a:spLocks noGrp="1"/>
          </p:cNvSpPr>
          <p:nvPr>
            <p:ph type="body" sz="quarter" idx="4294967295"/>
          </p:nvPr>
        </p:nvSpPr>
        <p:spPr>
          <a:xfrm>
            <a:off x="6477000" y="1201907"/>
            <a:ext cx="2667000" cy="4191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95.0%</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8177290" y="2122160"/>
            <a:ext cx="1197864"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line displays the direction for desired increase for this objective target.&#10;&#10;" title="Usual source of Medical care "/>
          <p:cNvCxnSpPr/>
          <p:nvPr/>
        </p:nvCxnSpPr>
        <p:spPr>
          <a:xfrm>
            <a:off x="8494597" y="2625935"/>
            <a:ext cx="56324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6566622"/>
            <a:ext cx="46889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Health Interview Survey (NHIS), CDC/NCHS.</a:t>
            </a:r>
          </a:p>
        </p:txBody>
      </p:sp>
      <p:sp>
        <p:nvSpPr>
          <p:cNvPr id="23" name="Text Placeholder 8"/>
          <p:cNvSpPr txBox="1">
            <a:spLocks/>
          </p:cNvSpPr>
          <p:nvPr/>
        </p:nvSpPr>
        <p:spPr>
          <a:xfrm>
            <a:off x="7313631" y="6477000"/>
            <a:ext cx="1462590"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AHS-5.1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Text Placeholder 7"/>
          <p:cNvSpPr txBox="1">
            <a:spLocks/>
          </p:cNvSpPr>
          <p:nvPr/>
        </p:nvSpPr>
        <p:spPr>
          <a:xfrm>
            <a:off x="0" y="5700209"/>
            <a:ext cx="8776221" cy="925269"/>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all ages who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 having a specific source of primary care</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Health insurance data are for persons less than 65 years of age. Disability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persons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 years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 and over. </a:t>
            </a:r>
          </a:p>
        </p:txBody>
      </p:sp>
      <p:sp>
        <p:nvSpPr>
          <p:cNvPr id="4" name="TextBox 3"/>
          <p:cNvSpPr txBox="1"/>
          <p:nvPr/>
        </p:nvSpPr>
        <p:spPr>
          <a:xfrm>
            <a:off x="524295" y="6146774"/>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Left Bracket 20" descr="This line displays disability status for people with a usual source of medical care." title="Disability status"/>
          <p:cNvSpPr/>
          <p:nvPr/>
        </p:nvSpPr>
        <p:spPr>
          <a:xfrm>
            <a:off x="1172323" y="3975995"/>
            <a:ext cx="45719" cy="449224"/>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Box 10"/>
          <p:cNvSpPr txBox="1">
            <a:spLocks noChangeArrowheads="1"/>
          </p:cNvSpPr>
          <p:nvPr/>
        </p:nvSpPr>
        <p:spPr bwMode="auto">
          <a:xfrm>
            <a:off x="152697" y="4662296"/>
            <a:ext cx="803425" cy="461665"/>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Country</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of birth</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Left Bracket 26" descr="This line displays country of birth for people with a usual source of medical care." title="Country of birth"/>
          <p:cNvSpPr/>
          <p:nvPr/>
        </p:nvSpPr>
        <p:spPr>
          <a:xfrm>
            <a:off x="926567" y="4711132"/>
            <a:ext cx="45719" cy="3512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itle 1"/>
          <p:cNvSpPr txBox="1">
            <a:spLocks noGrp="1"/>
          </p:cNvSpPr>
          <p:nvPr>
            <p:ph type="title" idx="4294967295"/>
          </p:nvPr>
        </p:nvSpPr>
        <p:spPr>
          <a:xfrm>
            <a:off x="196463" y="92644"/>
            <a:ext cx="7429500"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white"/>
                </a:solidFill>
                <a:latin typeface="Verdana" charset="0"/>
                <a:ea typeface="Verdana" charset="0"/>
                <a:cs typeface="Verdana" charset="0"/>
              </a:rPr>
              <a:t>Usual Source of Medical Care</a:t>
            </a:r>
            <a:r>
              <a:rPr lang="en-US" sz="3200" b="1" dirty="0">
                <a:solidFill>
                  <a:prstClr val="white"/>
                </a:solidFill>
                <a:latin typeface="Verdana" charset="0"/>
                <a:ea typeface="Verdana" charset="0"/>
                <a:cs typeface="Verdana" charset="0"/>
              </a:rPr>
              <a:t>, 2015 </a:t>
            </a:r>
            <a:endParaRPr lang="en-US" sz="3200" b="1" dirty="0">
              <a:solidFill>
                <a:srgbClr val="003F72"/>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Left Bracket 17" descr="This line displays health insurance for people with a usual source of medical care." title="Health insurance"/>
          <p:cNvSpPr/>
          <p:nvPr/>
        </p:nvSpPr>
        <p:spPr>
          <a:xfrm>
            <a:off x="984624" y="3459615"/>
            <a:ext cx="47500" cy="399789"/>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 Box 10"/>
          <p:cNvSpPr txBox="1">
            <a:spLocks noChangeArrowheads="1"/>
          </p:cNvSpPr>
          <p:nvPr/>
        </p:nvSpPr>
        <p:spPr bwMode="auto">
          <a:xfrm>
            <a:off x="9052" y="3423203"/>
            <a:ext cx="964759" cy="461665"/>
          </a:xfrm>
          <a:prstGeom prst="rect">
            <a:avLst/>
          </a:prstGeom>
          <a:noFill/>
          <a:ln w="9525">
            <a:noFill/>
            <a:miter lim="800000"/>
            <a:headEnd/>
            <a:tailEnd/>
          </a:ln>
        </p:spPr>
        <p:txBody>
          <a:bodyPr wrap="squar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Health Insurance</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Left Bracket 27" descr="This line displays poverty threshold for people with a usual source of medical care." title="Poverty Threshold"/>
          <p:cNvSpPr/>
          <p:nvPr/>
        </p:nvSpPr>
        <p:spPr>
          <a:xfrm>
            <a:off x="1068577" y="2258136"/>
            <a:ext cx="69164" cy="107503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 Box 10"/>
          <p:cNvSpPr txBox="1">
            <a:spLocks noChangeArrowheads="1"/>
          </p:cNvSpPr>
          <p:nvPr/>
        </p:nvSpPr>
        <p:spPr bwMode="auto">
          <a:xfrm>
            <a:off x="-11273" y="2455442"/>
            <a:ext cx="929421" cy="461665"/>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Poverty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threshold</a:t>
            </a:r>
          </a:p>
        </p:txBody>
      </p:sp>
      <p:sp>
        <p:nvSpPr>
          <p:cNvPr id="32" name="Text Box 10"/>
          <p:cNvSpPr txBox="1">
            <a:spLocks noChangeArrowheads="1"/>
          </p:cNvSpPr>
          <p:nvPr/>
        </p:nvSpPr>
        <p:spPr bwMode="auto">
          <a:xfrm>
            <a:off x="246920" y="3999451"/>
            <a:ext cx="890821" cy="461665"/>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Disability</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Status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Slide Number Placeholder 2"/>
          <p:cNvSpPr>
            <a:spLocks noGrp="1"/>
          </p:cNvSpPr>
          <p:nvPr>
            <p:ph type="sldNum" sz="quarter" idx="12"/>
          </p:nvPr>
        </p:nvSpPr>
        <p:spPr>
          <a:xfrm>
            <a:off x="8724064" y="6464066"/>
            <a:ext cx="480646" cy="46646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9137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0"/>
          <p:cNvSpPr txBox="1">
            <a:spLocks noChangeArrowheads="1"/>
          </p:cNvSpPr>
          <p:nvPr/>
        </p:nvSpPr>
        <p:spPr bwMode="auto">
          <a:xfrm>
            <a:off x="297501" y="4522605"/>
            <a:ext cx="1093826" cy="276999"/>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Left Bracket 24" descr="This line displays poverty threshold for people who have a delay in obtaining or the inability to obtain needed dental care.&#10;" title="Poverty threshold for those needing dental care"/>
          <p:cNvSpPr/>
          <p:nvPr/>
        </p:nvSpPr>
        <p:spPr>
          <a:xfrm>
            <a:off x="1170388" y="3495475"/>
            <a:ext cx="45719" cy="75339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itle 1"/>
          <p:cNvSpPr txBox="1">
            <a:spLocks/>
          </p:cNvSpPr>
          <p:nvPr/>
        </p:nvSpPr>
        <p:spPr>
          <a:xfrm>
            <a:off x="284341" y="62644"/>
            <a:ext cx="7503668"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Delay in Obtaining or Inability </a:t>
            </a:r>
            <a:r>
              <a:rPr kumimoji="0" lang="en-US" sz="2800" b="1" i="0" u="none" strike="noStrike" kern="1200" cap="none" spc="0" normalizeH="0" baseline="0" noProof="0" dirty="0">
                <a:ln>
                  <a:noFill/>
                </a:ln>
                <a:solidFill>
                  <a:prstClr val="white"/>
                </a:solidFill>
                <a:effectLst/>
                <a:uLnTx/>
                <a:uFillTx/>
                <a:latin typeface="Verdana" charset="0"/>
                <a:ea typeface="Verdana" charset="0"/>
                <a:cs typeface="Verdana" charset="0"/>
              </a:rPr>
              <a:t>to Obtain </a:t>
            </a:r>
            <a:r>
              <a:rPr kumimoji="0" lang="en-US" sz="28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Needed </a:t>
            </a:r>
            <a:r>
              <a:rPr kumimoji="0" lang="en-US" sz="2800" b="1" i="0" u="none" strike="noStrike" kern="1200" cap="none" spc="0" normalizeH="0" baseline="0" noProof="0" dirty="0">
                <a:ln>
                  <a:noFill/>
                </a:ln>
                <a:solidFill>
                  <a:prstClr val="white"/>
                </a:solidFill>
                <a:effectLst/>
                <a:uLnTx/>
                <a:uFillTx/>
                <a:latin typeface="Verdana" charset="0"/>
                <a:ea typeface="Verdana" charset="0"/>
                <a:cs typeface="Verdana" charset="0"/>
              </a:rPr>
              <a:t>Dental </a:t>
            </a:r>
            <a:r>
              <a:rPr kumimoji="0" lang="en-US" sz="28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Care, 2014 </a:t>
            </a:r>
            <a:endParaRPr kumimoji="0" lang="en-US" sz="2800" b="1" i="0" u="none" strike="noStrike" kern="1200" cap="none" spc="0" normalizeH="0" baseline="0" noProof="0" dirty="0">
              <a:ln>
                <a:noFill/>
              </a:ln>
              <a:solidFill>
                <a:srgbClr val="003F7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Text Placeholder 35"/>
          <p:cNvSpPr txBox="1">
            <a:spLocks/>
          </p:cNvSpPr>
          <p:nvPr/>
        </p:nvSpPr>
        <p:spPr>
          <a:xfrm>
            <a:off x="3751835" y="1223242"/>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5.0%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TextBox 27"/>
          <p:cNvSpPr txBox="1"/>
          <p:nvPr/>
        </p:nvSpPr>
        <p:spPr>
          <a:xfrm>
            <a:off x="475082" y="5927419"/>
            <a:ext cx="369332" cy="302592"/>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a:xfrm>
            <a:off x="8733692" y="6525791"/>
            <a:ext cx="378610" cy="24724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Delay in Obtaining or Inability to Obtain Needed Dental Care, 20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854"/>
            <a:ext cx="9022862" cy="5633192"/>
          </a:xfrm>
          <a:prstGeom prst="rect">
            <a:avLst/>
          </a:prstGeom>
        </p:spPr>
      </p:pic>
    </p:spTree>
    <p:extLst>
      <p:ext uri="{BB962C8B-B14F-4D97-AF65-F5344CB8AC3E}">
        <p14:creationId xmlns:p14="http://schemas.microsoft.com/office/powerpoint/2010/main" val="2552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698524" y="6411568"/>
            <a:ext cx="375138"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296404"/>
          </a:xfrm>
        </p:spPr>
        <p:txBody>
          <a:bodyPr>
            <a:normAutofit/>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Access to Health Services</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Oral Health</a:t>
            </a:r>
            <a:endParaRPr lang="en-US" dirty="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Untreated Dental Decay</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514350" lvl="1" indent="0">
              <a:spcBef>
                <a:spcPts val="0"/>
              </a:spcBef>
              <a:buClrTx/>
              <a:buSzPct val="10000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Dental Visits in the Past Year</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sz="2000" dirty="0" smtClean="0"/>
              <a:t>Low-Income Youth Receiving Preventive Dental Services</a:t>
            </a:r>
          </a:p>
          <a:p>
            <a:pPr marL="861822" lvl="1" indent="-347472">
              <a:spcBef>
                <a:spcPts val="0"/>
              </a:spcBef>
              <a:buClrTx/>
              <a:buSzPct val="100000"/>
              <a:buFont typeface="Wingdings" panose="05000000000000000000" pitchFamily="2" charset="2"/>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861822" lvl="1" indent="-347472">
              <a:spcBef>
                <a:spcPts val="0"/>
              </a:spcBef>
              <a:buClrTx/>
              <a:buSzPct val="100000"/>
              <a:buFont typeface="Wingdings" panose="05000000000000000000" pitchFamily="2" charset="2"/>
              <a:buChar char="§"/>
            </a:pPr>
            <a:r>
              <a:rPr lang="en-US" sz="2000" dirty="0" smtClean="0"/>
              <a:t>Federally Qualified Health Centers with an Oral Health Component</a:t>
            </a:r>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smtClean="0"/>
              <a:t>Presentation Overview</a:t>
            </a:r>
            <a:endParaRPr lang="en-US" sz="3000" b="1" dirty="0"/>
          </a:p>
        </p:txBody>
      </p:sp>
      <p:sp>
        <p:nvSpPr>
          <p:cNvPr id="6" name="Rectangle 5" descr="Upcoming sections of the data presentation&#10;"/>
          <p:cNvSpPr/>
          <p:nvPr/>
        </p:nvSpPr>
        <p:spPr>
          <a:xfrm>
            <a:off x="395269" y="1404186"/>
            <a:ext cx="7315200" cy="11795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0411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538656" y="6549819"/>
            <a:ext cx="511559" cy="24622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876510" y="131762"/>
            <a:ext cx="6019486" cy="797628"/>
          </a:xfrm>
        </p:spPr>
        <p:txBody>
          <a:bodyPr/>
          <a:lstStyle/>
          <a:p>
            <a:pPr algn="ctr"/>
            <a:r>
              <a:rPr lang="en-US" sz="3200" b="1" dirty="0" smtClean="0">
                <a:solidFill>
                  <a:prstClr val="white"/>
                </a:solidFill>
              </a:rPr>
              <a:t>Untreated Dental Decay</a:t>
            </a:r>
            <a:endParaRPr lang="en-US" sz="3200" b="1" dirty="0"/>
          </a:p>
        </p:txBody>
      </p:sp>
      <p:graphicFrame>
        <p:nvGraphicFramePr>
          <p:cNvPr id="10" name="Object 2" descr="Broad and Mobile internet access"/>
          <p:cNvGraphicFramePr>
            <a:graphicFrameLocks noChangeAspect="1"/>
          </p:cNvGraphicFramePr>
          <p:nvPr>
            <p:extLst/>
          </p:nvPr>
        </p:nvGraphicFramePr>
        <p:xfrm>
          <a:off x="-262851" y="965727"/>
          <a:ext cx="9216351" cy="48354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6"/>
          <p:cNvSpPr txBox="1">
            <a:spLocks/>
          </p:cNvSpPr>
          <p:nvPr/>
        </p:nvSpPr>
        <p:spPr>
          <a:xfrm>
            <a:off x="0" y="6054118"/>
            <a:ext cx="8953500" cy="602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1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 = 95% confidence interval. Data are 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children aged 3 to 5 with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untreated dental decay in their primary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teeth, children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6 to 9 years with untreated dental decay in their primary or permanent teeth, and adolescents aged 13 to 15 years with untreated dental decay in their permanent teeth. </a:t>
            </a:r>
          </a:p>
        </p:txBody>
      </p:sp>
      <p:sp>
        <p:nvSpPr>
          <p:cNvPr id="12" name="TextBox 11"/>
          <p:cNvSpPr txBox="1"/>
          <p:nvPr/>
        </p:nvSpPr>
        <p:spPr>
          <a:xfrm>
            <a:off x="6647467" y="6396335"/>
            <a:ext cx="1891189" cy="461665"/>
          </a:xfrm>
          <a:prstGeom prst="rect">
            <a:avLst/>
          </a:prstGeom>
          <a:noFill/>
          <a:ln w="19050">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 </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OH-2.1</a:t>
            </a:r>
            <a:r>
              <a:rPr kumimoji="0" lang="en-US" alt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3.2</a:t>
            </a:r>
            <a:endPar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p:txBody>
      </p:sp>
      <p:sp>
        <p:nvSpPr>
          <p:cNvPr id="13" name="TextBox 12"/>
          <p:cNvSpPr txBox="1"/>
          <p:nvPr/>
        </p:nvSpPr>
        <p:spPr>
          <a:xfrm>
            <a:off x="-1" y="6549820"/>
            <a:ext cx="623382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Health and Nutrition Examination Survey (NHANES), CDC/NCHS.</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77536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bar chart displays data for dental visits for persons 2 and older in the past year 2014 for Healthy People 2020 objective OH-7.  The information is shown by the total population for 2007 and 2014 in addition to sex, race, and age." title="Dental visits in the past year"/>
          <p:cNvGraphicFramePr>
            <a:graphicFrameLocks noGrp="1"/>
          </p:cNvGraphicFramePr>
          <p:nvPr>
            <p:ph type="chart" sz="quarter" idx="4294967295"/>
            <p:extLst/>
          </p:nvPr>
        </p:nvGraphicFramePr>
        <p:xfrm>
          <a:off x="9525" y="1291263"/>
          <a:ext cx="9134475" cy="445633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5"/>
          <p:cNvSpPr>
            <a:spLocks noGrp="1"/>
          </p:cNvSpPr>
          <p:nvPr>
            <p:ph type="body" sz="quarter" idx="4294967295"/>
          </p:nvPr>
        </p:nvSpPr>
        <p:spPr>
          <a:xfrm>
            <a:off x="5003292" y="1190747"/>
            <a:ext cx="2667000" cy="419100"/>
          </a:xfrm>
          <a:prstGeom prst="rect">
            <a:avLst/>
          </a:prstGeom>
        </p:spPr>
        <p:txBody>
          <a:bodyPr>
            <a:noAutofit/>
          </a:bodyPr>
          <a:lstStyle/>
          <a:p>
            <a:pPr marL="0" indent="0" algn="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49.0%</a:t>
            </a:r>
            <a:endParaRPr lang="en-US"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6776496" y="2068873"/>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line displays a directional arrow for the increase desired for the target objective." title="Dental Visits in the Past Year"/>
          <p:cNvCxnSpPr/>
          <p:nvPr/>
        </p:nvCxnSpPr>
        <p:spPr>
          <a:xfrm>
            <a:off x="7032528" y="2598998"/>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 Box 10"/>
          <p:cNvSpPr txBox="1">
            <a:spLocks noChangeArrowheads="1"/>
          </p:cNvSpPr>
          <p:nvPr/>
        </p:nvSpPr>
        <p:spPr bwMode="auto">
          <a:xfrm>
            <a:off x="247678" y="4298041"/>
            <a:ext cx="1093826" cy="276999"/>
          </a:xfrm>
          <a:prstGeom prst="rect">
            <a:avLst/>
          </a:prstGeom>
          <a:noFill/>
          <a:ln w="9525">
            <a:noFill/>
            <a:miter lim="800000"/>
            <a:headEnd/>
            <a:tailEnd/>
          </a:ln>
        </p:spPr>
        <p:txBody>
          <a:bodyPr wrap="non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Left Bracket 24" descr="This line is used to display a grouping of ages in the bar chart for dental visits for ages 2 and older.  &#10;" title="Dental Visits in the Past Year, persons @+"/>
          <p:cNvSpPr/>
          <p:nvPr/>
        </p:nvSpPr>
        <p:spPr>
          <a:xfrm>
            <a:off x="1313308" y="4090503"/>
            <a:ext cx="45719" cy="76282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0" y="6590476"/>
            <a:ext cx="468895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Medical Expenditure Panel Survey (MEPS),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AHRQ.</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Text Placeholder 8"/>
          <p:cNvSpPr txBox="1">
            <a:spLocks/>
          </p:cNvSpPr>
          <p:nvPr/>
        </p:nvSpPr>
        <p:spPr>
          <a:xfrm>
            <a:off x="7138034" y="6525202"/>
            <a:ext cx="1558207" cy="311495"/>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OH-7</a:t>
            </a: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Text Placeholder 7"/>
          <p:cNvSpPr txBox="1">
            <a:spLocks/>
          </p:cNvSpPr>
          <p:nvPr/>
        </p:nvSpPr>
        <p:spPr>
          <a:xfrm>
            <a:off x="9526" y="5839165"/>
            <a:ext cx="9144000" cy="822068"/>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95% confidence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*2007 Total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HP2020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baseline.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persons 2 years or older who report having had a dental visit in the past 12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months.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(except those by age group) are age-adjusted to the 2000 standard population.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Asian includes Pacific Islander. 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Natives.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White 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asked to select one or 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for the single race categories are for persons who reported only one racial group. Target does not apply to age gr</a:t>
            </a: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oups. </a:t>
            </a:r>
            <a:r>
              <a:rPr kumimoji="0" lang="en-US" sz="9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p:cNvSpPr txBox="1"/>
          <p:nvPr/>
        </p:nvSpPr>
        <p:spPr>
          <a:xfrm>
            <a:off x="514021" y="5873966"/>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itle 1"/>
          <p:cNvSpPr txBox="1">
            <a:spLocks/>
          </p:cNvSpPr>
          <p:nvPr/>
        </p:nvSpPr>
        <p:spPr>
          <a:xfrm>
            <a:off x="9526" y="0"/>
            <a:ext cx="7839074"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Verdana" charset="0"/>
                <a:ea typeface="Verdana" charset="0"/>
                <a:cs typeface="Verdana" charset="0"/>
              </a:rPr>
              <a:t>Dental Visits in the Past Year, </a:t>
            </a:r>
            <a:br>
              <a:rPr kumimoji="0" lang="en-US" sz="3200" b="1" i="0" u="none" strike="noStrike" kern="1200" cap="none" spc="0" normalizeH="0" baseline="0" noProof="0" dirty="0">
                <a:ln>
                  <a:noFill/>
                </a:ln>
                <a:solidFill>
                  <a:prstClr val="white"/>
                </a:solidFill>
                <a:effectLst/>
                <a:uLnTx/>
                <a:uFillTx/>
                <a:latin typeface="Verdana" charset="0"/>
                <a:ea typeface="Verdana" charset="0"/>
                <a:cs typeface="Verdana" charset="0"/>
              </a:rPr>
            </a:br>
            <a:r>
              <a:rPr kumimoji="0" lang="en-US" sz="3200" b="1" i="0" u="none" strike="noStrike" kern="1200" cap="none" spc="0" normalizeH="0" baseline="0" noProof="0" dirty="0">
                <a:ln>
                  <a:noFill/>
                </a:ln>
                <a:solidFill>
                  <a:prstClr val="white"/>
                </a:solidFill>
                <a:effectLst/>
                <a:uLnTx/>
                <a:uFillTx/>
                <a:latin typeface="Verdana" charset="0"/>
                <a:ea typeface="Verdana" charset="0"/>
                <a:cs typeface="Verdana" charset="0"/>
              </a:rPr>
              <a:t>Persons </a:t>
            </a:r>
            <a:r>
              <a:rPr kumimoji="0" lang="en-US" sz="32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2+ Years, 2014 </a:t>
            </a:r>
            <a:endParaRPr kumimoji="0" lang="en-US" sz="3200" b="1" i="0" u="none" strike="noStrike" kern="1200" cap="none" spc="0" normalizeH="0" baseline="0" noProof="0" dirty="0">
              <a:ln>
                <a:noFill/>
              </a:ln>
              <a:solidFill>
                <a:prstClr val="white"/>
              </a:solidFill>
              <a:effectLst/>
              <a:uLnTx/>
              <a:uFillTx/>
              <a:latin typeface="Verdana" charset="0"/>
              <a:ea typeface="Verdana" charset="0"/>
              <a:cs typeface="Verdana" charset="0"/>
            </a:endParaRPr>
          </a:p>
        </p:txBody>
      </p:sp>
      <p:sp>
        <p:nvSpPr>
          <p:cNvPr id="3" name="Slide Number Placeholder 2"/>
          <p:cNvSpPr>
            <a:spLocks noGrp="1"/>
          </p:cNvSpPr>
          <p:nvPr>
            <p:ph type="sldNum" sz="quarter" idx="12"/>
          </p:nvPr>
        </p:nvSpPr>
        <p:spPr>
          <a:xfrm>
            <a:off x="8675076" y="6499106"/>
            <a:ext cx="394109" cy="33759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233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1321" y="5917157"/>
            <a:ext cx="369332" cy="162329"/>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itle 1"/>
          <p:cNvSpPr txBox="1">
            <a:spLocks/>
          </p:cNvSpPr>
          <p:nvPr/>
        </p:nvSpPr>
        <p:spPr>
          <a:xfrm>
            <a:off x="327570" y="141826"/>
            <a:ext cx="7128308" cy="5397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charset="0"/>
                <a:ea typeface="Verdana" charset="0"/>
                <a:cs typeface="Verdana" charset="0"/>
              </a:rPr>
              <a:t>Low-income </a:t>
            </a:r>
            <a:r>
              <a:rPr kumimoji="0" lang="en-US" sz="24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Youth Receiving Preventive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Dental Services </a:t>
            </a:r>
            <a:r>
              <a:rPr kumimoji="0" lang="en-US" sz="2400" b="1" i="0" u="none" strike="noStrike" kern="1200" cap="none" spc="0" normalizeH="0" baseline="0" noProof="0" dirty="0">
                <a:ln>
                  <a:noFill/>
                </a:ln>
                <a:solidFill>
                  <a:prstClr val="white"/>
                </a:solidFill>
                <a:effectLst/>
                <a:uLnTx/>
                <a:uFillTx/>
                <a:latin typeface="Verdana" charset="0"/>
                <a:ea typeface="Verdana" charset="0"/>
                <a:cs typeface="Verdana" charset="0"/>
              </a:rPr>
              <a:t>in the </a:t>
            </a:r>
            <a:r>
              <a:rPr kumimoji="0" lang="en-US" sz="24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Past Year</a:t>
            </a:r>
            <a:r>
              <a:rPr kumimoji="0" lang="en-US" sz="2400" b="1" i="0" u="none" strike="noStrike" kern="1200" cap="none" spc="0" normalizeH="0" baseline="0" noProof="0" dirty="0">
                <a:ln>
                  <a:noFill/>
                </a:ln>
                <a:solidFill>
                  <a:prstClr val="white"/>
                </a:solidFill>
                <a:effectLst/>
                <a:uLnTx/>
                <a:uFillTx/>
                <a:latin typeface="Verdana" charset="0"/>
                <a:ea typeface="Verdana" charset="0"/>
                <a:cs typeface="Verdana" charset="0"/>
              </a:rPr>
              <a:t>, </a:t>
            </a:r>
            <a:r>
              <a:rPr kumimoji="0" lang="en-US" sz="2400" b="1" i="0" u="none" strike="noStrike" kern="1200" cap="none" spc="0" normalizeH="0" baseline="0" noProof="0" dirty="0" smtClean="0">
                <a:ln>
                  <a:noFill/>
                </a:ln>
                <a:solidFill>
                  <a:prstClr val="white"/>
                </a:solidFill>
                <a:effectLst/>
                <a:uLnTx/>
                <a:uFillTx/>
                <a:latin typeface="Verdana" charset="0"/>
                <a:ea typeface="Verdana" charset="0"/>
                <a:cs typeface="Verdana" charset="0"/>
              </a:rPr>
              <a:t>2014</a:t>
            </a:r>
            <a:endParaRPr kumimoji="0" lang="en-US" sz="2400" b="1" i="0" u="none" strike="noStrike" kern="1200" cap="none" spc="0" normalizeH="0" baseline="0" noProof="0" dirty="0">
              <a:ln>
                <a:noFill/>
              </a:ln>
              <a:solidFill>
                <a:prstClr val="white"/>
              </a:solidFill>
              <a:effectLst/>
              <a:uLnTx/>
              <a:uFillTx/>
              <a:latin typeface="Verdana" charset="0"/>
              <a:ea typeface="Verdana" charset="0"/>
              <a:cs typeface="Verdana" charset="0"/>
            </a:endParaRPr>
          </a:p>
        </p:txBody>
      </p:sp>
      <p:sp>
        <p:nvSpPr>
          <p:cNvPr id="3" name="Slide Number Placeholder 2"/>
          <p:cNvSpPr>
            <a:spLocks noGrp="1"/>
          </p:cNvSpPr>
          <p:nvPr>
            <p:ph type="sldNum" sz="quarter" idx="12"/>
          </p:nvPr>
        </p:nvSpPr>
        <p:spPr/>
        <p:txBody>
          <a:bodyPr/>
          <a:lstStyle/>
          <a:p>
            <a:pPr lvl="0"/>
            <a:fld id="{C88FAF9D-AF5A-496A-B0B6-E10018E45057}" type="slidenum">
              <a:rPr lang="en-US" noProof="0" smtClean="0"/>
              <a:pPr lvl="0"/>
              <a:t>26</a:t>
            </a:fld>
            <a:endParaRPr lang="en-US" noProof="0" dirty="0"/>
          </a:p>
        </p:txBody>
      </p:sp>
      <p:pic>
        <p:nvPicPr>
          <p:cNvPr id="5" name="Picture 4" descr="Low-income Youth Receiving Preventive Dental Services in the past year, 20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 y="1158240"/>
            <a:ext cx="9144000" cy="5699760"/>
          </a:xfrm>
          <a:prstGeom prst="rect">
            <a:avLst/>
          </a:prstGeom>
        </p:spPr>
      </p:pic>
    </p:spTree>
    <p:extLst>
      <p:ext uri="{BB962C8B-B14F-4D97-AF65-F5344CB8AC3E}">
        <p14:creationId xmlns:p14="http://schemas.microsoft.com/office/powerpoint/2010/main" val="279676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p:cNvGraphicFramePr>
          <p:nvPr>
            <p:extLst/>
          </p:nvPr>
        </p:nvGraphicFramePr>
        <p:xfrm>
          <a:off x="31806" y="1598433"/>
          <a:ext cx="9030618" cy="435755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8"/>
          </p:nvPr>
        </p:nvSpPr>
        <p:spPr>
          <a:xfrm>
            <a:off x="8793310" y="6397897"/>
            <a:ext cx="269114" cy="3459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7" name="Title 6"/>
          <p:cNvSpPr>
            <a:spLocks noGrp="1"/>
          </p:cNvSpPr>
          <p:nvPr>
            <p:ph type="title"/>
          </p:nvPr>
        </p:nvSpPr>
        <p:spPr>
          <a:xfrm>
            <a:off x="312483" y="116283"/>
            <a:ext cx="7128539" cy="797628"/>
          </a:xfrm>
        </p:spPr>
        <p:txBody>
          <a:bodyPr/>
          <a:lstStyle/>
          <a:p>
            <a:pPr algn="ctr"/>
            <a:r>
              <a:rPr lang="en-US" b="1" dirty="0">
                <a:solidFill>
                  <a:prstClr val="white"/>
                </a:solidFill>
              </a:rPr>
              <a:t>Federally Qualified Health Centers (FQHCs) with an Oral Health Component</a:t>
            </a:r>
            <a:endParaRPr lang="en-US" sz="3200" b="1" dirty="0"/>
          </a:p>
        </p:txBody>
      </p:sp>
      <p:sp>
        <p:nvSpPr>
          <p:cNvPr id="15" name="Text Placeholder 78"/>
          <p:cNvSpPr txBox="1">
            <a:spLocks/>
          </p:cNvSpPr>
          <p:nvPr/>
        </p:nvSpPr>
        <p:spPr>
          <a:xfrm>
            <a:off x="5533475" y="2567297"/>
            <a:ext cx="2860068" cy="24060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69.0%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Text Placeholder 16"/>
          <p:cNvSpPr txBox="1">
            <a:spLocks/>
          </p:cNvSpPr>
          <p:nvPr/>
        </p:nvSpPr>
        <p:spPr>
          <a:xfrm>
            <a:off x="31807" y="6064766"/>
            <a:ext cx="7083530" cy="6662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*2007 = HP2020 baseline (revised).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Federally Qualified Health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Centers (FQHCs)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 an oral health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component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defined by HRSA as a Health Center that has at least 0.5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full time equivalent (FTE)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Dentists and/or sees 500 patients or more per year.</a:t>
            </a:r>
          </a:p>
        </p:txBody>
      </p:sp>
      <p:sp>
        <p:nvSpPr>
          <p:cNvPr id="11" name="TextBox 11"/>
          <p:cNvSpPr txBox="1"/>
          <p:nvPr/>
        </p:nvSpPr>
        <p:spPr>
          <a:xfrm>
            <a:off x="7115336" y="6167064"/>
            <a:ext cx="1689125" cy="461665"/>
          </a:xfrm>
          <a:prstGeom prst="rect">
            <a:avLst/>
          </a:prstGeom>
          <a:noFill/>
          <a:ln w="19050">
            <a:solidFill>
              <a:srgbClr val="C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OH-10.1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9"/>
          <p:cNvSpPr txBox="1"/>
          <p:nvPr/>
        </p:nvSpPr>
        <p:spPr>
          <a:xfrm>
            <a:off x="31806" y="6527403"/>
            <a:ext cx="3844947" cy="24620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Uniform Data System (UDS), HRSA/BPHC.</a:t>
            </a: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0615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768861" y="6407239"/>
            <a:ext cx="375139"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5" name="Text Placeholder 4"/>
          <p:cNvSpPr>
            <a:spLocks noGrp="1"/>
          </p:cNvSpPr>
          <p:nvPr>
            <p:ph type="body" sz="quarter" idx="20"/>
          </p:nvPr>
        </p:nvSpPr>
        <p:spPr>
          <a:xfrm>
            <a:off x="371268" y="1572768"/>
            <a:ext cx="8401464" cy="4278607"/>
          </a:xfrm>
        </p:spPr>
        <p:txBody>
          <a:bodyPr>
            <a:normAutofit/>
          </a:bodyPr>
          <a:lstStyle/>
          <a:p>
            <a:pPr>
              <a:buSzPct val="150000"/>
              <a:buFont typeface="Wingdings" panose="05000000000000000000" pitchFamily="2" charset="2"/>
              <a:buChar char="§"/>
            </a:pPr>
            <a:r>
              <a:rPr lang="en-US" dirty="0" smtClean="0"/>
              <a:t>So far in the decade, 9 out of 17 Healthy People 2020 Access to Health Services objectives have reached the targets or are improving. </a:t>
            </a:r>
          </a:p>
          <a:p>
            <a:pPr>
              <a:buSzPct val="150000"/>
              <a:buFont typeface="Wingdings" panose="05000000000000000000" pitchFamily="2" charset="2"/>
              <a:buChar char="§"/>
            </a:pPr>
            <a:endParaRPr lang="en-US" dirty="0"/>
          </a:p>
          <a:p>
            <a:pPr>
              <a:buSzPct val="150000"/>
              <a:buFont typeface="Wingdings" panose="05000000000000000000" pitchFamily="2" charset="2"/>
              <a:buChar char="§"/>
            </a:pPr>
            <a:r>
              <a:rPr lang="en-US" dirty="0" smtClean="0"/>
              <a:t>The proportion of persons with medical insurance coverage is increasing, moving towards its HP2020 targets.</a:t>
            </a:r>
          </a:p>
          <a:p>
            <a:pPr>
              <a:buSzPct val="150000"/>
              <a:buFont typeface="Wingdings" panose="05000000000000000000" pitchFamily="2" charset="2"/>
              <a:buChar char="§"/>
            </a:pPr>
            <a:endParaRPr lang="en-US" dirty="0" smtClean="0"/>
          </a:p>
          <a:p>
            <a:pPr>
              <a:buSzPct val="150000"/>
              <a:buFont typeface="Wingdings" panose="05000000000000000000" pitchFamily="2" charset="2"/>
              <a:buChar char="§"/>
            </a:pPr>
            <a:r>
              <a:rPr lang="en-US" dirty="0" smtClean="0"/>
              <a:t>The proportion of persons with a usual source of medical care is also improving. </a:t>
            </a:r>
          </a:p>
          <a:p>
            <a:pPr marL="0" indent="0">
              <a:buSzPct val="150000"/>
              <a:buNone/>
            </a:pPr>
            <a:endParaRPr lang="en-US" dirty="0" smtClean="0"/>
          </a:p>
          <a:p>
            <a:pPr>
              <a:buSzPct val="150000"/>
              <a:buFont typeface="Wingdings" panose="05000000000000000000" pitchFamily="2" charset="2"/>
              <a:buChar char="§"/>
            </a:pPr>
            <a:r>
              <a:rPr lang="en-US" dirty="0" smtClean="0"/>
              <a:t>The proportion of persons who report delay in obtaining or inability to obtain needed dental care in the past 12 months demonstrated little or no detectable change.</a:t>
            </a:r>
            <a:endParaRPr lang="en-US" dirty="0"/>
          </a:p>
          <a:p>
            <a:endParaRPr lang="en-US" dirty="0"/>
          </a:p>
        </p:txBody>
      </p:sp>
      <p:sp>
        <p:nvSpPr>
          <p:cNvPr id="3" name="Title 2"/>
          <p:cNvSpPr>
            <a:spLocks noGrp="1"/>
          </p:cNvSpPr>
          <p:nvPr>
            <p:ph type="title"/>
          </p:nvPr>
        </p:nvSpPr>
        <p:spPr>
          <a:xfrm>
            <a:off x="572494" y="131762"/>
            <a:ext cx="6893781" cy="797628"/>
          </a:xfrm>
        </p:spPr>
        <p:txBody>
          <a:bodyPr/>
          <a:lstStyle/>
          <a:p>
            <a:pPr algn="ctr"/>
            <a:r>
              <a:rPr lang="en-US" sz="3200" b="1" dirty="0"/>
              <a:t>Key Takeaways </a:t>
            </a:r>
            <a:r>
              <a:rPr lang="en-US" sz="3200" b="1" dirty="0" smtClean="0"/>
              <a:t>– </a:t>
            </a:r>
            <a:br>
              <a:rPr lang="en-US" sz="3200" b="1" dirty="0" smtClean="0"/>
            </a:br>
            <a:r>
              <a:rPr lang="en-US" sz="3200" b="1" dirty="0" smtClean="0"/>
              <a:t>Access to Health Services</a:t>
            </a:r>
            <a:endParaRPr lang="en-US" sz="3200" b="1" dirty="0"/>
          </a:p>
        </p:txBody>
      </p:sp>
    </p:spTree>
    <p:extLst>
      <p:ext uri="{BB962C8B-B14F-4D97-AF65-F5344CB8AC3E}">
        <p14:creationId xmlns:p14="http://schemas.microsoft.com/office/powerpoint/2010/main" val="434224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803030" y="6447692"/>
            <a:ext cx="270632" cy="2779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5" name="Text Placeholder 4"/>
          <p:cNvSpPr>
            <a:spLocks noGrp="1"/>
          </p:cNvSpPr>
          <p:nvPr>
            <p:ph type="body" sz="quarter" idx="20"/>
          </p:nvPr>
        </p:nvSpPr>
        <p:spPr>
          <a:xfrm>
            <a:off x="277483" y="1420368"/>
            <a:ext cx="8401464" cy="4278607"/>
          </a:xfrm>
        </p:spPr>
        <p:txBody>
          <a:bodyPr>
            <a:noAutofit/>
          </a:bodyPr>
          <a:lstStyle/>
          <a:p>
            <a:pPr>
              <a:buSzPct val="150000"/>
              <a:buFont typeface="Wingdings" panose="05000000000000000000" pitchFamily="2" charset="2"/>
              <a:buChar char="§"/>
            </a:pPr>
            <a:r>
              <a:rPr lang="en-US" dirty="0" smtClean="0"/>
              <a:t>Overall, 18 out of 33 Healthy People Oral Health objectives have met their targets or are improving.</a:t>
            </a:r>
          </a:p>
          <a:p>
            <a:pPr>
              <a:buSzPct val="150000"/>
              <a:buFont typeface="Wingdings" panose="05000000000000000000" pitchFamily="2" charset="2"/>
              <a:buChar char="§"/>
            </a:pPr>
            <a:endParaRPr lang="en-US" dirty="0"/>
          </a:p>
          <a:p>
            <a:pPr>
              <a:buSzPct val="150000"/>
              <a:buFont typeface="Wingdings" panose="05000000000000000000" pitchFamily="2" charset="2"/>
              <a:buChar char="§"/>
            </a:pPr>
            <a:r>
              <a:rPr lang="en-US" dirty="0" smtClean="0"/>
              <a:t>A smaller proportion of children are suffering from untreated dental decay, however adolescents and adults are still not receiving the care they need.</a:t>
            </a:r>
          </a:p>
          <a:p>
            <a:pPr>
              <a:buSzPct val="150000"/>
              <a:buFont typeface="Wingdings" panose="05000000000000000000" pitchFamily="2" charset="2"/>
              <a:buChar char="§"/>
            </a:pPr>
            <a:endParaRPr lang="en-US" dirty="0"/>
          </a:p>
          <a:p>
            <a:pPr>
              <a:buSzPct val="150000"/>
              <a:buFont typeface="Wingdings" panose="05000000000000000000" pitchFamily="2" charset="2"/>
              <a:buChar char="§"/>
            </a:pPr>
            <a:r>
              <a:rPr lang="en-US" dirty="0" smtClean="0"/>
              <a:t>In general, dental visits in the past year have not changed much for the total population but disparities persist.</a:t>
            </a:r>
          </a:p>
          <a:p>
            <a:pPr>
              <a:buSzPct val="150000"/>
              <a:buFont typeface="Wingdings" panose="05000000000000000000" pitchFamily="2" charset="2"/>
              <a:buChar char="§"/>
            </a:pPr>
            <a:endParaRPr lang="en-US" dirty="0" smtClean="0"/>
          </a:p>
          <a:p>
            <a:pPr>
              <a:buSzPct val="150000"/>
              <a:buFont typeface="Wingdings" panose="05000000000000000000" pitchFamily="2" charset="2"/>
              <a:buChar char="§"/>
            </a:pPr>
            <a:r>
              <a:rPr lang="en-US" dirty="0" smtClean="0"/>
              <a:t>Preventive dental services among low-income youth improved for much of the population with a few groups showing disparities.</a:t>
            </a:r>
          </a:p>
          <a:p>
            <a:pPr>
              <a:buSzPct val="150000"/>
              <a:buFont typeface="Wingdings" panose="05000000000000000000" pitchFamily="2" charset="2"/>
              <a:buChar char="§"/>
            </a:pPr>
            <a:endParaRPr lang="en-US" dirty="0" smtClean="0"/>
          </a:p>
          <a:p>
            <a:pPr>
              <a:buSzPct val="150000"/>
              <a:buFont typeface="Wingdings" panose="05000000000000000000" pitchFamily="2" charset="2"/>
              <a:buChar char="§"/>
            </a:pPr>
            <a:r>
              <a:rPr lang="en-US" dirty="0" smtClean="0"/>
              <a:t>Federally Qualified Health Centers with an oral health component are increasing and a growing number of Americans are now receiving care there.</a:t>
            </a:r>
            <a:endParaRPr lang="en-US" dirty="0"/>
          </a:p>
          <a:p>
            <a:endParaRPr lang="en-US" dirty="0"/>
          </a:p>
        </p:txBody>
      </p:sp>
      <p:sp>
        <p:nvSpPr>
          <p:cNvPr id="3" name="Title 2"/>
          <p:cNvSpPr>
            <a:spLocks noGrp="1"/>
          </p:cNvSpPr>
          <p:nvPr>
            <p:ph type="title"/>
          </p:nvPr>
        </p:nvSpPr>
        <p:spPr>
          <a:xfrm>
            <a:off x="675861" y="131762"/>
            <a:ext cx="6841346" cy="797628"/>
          </a:xfrm>
        </p:spPr>
        <p:txBody>
          <a:bodyPr/>
          <a:lstStyle/>
          <a:p>
            <a:pPr algn="ctr"/>
            <a:r>
              <a:rPr lang="en-US" sz="3200" b="1" dirty="0"/>
              <a:t>Key Takeaways - </a:t>
            </a:r>
            <a:r>
              <a:rPr lang="en-US" sz="3200" b="1" dirty="0" smtClean="0"/>
              <a:t>Oral Health</a:t>
            </a:r>
            <a:endParaRPr lang="en-US" sz="3200" b="1" dirty="0"/>
          </a:p>
        </p:txBody>
      </p:sp>
    </p:spTree>
    <p:extLst>
      <p:ext uri="{BB962C8B-B14F-4D97-AF65-F5344CB8AC3E}">
        <p14:creationId xmlns:p14="http://schemas.microsoft.com/office/powerpoint/2010/main" val="727101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a:t>
            </a:fld>
            <a:endParaRPr lang="en-US" dirty="0"/>
          </a:p>
        </p:txBody>
      </p:sp>
      <p:sp>
        <p:nvSpPr>
          <p:cNvPr id="10" name="Text Placeholder 9"/>
          <p:cNvSpPr>
            <a:spLocks noGrp="1"/>
          </p:cNvSpPr>
          <p:nvPr>
            <p:ph type="body" sz="quarter" idx="20"/>
          </p:nvPr>
        </p:nvSpPr>
        <p:spPr>
          <a:xfrm>
            <a:off x="266700" y="1217022"/>
            <a:ext cx="8724900" cy="4963110"/>
          </a:xfrm>
        </p:spPr>
        <p:txBody>
          <a:bodyPr>
            <a:normAutofit fontScale="92500" lnSpcReduction="10000"/>
          </a:bodyPr>
          <a:lstStyle/>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Chair </a:t>
            </a:r>
          </a:p>
          <a:p>
            <a:pPr>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Don Wright</a:t>
            </a:r>
            <a:r>
              <a:rPr lang="en-US" sz="2100" dirty="0" smtClean="0">
                <a:latin typeface="Verdana" panose="020B0604030504040204" pitchFamily="34" charset="0"/>
                <a:ea typeface="Verdana" panose="020B0604030504040204" pitchFamily="34" charset="0"/>
                <a:cs typeface="Verdana" panose="020B0604030504040204" pitchFamily="34" charset="0"/>
              </a:rPr>
              <a:t>, MD, MPH, Acting Assistant Secretary for Health, HHS</a:t>
            </a:r>
            <a:endParaRPr lang="en-US" sz="2100" strike="sngStrike"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endParaRPr lang="en-US" sz="15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Charles Rothwell</a:t>
            </a:r>
            <a:r>
              <a:rPr lang="en-US" sz="2100" dirty="0" smtClean="0">
                <a:latin typeface="Verdana" panose="020B0604030504040204" pitchFamily="34" charset="0"/>
                <a:ea typeface="Verdana" panose="020B0604030504040204" pitchFamily="34" charset="0"/>
                <a:cs typeface="Verdana" panose="020B0604030504040204" pitchFamily="34" charset="0"/>
              </a:rPr>
              <a:t>, MBA, MS, Director, National Center for Health Statistics, CDC</a:t>
            </a:r>
          </a:p>
          <a:p>
            <a:pPr lvl="0">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Arlene </a:t>
            </a:r>
            <a:r>
              <a:rPr lang="en-US" sz="2100" i="1" dirty="0" err="1" smtClean="0">
                <a:latin typeface="Verdana" panose="020B0604030504040204" pitchFamily="34" charset="0"/>
                <a:ea typeface="Verdana" panose="020B0604030504040204" pitchFamily="34" charset="0"/>
                <a:cs typeface="Verdana" panose="020B0604030504040204" pitchFamily="34" charset="0"/>
              </a:rPr>
              <a:t>Bierman</a:t>
            </a:r>
            <a:r>
              <a:rPr lang="en-US" sz="2100" dirty="0" smtClean="0">
                <a:latin typeface="Verdana" panose="020B0604030504040204" pitchFamily="34" charset="0"/>
                <a:ea typeface="Verdana" panose="020B0604030504040204" pitchFamily="34" charset="0"/>
                <a:cs typeface="Verdana" panose="020B0604030504040204" pitchFamily="34" charset="0"/>
              </a:rPr>
              <a:t>, MD, MS, Director, Center for Evidence and Practice Improvement, AHRQ</a:t>
            </a:r>
            <a:endParaRPr lang="en-US" sz="2100" dirty="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r>
              <a:rPr lang="en-US" sz="2100" i="1" dirty="0">
                <a:latin typeface="Verdana" panose="020B0604030504040204" pitchFamily="34" charset="0"/>
                <a:ea typeface="Verdana" panose="020B0604030504040204" pitchFamily="34" charset="0"/>
                <a:cs typeface="Verdana" panose="020B0604030504040204" pitchFamily="34" charset="0"/>
              </a:rPr>
              <a:t>Renée </a:t>
            </a:r>
            <a:r>
              <a:rPr lang="en-US" sz="2100" i="1" dirty="0" err="1">
                <a:latin typeface="Verdana" panose="020B0604030504040204" pitchFamily="34" charset="0"/>
                <a:ea typeface="Verdana" panose="020B0604030504040204" pitchFamily="34" charset="0"/>
                <a:cs typeface="Verdana" panose="020B0604030504040204" pitchFamily="34" charset="0"/>
              </a:rPr>
              <a:t>Joskow</a:t>
            </a:r>
            <a:r>
              <a:rPr lang="en-US" sz="2100" dirty="0">
                <a:latin typeface="Verdana" panose="020B0604030504040204" pitchFamily="34" charset="0"/>
                <a:ea typeface="Verdana" panose="020B0604030504040204" pitchFamily="34" charset="0"/>
                <a:cs typeface="Verdana" panose="020B0604030504040204" pitchFamily="34" charset="0"/>
              </a:rPr>
              <a:t>, DDS, MPH, Chief Dental Officer, </a:t>
            </a:r>
            <a:r>
              <a:rPr lang="en-US" sz="2100" dirty="0" smtClean="0">
                <a:latin typeface="Verdana" panose="020B0604030504040204" pitchFamily="34" charset="0"/>
                <a:ea typeface="Verdana" panose="020B0604030504040204" pitchFamily="34" charset="0"/>
                <a:cs typeface="Verdana" panose="020B0604030504040204" pitchFamily="34" charset="0"/>
              </a:rPr>
              <a:t>HRSA</a:t>
            </a:r>
          </a:p>
          <a:p>
            <a:pPr lvl="0">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Casey </a:t>
            </a:r>
            <a:r>
              <a:rPr lang="en-US" sz="2100" i="1" dirty="0" err="1">
                <a:latin typeface="Verdana" panose="020B0604030504040204" pitchFamily="34" charset="0"/>
                <a:ea typeface="Verdana" panose="020B0604030504040204" pitchFamily="34" charset="0"/>
                <a:cs typeface="Verdana" panose="020B0604030504040204" pitchFamily="34" charset="0"/>
              </a:rPr>
              <a:t>H</a:t>
            </a:r>
            <a:r>
              <a:rPr lang="en-US" sz="2100" i="1" dirty="0" err="1" smtClean="0">
                <a:latin typeface="Verdana" panose="020B0604030504040204" pitchFamily="34" charset="0"/>
                <a:ea typeface="Verdana" panose="020B0604030504040204" pitchFamily="34" charset="0"/>
                <a:cs typeface="Verdana" panose="020B0604030504040204" pitchFamily="34" charset="0"/>
              </a:rPr>
              <a:t>annan</a:t>
            </a:r>
            <a:r>
              <a:rPr lang="en-US" sz="2100" dirty="0" smtClean="0">
                <a:latin typeface="Verdana" panose="020B0604030504040204" pitchFamily="34" charset="0"/>
                <a:ea typeface="Verdana" panose="020B0604030504040204" pitchFamily="34" charset="0"/>
                <a:cs typeface="Verdana" panose="020B0604030504040204" pitchFamily="34" charset="0"/>
              </a:rPr>
              <a:t>, MPH, Director (Acting), Division of Oral Health, CDC</a:t>
            </a:r>
          </a:p>
          <a:p>
            <a:pPr lvl="0">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Martha </a:t>
            </a:r>
            <a:r>
              <a:rPr lang="en-US" sz="2100" i="1" dirty="0" err="1" smtClean="0">
                <a:latin typeface="Verdana" panose="020B0604030504040204" pitchFamily="34" charset="0"/>
                <a:ea typeface="Verdana" panose="020B0604030504040204" pitchFamily="34" charset="0"/>
                <a:cs typeface="Verdana" panose="020B0604030504040204" pitchFamily="34" charset="0"/>
              </a:rPr>
              <a:t>Somerman</a:t>
            </a:r>
            <a:r>
              <a:rPr lang="en-US" sz="2100" dirty="0" smtClean="0">
                <a:latin typeface="Verdana" panose="020B0604030504040204" pitchFamily="34" charset="0"/>
                <a:ea typeface="Verdana" panose="020B0604030504040204" pitchFamily="34" charset="0"/>
                <a:cs typeface="Verdana" panose="020B0604030504040204" pitchFamily="34" charset="0"/>
              </a:rPr>
              <a:t>, DDS, PhD, Director, National Institute of Dental and Craniofacial Research,</a:t>
            </a:r>
            <a:r>
              <a:rPr lang="en-US" sz="21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2100" dirty="0" smtClean="0">
                <a:latin typeface="Verdana" panose="020B0604030504040204" pitchFamily="34" charset="0"/>
                <a:ea typeface="Verdana" panose="020B0604030504040204" pitchFamily="34" charset="0"/>
                <a:cs typeface="Verdana" panose="020B0604030504040204" pitchFamily="34" charset="0"/>
              </a:rPr>
              <a:t>NIH</a:t>
            </a:r>
            <a:endParaRPr lang="en-US" sz="2100" strike="sngStrike" dirty="0" smtClean="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Christopher Halliday</a:t>
            </a:r>
            <a:r>
              <a:rPr lang="en-US" sz="2100" dirty="0" smtClean="0">
                <a:latin typeface="Verdana" panose="020B0604030504040204" pitchFamily="34" charset="0"/>
                <a:ea typeface="Verdana" panose="020B0604030504040204" pitchFamily="34" charset="0"/>
                <a:cs typeface="Verdana" panose="020B0604030504040204" pitchFamily="34" charset="0"/>
              </a:rPr>
              <a:t>, DDS, MPH, Deputy Director, Division of Oral Health, IHS </a:t>
            </a:r>
          </a:p>
          <a:p>
            <a:pPr marL="0" indent="0">
              <a:spcBef>
                <a:spcPts val="0"/>
              </a:spcBef>
              <a:buNone/>
              <a:defRPr/>
            </a:pPr>
            <a:endParaRPr lang="en-US" sz="1500"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Community Highlight </a:t>
            </a:r>
          </a:p>
          <a:p>
            <a:pPr>
              <a:spcBef>
                <a:spcPts val="0"/>
              </a:spcBef>
              <a:defRPr/>
            </a:pPr>
            <a:r>
              <a:rPr lang="en-US" sz="2100" i="1" dirty="0" smtClean="0">
                <a:latin typeface="Verdana" panose="020B0604030504040204" pitchFamily="34" charset="0"/>
                <a:ea typeface="Verdana" panose="020B0604030504040204" pitchFamily="34" charset="0"/>
                <a:cs typeface="Verdana" panose="020B0604030504040204" pitchFamily="34" charset="0"/>
              </a:rPr>
              <a:t>Greg </a:t>
            </a:r>
            <a:r>
              <a:rPr lang="en-US" sz="2100" i="1" dirty="0" err="1" smtClean="0">
                <a:latin typeface="Verdana" panose="020B0604030504040204" pitchFamily="34" charset="0"/>
                <a:ea typeface="Verdana" panose="020B0604030504040204" pitchFamily="34" charset="0"/>
                <a:cs typeface="Verdana" panose="020B0604030504040204" pitchFamily="34" charset="0"/>
              </a:rPr>
              <a:t>Nycz</a:t>
            </a:r>
            <a:r>
              <a:rPr lang="en-US" sz="2100" dirty="0" smtClean="0">
                <a:latin typeface="Verdana" panose="020B0604030504040204" pitchFamily="34" charset="0"/>
                <a:ea typeface="Verdana" panose="020B0604030504040204" pitchFamily="34" charset="0"/>
                <a:cs typeface="Verdana" panose="020B0604030504040204" pitchFamily="34" charset="0"/>
              </a:rPr>
              <a:t>, Director, Family Health Center of Marshfield, Marshfield, Wisconsin</a:t>
            </a:r>
          </a:p>
          <a:p>
            <a:endParaRPr lang="en-US" dirty="0"/>
          </a:p>
        </p:txBody>
      </p:sp>
      <p:sp>
        <p:nvSpPr>
          <p:cNvPr id="8" name="Title 7"/>
          <p:cNvSpPr>
            <a:spLocks noGrp="1"/>
          </p:cNvSpPr>
          <p:nvPr>
            <p:ph type="title"/>
          </p:nvPr>
        </p:nvSpPr>
        <p:spPr/>
        <p:txBody>
          <a:bodyPr/>
          <a:lstStyle/>
          <a:p>
            <a:r>
              <a:rPr lang="en-US" b="1" dirty="0" smtClean="0"/>
              <a:t>Agenda and Presenters</a:t>
            </a:r>
            <a:endParaRPr lang="en-US" b="1" dirty="0"/>
          </a:p>
        </p:txBody>
      </p:sp>
    </p:spTree>
    <p:extLst>
      <p:ext uri="{BB962C8B-B14F-4D97-AF65-F5344CB8AC3E}">
        <p14:creationId xmlns:p14="http://schemas.microsoft.com/office/powerpoint/2010/main" val="2118102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97832" y="2617787"/>
            <a:ext cx="7784431" cy="1424823"/>
          </a:xfrm>
        </p:spPr>
        <p:txBody>
          <a:bodyPr>
            <a:noAutofit/>
          </a:bodyPr>
          <a:lstStyle/>
          <a:p>
            <a:r>
              <a:rPr lang="en-US" sz="2000" dirty="0" smtClean="0"/>
              <a:t>Arlene Bierman, MD, MS</a:t>
            </a:r>
          </a:p>
          <a:p>
            <a:r>
              <a:rPr lang="en-US" sz="2000" dirty="0" smtClean="0"/>
              <a:t>Director, Center for Evidence and Practice Improvement</a:t>
            </a:r>
          </a:p>
          <a:p>
            <a:r>
              <a:rPr lang="en-US" sz="2000" dirty="0" smtClean="0"/>
              <a:t>Agency for Healthcare Research and Quality</a:t>
            </a:r>
            <a:endParaRPr lang="en-US" sz="2000" dirty="0"/>
          </a:p>
        </p:txBody>
      </p:sp>
      <p:sp>
        <p:nvSpPr>
          <p:cNvPr id="5" name="Title 4"/>
          <p:cNvSpPr>
            <a:spLocks noGrp="1"/>
          </p:cNvSpPr>
          <p:nvPr>
            <p:ph type="title"/>
          </p:nvPr>
        </p:nvSpPr>
        <p:spPr>
          <a:xfrm>
            <a:off x="590199" y="1041864"/>
            <a:ext cx="8036966" cy="1195977"/>
          </a:xfrm>
        </p:spPr>
        <p:txBody>
          <a:bodyPr/>
          <a:lstStyle/>
          <a:p>
            <a:r>
              <a:rPr lang="en-US" sz="3400" dirty="0" smtClean="0"/>
              <a:t>Maximizing Access: Connecting Health Care and Oral Health Care</a:t>
            </a:r>
            <a:endParaRPr lang="en-US" sz="34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73876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Title 5"/>
          <p:cNvSpPr>
            <a:spLocks noGrp="1"/>
          </p:cNvSpPr>
          <p:nvPr>
            <p:ph type="title"/>
          </p:nvPr>
        </p:nvSpPr>
        <p:spPr>
          <a:xfrm>
            <a:off x="1984248" y="1930424"/>
            <a:ext cx="5936268" cy="687364"/>
          </a:xfrm>
        </p:spPr>
        <p:txBody>
          <a:bodyPr/>
          <a:lstStyle/>
          <a:p>
            <a:r>
              <a:rPr lang="en-US" dirty="0"/>
              <a:t>AHRQ’s Role in Addressing Access to Health Services Objectives</a:t>
            </a:r>
          </a:p>
        </p:txBody>
      </p:sp>
      <p:pic>
        <p:nvPicPr>
          <p:cNvPr id="7" name="Picture 3" descr="AHRQ logo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82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ext Placeholder 9"/>
          <p:cNvSpPr>
            <a:spLocks noGrp="1"/>
          </p:cNvSpPr>
          <p:nvPr>
            <p:ph type="body" sz="quarter" idx="20"/>
          </p:nvPr>
        </p:nvSpPr>
        <p:spPr>
          <a:xfrm>
            <a:off x="4124226" y="1572767"/>
            <a:ext cx="4526479" cy="4460387"/>
          </a:xfrm>
        </p:spPr>
        <p:txBody>
          <a:bodyPr>
            <a:noAutofit/>
          </a:bodyPr>
          <a:lstStyle/>
          <a:p>
            <a:pPr marL="0" indent="0">
              <a:spcBef>
                <a:spcPts val="600"/>
              </a:spcBef>
              <a:buNone/>
            </a:pPr>
            <a:r>
              <a:rPr lang="en-US" dirty="0" smtClean="0"/>
              <a:t>The </a:t>
            </a:r>
            <a:r>
              <a:rPr lang="en-US" dirty="0"/>
              <a:t>Agency for Healthcare Research and Quality's (AHRQ) mission is to produce evidence to make health care </a:t>
            </a:r>
            <a:r>
              <a:rPr lang="en-US" u="sng" dirty="0"/>
              <a:t>safer</a:t>
            </a:r>
            <a:r>
              <a:rPr lang="en-US" dirty="0"/>
              <a:t>, higher </a:t>
            </a:r>
            <a:r>
              <a:rPr lang="en-US" u="sng" dirty="0"/>
              <a:t>quality</a:t>
            </a:r>
            <a:r>
              <a:rPr lang="en-US" dirty="0"/>
              <a:t>, more </a:t>
            </a:r>
            <a:r>
              <a:rPr lang="en-US" u="sng" dirty="0"/>
              <a:t>accessible</a:t>
            </a:r>
            <a:r>
              <a:rPr lang="en-US" dirty="0"/>
              <a:t>, </a:t>
            </a:r>
            <a:r>
              <a:rPr lang="en-US" u="sng" dirty="0"/>
              <a:t>equitable</a:t>
            </a:r>
            <a:r>
              <a:rPr lang="en-US" dirty="0"/>
              <a:t>, and </a:t>
            </a:r>
            <a:r>
              <a:rPr lang="en-US" u="sng" dirty="0" smtClean="0"/>
              <a:t>affordable;</a:t>
            </a:r>
            <a:r>
              <a:rPr lang="en-US" dirty="0" smtClean="0"/>
              <a:t> </a:t>
            </a:r>
            <a:endParaRPr lang="en-US" dirty="0"/>
          </a:p>
          <a:p>
            <a:pPr marL="0" indent="0">
              <a:spcBef>
                <a:spcPts val="600"/>
              </a:spcBef>
              <a:buNone/>
            </a:pPr>
            <a:endParaRPr lang="en-US" dirty="0" smtClean="0"/>
          </a:p>
          <a:p>
            <a:pPr marL="0" indent="0">
              <a:spcBef>
                <a:spcPts val="600"/>
              </a:spcBef>
              <a:buNone/>
            </a:pPr>
            <a:r>
              <a:rPr lang="en-US" dirty="0" smtClean="0"/>
              <a:t>And, to </a:t>
            </a:r>
            <a:r>
              <a:rPr lang="en-US" dirty="0"/>
              <a:t>work within the U.S. Department of Health and Human Services and with other partners to make sure that the evidence is </a:t>
            </a:r>
            <a:r>
              <a:rPr lang="en-US" dirty="0" smtClean="0"/>
              <a:t>understood and used.</a:t>
            </a:r>
            <a:endParaRPr lang="en-US" dirty="0"/>
          </a:p>
        </p:txBody>
      </p:sp>
      <p:sp>
        <p:nvSpPr>
          <p:cNvPr id="8" name="Title 7"/>
          <p:cNvSpPr>
            <a:spLocks noGrp="1"/>
          </p:cNvSpPr>
          <p:nvPr>
            <p:ph type="title"/>
          </p:nvPr>
        </p:nvSpPr>
        <p:spPr/>
        <p:txBody>
          <a:bodyPr/>
          <a:lstStyle/>
          <a:p>
            <a:r>
              <a:rPr lang="en-US" dirty="0" smtClean="0"/>
              <a:t>AHRQ’s Mission</a:t>
            </a:r>
            <a:endParaRPr lang="en-US" dirty="0"/>
          </a:p>
        </p:txBody>
      </p:sp>
      <p:pic>
        <p:nvPicPr>
          <p:cNvPr id="9" name="Picture 5" descr="Graphic of a golden puzzle piece in the middle of many other pieces of the puzzle" title="Pieces of the puzzle"/>
          <p:cNvPicPr>
            <a:picLocks noChangeAspect="1" noChangeArrowheads="1"/>
          </p:cNvPicPr>
          <p:nvPr/>
        </p:nvPicPr>
        <p:blipFill>
          <a:blip r:embed="rId3"/>
          <a:srcRect/>
          <a:stretch>
            <a:fillRect/>
          </a:stretch>
        </p:blipFill>
        <p:spPr bwMode="auto">
          <a:xfrm>
            <a:off x="749510" y="1572768"/>
            <a:ext cx="2900363" cy="3810000"/>
          </a:xfrm>
          <a:prstGeom prst="rect">
            <a:avLst/>
          </a:prstGeom>
          <a:noFill/>
          <a:ln w="9525">
            <a:solidFill>
              <a:srgbClr val="000080"/>
            </a:solidFill>
            <a:miter lim="800000"/>
            <a:headEnd/>
            <a:tailEnd/>
          </a:ln>
        </p:spPr>
      </p:pic>
      <p:sp>
        <p:nvSpPr>
          <p:cNvPr id="3" name="Rectangle 2"/>
          <p:cNvSpPr/>
          <p:nvPr/>
        </p:nvSpPr>
        <p:spPr>
          <a:xfrm>
            <a:off x="1315969" y="5382768"/>
            <a:ext cx="159126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ＭＳ Ｐゴシック" charset="-128"/>
                <a:cs typeface="ＭＳ Ｐゴシック" charset="-128"/>
              </a:rPr>
              <a:t>www.ahrq.gov</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3" descr="AHRQ logo "/>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68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ext Placeholder 4"/>
          <p:cNvSpPr>
            <a:spLocks noGrp="1"/>
          </p:cNvSpPr>
          <p:nvPr>
            <p:ph type="body" sz="quarter" idx="20"/>
          </p:nvPr>
        </p:nvSpPr>
        <p:spPr/>
        <p:txBody>
          <a:bodyPr>
            <a:noAutofit/>
          </a:bodyPr>
          <a:lstStyle/>
          <a:p>
            <a:pPr>
              <a:lnSpc>
                <a:spcPct val="110000"/>
              </a:lnSpc>
              <a:spcBef>
                <a:spcPts val="600"/>
              </a:spcBef>
            </a:pPr>
            <a:r>
              <a:rPr lang="en-US" sz="2400" dirty="0"/>
              <a:t>AHRQ invests in </a:t>
            </a:r>
            <a:r>
              <a:rPr lang="en-US" sz="2400" b="1" u="sng" dirty="0"/>
              <a:t>research and evidence </a:t>
            </a:r>
            <a:r>
              <a:rPr lang="en-US" sz="2400" dirty="0"/>
              <a:t>to make health care safer and improve quality</a:t>
            </a:r>
            <a:r>
              <a:rPr lang="en-US" sz="2400" dirty="0" smtClean="0"/>
              <a:t>.</a:t>
            </a:r>
            <a:endParaRPr lang="en-US" sz="2400" dirty="0"/>
          </a:p>
          <a:p>
            <a:pPr>
              <a:lnSpc>
                <a:spcPct val="110000"/>
              </a:lnSpc>
              <a:spcBef>
                <a:spcPts val="600"/>
              </a:spcBef>
            </a:pPr>
            <a:r>
              <a:rPr lang="en-US" sz="2400" dirty="0"/>
              <a:t>AHRQ creates materials to </a:t>
            </a:r>
            <a:r>
              <a:rPr lang="en-US" sz="2400" b="1" u="sng" dirty="0"/>
              <a:t>teach and train </a:t>
            </a:r>
            <a:r>
              <a:rPr lang="en-US" sz="2400" dirty="0"/>
              <a:t>health care systems and professionals to help them improve care for their patients</a:t>
            </a:r>
            <a:r>
              <a:rPr lang="en-US" sz="2400" dirty="0" smtClean="0"/>
              <a:t>.</a:t>
            </a:r>
            <a:endParaRPr lang="en-US" sz="2400" dirty="0"/>
          </a:p>
          <a:p>
            <a:pPr>
              <a:lnSpc>
                <a:spcPct val="110000"/>
              </a:lnSpc>
              <a:spcBef>
                <a:spcPts val="600"/>
              </a:spcBef>
            </a:pPr>
            <a:r>
              <a:rPr lang="en-US" sz="2400" dirty="0"/>
              <a:t>AHRQ generates </a:t>
            </a:r>
            <a:r>
              <a:rPr lang="en-US" sz="2400" b="1" u="sng" dirty="0"/>
              <a:t>measures and data </a:t>
            </a:r>
            <a:r>
              <a:rPr lang="en-US" sz="2400" dirty="0"/>
              <a:t>used to track and improve performance and evaluate progress of the U.S. Health system.</a:t>
            </a:r>
          </a:p>
        </p:txBody>
      </p:sp>
      <p:sp>
        <p:nvSpPr>
          <p:cNvPr id="3" name="Title 2"/>
          <p:cNvSpPr>
            <a:spLocks noGrp="1"/>
          </p:cNvSpPr>
          <p:nvPr>
            <p:ph type="title"/>
          </p:nvPr>
        </p:nvSpPr>
        <p:spPr/>
        <p:txBody>
          <a:bodyPr/>
          <a:lstStyle/>
          <a:p>
            <a:r>
              <a:rPr lang="en-US" dirty="0" smtClean="0"/>
              <a:t>What We Do</a:t>
            </a:r>
            <a:endParaRPr lang="en-US" dirty="0"/>
          </a:p>
        </p:txBody>
      </p:sp>
      <p:pic>
        <p:nvPicPr>
          <p:cNvPr id="6" name="Picture 3" descr="AHRQ logo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554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371268" y="2798064"/>
            <a:ext cx="4200732" cy="2710561"/>
          </a:xfrm>
        </p:spPr>
        <p:txBody>
          <a:bodyPr>
            <a:normAutofit fontScale="92500"/>
          </a:bodyPr>
          <a:lstStyle/>
          <a:p>
            <a:pPr>
              <a:spcBef>
                <a:spcPts val="600"/>
              </a:spcBef>
            </a:pPr>
            <a:r>
              <a:rPr lang="en-US" sz="1800" dirty="0" smtClean="0"/>
              <a:t>Medical Expenditure Panel Survey (MEPS)</a:t>
            </a:r>
          </a:p>
          <a:p>
            <a:pPr marL="742950" lvl="2">
              <a:spcBef>
                <a:spcPts val="600"/>
              </a:spcBef>
              <a:buFont typeface="Courier New" panose="02070309020205020404" pitchFamily="49" charset="0"/>
              <a:buChar char="o"/>
            </a:pPr>
            <a:r>
              <a:rPr lang="en-US" dirty="0" smtClean="0"/>
              <a:t>National source for comprehensive annual data on how Americans use and pay for medical care</a:t>
            </a:r>
          </a:p>
          <a:p>
            <a:pPr marL="742950" lvl="2">
              <a:spcBef>
                <a:spcPts val="600"/>
              </a:spcBef>
              <a:buFont typeface="Courier New" panose="02070309020205020404" pitchFamily="49" charset="0"/>
              <a:buChar char="o"/>
            </a:pPr>
            <a:r>
              <a:rPr lang="en-US" dirty="0" smtClean="0"/>
              <a:t>Provides annual estimates of health care utilization, expenditures, sources of payment and insurance coverage</a:t>
            </a:r>
          </a:p>
        </p:txBody>
      </p:sp>
      <p:sp>
        <p:nvSpPr>
          <p:cNvPr id="7" name="Title 6"/>
          <p:cNvSpPr>
            <a:spLocks noGrp="1"/>
          </p:cNvSpPr>
          <p:nvPr>
            <p:ph type="title"/>
          </p:nvPr>
        </p:nvSpPr>
        <p:spPr/>
        <p:txBody>
          <a:bodyPr/>
          <a:lstStyle/>
          <a:p>
            <a:r>
              <a:rPr lang="en-US" dirty="0" smtClean="0"/>
              <a:t>Understanding Utilization of Health Services</a:t>
            </a:r>
            <a:endParaRPr lang="en-US" dirty="0"/>
          </a:p>
        </p:txBody>
      </p:sp>
      <p:pic>
        <p:nvPicPr>
          <p:cNvPr id="8" name="Picture 3" descr="The graph is titled percent change in single and family premiums for employer-sponsored health insurance. There are three sets of vertical bars, one for single, employee plus one and family. Each set has five bars depicting years 2009-2013." title="Small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20" y="2959888"/>
            <a:ext cx="3348378" cy="25046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txBox="1">
            <a:spLocks/>
          </p:cNvSpPr>
          <p:nvPr/>
        </p:nvSpPr>
        <p:spPr>
          <a:xfrm>
            <a:off x="371267" y="1268412"/>
            <a:ext cx="8422041" cy="1529651"/>
          </a:xfrm>
          <a:prstGeom prst="rect">
            <a:avLst/>
          </a:prstGeom>
          <a:ln>
            <a:solidFill>
              <a:schemeClr val="accent1"/>
            </a:solidFill>
          </a:ln>
        </p:spPr>
        <p:txBody>
          <a:bodyPr numCol="2">
            <a:no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600"/>
              </a:spcBef>
              <a:spcAft>
                <a:spcPts val="0"/>
              </a:spcAft>
              <a:buClr>
                <a:srgbClr val="057C18"/>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Verdana"/>
              </a:rPr>
              <a:t>AHRQ provides a range of data resources on </a:t>
            </a:r>
            <a:r>
              <a:rPr kumimoji="0" lang="en-US" sz="1800" b="0" i="0" u="none" strike="noStrike" kern="1200" cap="none" spc="0" normalizeH="0" baseline="0" noProof="0" dirty="0" smtClean="0">
                <a:ln>
                  <a:noFill/>
                </a:ln>
                <a:solidFill>
                  <a:prstClr val="black"/>
                </a:solidFill>
                <a:effectLst/>
                <a:uLnTx/>
                <a:uFillTx/>
                <a:latin typeface="Verdana"/>
                <a:ea typeface="+mn-ea"/>
                <a:cs typeface="Verdana"/>
              </a:rPr>
              <a:t>topics such as:</a:t>
            </a: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U</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se of health care</a:t>
            </a:r>
            <a:endParaRPr kumimoji="0" lang="en-US" sz="1600" b="0" i="0" u="none" strike="noStrike" kern="1200" cap="none" spc="0" normalizeH="0" baseline="0" noProof="0" dirty="0">
              <a:ln>
                <a:noFill/>
              </a:ln>
              <a:solidFill>
                <a:prstClr val="black"/>
              </a:solidFill>
              <a:effectLst/>
              <a:uLnTx/>
              <a:uFillTx/>
              <a:latin typeface="Verdana"/>
              <a:ea typeface="+mn-ea"/>
              <a:cs typeface="Verdana"/>
            </a:endParaRP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Costs of care</a:t>
            </a: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T</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rends in hospital care</a:t>
            </a:r>
            <a:endParaRPr kumimoji="0" lang="en-US" sz="1600" b="0" i="0" u="none" strike="noStrike" kern="1200" cap="none" spc="0" normalizeH="0" baseline="0" noProof="0" dirty="0">
              <a:ln>
                <a:noFill/>
              </a:ln>
              <a:solidFill>
                <a:prstClr val="black"/>
              </a:solidFill>
              <a:effectLst/>
              <a:uLnTx/>
              <a:uFillTx/>
              <a:latin typeface="Verdana"/>
              <a:ea typeface="+mn-ea"/>
              <a:cs typeface="Verdana"/>
            </a:endParaRP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Health </a:t>
            </a:r>
            <a:r>
              <a:rPr kumimoji="0" lang="en-US" sz="1600" b="0" i="0" u="none" strike="noStrike" kern="1200" cap="none" spc="0" normalizeH="0" baseline="0" noProof="0" dirty="0">
                <a:ln>
                  <a:noFill/>
                </a:ln>
                <a:solidFill>
                  <a:prstClr val="black"/>
                </a:solidFill>
                <a:effectLst/>
                <a:uLnTx/>
                <a:uFillTx/>
                <a:latin typeface="Verdana"/>
                <a:ea typeface="+mn-ea"/>
                <a:cs typeface="Verdana"/>
              </a:rPr>
              <a:t>insurance coverage</a:t>
            </a: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O</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ut-of-pocket spending</a:t>
            </a:r>
          </a:p>
          <a:p>
            <a:pPr marL="742950" marR="0" lvl="1" indent="-285750" algn="l" defTabSz="457200" rtl="0" eaLnBrk="1" fontAlgn="auto" latinLnBrk="0" hangingPunct="1">
              <a:lnSpc>
                <a:spcPct val="100000"/>
              </a:lnSpc>
              <a:spcBef>
                <a:spcPts val="600"/>
              </a:spcBef>
              <a:spcAft>
                <a:spcPts val="0"/>
              </a:spcAft>
              <a:buClr>
                <a:srgbClr val="057C18"/>
              </a:buClr>
              <a:buSzTx/>
              <a:buFont typeface="Courier New"/>
              <a:buChar char="o"/>
              <a:tabLst/>
              <a:defRPr/>
            </a:pPr>
            <a:r>
              <a:rPr kumimoji="0" lang="en-US" sz="1600" b="0" i="0" u="none" strike="noStrike" kern="1200" cap="none" spc="0" normalizeH="0" baseline="0" noProof="0" dirty="0">
                <a:ln>
                  <a:noFill/>
                </a:ln>
                <a:solidFill>
                  <a:prstClr val="black"/>
                </a:solidFill>
                <a:effectLst/>
                <a:uLnTx/>
                <a:uFillTx/>
                <a:latin typeface="Verdana"/>
                <a:ea typeface="+mn-ea"/>
                <a:cs typeface="Verdana"/>
              </a:rPr>
              <a:t>P</a:t>
            </a:r>
            <a:r>
              <a:rPr kumimoji="0" lang="en-US" sz="1600" b="0" i="0" u="none" strike="noStrike" kern="1200" cap="none" spc="0" normalizeH="0" baseline="0" noProof="0" dirty="0" smtClean="0">
                <a:ln>
                  <a:noFill/>
                </a:ln>
                <a:solidFill>
                  <a:prstClr val="black"/>
                </a:solidFill>
                <a:effectLst/>
                <a:uLnTx/>
                <a:uFillTx/>
                <a:latin typeface="Verdana"/>
                <a:ea typeface="+mn-ea"/>
                <a:cs typeface="Verdana"/>
              </a:rPr>
              <a:t>atient satisfaction</a:t>
            </a:r>
          </a:p>
        </p:txBody>
      </p:sp>
      <p:sp>
        <p:nvSpPr>
          <p:cNvPr id="2" name="TextBox 1"/>
          <p:cNvSpPr txBox="1"/>
          <p:nvPr/>
        </p:nvSpPr>
        <p:spPr>
          <a:xfrm>
            <a:off x="1147247" y="5633223"/>
            <a:ext cx="6843155" cy="338554"/>
          </a:xfrm>
          <a:prstGeom prst="rect">
            <a:avLst/>
          </a:prstGeom>
          <a:noFill/>
          <a:ln>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AHS-1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proportion of persons with health insurance</a:t>
            </a:r>
          </a:p>
        </p:txBody>
      </p:sp>
      <p:pic>
        <p:nvPicPr>
          <p:cNvPr id="11" name="Picture 3" descr="AHRQ logo "/>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20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Text Placeholder 5"/>
          <p:cNvSpPr>
            <a:spLocks noGrp="1"/>
          </p:cNvSpPr>
          <p:nvPr>
            <p:ph type="body" sz="quarter" idx="20"/>
          </p:nvPr>
        </p:nvSpPr>
        <p:spPr>
          <a:xfrm>
            <a:off x="371268" y="1266092"/>
            <a:ext cx="8401464" cy="1432864"/>
          </a:xfrm>
        </p:spPr>
        <p:txBody>
          <a:bodyPr>
            <a:normAutofit fontScale="92500" lnSpcReduction="10000"/>
          </a:bodyPr>
          <a:lstStyle/>
          <a:p>
            <a:pPr>
              <a:lnSpc>
                <a:spcPct val="110000"/>
              </a:lnSpc>
              <a:spcBef>
                <a:spcPts val="600"/>
              </a:spcBef>
            </a:pPr>
            <a:r>
              <a:rPr lang="en-US" dirty="0" smtClean="0"/>
              <a:t>AHRQ has produced a number of statistical briefs on access to health services based on MEPS data</a:t>
            </a:r>
          </a:p>
          <a:p>
            <a:pPr>
              <a:lnSpc>
                <a:spcPct val="110000"/>
              </a:lnSpc>
              <a:spcBef>
                <a:spcPts val="600"/>
              </a:spcBef>
            </a:pPr>
            <a:r>
              <a:rPr lang="en-US" dirty="0" smtClean="0"/>
              <a:t>Researchers can combine MEPS data with other data sources to increase impact</a:t>
            </a:r>
            <a:endParaRPr lang="en-US" dirty="0"/>
          </a:p>
        </p:txBody>
      </p:sp>
      <p:sp>
        <p:nvSpPr>
          <p:cNvPr id="5" name="Title 4"/>
          <p:cNvSpPr>
            <a:spLocks noGrp="1"/>
          </p:cNvSpPr>
          <p:nvPr>
            <p:ph type="title"/>
          </p:nvPr>
        </p:nvSpPr>
        <p:spPr/>
        <p:txBody>
          <a:bodyPr/>
          <a:lstStyle/>
          <a:p>
            <a:r>
              <a:rPr lang="en-US" dirty="0"/>
              <a:t>Understanding Utilization of Health Services</a:t>
            </a:r>
          </a:p>
        </p:txBody>
      </p:sp>
      <p:pic>
        <p:nvPicPr>
          <p:cNvPr id="5122" name="Picture 2" descr="Entitled Characteristics of practices used as usual source of care providers during 2015 - results form the MEPS medical organization survey" title="MEPS statistical brief #50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74638" y="2628690"/>
            <a:ext cx="5079923" cy="13572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descr="Entitle Growing insurance coverage did not reduce access to care for the continuously insured, published in May 2017" title="Health affairs article"/>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509846" y="2617788"/>
            <a:ext cx="2977662" cy="27362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descr="Entitled children's usual source of care: insurance, income and racial/ethnic disparities, 2004-2014" title="MEPS statistical brief #501"/>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66701" y="4074285"/>
            <a:ext cx="5087712" cy="12797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184031" y="5455343"/>
            <a:ext cx="6775938" cy="584775"/>
          </a:xfrm>
          <a:prstGeom prst="rect">
            <a:avLst/>
          </a:prstGeom>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AHS-5</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Increase the proportion of persons who have a specific source of ongoing care</a:t>
            </a:r>
          </a:p>
        </p:txBody>
      </p:sp>
      <p:pic>
        <p:nvPicPr>
          <p:cNvPr id="10" name="Picture 3" descr="AHRQ logo "/>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81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2" name="Text Placeholder 1"/>
          <p:cNvSpPr>
            <a:spLocks noGrp="1"/>
          </p:cNvSpPr>
          <p:nvPr>
            <p:ph type="body" sz="quarter" idx="20"/>
          </p:nvPr>
        </p:nvSpPr>
        <p:spPr>
          <a:xfrm>
            <a:off x="371268" y="1268414"/>
            <a:ext cx="8401464" cy="806571"/>
          </a:xfrm>
        </p:spPr>
        <p:txBody>
          <a:bodyPr numCol="1"/>
          <a:lstStyle/>
          <a:p>
            <a:pPr>
              <a:spcBef>
                <a:spcPts val="600"/>
              </a:spcBef>
            </a:pPr>
            <a:r>
              <a:rPr lang="en-US" dirty="0" smtClean="0"/>
              <a:t>AHRQ has developed tools and resources to improve the capacity of health care settings to expand access to services</a:t>
            </a:r>
            <a:endParaRPr lang="en-US" dirty="0"/>
          </a:p>
        </p:txBody>
      </p:sp>
      <p:sp>
        <p:nvSpPr>
          <p:cNvPr id="7" name="Title 6"/>
          <p:cNvSpPr>
            <a:spLocks noGrp="1"/>
          </p:cNvSpPr>
          <p:nvPr>
            <p:ph type="title"/>
          </p:nvPr>
        </p:nvSpPr>
        <p:spPr/>
        <p:txBody>
          <a:bodyPr/>
          <a:lstStyle/>
          <a:p>
            <a:r>
              <a:rPr lang="en-US" dirty="0"/>
              <a:t>Increasing </a:t>
            </a:r>
            <a:r>
              <a:rPr lang="en-US" dirty="0" smtClean="0"/>
              <a:t>Capacity </a:t>
            </a:r>
            <a:r>
              <a:rPr lang="en-US" dirty="0"/>
              <a:t>to </a:t>
            </a:r>
            <a:r>
              <a:rPr lang="en-US" dirty="0" smtClean="0"/>
              <a:t>Deliver Health Care Services</a:t>
            </a:r>
            <a:endParaRPr lang="en-US" dirty="0"/>
          </a:p>
        </p:txBody>
      </p:sp>
      <p:pic>
        <p:nvPicPr>
          <p:cNvPr id="7170" name="Picture 2" descr="Image of TeamSTEPPS core team work skills highlighting importance of performance, knowledge and attitudes in a triangular graphic" title="TeamSTEPPS for office-based practic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94662" y="2466475"/>
            <a:ext cx="2726596" cy="19712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9510" y="4519135"/>
            <a:ext cx="343999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TeamSTEPPS for Office-Based Care</a:t>
            </a: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887041" y="4426803"/>
            <a:ext cx="353728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Academy for Integrating Behavioral Health and Primary Care</a:t>
            </a:r>
          </a:p>
        </p:txBody>
      </p:sp>
      <p:sp>
        <p:nvSpPr>
          <p:cNvPr id="3" name="Rectangle 2"/>
          <p:cNvSpPr/>
          <p:nvPr/>
        </p:nvSpPr>
        <p:spPr>
          <a:xfrm>
            <a:off x="562707" y="5362251"/>
            <a:ext cx="8018585" cy="584775"/>
          </a:xfrm>
          <a:prstGeom prst="rect">
            <a:avLst/>
          </a:prstGeom>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AHS-6</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Reduce the proportion of persons who are unable to obtain or delay in obtaining necessary medical care, dental care, or prescription medicines</a:t>
            </a:r>
          </a:p>
        </p:txBody>
      </p:sp>
      <p:pic>
        <p:nvPicPr>
          <p:cNvPr id="1026" name="Picture 2" descr="Screenshot from the Academy for integrating behavioral health and primary care home page" title="The Academy"/>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40444" y="2466475"/>
            <a:ext cx="3683882" cy="182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AHRQ logo "/>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61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Title 6"/>
          <p:cNvSpPr>
            <a:spLocks noGrp="1"/>
          </p:cNvSpPr>
          <p:nvPr>
            <p:ph type="title"/>
          </p:nvPr>
        </p:nvSpPr>
        <p:spPr/>
        <p:txBody>
          <a:bodyPr/>
          <a:lstStyle/>
          <a:p>
            <a:r>
              <a:rPr lang="en-US" dirty="0"/>
              <a:t>Improving </a:t>
            </a:r>
            <a:r>
              <a:rPr lang="en-US" dirty="0" smtClean="0"/>
              <a:t>Patient-centered </a:t>
            </a:r>
            <a:r>
              <a:rPr lang="en-US" dirty="0"/>
              <a:t>C</a:t>
            </a:r>
            <a:r>
              <a:rPr lang="en-US" dirty="0" smtClean="0"/>
              <a:t>are and</a:t>
            </a:r>
            <a:r>
              <a:rPr lang="en-US" dirty="0"/>
              <a:t/>
            </a:r>
            <a:br>
              <a:rPr lang="en-US" dirty="0"/>
            </a:br>
            <a:r>
              <a:rPr lang="en-US" dirty="0" smtClean="0"/>
              <a:t>Clinician Communication</a:t>
            </a:r>
            <a:endParaRPr lang="en-US" dirty="0"/>
          </a:p>
        </p:txBody>
      </p:sp>
      <p:pic>
        <p:nvPicPr>
          <p:cNvPr id="3074" name="Picture 2" descr="Screenshot of the cover of AHRQ's Health Literacy Universal Precautions Toolkit" title="Health literacy toolkit"/>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16542" y="2136364"/>
            <a:ext cx="2659098" cy="32380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descr="Graphic from the Share approach toolkit which outlines the five essential steps for clinical decision making." title="The SHARE appro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24" y="2329544"/>
            <a:ext cx="4099902" cy="323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1"/>
          <p:cNvSpPr txBox="1">
            <a:spLocks/>
          </p:cNvSpPr>
          <p:nvPr/>
        </p:nvSpPr>
        <p:spPr>
          <a:xfrm>
            <a:off x="371268" y="1268413"/>
            <a:ext cx="8401464" cy="1023683"/>
          </a:xfrm>
          <a:prstGeom prst="rect">
            <a:avLst/>
          </a:prstGeom>
        </p:spPr>
        <p:txBody>
          <a:bodyPr numCol="1">
            <a:normAutofit fontScale="92500" lnSpcReduction="10000"/>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10000"/>
              </a:lnSpc>
              <a:spcBef>
                <a:spcPts val="600"/>
              </a:spcBef>
              <a:spcAft>
                <a:spcPts val="0"/>
              </a:spcAft>
              <a:buClr>
                <a:srgbClr val="057C18"/>
              </a:buClr>
              <a:buSzTx/>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Verdana"/>
                <a:ea typeface="+mn-ea"/>
                <a:cs typeface="Verdana"/>
              </a:rPr>
              <a:t>AHRQ has developed tools and resources to increase the ability of health care professional to engage in patient-centered care and improved communication</a:t>
            </a:r>
            <a:endParaRPr kumimoji="0" lang="en-US" sz="2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extBox 9"/>
          <p:cNvSpPr txBox="1"/>
          <p:nvPr/>
        </p:nvSpPr>
        <p:spPr>
          <a:xfrm>
            <a:off x="813652" y="5499472"/>
            <a:ext cx="343999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Shared Decision Making</a:t>
            </a: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4826093" y="5495925"/>
            <a:ext cx="343999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 Literacy</a:t>
            </a: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Picture 3" descr="AHRQ logo "/>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27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268413"/>
            <a:ext cx="3993342" cy="4770105"/>
          </a:xfrm>
        </p:spPr>
        <p:txBody>
          <a:bodyPr>
            <a:noAutofit/>
          </a:bodyPr>
          <a:lstStyle/>
          <a:p>
            <a:pPr>
              <a:spcBef>
                <a:spcPts val="600"/>
              </a:spcBef>
            </a:pPr>
            <a:r>
              <a:rPr lang="en-US" sz="1600" dirty="0" smtClean="0"/>
              <a:t>AHRQ annually produces </a:t>
            </a:r>
            <a:r>
              <a:rPr lang="en-US" sz="1600" dirty="0"/>
              <a:t>the </a:t>
            </a:r>
            <a:r>
              <a:rPr lang="en-US" sz="1600" i="1" dirty="0"/>
              <a:t>National Healthcare Quality </a:t>
            </a:r>
            <a:r>
              <a:rPr lang="en-US" sz="1600" i="1" dirty="0" smtClean="0"/>
              <a:t>and </a:t>
            </a:r>
            <a:r>
              <a:rPr lang="en-US" sz="1600" i="1" dirty="0"/>
              <a:t>Disparities </a:t>
            </a:r>
            <a:r>
              <a:rPr lang="en-US" sz="1600" i="1" dirty="0" smtClean="0"/>
              <a:t>Report </a:t>
            </a:r>
            <a:r>
              <a:rPr lang="en-US" sz="1600" dirty="0" smtClean="0"/>
              <a:t>(QDR)</a:t>
            </a:r>
          </a:p>
          <a:p>
            <a:pPr>
              <a:spcBef>
                <a:spcPts val="600"/>
              </a:spcBef>
            </a:pPr>
            <a:r>
              <a:rPr lang="en-US" sz="1600" dirty="0" smtClean="0"/>
              <a:t>The most recent</a:t>
            </a:r>
            <a:r>
              <a:rPr lang="en-US" sz="1600" dirty="0"/>
              <a:t> </a:t>
            </a:r>
            <a:r>
              <a:rPr lang="en-US" sz="1600" i="1" dirty="0"/>
              <a:t>National Healthcare Quality and Disparities Report and National Quality Strategy Update</a:t>
            </a:r>
            <a:r>
              <a:rPr lang="en-US" sz="1600" dirty="0"/>
              <a:t> is a joint effort addressing the progress made against the National Quality Strategy </a:t>
            </a:r>
            <a:endParaRPr lang="en-US" sz="1600" dirty="0" smtClean="0"/>
          </a:p>
          <a:p>
            <a:pPr>
              <a:spcBef>
                <a:spcPts val="600"/>
              </a:spcBef>
            </a:pPr>
            <a:endParaRPr lang="en-US" sz="1600" dirty="0" smtClean="0"/>
          </a:p>
          <a:p>
            <a:pPr>
              <a:spcBef>
                <a:spcPts val="600"/>
              </a:spcBef>
            </a:pPr>
            <a:r>
              <a:rPr lang="en-US" sz="1600" dirty="0" smtClean="0"/>
              <a:t>The </a:t>
            </a:r>
            <a:r>
              <a:rPr lang="en-US" sz="1600" i="1" dirty="0" err="1" smtClean="0"/>
              <a:t>Chartbook</a:t>
            </a:r>
            <a:r>
              <a:rPr lang="en-US" sz="1600" i="1" dirty="0" smtClean="0"/>
              <a:t> on Access to Health Care </a:t>
            </a:r>
            <a:r>
              <a:rPr lang="en-US" sz="1600" dirty="0" smtClean="0"/>
              <a:t>is </a:t>
            </a:r>
            <a:r>
              <a:rPr lang="en-US" sz="1600" dirty="0"/>
              <a:t>one of a family of documents and tools that support the </a:t>
            </a:r>
            <a:r>
              <a:rPr lang="en-US" sz="1600" dirty="0" smtClean="0"/>
              <a:t>QDR </a:t>
            </a:r>
          </a:p>
          <a:p>
            <a:pPr>
              <a:spcBef>
                <a:spcPts val="600"/>
              </a:spcBef>
            </a:pPr>
            <a:r>
              <a:rPr lang="en-US" sz="1600" dirty="0" smtClean="0"/>
              <a:t>It summarizes </a:t>
            </a:r>
            <a:r>
              <a:rPr lang="en-US" sz="1600" dirty="0"/>
              <a:t>disparities across measures of access from the </a:t>
            </a:r>
            <a:r>
              <a:rPr lang="en-US" sz="1600" dirty="0" smtClean="0"/>
              <a:t>QDR</a:t>
            </a:r>
            <a:endParaRPr lang="en-US" sz="1600" dirty="0"/>
          </a:p>
        </p:txBody>
      </p:sp>
      <p:sp>
        <p:nvSpPr>
          <p:cNvPr id="5" name="Title 4"/>
          <p:cNvSpPr>
            <a:spLocks noGrp="1"/>
          </p:cNvSpPr>
          <p:nvPr>
            <p:ph type="title"/>
          </p:nvPr>
        </p:nvSpPr>
        <p:spPr/>
        <p:txBody>
          <a:bodyPr/>
          <a:lstStyle/>
          <a:p>
            <a:r>
              <a:rPr lang="en-US" dirty="0" smtClean="0"/>
              <a:t>Identifying Health Disparities of Access</a:t>
            </a:r>
            <a:endParaRPr lang="en-US" dirty="0"/>
          </a:p>
        </p:txBody>
      </p:sp>
      <p:pic>
        <p:nvPicPr>
          <p:cNvPr id="2054" name="Picture 6" descr="Screenshot of the cover of the Chartbook on Access to Health Care" title="Chartbook on Access to Health Car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45897" y="3404900"/>
            <a:ext cx="2147412" cy="263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Screenshot of the cover of the 2015 National Healthcare Quality and Disparities Report and 5th Anniversary Update of the National Quality Strategy" title="Healthcare Quality and Disparites Report"/>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85075" y="1234547"/>
            <a:ext cx="2290760" cy="29545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descr="A very small vertical bar graph not meant to be read but to depict the variability in progress on disparities in health care. Some groups have fewer disparities than others." title="Graph of dispari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918" y="4275506"/>
            <a:ext cx="2267146" cy="1158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Graphic of the National Quality Strategy with the tagline We align to the national quality strategy" title="National Quality Strateg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5676" y="1770184"/>
            <a:ext cx="1817474" cy="1514562"/>
          </a:xfrm>
          <a:prstGeom prst="rect">
            <a:avLst/>
          </a:prstGeom>
        </p:spPr>
      </p:pic>
      <p:sp>
        <p:nvSpPr>
          <p:cNvPr id="6" name="Rectangle 5"/>
          <p:cNvSpPr/>
          <p:nvPr/>
        </p:nvSpPr>
        <p:spPr>
          <a:xfrm>
            <a:off x="4572000" y="5434444"/>
            <a:ext cx="1817077"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a:ea typeface="+mn-ea"/>
                <a:cs typeface="+mn-cs"/>
              </a:rPr>
              <a:t>Disparities in Access to Care</a:t>
            </a:r>
          </a:p>
        </p:txBody>
      </p:sp>
      <p:pic>
        <p:nvPicPr>
          <p:cNvPr id="11" name="Picture 3" descr="AHRQ logo "/>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13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Text Placeholder 2"/>
          <p:cNvSpPr>
            <a:spLocks noGrp="1"/>
          </p:cNvSpPr>
          <p:nvPr>
            <p:ph type="body" sz="quarter" idx="20"/>
          </p:nvPr>
        </p:nvSpPr>
        <p:spPr>
          <a:xfrm>
            <a:off x="371268" y="1268413"/>
            <a:ext cx="3752959" cy="4229709"/>
          </a:xfrm>
        </p:spPr>
        <p:txBody>
          <a:bodyPr>
            <a:noAutofit/>
          </a:bodyPr>
          <a:lstStyle/>
          <a:p>
            <a:pPr>
              <a:spcBef>
                <a:spcPts val="600"/>
              </a:spcBef>
            </a:pPr>
            <a:r>
              <a:rPr lang="en-US" dirty="0" smtClean="0"/>
              <a:t>Example of findings in the 2016 QDR:</a:t>
            </a:r>
          </a:p>
          <a:p>
            <a:pPr>
              <a:spcBef>
                <a:spcPts val="600"/>
              </a:spcBef>
            </a:pPr>
            <a:r>
              <a:rPr lang="en-US" dirty="0" smtClean="0"/>
              <a:t>The percentage of Americans under age 65 who lack health insurance dropped from 18% in 2010 to 10% in 2015.</a:t>
            </a:r>
          </a:p>
          <a:p>
            <a:pPr>
              <a:spcBef>
                <a:spcPts val="600"/>
              </a:spcBef>
            </a:pPr>
            <a:r>
              <a:rPr lang="en-US" dirty="0" err="1" smtClean="0"/>
              <a:t>Uninsurance</a:t>
            </a:r>
            <a:r>
              <a:rPr lang="en-US" dirty="0" smtClean="0"/>
              <a:t> rates declined among poor people, young adults and across all races.</a:t>
            </a:r>
          </a:p>
          <a:p>
            <a:pPr>
              <a:spcBef>
                <a:spcPts val="600"/>
              </a:spcBef>
            </a:pPr>
            <a:r>
              <a:rPr lang="en-US" dirty="0" smtClean="0"/>
              <a:t>Data from National Health Interview Survey</a:t>
            </a:r>
            <a:endParaRPr lang="en-US" dirty="0"/>
          </a:p>
        </p:txBody>
      </p:sp>
      <p:sp>
        <p:nvSpPr>
          <p:cNvPr id="7" name="Title 6"/>
          <p:cNvSpPr>
            <a:spLocks noGrp="1"/>
          </p:cNvSpPr>
          <p:nvPr>
            <p:ph type="title"/>
          </p:nvPr>
        </p:nvSpPr>
        <p:spPr/>
        <p:txBody>
          <a:bodyPr/>
          <a:lstStyle/>
          <a:p>
            <a:r>
              <a:rPr lang="en-US" dirty="0" smtClean="0"/>
              <a:t>Understanding Health Disparities</a:t>
            </a:r>
            <a:endParaRPr lang="en-US" dirty="0"/>
          </a:p>
        </p:txBody>
      </p:sp>
      <p:pic>
        <p:nvPicPr>
          <p:cNvPr id="2050" name="Picture 2" descr="Data from the Agency for Healthcare Research and Quality show uninsurance rates declined among poor people, young adults, and across all races. Only one graph is shown with the following data: (Graph) All races have benefitted from expanded insurance; Percentage of people ages 18-64 without insurance. Hispanic, 2010, 42%. Hispanic, 2015, 26%. Black, 2010, 28%. Black, 2015, 14%. White, 2010, 16%. White, 2015, 9%.  Publication Date: April 2016. Source: http://www.ahrq.gov/research/findings/nhqrdr/nhqdr15/index.html" title="Infographic on uninsurance rate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255521" y="1912738"/>
            <a:ext cx="4763760" cy="26944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54063" y="4607170"/>
            <a:ext cx="39975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Percentage of People Ages 18-64 Years Without Insurance</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944800" y="5612135"/>
            <a:ext cx="7248049" cy="338554"/>
          </a:xfrm>
          <a:prstGeom prst="rect">
            <a:avLst/>
          </a:prstGeom>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AHS-1.1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proportion of persons with medical </a:t>
            </a:r>
            <a:r>
              <a:rPr kumimoji="0" 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insurance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3" descr="AHRQ logo "/>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622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pPr/>
              <a:t>4</a:t>
            </a:fld>
            <a:endParaRPr lang="en-US" dirty="0"/>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smtClean="0"/>
              <a:t>Healthy People at the Forefront of Public Health </a:t>
            </a:r>
            <a:endParaRPr lang="en-US" b="1" dirty="0"/>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46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395663"/>
            <a:ext cx="8401464" cy="4475748"/>
          </a:xfrm>
        </p:spPr>
        <p:txBody>
          <a:bodyPr>
            <a:normAutofit lnSpcReduction="10000"/>
          </a:bodyPr>
          <a:lstStyle/>
          <a:p>
            <a:pPr>
              <a:lnSpc>
                <a:spcPct val="120000"/>
              </a:lnSpc>
              <a:spcBef>
                <a:spcPts val="600"/>
              </a:spcBef>
            </a:pPr>
            <a:r>
              <a:rPr lang="en-US" dirty="0" smtClean="0"/>
              <a:t>AHRQ has a number of datasets that can be used to help identify what works, for whom, where and at what cost with regard to improving access to health services.</a:t>
            </a:r>
          </a:p>
          <a:p>
            <a:pPr>
              <a:lnSpc>
                <a:spcPct val="120000"/>
              </a:lnSpc>
              <a:spcBef>
                <a:spcPts val="600"/>
              </a:spcBef>
            </a:pPr>
            <a:r>
              <a:rPr lang="en-US" dirty="0" smtClean="0"/>
              <a:t>AHRQ has created a wide variety of evidence-based toolkits, curricula and other resources to increase the capacity of primary care and other health care setting to deliver high quality, accessible care.</a:t>
            </a:r>
          </a:p>
          <a:p>
            <a:pPr>
              <a:lnSpc>
                <a:spcPct val="120000"/>
              </a:lnSpc>
              <a:spcBef>
                <a:spcPts val="600"/>
              </a:spcBef>
            </a:pPr>
            <a:r>
              <a:rPr lang="en-US" dirty="0" smtClean="0"/>
              <a:t>Health care professionals can look to AHRQ to improve their ability to delivery patient- and family-centered care.</a:t>
            </a:r>
          </a:p>
          <a:p>
            <a:pPr>
              <a:lnSpc>
                <a:spcPct val="120000"/>
              </a:lnSpc>
              <a:spcBef>
                <a:spcPts val="600"/>
              </a:spcBef>
            </a:pPr>
            <a:r>
              <a:rPr lang="en-US" dirty="0" smtClean="0"/>
              <a:t>While health disparities persist in accessing health services, AHRQ is committed to researching and implementing solutions.</a:t>
            </a:r>
            <a:endParaRPr lang="en-US" dirty="0"/>
          </a:p>
        </p:txBody>
      </p:sp>
      <p:sp>
        <p:nvSpPr>
          <p:cNvPr id="5" name="Title 4"/>
          <p:cNvSpPr>
            <a:spLocks noGrp="1"/>
          </p:cNvSpPr>
          <p:nvPr>
            <p:ph type="title"/>
          </p:nvPr>
        </p:nvSpPr>
        <p:spPr/>
        <p:txBody>
          <a:bodyPr/>
          <a:lstStyle/>
          <a:p>
            <a:r>
              <a:rPr lang="en-US" dirty="0" smtClean="0"/>
              <a:t>Key Takeaways and Challenges</a:t>
            </a:r>
            <a:endParaRPr lang="en-US" dirty="0"/>
          </a:p>
        </p:txBody>
      </p:sp>
      <p:pic>
        <p:nvPicPr>
          <p:cNvPr id="7" name="Picture 3" descr="AHRQ logo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1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p:txBody>
          <a:bodyPr/>
          <a:lstStyle/>
          <a:p>
            <a:r>
              <a:rPr lang="en-US" dirty="0" smtClean="0"/>
              <a:t>Discovering What Works in Health Care</a:t>
            </a:r>
            <a:endParaRPr lang="en-US" dirty="0"/>
          </a:p>
        </p:txBody>
      </p:sp>
      <p:pic>
        <p:nvPicPr>
          <p:cNvPr id="6146" name="Picture 2" descr="A graphic with the words &quot;AHRQ Works. Building bridges between research and practice.&quot; A simple bridge crosses a gap with researchers on one side and practitioners on the other." title="AHRQ 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215" y="1535725"/>
            <a:ext cx="6457217" cy="2348757"/>
          </a:xfrm>
          <a:prstGeom prst="rect">
            <a:avLst/>
          </a:prstGeom>
          <a:noFill/>
          <a:ln>
            <a:noFill/>
          </a:ln>
          <a:effectLst>
            <a:outerShdw blurRad="50800" dist="38100" dir="8100000" algn="tr" rotWithShape="0">
              <a:prstClr val="black">
                <a:alpha val="40000"/>
              </a:prstClr>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11769" y="4500099"/>
            <a:ext cx="2520462" cy="646331"/>
          </a:xfrm>
          <a:prstGeom prst="rect">
            <a:avLst/>
          </a:prstGeom>
          <a:solidFill>
            <a:schemeClr val="bg1">
              <a:alpha val="50000"/>
            </a:schemeClr>
          </a:solidFill>
          <a:effectLst>
            <a:softEdge rad="12700"/>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Thank you!</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3" descr="AHRQ logo "/>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26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Text Placeholder 3"/>
          <p:cNvSpPr>
            <a:spLocks noGrp="1"/>
          </p:cNvSpPr>
          <p:nvPr>
            <p:ph type="body" sz="quarter" idx="20"/>
          </p:nvPr>
        </p:nvSpPr>
        <p:spPr>
          <a:xfrm>
            <a:off x="371268" y="1289537"/>
            <a:ext cx="8401464" cy="4618893"/>
          </a:xfrm>
        </p:spPr>
        <p:txBody>
          <a:bodyPr>
            <a:normAutofit fontScale="70000" lnSpcReduction="20000"/>
          </a:bodyPr>
          <a:lstStyle/>
          <a:p>
            <a:pPr>
              <a:lnSpc>
                <a:spcPct val="120000"/>
              </a:lnSpc>
              <a:spcBef>
                <a:spcPts val="600"/>
              </a:spcBef>
            </a:pPr>
            <a:r>
              <a:rPr lang="en-US" b="1" dirty="0" smtClean="0"/>
              <a:t>MEPS Home</a:t>
            </a:r>
            <a:r>
              <a:rPr lang="en-US" dirty="0" smtClean="0"/>
              <a:t> – meps.ahrq.gov/</a:t>
            </a:r>
            <a:r>
              <a:rPr lang="en-US" dirty="0" err="1" smtClean="0"/>
              <a:t>mepsweb</a:t>
            </a:r>
            <a:r>
              <a:rPr lang="en-US" dirty="0" smtClean="0"/>
              <a:t>/</a:t>
            </a:r>
          </a:p>
          <a:p>
            <a:pPr>
              <a:lnSpc>
                <a:spcPct val="120000"/>
              </a:lnSpc>
              <a:spcBef>
                <a:spcPts val="600"/>
              </a:spcBef>
            </a:pPr>
            <a:r>
              <a:rPr lang="en-US" b="1" dirty="0" smtClean="0"/>
              <a:t>MEPS Statistical Briefs Topics</a:t>
            </a:r>
            <a:r>
              <a:rPr lang="en-US" dirty="0" smtClean="0"/>
              <a:t> - meps.ahrq.gov/</a:t>
            </a:r>
            <a:r>
              <a:rPr lang="en-US" dirty="0" err="1" smtClean="0"/>
              <a:t>mepsweb</a:t>
            </a:r>
            <a:r>
              <a:rPr lang="en-US" dirty="0" smtClean="0"/>
              <a:t>/</a:t>
            </a:r>
            <a:r>
              <a:rPr lang="en-US" dirty="0" err="1" smtClean="0"/>
              <a:t>data_stats</a:t>
            </a:r>
            <a:r>
              <a:rPr lang="en-US" dirty="0" smtClean="0"/>
              <a:t>/</a:t>
            </a:r>
            <a:r>
              <a:rPr lang="en-US" dirty="0" err="1" smtClean="0"/>
              <a:t>MEPS_topics.jsp</a:t>
            </a:r>
            <a:endParaRPr lang="en-US" dirty="0" smtClean="0"/>
          </a:p>
          <a:p>
            <a:pPr>
              <a:lnSpc>
                <a:spcPct val="120000"/>
              </a:lnSpc>
              <a:spcBef>
                <a:spcPts val="600"/>
              </a:spcBef>
            </a:pPr>
            <a:r>
              <a:rPr lang="en-US" b="1" dirty="0" smtClean="0"/>
              <a:t>TeamSTEPPS</a:t>
            </a:r>
            <a:r>
              <a:rPr lang="en-US" dirty="0" smtClean="0"/>
              <a:t> - www.ahrq.gov/teamstepps/officebasedcare/index.html</a:t>
            </a:r>
          </a:p>
          <a:p>
            <a:pPr>
              <a:lnSpc>
                <a:spcPct val="120000"/>
              </a:lnSpc>
              <a:spcBef>
                <a:spcPts val="600"/>
              </a:spcBef>
            </a:pPr>
            <a:r>
              <a:rPr lang="en-US" b="1" dirty="0" smtClean="0"/>
              <a:t>Academy for Integrating Behavioral Health </a:t>
            </a:r>
            <a:r>
              <a:rPr lang="en-US" b="1" dirty="0"/>
              <a:t>and Primary Care</a:t>
            </a:r>
            <a:r>
              <a:rPr lang="en-US" dirty="0"/>
              <a:t> - </a:t>
            </a:r>
            <a:r>
              <a:rPr lang="en-US" dirty="0" smtClean="0"/>
              <a:t>integrationacademy.ahrq.gov</a:t>
            </a:r>
            <a:r>
              <a:rPr lang="en-US" dirty="0"/>
              <a:t>/</a:t>
            </a:r>
            <a:endParaRPr lang="en-US" dirty="0" smtClean="0"/>
          </a:p>
          <a:p>
            <a:pPr>
              <a:lnSpc>
                <a:spcPct val="120000"/>
              </a:lnSpc>
              <a:spcBef>
                <a:spcPts val="600"/>
              </a:spcBef>
            </a:pPr>
            <a:r>
              <a:rPr lang="en-US" b="1" dirty="0" smtClean="0"/>
              <a:t>SHARE </a:t>
            </a:r>
            <a:r>
              <a:rPr lang="en-US" b="1" dirty="0"/>
              <a:t>Approach Toolkit </a:t>
            </a:r>
            <a:r>
              <a:rPr lang="en-US" dirty="0"/>
              <a:t>- </a:t>
            </a:r>
            <a:r>
              <a:rPr lang="en-US" dirty="0" smtClean="0"/>
              <a:t>www.ahrq.gov/professionals/education/curriculum-tools/shareddecisionmaking/index.html</a:t>
            </a:r>
          </a:p>
          <a:p>
            <a:pPr>
              <a:lnSpc>
                <a:spcPct val="120000"/>
              </a:lnSpc>
              <a:spcBef>
                <a:spcPts val="600"/>
              </a:spcBef>
            </a:pPr>
            <a:r>
              <a:rPr lang="en-US" b="1" dirty="0" smtClean="0"/>
              <a:t>Health Literacy Universal Precautions T</a:t>
            </a:r>
            <a:r>
              <a:rPr lang="en-US" b="1" dirty="0"/>
              <a:t>oolkit </a:t>
            </a:r>
            <a:r>
              <a:rPr lang="en-US" dirty="0"/>
              <a:t>- </a:t>
            </a:r>
            <a:r>
              <a:rPr lang="en-US" dirty="0" smtClean="0"/>
              <a:t>www.ahrq.gov/professionals/quality-patient-safety/quality-resources/tools/literacy-toolkit/index.html</a:t>
            </a:r>
          </a:p>
          <a:p>
            <a:pPr>
              <a:lnSpc>
                <a:spcPct val="120000"/>
              </a:lnSpc>
              <a:spcBef>
                <a:spcPts val="600"/>
              </a:spcBef>
            </a:pPr>
            <a:r>
              <a:rPr lang="en-US" b="1" dirty="0"/>
              <a:t>2015 National Healthcare Quality and Disparities Report and 5th Anniversary Update on the National Quality Strategy </a:t>
            </a:r>
            <a:r>
              <a:rPr lang="en-US" dirty="0"/>
              <a:t>- </a:t>
            </a:r>
            <a:r>
              <a:rPr lang="en-US" dirty="0" smtClean="0"/>
              <a:t>www.ahrq.gov/research/findings/nhqrdr/nhqdr15/index.html</a:t>
            </a:r>
          </a:p>
          <a:p>
            <a:pPr>
              <a:lnSpc>
                <a:spcPct val="120000"/>
              </a:lnSpc>
              <a:spcBef>
                <a:spcPts val="600"/>
              </a:spcBef>
            </a:pPr>
            <a:r>
              <a:rPr lang="en-US" b="1" dirty="0" err="1" smtClean="0"/>
              <a:t>Chartbook</a:t>
            </a:r>
            <a:r>
              <a:rPr lang="en-US" b="1" dirty="0"/>
              <a:t> on Access to Health Care </a:t>
            </a:r>
            <a:r>
              <a:rPr lang="en-US" dirty="0"/>
              <a:t>- </a:t>
            </a:r>
            <a:r>
              <a:rPr lang="en-US" dirty="0" smtClean="0"/>
              <a:t>www.ahrq.gov/research/findings/nhqrdr/chartbooks/access/index.html</a:t>
            </a:r>
          </a:p>
          <a:p>
            <a:pPr>
              <a:lnSpc>
                <a:spcPct val="120000"/>
              </a:lnSpc>
              <a:spcBef>
                <a:spcPts val="600"/>
              </a:spcBef>
            </a:pPr>
            <a:r>
              <a:rPr lang="en-US" b="1" dirty="0"/>
              <a:t>Data infographics</a:t>
            </a:r>
            <a:r>
              <a:rPr lang="en-US" dirty="0"/>
              <a:t> - </a:t>
            </a:r>
            <a:r>
              <a:rPr lang="en-US" dirty="0" smtClean="0"/>
              <a:t>www.ahrq.gov/research/data/data-infographics/index.html</a:t>
            </a:r>
            <a:endParaRPr lang="en-US" dirty="0"/>
          </a:p>
        </p:txBody>
      </p:sp>
      <p:sp>
        <p:nvSpPr>
          <p:cNvPr id="5" name="Title 4"/>
          <p:cNvSpPr>
            <a:spLocks noGrp="1"/>
          </p:cNvSpPr>
          <p:nvPr>
            <p:ph type="title"/>
          </p:nvPr>
        </p:nvSpPr>
        <p:spPr/>
        <p:txBody>
          <a:bodyPr/>
          <a:lstStyle/>
          <a:p>
            <a:r>
              <a:rPr lang="en-US" dirty="0" smtClean="0"/>
              <a:t>Program Resources</a:t>
            </a:r>
            <a:endParaRPr lang="en-US" dirty="0"/>
          </a:p>
        </p:txBody>
      </p:sp>
      <p:pic>
        <p:nvPicPr>
          <p:cNvPr id="7" name="Picture 3" descr="AHRQ logo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24227" y="6255794"/>
            <a:ext cx="895546" cy="43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24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0126" y="1252672"/>
            <a:ext cx="5936268" cy="2875006"/>
          </a:xfrm>
        </p:spPr>
        <p:txBody>
          <a:bodyPr/>
          <a:lstStyle/>
          <a:p>
            <a:r>
              <a:rPr lang="en-US" altLang="en-US" dirty="0"/>
              <a:t>Improving Access: the Role of the Health Resources and Services Administration in Primary Care and Oral Health </a:t>
            </a:r>
            <a:endParaRPr lang="en-US" dirty="0"/>
          </a:p>
        </p:txBody>
      </p:sp>
      <p:sp>
        <p:nvSpPr>
          <p:cNvPr id="4" name="Content Placeholder 3"/>
          <p:cNvSpPr>
            <a:spLocks noGrp="1"/>
          </p:cNvSpPr>
          <p:nvPr>
            <p:ph sz="quarter" idx="19"/>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Renée W. Joskow, DDS, MPH</a:t>
            </a:r>
          </a:p>
          <a:p>
            <a:r>
              <a:rPr lang="en-US" dirty="0">
                <a:latin typeface="Verdana" panose="020B0604030504040204" pitchFamily="34" charset="0"/>
                <a:ea typeface="Verdana" panose="020B0604030504040204" pitchFamily="34" charset="0"/>
                <a:cs typeface="Verdana" panose="020B0604030504040204" pitchFamily="34" charset="0"/>
              </a:rPr>
              <a:t>Chief Dental Officer</a:t>
            </a:r>
          </a:p>
          <a:p>
            <a:r>
              <a:rPr lang="en-US" dirty="0">
                <a:latin typeface="Verdana" panose="020B0604030504040204" pitchFamily="34" charset="0"/>
                <a:ea typeface="Verdana" panose="020B0604030504040204" pitchFamily="34" charset="0"/>
                <a:cs typeface="Verdana" panose="020B0604030504040204" pitchFamily="34" charset="0"/>
              </a:rPr>
              <a:t>Health Resources and Services Administration </a:t>
            </a:r>
          </a:p>
        </p:txBody>
      </p:sp>
    </p:spTree>
    <p:extLst>
      <p:ext uri="{BB962C8B-B14F-4D97-AF65-F5344CB8AC3E}">
        <p14:creationId xmlns:p14="http://schemas.microsoft.com/office/powerpoint/2010/main" val="3319150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5608" y="137699"/>
            <a:ext cx="6607834" cy="797628"/>
          </a:xfrm>
        </p:spPr>
        <p:txBody>
          <a:bodyPr/>
          <a:lstStyle/>
          <a:p>
            <a:r>
              <a:rPr lang="en-US" sz="3200" dirty="0" smtClean="0"/>
              <a:t>Health Resources and Services </a:t>
            </a:r>
            <a:br>
              <a:rPr lang="en-US" sz="3200" dirty="0" smtClean="0"/>
            </a:br>
            <a:r>
              <a:rPr lang="en-US" sz="3200" dirty="0" smtClean="0"/>
              <a:t>Administration (HRSA)</a:t>
            </a:r>
            <a:endParaRPr lang="en-US" sz="3200" dirty="0"/>
          </a:p>
        </p:txBody>
      </p:sp>
      <p:sp>
        <p:nvSpPr>
          <p:cNvPr id="3" name="Text Placeholder 2"/>
          <p:cNvSpPr>
            <a:spLocks noGrp="1"/>
          </p:cNvSpPr>
          <p:nvPr>
            <p:ph type="body" sz="quarter" idx="20"/>
          </p:nvPr>
        </p:nvSpPr>
        <p:spPr>
          <a:xfrm>
            <a:off x="391845" y="1530037"/>
            <a:ext cx="8401464" cy="4148868"/>
          </a:xfrm>
        </p:spPr>
        <p:txBody>
          <a:bodyPr>
            <a:normAutofit/>
          </a:bodyPr>
          <a:lstStyle/>
          <a:p>
            <a:pPr>
              <a:buFont typeface="Wingdings" panose="05000000000000000000" pitchFamily="2" charset="2"/>
              <a:buChar char="Ø"/>
            </a:pPr>
            <a:r>
              <a:rPr lang="en-US" sz="2800" dirty="0"/>
              <a:t>Supports more than 90 programs that provide health care to people who are geographically isolated, economically or medically vulnerable through grants and cooperative agreements to more than 3,000 awardees, including community and faith-based organizations, colleges and universities, hospitals, state, local, and tribal governments, and private </a:t>
            </a:r>
            <a:r>
              <a:rPr lang="en-US" sz="2800" dirty="0" smtClean="0"/>
              <a:t>entities.</a:t>
            </a:r>
            <a:endParaRPr lang="en-US" sz="2800"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2</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520464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131762"/>
            <a:ext cx="6582943" cy="797628"/>
          </a:xfrm>
        </p:spPr>
        <p:txBody>
          <a:bodyPr/>
          <a:lstStyle/>
          <a:p>
            <a:r>
              <a:rPr lang="en-US" sz="3200" dirty="0"/>
              <a:t>Health Resources and Services </a:t>
            </a:r>
            <a:r>
              <a:rPr lang="en-US" sz="3200" dirty="0" smtClean="0"/>
              <a:t>Administration </a:t>
            </a:r>
            <a:r>
              <a:rPr lang="en-US" sz="3200" dirty="0"/>
              <a:t>(HRSA)</a:t>
            </a:r>
          </a:p>
        </p:txBody>
      </p:sp>
      <p:sp>
        <p:nvSpPr>
          <p:cNvPr id="4" name="Text Placeholder 3"/>
          <p:cNvSpPr>
            <a:spLocks noGrp="1"/>
          </p:cNvSpPr>
          <p:nvPr>
            <p:ph type="body" sz="quarter" idx="20"/>
          </p:nvPr>
        </p:nvSpPr>
        <p:spPr/>
        <p:txBody>
          <a:bodyPr/>
          <a:lstStyle/>
          <a:p>
            <a:pPr>
              <a:buFont typeface="Wingdings" panose="05000000000000000000" pitchFamily="2" charset="2"/>
              <a:buChar char="Ø"/>
            </a:pPr>
            <a:r>
              <a:rPr lang="en-US" sz="3200" dirty="0" smtClean="0"/>
              <a:t>Every </a:t>
            </a:r>
            <a:r>
              <a:rPr lang="en-US" sz="3200" dirty="0"/>
              <a:t>year, HRSA programs serve tens of millions of people, including people living with HIV/AIDS, pregnant women, mothers and their families, and those otherwise unable to access quality health care. </a:t>
            </a:r>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3</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007527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799" y="181752"/>
            <a:ext cx="7000256" cy="797628"/>
          </a:xfrm>
        </p:spPr>
        <p:txBody>
          <a:bodyPr/>
          <a:lstStyle/>
          <a:p>
            <a:r>
              <a:rPr lang="en-US" sz="4000" dirty="0"/>
              <a:t>HRSA’s Vision and Mission </a:t>
            </a:r>
          </a:p>
        </p:txBody>
      </p:sp>
      <p:sp>
        <p:nvSpPr>
          <p:cNvPr id="5" name="Text Placeholder 4"/>
          <p:cNvSpPr>
            <a:spLocks noGrp="1"/>
          </p:cNvSpPr>
          <p:nvPr>
            <p:ph type="body" sz="quarter" idx="20"/>
          </p:nvPr>
        </p:nvSpPr>
        <p:spPr>
          <a:xfrm>
            <a:off x="459799" y="1194376"/>
            <a:ext cx="8401464" cy="4293878"/>
          </a:xfrm>
        </p:spPr>
        <p:txBody>
          <a:bodyPr>
            <a:normAutofit/>
          </a:bodyPr>
          <a:lstStyle/>
          <a:p>
            <a:pPr marL="0" indent="0">
              <a:spcAft>
                <a:spcPts val="600"/>
              </a:spcAft>
              <a:buNone/>
            </a:pPr>
            <a:r>
              <a:rPr lang="en-US" altLang="en-US" sz="2800" i="1" u="sng" dirty="0"/>
              <a:t>Vision statement:  </a:t>
            </a:r>
          </a:p>
          <a:p>
            <a:pPr marL="0" indent="0">
              <a:spcAft>
                <a:spcPts val="600"/>
              </a:spcAft>
              <a:buNone/>
            </a:pPr>
            <a:r>
              <a:rPr lang="en-US" altLang="en-US" sz="2800" dirty="0"/>
              <a:t>Healthy Communities, Healthy People</a:t>
            </a:r>
            <a:endParaRPr lang="en-US" altLang="en-US" sz="2800" i="1" dirty="0"/>
          </a:p>
          <a:p>
            <a:pPr marL="0" indent="0">
              <a:spcAft>
                <a:spcPts val="600"/>
              </a:spcAft>
              <a:buNone/>
            </a:pPr>
            <a:endParaRPr lang="en-US" altLang="en-US" sz="2800" i="1" u="sng" dirty="0" smtClean="0"/>
          </a:p>
          <a:p>
            <a:pPr marL="0" indent="0">
              <a:spcAft>
                <a:spcPts val="600"/>
              </a:spcAft>
              <a:buNone/>
            </a:pPr>
            <a:r>
              <a:rPr lang="en-US" altLang="en-US" sz="2800" i="1" u="sng" dirty="0" smtClean="0"/>
              <a:t>Mission </a:t>
            </a:r>
            <a:r>
              <a:rPr lang="en-US" altLang="en-US" sz="2800" i="1" u="sng" dirty="0"/>
              <a:t>statement:  </a:t>
            </a:r>
          </a:p>
          <a:p>
            <a:pPr marL="0" indent="0">
              <a:spcAft>
                <a:spcPts val="600"/>
              </a:spcAft>
              <a:buNone/>
            </a:pPr>
            <a:r>
              <a:rPr lang="en-US" altLang="en-US" sz="2800" dirty="0"/>
              <a:t>Improve health and achieve health equity through access to quality services, a skilled health workforce and innovative </a:t>
            </a:r>
            <a:r>
              <a:rPr lang="en-US" altLang="en-US" sz="2800" dirty="0" smtClean="0"/>
              <a:t>programs</a:t>
            </a:r>
            <a:endParaRPr lang="en-US" altLang="en-US" sz="2800" dirty="0"/>
          </a:p>
        </p:txBody>
      </p:sp>
      <p:pic>
        <p:nvPicPr>
          <p:cNvPr id="6" name="Picture 1" descr="Decorative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32986" y="4619216"/>
            <a:ext cx="5919181" cy="142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4</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211048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a:t>Agency Goals </a:t>
            </a:r>
          </a:p>
        </p:txBody>
      </p:sp>
      <p:graphicFrame>
        <p:nvGraphicFramePr>
          <p:cNvPr id="8" name="Content Placeholder 3" descr="Improve Access to Quality Health Care and Services&#10;Strengthen the Health Workforce&#10;Build Healthy Communities&#10;Improve Health Equity&#10;Strengthen HRSA Program Management and Operations" title="HRSA Strategic Plan"/>
          <p:cNvGraphicFramePr>
            <a:graphicFrameLocks/>
          </p:cNvGraphicFramePr>
          <p:nvPr>
            <p:extLst/>
          </p:nvPr>
        </p:nvGraphicFramePr>
        <p:xfrm>
          <a:off x="108752" y="1676400"/>
          <a:ext cx="89154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5</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057794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p:txBody>
          <a:bodyPr/>
          <a:lstStyle/>
          <a:p>
            <a:pPr>
              <a:lnSpc>
                <a:spcPct val="150000"/>
              </a:lnSpc>
              <a:buFont typeface="Wingdings" panose="05000000000000000000" pitchFamily="2" charset="2"/>
              <a:buChar char="Ø"/>
            </a:pPr>
            <a:r>
              <a:rPr lang="en-US" sz="3200" dirty="0" smtClean="0"/>
              <a:t>HRSA Health Center Program</a:t>
            </a:r>
          </a:p>
          <a:p>
            <a:pPr>
              <a:lnSpc>
                <a:spcPct val="150000"/>
              </a:lnSpc>
              <a:buFont typeface="Wingdings" panose="05000000000000000000" pitchFamily="2" charset="2"/>
              <a:buChar char="Ø"/>
            </a:pPr>
            <a:r>
              <a:rPr lang="en-US" sz="3200" dirty="0" smtClean="0"/>
              <a:t>Ryan White HIV/AIDS Program</a:t>
            </a:r>
          </a:p>
          <a:p>
            <a:pPr>
              <a:lnSpc>
                <a:spcPct val="150000"/>
              </a:lnSpc>
              <a:buFont typeface="Wingdings" panose="05000000000000000000" pitchFamily="2" charset="2"/>
              <a:buChar char="Ø"/>
            </a:pPr>
            <a:r>
              <a:rPr lang="en-US" sz="3200" dirty="0" smtClean="0"/>
              <a:t>Maternal and Child Health</a:t>
            </a:r>
          </a:p>
          <a:p>
            <a:pPr>
              <a:lnSpc>
                <a:spcPct val="150000"/>
              </a:lnSpc>
              <a:buFont typeface="Wingdings" panose="05000000000000000000" pitchFamily="2" charset="2"/>
              <a:buChar char="Ø"/>
            </a:pPr>
            <a:r>
              <a:rPr lang="en-US" sz="3200" dirty="0" smtClean="0"/>
              <a:t>Federal Office of Rural Health Policy</a:t>
            </a:r>
          </a:p>
        </p:txBody>
      </p:sp>
      <p:sp>
        <p:nvSpPr>
          <p:cNvPr id="5" name="Title 4"/>
          <p:cNvSpPr>
            <a:spLocks noGrp="1"/>
          </p:cNvSpPr>
          <p:nvPr>
            <p:ph type="title"/>
          </p:nvPr>
        </p:nvSpPr>
        <p:spPr/>
        <p:txBody>
          <a:bodyPr/>
          <a:lstStyle/>
          <a:p>
            <a:r>
              <a:rPr lang="en-US" sz="3600" dirty="0" smtClean="0"/>
              <a:t>Access and Oral Health Program Highlights</a:t>
            </a:r>
            <a:endParaRPr lang="en-US" sz="3600" dirty="0"/>
          </a:p>
        </p:txBody>
      </p:sp>
      <p:pic>
        <p:nvPicPr>
          <p:cNvPr id="16" name="Picture 15" descr="decorative image"/>
          <p:cNvPicPr>
            <a:picLocks noChangeAspect="1"/>
          </p:cNvPicPr>
          <p:nvPr/>
        </p:nvPicPr>
        <p:blipFill>
          <a:blip r:embed="rId3"/>
          <a:stretch>
            <a:fillRect/>
          </a:stretch>
        </p:blipFill>
        <p:spPr>
          <a:xfrm>
            <a:off x="238125" y="4871086"/>
            <a:ext cx="8686800" cy="1132383"/>
          </a:xfrm>
          <a:prstGeom prst="rect">
            <a:avLst/>
          </a:prstGeom>
        </p:spPr>
      </p:pic>
      <p:sp>
        <p:nvSpPr>
          <p:cNvPr id="6" name="Slide Number Placeholder 3"/>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6</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2323678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1754" y="214404"/>
            <a:ext cx="7280915" cy="797628"/>
          </a:xfrm>
        </p:spPr>
        <p:txBody>
          <a:bodyPr/>
          <a:lstStyle/>
          <a:p>
            <a:r>
              <a:rPr lang="en-US" sz="3600" dirty="0" smtClean="0"/>
              <a:t>HRSA’s Health </a:t>
            </a:r>
            <a:r>
              <a:rPr lang="en-US" sz="3600" dirty="0"/>
              <a:t>Center </a:t>
            </a:r>
            <a:r>
              <a:rPr lang="en-US" sz="3600" dirty="0" smtClean="0"/>
              <a:t>Program</a:t>
            </a:r>
            <a:endParaRPr lang="en-US" sz="3600" dirty="0"/>
          </a:p>
        </p:txBody>
      </p:sp>
      <p:sp>
        <p:nvSpPr>
          <p:cNvPr id="2" name="Text Placeholder 1"/>
          <p:cNvSpPr>
            <a:spLocks noGrp="1"/>
          </p:cNvSpPr>
          <p:nvPr>
            <p:ph type="body" sz="quarter" idx="20"/>
          </p:nvPr>
        </p:nvSpPr>
        <p:spPr>
          <a:xfrm>
            <a:off x="262701" y="1651735"/>
            <a:ext cx="4019664" cy="3787776"/>
          </a:xfrm>
        </p:spPr>
        <p:txBody>
          <a:bodyPr>
            <a:normAutofit/>
          </a:bodyPr>
          <a:lstStyle/>
          <a:p>
            <a:pPr>
              <a:buFont typeface="Wingdings" panose="05000000000000000000" pitchFamily="2" charset="2"/>
              <a:buChar char="Ø"/>
            </a:pPr>
            <a:r>
              <a:rPr lang="en-US" sz="3000" dirty="0" smtClean="0"/>
              <a:t>Increases </a:t>
            </a:r>
            <a:r>
              <a:rPr lang="en-US" sz="3000" dirty="0"/>
              <a:t>access to quality primary health care services, including oral health, for medically underserved </a:t>
            </a:r>
            <a:r>
              <a:rPr lang="en-US" sz="3000" dirty="0" smtClean="0"/>
              <a:t>populations. </a:t>
            </a:r>
            <a:endParaRPr lang="en-US" sz="2600" dirty="0" smtClean="0"/>
          </a:p>
        </p:txBody>
      </p:sp>
      <p:pic>
        <p:nvPicPr>
          <p:cNvPr id="3" name="Picture 2" descr="NEARLY 1,400 HRSA-supported health centers operate MORE THAN 10,400 service sites nationwide."/>
          <p:cNvPicPr>
            <a:picLocks noChangeAspect="1"/>
          </p:cNvPicPr>
          <p:nvPr/>
        </p:nvPicPr>
        <p:blipFill>
          <a:blip r:embed="rId3"/>
          <a:stretch>
            <a:fillRect/>
          </a:stretch>
        </p:blipFill>
        <p:spPr>
          <a:xfrm>
            <a:off x="4346443" y="1843171"/>
            <a:ext cx="4651998" cy="3678389"/>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7</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434396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5</a:t>
            </a:fld>
            <a:endParaRPr lang="en-US" dirty="0"/>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smtClean="0"/>
              <a:t>Evolution of Healthy People </a:t>
            </a:r>
            <a:endParaRPr lang="en-US" b="1" dirty="0"/>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342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a:spLocks noGrp="1"/>
          </p:cNvSpPr>
          <p:nvPr>
            <p:ph type="title"/>
          </p:nvPr>
        </p:nvSpPr>
        <p:spPr>
          <a:xfrm>
            <a:off x="560493" y="-44391"/>
            <a:ext cx="7217311" cy="1004935"/>
          </a:xfrm>
        </p:spPr>
        <p:txBody>
          <a:bodyPr>
            <a:noAutofit/>
          </a:bodyPr>
          <a:lstStyle/>
          <a:p>
            <a:r>
              <a:rPr lang="en-US" sz="4000" b="0" dirty="0">
                <a:solidFill>
                  <a:schemeClr val="bg2"/>
                </a:solidFill>
              </a:rPr>
              <a:t>Access to High Quality, Primary Health Care</a:t>
            </a:r>
          </a:p>
        </p:txBody>
      </p:sp>
      <p:pic>
        <p:nvPicPr>
          <p:cNvPr id="9" name="Picture 8" descr="Screenshot of infographic showing:&#10;24,295,946 patients served&#10;188,852 health center employees&#10;1 in 13 people in the US&#10;1 in 10 children in the US&#10;&#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7784" y="1510431"/>
            <a:ext cx="3624532" cy="3872728"/>
          </a:xfrm>
          <a:prstGeom prst="rect">
            <a:avLst/>
          </a:prstGeom>
        </p:spPr>
      </p:pic>
      <p:pic>
        <p:nvPicPr>
          <p:cNvPr id="4099" name="Picture 10b" descr="Screenshot of infographic showing the special populations that the Health Center Program servces&#10;1,191,772 homeless individuals&#10;910,172 agricultural workers&#10;649,132 school-based individuals&#10;1,510,842 public housing individuals&#10;305,520 vete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698" y="1496201"/>
            <a:ext cx="3656528" cy="407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0" descr="Source: Uniform Data System, 2015. National Data: U.S. Census Population Estimates Bureau, 2015 "/>
          <p:cNvSpPr>
            <a:spLocks noGrp="1"/>
          </p:cNvSpPr>
          <p:nvPr>
            <p:ph idx="1"/>
          </p:nvPr>
        </p:nvSpPr>
        <p:spPr>
          <a:xfrm>
            <a:off x="1726100" y="5660456"/>
            <a:ext cx="5915025" cy="275400"/>
          </a:xfrm>
        </p:spPr>
        <p:txBody>
          <a:bodyPr>
            <a:normAutofit/>
          </a:bodyPr>
          <a:lstStyle/>
          <a:p>
            <a:pPr marL="0" indent="0" eaLnBrk="0" hangingPunct="0">
              <a:spcBef>
                <a:spcPts val="0"/>
              </a:spcBef>
              <a:buNone/>
            </a:pPr>
            <a:r>
              <a:rPr lang="en-US" sz="1000" dirty="0">
                <a:latin typeface="Arial" panose="020B0604020202020204" pitchFamily="34" charset="0"/>
                <a:cs typeface="Arial" panose="020B0604020202020204" pitchFamily="34" charset="0"/>
              </a:rPr>
              <a:t>Source: Uniform Data System, 2015. </a:t>
            </a:r>
            <a:r>
              <a:rPr lang="en-US" sz="1000" i="1" dirty="0">
                <a:latin typeface="Arial" panose="020B0604020202020204" pitchFamily="34" charset="0"/>
                <a:cs typeface="Arial" panose="020B0604020202020204" pitchFamily="34" charset="0"/>
              </a:rPr>
              <a:t>National Data</a:t>
            </a:r>
            <a:r>
              <a:rPr lang="en-US" sz="1000" dirty="0">
                <a:latin typeface="Arial" panose="020B0604020202020204" pitchFamily="34" charset="0"/>
                <a:cs typeface="Arial" panose="020B0604020202020204" pitchFamily="34" charset="0"/>
              </a:rPr>
              <a:t>: U.S. Census </a:t>
            </a:r>
            <a:r>
              <a:rPr lang="en-US" sz="1000" dirty="0" smtClean="0">
                <a:latin typeface="Arial" panose="020B0604020202020204" pitchFamily="34" charset="0"/>
                <a:cs typeface="Arial" panose="020B0604020202020204" pitchFamily="34" charset="0"/>
              </a:rPr>
              <a:t>Population Estimates Bureau</a:t>
            </a:r>
            <a:r>
              <a:rPr lang="en-US" sz="1000" dirty="0">
                <a:latin typeface="Arial" panose="020B0604020202020204" pitchFamily="34" charset="0"/>
                <a:cs typeface="Arial" panose="020B0604020202020204" pitchFamily="34" charset="0"/>
              </a:rPr>
              <a:t>, 2015 </a:t>
            </a:r>
          </a:p>
        </p:txBody>
      </p:sp>
      <p:sp>
        <p:nvSpPr>
          <p:cNvPr id="8" name="Slide Number Placeholder 3"/>
          <p:cNvSpPr>
            <a:spLocks noGrp="1"/>
          </p:cNvSpPr>
          <p:nvPr>
            <p:ph type="sldNum" sz="quarter" idx="18"/>
          </p:nvPr>
        </p:nvSpPr>
        <p:spPr>
          <a:xfrm>
            <a:off x="8108198" y="625579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8</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0771242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131762"/>
            <a:ext cx="6583797" cy="797628"/>
          </a:xfrm>
        </p:spPr>
        <p:txBody>
          <a:bodyPr/>
          <a:lstStyle/>
          <a:p>
            <a:r>
              <a:rPr lang="en-US" sz="3600" dirty="0"/>
              <a:t>Health Center </a:t>
            </a:r>
            <a:r>
              <a:rPr lang="en-US" sz="3600" dirty="0" smtClean="0"/>
              <a:t>Program and Oral Health</a:t>
            </a:r>
            <a:endParaRPr lang="en-US" sz="3600" dirty="0"/>
          </a:p>
        </p:txBody>
      </p:sp>
      <p:graphicFrame>
        <p:nvGraphicFramePr>
          <p:cNvPr id="12" name="Chart 11" descr="HRSA Health Center Program Data from 2007-2015 - Line chart" title="HRSA Health Center Program Data from 2007-2015"/>
          <p:cNvGraphicFramePr/>
          <p:nvPr>
            <p:extLst/>
          </p:nvPr>
        </p:nvGraphicFramePr>
        <p:xfrm>
          <a:off x="749509" y="1046265"/>
          <a:ext cx="7282350" cy="395736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1321288" y="4670176"/>
            <a:ext cx="347200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HRSA Uniform Data System (UDS)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871303" y="4654788"/>
            <a:ext cx="1587573" cy="307777"/>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HP2020 OH- 11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20"/>
          </p:nvPr>
        </p:nvSpPr>
        <p:spPr>
          <a:xfrm>
            <a:off x="536624" y="5281487"/>
            <a:ext cx="8256685" cy="672814"/>
          </a:xfrm>
        </p:spPr>
        <p:txBody>
          <a:bodyPr>
            <a:normAutofit lnSpcReduction="10000"/>
          </a:bodyPr>
          <a:lstStyle/>
          <a:p>
            <a:pPr>
              <a:buFont typeface="Wingdings" panose="05000000000000000000" pitchFamily="2" charset="2"/>
              <a:buChar char="Ø"/>
            </a:pPr>
            <a:r>
              <a:rPr lang="en-US" dirty="0">
                <a:solidFill>
                  <a:prstClr val="black"/>
                </a:solidFill>
              </a:rPr>
              <a:t>More than 13 million dental visits were provided in 2015, an increase of more than 1.2 million visits from the prior year</a:t>
            </a:r>
            <a:r>
              <a:rPr lang="en-US" dirty="0" smtClean="0">
                <a:solidFill>
                  <a:prstClr val="black"/>
                </a:solidFill>
              </a:rPr>
              <a:t>.</a:t>
            </a:r>
            <a:endParaRPr lang="en-US" dirty="0">
              <a:solidFill>
                <a:prstClr val="black"/>
              </a:solidFill>
            </a:endParaRPr>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9</a:t>
            </a:r>
          </a:p>
        </p:txBody>
      </p:sp>
    </p:spTree>
    <p:extLst>
      <p:ext uri="{BB962C8B-B14F-4D97-AF65-F5344CB8AC3E}">
        <p14:creationId xmlns:p14="http://schemas.microsoft.com/office/powerpoint/2010/main" val="1736015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6494" y="173173"/>
            <a:ext cx="5469147" cy="797628"/>
          </a:xfrm>
        </p:spPr>
        <p:txBody>
          <a:bodyPr/>
          <a:lstStyle/>
          <a:p>
            <a:pPr algn="ctr"/>
            <a:r>
              <a:rPr lang="en-US" sz="3600" dirty="0"/>
              <a:t>Ryan White HIV/AIDS </a:t>
            </a:r>
            <a:r>
              <a:rPr lang="en-US" sz="3600" dirty="0" smtClean="0"/>
              <a:t>Program</a:t>
            </a:r>
            <a:endParaRPr lang="en-US" sz="3600" dirty="0"/>
          </a:p>
        </p:txBody>
      </p:sp>
      <p:sp>
        <p:nvSpPr>
          <p:cNvPr id="4" name="Text Placeholder 3"/>
          <p:cNvSpPr>
            <a:spLocks noGrp="1"/>
          </p:cNvSpPr>
          <p:nvPr>
            <p:ph type="body" sz="quarter" idx="20"/>
          </p:nvPr>
        </p:nvSpPr>
        <p:spPr>
          <a:xfrm>
            <a:off x="152276" y="1383031"/>
            <a:ext cx="8641033" cy="4724550"/>
          </a:xfrm>
        </p:spPr>
        <p:txBody>
          <a:bodyPr>
            <a:normAutofit fontScale="92500"/>
          </a:bodyPr>
          <a:lstStyle/>
          <a:p>
            <a:pPr>
              <a:buFont typeface="Wingdings" panose="05000000000000000000" pitchFamily="2" charset="2"/>
              <a:buChar char="Ø"/>
            </a:pPr>
            <a:r>
              <a:rPr lang="en-US" sz="3200" dirty="0" smtClean="0"/>
              <a:t>Provides</a:t>
            </a:r>
            <a:r>
              <a:rPr lang="en-US" sz="3200" dirty="0" smtClean="0">
                <a:solidFill>
                  <a:srgbClr val="FF0000"/>
                </a:solidFill>
              </a:rPr>
              <a:t> </a:t>
            </a:r>
            <a:r>
              <a:rPr lang="en-US" sz="3200" dirty="0" smtClean="0"/>
              <a:t>care </a:t>
            </a:r>
            <a:r>
              <a:rPr lang="en-US" sz="3200" dirty="0"/>
              <a:t>and services, including dental </a:t>
            </a:r>
            <a:r>
              <a:rPr lang="en-US" sz="3200" dirty="0" smtClean="0"/>
              <a:t>programs, </a:t>
            </a:r>
            <a:r>
              <a:rPr lang="en-US" sz="3200" dirty="0"/>
              <a:t>to address the unique health issues faced by people living with </a:t>
            </a:r>
            <a:r>
              <a:rPr lang="en-US" sz="3200" dirty="0" smtClean="0"/>
              <a:t>HIV/AIDS (PLWH).</a:t>
            </a:r>
          </a:p>
          <a:p>
            <a:pPr marL="0" indent="0">
              <a:buNone/>
            </a:pPr>
            <a:endParaRPr lang="en-US" sz="3200" dirty="0"/>
          </a:p>
          <a:p>
            <a:pPr marL="0" indent="0" algn="ctr">
              <a:buNone/>
            </a:pPr>
            <a:r>
              <a:rPr lang="en-US" dirty="0" smtClean="0"/>
              <a:t/>
            </a:r>
            <a:br>
              <a:rPr lang="en-US" dirty="0" smtClean="0"/>
            </a:br>
            <a:r>
              <a:rPr lang="en-US" sz="3200" b="1" dirty="0" smtClean="0">
                <a:solidFill>
                  <a:srgbClr val="990033"/>
                </a:solidFill>
              </a:rPr>
              <a:t>OVER HALF </a:t>
            </a:r>
            <a:r>
              <a:rPr lang="en-US" sz="3200" dirty="0" smtClean="0"/>
              <a:t>of people living with diagnosed HIV in the U.S.- </a:t>
            </a:r>
            <a:r>
              <a:rPr lang="en-US" sz="3200" b="1" dirty="0" smtClean="0">
                <a:solidFill>
                  <a:srgbClr val="990033"/>
                </a:solidFill>
              </a:rPr>
              <a:t>MORE THAN 500,000 PEOPLE</a:t>
            </a:r>
            <a:r>
              <a:rPr lang="en-US" sz="3200" dirty="0" smtClean="0">
                <a:solidFill>
                  <a:srgbClr val="990033"/>
                </a:solidFill>
              </a:rPr>
              <a:t> </a:t>
            </a:r>
            <a:r>
              <a:rPr lang="en-US" sz="3200" dirty="0" smtClean="0"/>
              <a:t>– receive care through the Ryan White HIV/AIDS Program</a:t>
            </a:r>
            <a:endParaRPr lang="en-US" sz="3200" dirty="0"/>
          </a:p>
        </p:txBody>
      </p:sp>
      <p:pic>
        <p:nvPicPr>
          <p:cNvPr id="8" name="Picture 7" descr="Ryan White HIV/AIDS logo"/>
          <p:cNvPicPr>
            <a:picLocks noChangeAspect="1"/>
          </p:cNvPicPr>
          <p:nvPr/>
        </p:nvPicPr>
        <p:blipFill>
          <a:blip r:embed="rId3"/>
          <a:stretch>
            <a:fillRect/>
          </a:stretch>
        </p:blipFill>
        <p:spPr>
          <a:xfrm>
            <a:off x="513109" y="3667219"/>
            <a:ext cx="634592" cy="757057"/>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10</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913845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889" y="139305"/>
            <a:ext cx="5469147" cy="797628"/>
          </a:xfrm>
        </p:spPr>
        <p:txBody>
          <a:bodyPr/>
          <a:lstStyle/>
          <a:p>
            <a:pPr algn="ctr"/>
            <a:r>
              <a:rPr lang="en-US" sz="3600" dirty="0"/>
              <a:t>Ryan White HIV/AIDS </a:t>
            </a:r>
            <a:r>
              <a:rPr lang="en-US" sz="3600" dirty="0" smtClean="0"/>
              <a:t>Program</a:t>
            </a:r>
            <a:endParaRPr lang="en-US" sz="3600" dirty="0"/>
          </a:p>
        </p:txBody>
      </p:sp>
      <p:sp>
        <p:nvSpPr>
          <p:cNvPr id="4" name="Text Placeholder 3"/>
          <p:cNvSpPr>
            <a:spLocks noGrp="1"/>
          </p:cNvSpPr>
          <p:nvPr>
            <p:ph type="body" sz="quarter" idx="20"/>
          </p:nvPr>
        </p:nvSpPr>
        <p:spPr>
          <a:xfrm>
            <a:off x="646220" y="1383031"/>
            <a:ext cx="8147089" cy="4724550"/>
          </a:xfrm>
        </p:spPr>
        <p:txBody>
          <a:bodyPr>
            <a:normAutofit/>
          </a:bodyPr>
          <a:lstStyle/>
          <a:p>
            <a:pPr>
              <a:buFont typeface="Wingdings" panose="05000000000000000000" pitchFamily="2" charset="2"/>
              <a:buChar char="Ø"/>
            </a:pPr>
            <a:r>
              <a:rPr lang="en-US" sz="2800" dirty="0" smtClean="0"/>
              <a:t>83</a:t>
            </a:r>
            <a:r>
              <a:rPr lang="en-US" sz="2800" dirty="0"/>
              <a:t>% of Ryan White HIV/AIDS Program clients are virally suppressed, up from 70% in 2010, and exceeding the national average* of 55</a:t>
            </a:r>
            <a:r>
              <a:rPr lang="en-US" sz="2800" dirty="0" smtClean="0"/>
              <a:t>%.</a:t>
            </a:r>
          </a:p>
          <a:p>
            <a:pPr marL="0" indent="0">
              <a:buNone/>
            </a:pPr>
            <a:r>
              <a:rPr lang="en-US" sz="1200" b="1" i="1" dirty="0"/>
              <a:t>*Viral suppression among people &gt;=13 years old diagnosed with HIV in 34 states and </a:t>
            </a:r>
            <a:r>
              <a:rPr lang="en-US" sz="1200" b="1" i="1" dirty="0" smtClean="0"/>
              <a:t>DC</a:t>
            </a:r>
            <a:endParaRPr lang="en-US" sz="1200" b="1" dirty="0"/>
          </a:p>
        </p:txBody>
      </p:sp>
      <p:pic>
        <p:nvPicPr>
          <p:cNvPr id="8" name="Picture 7" descr="graphic of doctor and patient"/>
          <p:cNvPicPr>
            <a:picLocks noChangeAspect="1"/>
          </p:cNvPicPr>
          <p:nvPr/>
        </p:nvPicPr>
        <p:blipFill>
          <a:blip r:embed="rId3"/>
          <a:stretch>
            <a:fillRect/>
          </a:stretch>
        </p:blipFill>
        <p:spPr>
          <a:xfrm>
            <a:off x="2624788" y="3425140"/>
            <a:ext cx="4189949" cy="2659806"/>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11</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773815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131762"/>
            <a:ext cx="6595507" cy="797628"/>
          </a:xfrm>
        </p:spPr>
        <p:txBody>
          <a:bodyPr/>
          <a:lstStyle/>
          <a:p>
            <a:r>
              <a:rPr lang="en-US" sz="3200" dirty="0"/>
              <a:t>Ryan White HIV/AIDS </a:t>
            </a:r>
            <a:r>
              <a:rPr lang="en-US" sz="3200" dirty="0" smtClean="0"/>
              <a:t>Program and Oral Health </a:t>
            </a:r>
            <a:r>
              <a:rPr lang="en-US" sz="3200" dirty="0"/>
              <a:t>	</a:t>
            </a:r>
          </a:p>
        </p:txBody>
      </p:sp>
      <p:sp>
        <p:nvSpPr>
          <p:cNvPr id="4" name="Text Placeholder 3"/>
          <p:cNvSpPr>
            <a:spLocks noGrp="1"/>
          </p:cNvSpPr>
          <p:nvPr>
            <p:ph type="body" sz="quarter" idx="20"/>
          </p:nvPr>
        </p:nvSpPr>
        <p:spPr>
          <a:xfrm>
            <a:off x="371268" y="1198485"/>
            <a:ext cx="8401464" cy="4829453"/>
          </a:xfrm>
        </p:spPr>
        <p:txBody>
          <a:bodyPr>
            <a:normAutofit/>
          </a:bodyPr>
          <a:lstStyle/>
          <a:p>
            <a:pPr>
              <a:buFont typeface="Wingdings" panose="05000000000000000000" pitchFamily="2" charset="2"/>
              <a:buChar char="Ø"/>
            </a:pPr>
            <a:r>
              <a:rPr lang="en-US" sz="2800" dirty="0"/>
              <a:t>Oral health care is especially critical for PLWH, since dental professionals can play </a:t>
            </a:r>
            <a:r>
              <a:rPr lang="en-US" sz="2800" dirty="0" smtClean="0"/>
              <a:t>  a </a:t>
            </a:r>
            <a:r>
              <a:rPr lang="en-US" sz="2800" dirty="0"/>
              <a:t>role in early diagnosis of HIV </a:t>
            </a:r>
            <a:r>
              <a:rPr lang="en-US" sz="2800" dirty="0" smtClean="0"/>
              <a:t>infection.</a:t>
            </a:r>
            <a:r>
              <a:rPr lang="en-US" sz="2200" dirty="0"/>
              <a:t/>
            </a:r>
            <a:br>
              <a:rPr lang="en-US" sz="2200" dirty="0"/>
            </a:br>
            <a:r>
              <a:rPr lang="en-US" sz="2200" dirty="0" smtClean="0"/>
              <a:t>  </a:t>
            </a:r>
            <a:endParaRPr lang="en-US" sz="2200" dirty="0"/>
          </a:p>
          <a:p>
            <a:pPr>
              <a:buFont typeface="Wingdings" panose="05000000000000000000" pitchFamily="2" charset="2"/>
              <a:buChar char="Ø"/>
            </a:pPr>
            <a:r>
              <a:rPr lang="en-US" sz="2400" dirty="0"/>
              <a:t>In FY16, HRSA programs included </a:t>
            </a:r>
          </a:p>
          <a:p>
            <a:pPr lvl="1"/>
            <a:r>
              <a:rPr lang="en-US" sz="2200" dirty="0"/>
              <a:t>$9 million for the </a:t>
            </a:r>
            <a:r>
              <a:rPr lang="en-US" sz="2200" b="1" dirty="0"/>
              <a:t>Dental Reimbursement Program</a:t>
            </a:r>
            <a:r>
              <a:rPr lang="en-US" sz="2200" dirty="0"/>
              <a:t>, which defrays costs for educational institutions that provide oral health care to </a:t>
            </a:r>
            <a:r>
              <a:rPr lang="en-US" sz="2200" dirty="0" smtClean="0"/>
              <a:t>PLWH</a:t>
            </a:r>
            <a:endParaRPr lang="en-US" sz="2200" dirty="0"/>
          </a:p>
          <a:p>
            <a:pPr lvl="1"/>
            <a:r>
              <a:rPr lang="en-US" sz="2200" dirty="0"/>
              <a:t>$3.2 million for the </a:t>
            </a:r>
            <a:r>
              <a:rPr lang="en-US" sz="2200" b="1" dirty="0"/>
              <a:t>Community-Based Dental Partnership Program </a:t>
            </a:r>
            <a:r>
              <a:rPr lang="en-US" sz="2200" dirty="0"/>
              <a:t>that provides hands-on learning opportunities for future oral health professionals to learn about </a:t>
            </a:r>
            <a:r>
              <a:rPr lang="en-US" sz="2200" dirty="0" smtClean="0"/>
              <a:t>PLWH</a:t>
            </a:r>
            <a:endParaRPr lang="en-US" sz="2200"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12</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815111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10" y="131762"/>
            <a:ext cx="6538530" cy="797628"/>
          </a:xfrm>
        </p:spPr>
        <p:txBody>
          <a:bodyPr/>
          <a:lstStyle/>
          <a:p>
            <a:r>
              <a:rPr lang="en-US" sz="3600" dirty="0"/>
              <a:t>Maternal and Child Health</a:t>
            </a:r>
          </a:p>
        </p:txBody>
      </p:sp>
      <p:sp>
        <p:nvSpPr>
          <p:cNvPr id="4" name="Text Placeholder 3"/>
          <p:cNvSpPr>
            <a:spLocks noGrp="1"/>
          </p:cNvSpPr>
          <p:nvPr>
            <p:ph type="body" sz="quarter" idx="20"/>
          </p:nvPr>
        </p:nvSpPr>
        <p:spPr>
          <a:xfrm>
            <a:off x="371267" y="1191986"/>
            <a:ext cx="8497525" cy="4823804"/>
          </a:xfrm>
        </p:spPr>
        <p:txBody>
          <a:bodyPr>
            <a:normAutofit fontScale="92500" lnSpcReduction="20000"/>
          </a:bodyPr>
          <a:lstStyle/>
          <a:p>
            <a:pPr>
              <a:buFont typeface="Wingdings" panose="05000000000000000000" pitchFamily="2" charset="2"/>
              <a:buChar char="Ø"/>
            </a:pPr>
            <a:r>
              <a:rPr lang="en-US" sz="2800" dirty="0" smtClean="0"/>
              <a:t>HRSA’s </a:t>
            </a:r>
            <a:r>
              <a:rPr lang="en-US" sz="2800" dirty="0"/>
              <a:t>Maternal and Child </a:t>
            </a:r>
            <a:r>
              <a:rPr lang="en-US" sz="2800" dirty="0" smtClean="0"/>
              <a:t>Health (MCH) Bureau </a:t>
            </a:r>
            <a:r>
              <a:rPr lang="en-US" sz="2800" dirty="0"/>
              <a:t>programs serve more than 50 million women, children and families each year, including half of all pregnant women and one-third of all infants and children in the United States</a:t>
            </a:r>
            <a:r>
              <a:rPr lang="en-US" sz="2800" dirty="0" smtClean="0"/>
              <a:t>.</a:t>
            </a:r>
            <a:endParaRPr lang="en-US" sz="2800" dirty="0"/>
          </a:p>
          <a:p>
            <a:pPr lvl="1">
              <a:buFont typeface="Courier New" panose="02070309020205020404" pitchFamily="49" charset="0"/>
              <a:buChar char="o"/>
            </a:pPr>
            <a:r>
              <a:rPr lang="en-US" sz="2200" b="1" dirty="0" smtClean="0"/>
              <a:t>Block </a:t>
            </a:r>
            <a:r>
              <a:rPr lang="en-US" sz="2200" b="1" dirty="0"/>
              <a:t>Grants to </a:t>
            </a:r>
            <a:r>
              <a:rPr lang="en-US" sz="2200" b="1" dirty="0" smtClean="0"/>
              <a:t>States </a:t>
            </a:r>
            <a:r>
              <a:rPr lang="en-US" sz="2200" dirty="0" smtClean="0"/>
              <a:t>-</a:t>
            </a:r>
            <a:r>
              <a:rPr lang="en-US" sz="2200" b="1" dirty="0" smtClean="0"/>
              <a:t> </a:t>
            </a:r>
            <a:r>
              <a:rPr lang="en-US" sz="2200" dirty="0" smtClean="0"/>
              <a:t>Title </a:t>
            </a:r>
            <a:r>
              <a:rPr lang="en-US" sz="2200" dirty="0"/>
              <a:t>V Maternal and Child Health Block Grant Program is the nation’s oldest federal-state partnership. It aims to improve the health and well-being of women (particularly mothers) and children</a:t>
            </a:r>
            <a:r>
              <a:rPr lang="en-US" sz="2200" dirty="0" smtClean="0"/>
              <a:t>.</a:t>
            </a:r>
          </a:p>
          <a:p>
            <a:pPr lvl="1">
              <a:buFont typeface="Wingdings" panose="05000000000000000000" pitchFamily="2" charset="2"/>
              <a:buChar char="§"/>
            </a:pPr>
            <a:endParaRPr lang="en-US" sz="2200" b="1" dirty="0" smtClean="0">
              <a:ea typeface="Times New Roman" panose="02020603050405020304" pitchFamily="18" charset="0"/>
              <a:cs typeface="Times New Roman" panose="02020603050405020304" pitchFamily="18" charset="0"/>
            </a:endParaRPr>
          </a:p>
          <a:p>
            <a:pPr lvl="1">
              <a:buFont typeface="Courier New" panose="02070309020205020404" pitchFamily="49" charset="0"/>
              <a:buChar char="o"/>
            </a:pPr>
            <a:r>
              <a:rPr lang="en-US" sz="2200" b="1" dirty="0" smtClean="0">
                <a:ea typeface="Times New Roman" panose="02020603050405020304" pitchFamily="18" charset="0"/>
                <a:cs typeface="Times New Roman" panose="02020603050405020304" pitchFamily="18" charset="0"/>
              </a:rPr>
              <a:t>Maternal</a:t>
            </a:r>
            <a:r>
              <a:rPr lang="en-US" sz="2200" b="1" dirty="0">
                <a:ea typeface="Times New Roman" panose="02020603050405020304" pitchFamily="18" charset="0"/>
                <a:cs typeface="Times New Roman" panose="02020603050405020304" pitchFamily="18" charset="0"/>
              </a:rPr>
              <a:t>, Infant, and Early </a:t>
            </a:r>
            <a:endParaRPr lang="en-US" sz="2200" b="1" dirty="0" smtClean="0">
              <a:ea typeface="Times New Roman" panose="02020603050405020304" pitchFamily="18" charset="0"/>
              <a:cs typeface="Times New Roman" panose="02020603050405020304" pitchFamily="18" charset="0"/>
            </a:endParaRPr>
          </a:p>
          <a:p>
            <a:pPr marL="457200" lvl="1" indent="0">
              <a:buNone/>
            </a:pPr>
            <a:r>
              <a:rPr lang="en-US" sz="2200" b="1" dirty="0">
                <a:ea typeface="Times New Roman" panose="02020603050405020304" pitchFamily="18" charset="0"/>
                <a:cs typeface="Times New Roman" panose="02020603050405020304" pitchFamily="18" charset="0"/>
              </a:rPr>
              <a:t> </a:t>
            </a:r>
            <a:r>
              <a:rPr lang="en-US" sz="2200" b="1" dirty="0" smtClean="0">
                <a:ea typeface="Times New Roman" panose="02020603050405020304" pitchFamily="18" charset="0"/>
                <a:cs typeface="Times New Roman" panose="02020603050405020304" pitchFamily="18" charset="0"/>
              </a:rPr>
              <a:t>   Childhood </a:t>
            </a:r>
            <a:r>
              <a:rPr lang="en-US" sz="2200" b="1" dirty="0">
                <a:ea typeface="Times New Roman" panose="02020603050405020304" pitchFamily="18" charset="0"/>
                <a:cs typeface="Times New Roman" panose="02020603050405020304" pitchFamily="18" charset="0"/>
              </a:rPr>
              <a:t>Home </a:t>
            </a:r>
            <a:r>
              <a:rPr lang="en-US" sz="2200" b="1" dirty="0" smtClean="0">
                <a:ea typeface="Times New Roman" panose="02020603050405020304" pitchFamily="18" charset="0"/>
                <a:cs typeface="Times New Roman" panose="02020603050405020304" pitchFamily="18" charset="0"/>
              </a:rPr>
              <a:t>Visiting</a:t>
            </a:r>
          </a:p>
          <a:p>
            <a:pPr marL="457200" lvl="1" indent="0">
              <a:buNone/>
            </a:pPr>
            <a:r>
              <a:rPr lang="en-US" sz="2200" b="1" dirty="0" smtClean="0">
                <a:ea typeface="Times New Roman" panose="02020603050405020304" pitchFamily="18" charset="0"/>
                <a:cs typeface="Times New Roman" panose="02020603050405020304" pitchFamily="18" charset="0"/>
              </a:rPr>
              <a:t>    Program </a:t>
            </a:r>
            <a:r>
              <a:rPr lang="en-US" sz="2200" dirty="0" smtClean="0">
                <a:ea typeface="Times New Roman" panose="02020603050405020304" pitchFamily="18" charset="0"/>
                <a:cs typeface="Times New Roman" panose="02020603050405020304" pitchFamily="18" charset="0"/>
              </a:rPr>
              <a:t>- </a:t>
            </a:r>
            <a:r>
              <a:rPr lang="en-US" sz="2200" dirty="0" smtClean="0"/>
              <a:t>Supports at-risk</a:t>
            </a:r>
          </a:p>
          <a:p>
            <a:pPr marL="457200" lvl="1" indent="0">
              <a:buNone/>
            </a:pPr>
            <a:r>
              <a:rPr lang="en-US" sz="2200" dirty="0"/>
              <a:t> </a:t>
            </a:r>
            <a:r>
              <a:rPr lang="en-US" sz="2200" dirty="0" smtClean="0"/>
              <a:t>   parents </a:t>
            </a:r>
            <a:r>
              <a:rPr lang="en-US" sz="2200" dirty="0"/>
              <a:t>and families in </a:t>
            </a:r>
            <a:r>
              <a:rPr lang="en-US" sz="2200" dirty="0" smtClean="0"/>
              <a:t>all</a:t>
            </a:r>
          </a:p>
          <a:p>
            <a:pPr marL="457200" lvl="1" indent="0">
              <a:buNone/>
            </a:pPr>
            <a:r>
              <a:rPr lang="en-US" sz="2200" dirty="0" smtClean="0"/>
              <a:t>    50 </a:t>
            </a:r>
            <a:r>
              <a:rPr lang="en-US" sz="2200" dirty="0"/>
              <a:t>States, DC, and 5 </a:t>
            </a:r>
            <a:r>
              <a:rPr lang="en-US" sz="2200" dirty="0" smtClean="0"/>
              <a:t>territories</a:t>
            </a:r>
            <a:endParaRPr lang="en-US" sz="2200" dirty="0"/>
          </a:p>
        </p:txBody>
      </p:sp>
      <p:pic>
        <p:nvPicPr>
          <p:cNvPr id="7" name="Picture 6" descr="graphic of children"/>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79646" y="4073118"/>
            <a:ext cx="3293086" cy="1592292"/>
          </a:xfrm>
          <a:prstGeom prst="rect">
            <a:avLst/>
          </a:prstGeom>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13</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8318684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Maternal and Child Health </a:t>
            </a:r>
            <a:r>
              <a:rPr lang="en-US" sz="2800" dirty="0" smtClean="0"/>
              <a:t>Programs and </a:t>
            </a:r>
            <a:r>
              <a:rPr lang="en-US" sz="2800" dirty="0"/>
              <a:t>Oral </a:t>
            </a:r>
            <a:r>
              <a:rPr lang="en-US" sz="2800" dirty="0" smtClean="0"/>
              <a:t>Health</a:t>
            </a:r>
            <a:endParaRPr lang="en-US" sz="2800" dirty="0"/>
          </a:p>
        </p:txBody>
      </p:sp>
      <p:pic>
        <p:nvPicPr>
          <p:cNvPr id="9" name="Picture 8" descr="Mother and child"/>
          <p:cNvPicPr>
            <a:picLocks noChangeAspect="1"/>
          </p:cNvPicPr>
          <p:nvPr/>
        </p:nvPicPr>
        <p:blipFill>
          <a:blip r:embed="rId3"/>
          <a:stretch>
            <a:fillRect/>
          </a:stretch>
        </p:blipFill>
        <p:spPr>
          <a:xfrm>
            <a:off x="22860" y="1147847"/>
            <a:ext cx="810851" cy="1035283"/>
          </a:xfrm>
          <a:prstGeom prst="rect">
            <a:avLst/>
          </a:prstGeom>
        </p:spPr>
      </p:pic>
      <p:sp>
        <p:nvSpPr>
          <p:cNvPr id="4" name="Text Placeholder 3"/>
          <p:cNvSpPr>
            <a:spLocks noGrp="1"/>
          </p:cNvSpPr>
          <p:nvPr>
            <p:ph type="body" sz="quarter" idx="20"/>
          </p:nvPr>
        </p:nvSpPr>
        <p:spPr>
          <a:xfrm>
            <a:off x="833711" y="1255442"/>
            <a:ext cx="7903489" cy="4559431"/>
          </a:xfrm>
        </p:spPr>
        <p:txBody>
          <a:bodyPr>
            <a:normAutofit/>
          </a:bodyPr>
          <a:lstStyle/>
          <a:p>
            <a:pPr marL="0" indent="0">
              <a:buNone/>
            </a:pPr>
            <a:r>
              <a:rPr lang="en-US" sz="2600" dirty="0" smtClean="0"/>
              <a:t>Builds </a:t>
            </a:r>
            <a:r>
              <a:rPr lang="en-US" sz="2600" dirty="0"/>
              <a:t>and strengthens the capacity of state and community health care programs to implement systems of care that increase access and utilization of quality preventive oral health care and restorative services to MCH populations most at risk for oral disease</a:t>
            </a:r>
            <a:r>
              <a:rPr lang="en-US" sz="2600" dirty="0" smtClean="0"/>
              <a:t>.</a:t>
            </a:r>
          </a:p>
          <a:p>
            <a:pPr marL="0" indent="0">
              <a:buNone/>
            </a:pPr>
            <a:endParaRPr lang="en-US" sz="2200" dirty="0" smtClean="0"/>
          </a:p>
          <a:p>
            <a:pPr>
              <a:buFont typeface="Wingdings" panose="05000000000000000000" pitchFamily="2" charset="2"/>
              <a:buChar char="Ø"/>
            </a:pPr>
            <a:r>
              <a:rPr lang="en-US" sz="2500" b="1" dirty="0" smtClean="0"/>
              <a:t>MCH National Performance Measures</a:t>
            </a:r>
          </a:p>
          <a:p>
            <a:pPr>
              <a:buFont typeface="Wingdings" panose="05000000000000000000" pitchFamily="2" charset="2"/>
              <a:buChar char="Ø"/>
            </a:pPr>
            <a:r>
              <a:rPr lang="en-US" sz="2500" b="1" dirty="0"/>
              <a:t>Bright Futures</a:t>
            </a:r>
          </a:p>
          <a:p>
            <a:pPr>
              <a:buFont typeface="Wingdings" panose="05000000000000000000" pitchFamily="2" charset="2"/>
              <a:buChar char="Ø"/>
            </a:pPr>
            <a:r>
              <a:rPr lang="en-US" sz="2500" b="1" dirty="0" smtClean="0"/>
              <a:t>Perinatal </a:t>
            </a:r>
            <a:r>
              <a:rPr lang="en-US" sz="2500" b="1" dirty="0"/>
              <a:t>and Infant Oral Health Quality </a:t>
            </a:r>
            <a:r>
              <a:rPr lang="en-US" sz="2500" b="1" dirty="0" smtClean="0"/>
              <a:t>Improvement</a:t>
            </a:r>
            <a:endParaRPr lang="en-US" sz="2500" b="1"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14</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0170396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Federal Office of Rural </a:t>
            </a:r>
            <a:r>
              <a:rPr lang="en-US" sz="3600" dirty="0"/>
              <a:t>Health Policy</a:t>
            </a:r>
          </a:p>
        </p:txBody>
      </p:sp>
      <p:sp>
        <p:nvSpPr>
          <p:cNvPr id="4" name="Text Placeholder 3"/>
          <p:cNvSpPr>
            <a:spLocks noGrp="1"/>
          </p:cNvSpPr>
          <p:nvPr>
            <p:ph type="body" sz="quarter" idx="20"/>
          </p:nvPr>
        </p:nvSpPr>
        <p:spPr>
          <a:xfrm>
            <a:off x="391845" y="1163692"/>
            <a:ext cx="8401464" cy="4840066"/>
          </a:xfrm>
        </p:spPr>
        <p:txBody>
          <a:bodyPr>
            <a:normAutofit fontScale="70000" lnSpcReduction="20000"/>
          </a:bodyPr>
          <a:lstStyle/>
          <a:p>
            <a:pPr marL="0" indent="0">
              <a:buNone/>
            </a:pPr>
            <a:r>
              <a:rPr lang="en-US" sz="3700" dirty="0" smtClean="0"/>
              <a:t>Provides </a:t>
            </a:r>
            <a:r>
              <a:rPr lang="en-US" sz="3700" dirty="0"/>
              <a:t>policy support to the Office of Secretary and supports a number of rural health programs, including rural health networks, black lung clinics, telehealth, and veterans rural health access programs</a:t>
            </a:r>
            <a:r>
              <a:rPr lang="en-US" sz="2800" dirty="0"/>
              <a:t/>
            </a:r>
            <a:br>
              <a:rPr lang="en-US" sz="2800" dirty="0"/>
            </a:br>
            <a:endParaRPr lang="en-US" sz="2800" dirty="0"/>
          </a:p>
          <a:p>
            <a:pPr>
              <a:buFont typeface="Wingdings" panose="05000000000000000000" pitchFamily="2" charset="2"/>
              <a:buChar char="Ø"/>
            </a:pPr>
            <a:r>
              <a:rPr lang="en-US" sz="3600" b="1" dirty="0"/>
              <a:t>Telehealth Network Grant </a:t>
            </a:r>
            <a:r>
              <a:rPr lang="en-US" sz="3600" b="1" dirty="0" smtClean="0"/>
              <a:t>Program-</a:t>
            </a:r>
            <a:r>
              <a:rPr lang="en-US" sz="3600" dirty="0" smtClean="0"/>
              <a:t> Since </a:t>
            </a:r>
            <a:r>
              <a:rPr lang="en-US" sz="3600" dirty="0"/>
              <a:t>2005, supported 3,100 new or expanded telehealth sites; nearly a 10% increase from 2015 to </a:t>
            </a:r>
            <a:r>
              <a:rPr lang="en-US" sz="3600" dirty="0" smtClean="0"/>
              <a:t>2016.</a:t>
            </a:r>
          </a:p>
          <a:p>
            <a:pPr marL="0" indent="0">
              <a:buNone/>
            </a:pPr>
            <a:endParaRPr lang="en-US" sz="3600" dirty="0" smtClean="0"/>
          </a:p>
          <a:p>
            <a:pPr>
              <a:buFont typeface="Wingdings" panose="05000000000000000000" pitchFamily="2" charset="2"/>
              <a:buChar char="Ø"/>
            </a:pPr>
            <a:r>
              <a:rPr lang="en-US" sz="3600" b="1" dirty="0" smtClean="0"/>
              <a:t>Rural Community Health </a:t>
            </a:r>
            <a:r>
              <a:rPr lang="en-US" sz="3500" b="1" dirty="0" smtClean="0"/>
              <a:t>Gateway- </a:t>
            </a:r>
            <a:r>
              <a:rPr lang="en-US" sz="3500" dirty="0" smtClean="0"/>
              <a:t>T</a:t>
            </a:r>
            <a:r>
              <a:rPr lang="en-US" sz="3600" dirty="0" smtClean="0"/>
              <a:t>he </a:t>
            </a:r>
            <a:r>
              <a:rPr lang="en-US" sz="3600" dirty="0"/>
              <a:t>home for information about evidence-based models of rural health interventions, as well as innovative </a:t>
            </a:r>
            <a:r>
              <a:rPr lang="en-US" sz="3600" dirty="0" smtClean="0"/>
              <a:t>approaches- </a:t>
            </a:r>
            <a:r>
              <a:rPr lang="en-US" sz="3600" i="1" dirty="0" smtClean="0"/>
              <a:t>https</a:t>
            </a:r>
            <a:r>
              <a:rPr lang="en-US" sz="3600" i="1" dirty="0"/>
              <a:t>://www.ruralhealthinfo.org/</a:t>
            </a:r>
            <a:endParaRPr lang="en-US" sz="3500" i="1"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15</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2482691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131762"/>
            <a:ext cx="6620011" cy="797628"/>
          </a:xfrm>
        </p:spPr>
        <p:txBody>
          <a:bodyPr/>
          <a:lstStyle/>
          <a:p>
            <a:r>
              <a:rPr lang="en-US" sz="3200" dirty="0"/>
              <a:t>Federal Office of Rural Health </a:t>
            </a:r>
            <a:r>
              <a:rPr lang="en-US" sz="3200" dirty="0" smtClean="0"/>
              <a:t>Policy and Oral Health </a:t>
            </a:r>
            <a:endParaRPr lang="en-US" sz="3200" dirty="0"/>
          </a:p>
        </p:txBody>
      </p:sp>
      <p:sp>
        <p:nvSpPr>
          <p:cNvPr id="4" name="Text Placeholder 3"/>
          <p:cNvSpPr>
            <a:spLocks noGrp="1"/>
          </p:cNvSpPr>
          <p:nvPr>
            <p:ph type="body" sz="quarter" idx="20"/>
          </p:nvPr>
        </p:nvSpPr>
        <p:spPr>
          <a:xfrm>
            <a:off x="127431" y="1154765"/>
            <a:ext cx="5696320" cy="4177841"/>
          </a:xfrm>
        </p:spPr>
        <p:txBody>
          <a:bodyPr>
            <a:normAutofit/>
          </a:bodyPr>
          <a:lstStyle/>
          <a:p>
            <a:pPr>
              <a:spcAft>
                <a:spcPts val="600"/>
              </a:spcAft>
              <a:buFont typeface="Wingdings" panose="05000000000000000000" pitchFamily="2" charset="2"/>
              <a:buChar char="Ø"/>
            </a:pPr>
            <a:r>
              <a:rPr lang="en-US" sz="2400" b="1" dirty="0"/>
              <a:t>Rural Health Care Services Outreach Program </a:t>
            </a:r>
            <a:r>
              <a:rPr lang="en-US" sz="2200" dirty="0"/>
              <a:t>invests in rural communities to focus on outreach and education</a:t>
            </a:r>
            <a:r>
              <a:rPr lang="en-US" sz="2200" dirty="0" smtClean="0"/>
              <a:t>.</a:t>
            </a:r>
            <a:endParaRPr lang="en-US" sz="2200" dirty="0"/>
          </a:p>
          <a:p>
            <a:pPr>
              <a:spcAft>
                <a:spcPts val="600"/>
              </a:spcAft>
              <a:buFont typeface="Wingdings" panose="05000000000000000000" pitchFamily="2" charset="2"/>
              <a:buChar char="Ø"/>
            </a:pPr>
            <a:r>
              <a:rPr lang="en-US" sz="2400" b="1" dirty="0"/>
              <a:t>The Rural Health Network Development Program </a:t>
            </a:r>
            <a:r>
              <a:rPr lang="en-US" sz="2200" dirty="0"/>
              <a:t>funds programs that utilize a network approach to provide innovative solutions to healthcare needs</a:t>
            </a:r>
            <a:r>
              <a:rPr lang="en-US" sz="2200" dirty="0" smtClean="0"/>
              <a:t>.</a:t>
            </a:r>
          </a:p>
          <a:p>
            <a:pPr>
              <a:spcAft>
                <a:spcPts val="600"/>
              </a:spcAft>
              <a:buFont typeface="Wingdings" panose="05000000000000000000" pitchFamily="2" charset="2"/>
              <a:buChar char="Ø"/>
            </a:pPr>
            <a:r>
              <a:rPr lang="en-US" sz="2400" b="1" dirty="0" smtClean="0"/>
              <a:t>Rural Health Information Hub Oral </a:t>
            </a:r>
            <a:r>
              <a:rPr lang="en-US" sz="2400" b="1" dirty="0"/>
              <a:t>Health </a:t>
            </a:r>
            <a:r>
              <a:rPr lang="en-US" sz="2400" b="1" dirty="0" smtClean="0"/>
              <a:t>toolkit</a:t>
            </a:r>
          </a:p>
        </p:txBody>
      </p:sp>
      <p:pic>
        <p:nvPicPr>
          <p:cNvPr id="8" name="Picture 4" descr="Rural area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050" y="1608083"/>
            <a:ext cx="3616609" cy="27124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16</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Rectangle 5"/>
          <p:cNvSpPr/>
          <p:nvPr/>
        </p:nvSpPr>
        <p:spPr>
          <a:xfrm>
            <a:off x="658070" y="5332606"/>
            <a:ext cx="813524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a:ea typeface="+mn-ea"/>
                <a:cs typeface="+mn-cs"/>
              </a:rPr>
              <a:t>https</a:t>
            </a:r>
            <a:r>
              <a:rPr kumimoji="0" lang="en-US" sz="2400" b="0" i="1" u="none" strike="noStrike" kern="1200" cap="none" spc="0" normalizeH="0" baseline="0" noProof="0" dirty="0">
                <a:ln>
                  <a:noFill/>
                </a:ln>
                <a:solidFill>
                  <a:prstClr val="black"/>
                </a:solidFill>
                <a:effectLst/>
                <a:uLnTx/>
                <a:uFillTx/>
                <a:latin typeface="Calibri"/>
                <a:ea typeface="+mn-ea"/>
                <a:cs typeface="+mn-cs"/>
              </a:rPr>
              <a:t>://www.ruralhealthinfo.org/community-health/oral-health</a:t>
            </a:r>
          </a:p>
        </p:txBody>
      </p:sp>
    </p:spTree>
    <p:extLst>
      <p:ext uri="{BB962C8B-B14F-4D97-AF65-F5344CB8AC3E}">
        <p14:creationId xmlns:p14="http://schemas.microsoft.com/office/powerpoint/2010/main" val="4096789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Key Points/Takeaways </a:t>
            </a:r>
            <a:endParaRPr lang="en-US" sz="3600" dirty="0"/>
          </a:p>
        </p:txBody>
      </p:sp>
      <p:sp>
        <p:nvSpPr>
          <p:cNvPr id="4" name="Text Placeholder 3"/>
          <p:cNvSpPr>
            <a:spLocks noGrp="1"/>
          </p:cNvSpPr>
          <p:nvPr>
            <p:ph type="body" sz="quarter" idx="20"/>
          </p:nvPr>
        </p:nvSpPr>
        <p:spPr>
          <a:xfrm>
            <a:off x="371268" y="1290918"/>
            <a:ext cx="8401464" cy="4679576"/>
          </a:xfrm>
        </p:spPr>
        <p:txBody>
          <a:bodyPr>
            <a:normAutofit lnSpcReduction="10000"/>
          </a:bodyPr>
          <a:lstStyle/>
          <a:p>
            <a:pPr>
              <a:buFont typeface="Wingdings" panose="05000000000000000000" pitchFamily="2" charset="2"/>
              <a:buChar char="Ø"/>
            </a:pPr>
            <a:r>
              <a:rPr lang="en-US" sz="2400" dirty="0" smtClean="0"/>
              <a:t>Disparities in access to primary medical care and oral health care persist. </a:t>
            </a:r>
          </a:p>
          <a:p>
            <a:endParaRPr lang="en-US" sz="2200" dirty="0" smtClean="0"/>
          </a:p>
          <a:p>
            <a:pPr marL="0" indent="0">
              <a:buNone/>
            </a:pPr>
            <a:r>
              <a:rPr lang="en-US" sz="2400" b="1" i="1" dirty="0" smtClean="0"/>
              <a:t>HRSA continues to: </a:t>
            </a:r>
            <a:r>
              <a:rPr lang="en-US" sz="2400" dirty="0" smtClean="0"/>
              <a:t> </a:t>
            </a:r>
          </a:p>
          <a:p>
            <a:pPr lvl="1">
              <a:buFont typeface="Wingdings" panose="05000000000000000000" pitchFamily="2" charset="2"/>
              <a:buChar char="Ø"/>
            </a:pPr>
            <a:r>
              <a:rPr lang="en-US" sz="2400" dirty="0" smtClean="0"/>
              <a:t>Support </a:t>
            </a:r>
            <a:r>
              <a:rPr lang="en-US" sz="2400" dirty="0"/>
              <a:t>an increase in </a:t>
            </a:r>
            <a:r>
              <a:rPr lang="en-US" sz="2400" dirty="0" smtClean="0"/>
              <a:t>health </a:t>
            </a:r>
            <a:r>
              <a:rPr lang="en-US" sz="2400" dirty="0"/>
              <a:t>care access points to expand the availability of </a:t>
            </a:r>
            <a:r>
              <a:rPr lang="en-US" sz="2400" dirty="0" smtClean="0"/>
              <a:t>services </a:t>
            </a:r>
            <a:r>
              <a:rPr lang="en-US" sz="2400" dirty="0"/>
              <a:t>to underserved, disadvantaged, geographically isolated, and </a:t>
            </a:r>
            <a:r>
              <a:rPr lang="en-US" sz="2400" dirty="0" smtClean="0"/>
              <a:t> medically vulnerable populations.</a:t>
            </a:r>
          </a:p>
          <a:p>
            <a:pPr lvl="1">
              <a:buFont typeface="Wingdings" panose="05000000000000000000" pitchFamily="2" charset="2"/>
              <a:buChar char="Ø"/>
            </a:pPr>
            <a:r>
              <a:rPr lang="en-US" sz="2400" dirty="0"/>
              <a:t>Support the integration and coordination of public health with primary care, including behavioral and oral health services, to improve individual outcomes and overall population health</a:t>
            </a:r>
            <a:r>
              <a:rPr lang="en-US" sz="2400" dirty="0" smtClean="0"/>
              <a:t>.</a:t>
            </a:r>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a:ea typeface="+mn-ea"/>
                <a:cs typeface="Verdana"/>
              </a:rPr>
              <a:t>17</a:t>
            </a:r>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1112020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108198" y="6255794"/>
            <a:ext cx="685111" cy="446432"/>
          </a:xfrm>
        </p:spPr>
        <p:txBody>
          <a:bodyPr/>
          <a:lstStyle/>
          <a:p>
            <a:fld id="{7391EDBC-5481-E248-9D04-B6CCC7FAB9E3}" type="slidenum">
              <a:rPr lang="en-US" smtClean="0">
                <a:solidFill>
                  <a:prstClr val="black"/>
                </a:solidFill>
              </a:rPr>
              <a:pPr/>
              <a:t>6</a:t>
            </a:fld>
            <a:endParaRPr lang="en-US" dirty="0">
              <a:solidFill>
                <a:prstClr val="black"/>
              </a:solidFill>
            </a:endParaRPr>
          </a:p>
        </p:txBody>
      </p:sp>
      <p:sp>
        <p:nvSpPr>
          <p:cNvPr id="4" name="Text Placeholder 3"/>
          <p:cNvSpPr>
            <a:spLocks noGrp="1"/>
          </p:cNvSpPr>
          <p:nvPr>
            <p:ph type="body" sz="quarter" idx="20"/>
          </p:nvPr>
        </p:nvSpPr>
        <p:spPr>
          <a:xfrm>
            <a:off x="187036" y="1446276"/>
            <a:ext cx="8956963" cy="4343400"/>
          </a:xfrm>
        </p:spPr>
        <p:txBody>
          <a:bodyPr>
            <a:normAutofit/>
          </a:bodyPr>
          <a:lstStyle/>
          <a:p>
            <a:r>
              <a:rPr lang="en-US" sz="1900" dirty="0" smtClean="0"/>
              <a:t>The National Academy of Medicine (formerly IOM) defines access </a:t>
            </a:r>
            <a:r>
              <a:rPr lang="en-US" sz="1900" dirty="0"/>
              <a:t>to health </a:t>
            </a:r>
            <a:r>
              <a:rPr lang="en-US" sz="1900" dirty="0" smtClean="0"/>
              <a:t>services as </a:t>
            </a:r>
            <a:r>
              <a:rPr lang="en-US" sz="1900" dirty="0"/>
              <a:t>the timely use of personal health services to achieve the best health outcomes</a:t>
            </a:r>
            <a:r>
              <a:rPr lang="en-US" sz="1900" dirty="0" smtClean="0"/>
              <a:t>.</a:t>
            </a:r>
          </a:p>
          <a:p>
            <a:pPr marL="0" indent="0">
              <a:buNone/>
            </a:pPr>
            <a:endParaRPr lang="en-US" sz="1900" dirty="0" smtClean="0"/>
          </a:p>
          <a:p>
            <a:pPr>
              <a:buClr>
                <a:srgbClr val="057C18"/>
              </a:buClr>
            </a:pPr>
            <a:r>
              <a:rPr lang="en-US" sz="1900" dirty="0">
                <a:solidFill>
                  <a:prstClr val="black"/>
                </a:solidFill>
              </a:rPr>
              <a:t>Access to health care </a:t>
            </a:r>
            <a:r>
              <a:rPr lang="en-US" sz="1900" dirty="0" smtClean="0">
                <a:solidFill>
                  <a:prstClr val="black"/>
                </a:solidFill>
              </a:rPr>
              <a:t>impacts overall </a:t>
            </a:r>
            <a:r>
              <a:rPr lang="en-US" sz="1900" dirty="0">
                <a:solidFill>
                  <a:prstClr val="black"/>
                </a:solidFill>
              </a:rPr>
              <a:t>physical, social, </a:t>
            </a:r>
            <a:r>
              <a:rPr lang="en-US" sz="1900" dirty="0" smtClean="0">
                <a:solidFill>
                  <a:prstClr val="black"/>
                </a:solidFill>
              </a:rPr>
              <a:t>oral, and </a:t>
            </a:r>
            <a:r>
              <a:rPr lang="en-US" sz="1900" dirty="0">
                <a:solidFill>
                  <a:prstClr val="black"/>
                </a:solidFill>
              </a:rPr>
              <a:t>mental health </a:t>
            </a:r>
            <a:r>
              <a:rPr lang="en-US" sz="1900" dirty="0" smtClean="0">
                <a:solidFill>
                  <a:prstClr val="black"/>
                </a:solidFill>
              </a:rPr>
              <a:t>status and quality of life.</a:t>
            </a:r>
            <a:endParaRPr lang="en-US" sz="1900" dirty="0">
              <a:solidFill>
                <a:prstClr val="black"/>
              </a:solidFill>
            </a:endParaRPr>
          </a:p>
          <a:p>
            <a:endParaRPr lang="en-US" sz="1900" dirty="0" smtClean="0"/>
          </a:p>
          <a:p>
            <a:r>
              <a:rPr lang="en-US" sz="1900" dirty="0"/>
              <a:t>Access to health services </a:t>
            </a:r>
            <a:r>
              <a:rPr lang="en-US" sz="1900" dirty="0" smtClean="0"/>
              <a:t>requires:</a:t>
            </a:r>
            <a:endParaRPr lang="en-US" sz="1900" dirty="0"/>
          </a:p>
          <a:p>
            <a:pPr lvl="1"/>
            <a:r>
              <a:rPr lang="en-US" sz="1900" dirty="0"/>
              <a:t>Gaining entry into the health care system</a:t>
            </a:r>
          </a:p>
          <a:p>
            <a:pPr lvl="1"/>
            <a:r>
              <a:rPr lang="en-US" sz="1900" dirty="0"/>
              <a:t>Accessing a health care location where </a:t>
            </a:r>
            <a:r>
              <a:rPr lang="en-US" sz="1900" dirty="0" smtClean="0"/>
              <a:t>                                            needed </a:t>
            </a:r>
            <a:r>
              <a:rPr lang="en-US" sz="1900" dirty="0"/>
              <a:t>services are provided</a:t>
            </a:r>
          </a:p>
          <a:p>
            <a:pPr lvl="1"/>
            <a:r>
              <a:rPr lang="en-US" sz="1900" dirty="0"/>
              <a:t>Finding a </a:t>
            </a:r>
            <a:r>
              <a:rPr lang="en-US" sz="1900" dirty="0" smtClean="0"/>
              <a:t>trusted health </a:t>
            </a:r>
            <a:r>
              <a:rPr lang="en-US" sz="1900" dirty="0"/>
              <a:t>care provider with whom </a:t>
            </a:r>
            <a:r>
              <a:rPr lang="en-US" sz="1900" dirty="0" smtClean="0"/>
              <a:t>                                                    the </a:t>
            </a:r>
            <a:r>
              <a:rPr lang="en-US" sz="1900" dirty="0"/>
              <a:t>patient can </a:t>
            </a:r>
            <a:r>
              <a:rPr lang="en-US" sz="1900" dirty="0" smtClean="0"/>
              <a:t>communicate</a:t>
            </a:r>
            <a:endParaRPr lang="en-US" sz="1900" dirty="0"/>
          </a:p>
        </p:txBody>
      </p:sp>
      <p:sp>
        <p:nvSpPr>
          <p:cNvPr id="5" name="Title 4"/>
          <p:cNvSpPr>
            <a:spLocks noGrp="1"/>
          </p:cNvSpPr>
          <p:nvPr>
            <p:ph type="title"/>
          </p:nvPr>
        </p:nvSpPr>
        <p:spPr>
          <a:xfrm>
            <a:off x="749510" y="131762"/>
            <a:ext cx="6552990" cy="797628"/>
          </a:xfrm>
        </p:spPr>
        <p:txBody>
          <a:bodyPr/>
          <a:lstStyle/>
          <a:p>
            <a:r>
              <a:rPr lang="en-US" b="1" dirty="0" smtClean="0"/>
              <a:t>Access to Health Services in the United States  </a:t>
            </a:r>
            <a:endParaRPr lang="en-US" b="1" dirty="0"/>
          </a:p>
        </p:txBody>
      </p:sp>
      <p:sp>
        <p:nvSpPr>
          <p:cNvPr id="7" name="Text Placeholder 4"/>
          <p:cNvSpPr txBox="1">
            <a:spLocks/>
          </p:cNvSpPr>
          <p:nvPr/>
        </p:nvSpPr>
        <p:spPr>
          <a:xfrm>
            <a:off x="371268" y="5789676"/>
            <a:ext cx="8174880" cy="108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https://www.healthypeople.gov/2020/topics-objectives/topic/Access-to-Health-Services</a:t>
            </a:r>
          </a:p>
        </p:txBody>
      </p:sp>
    </p:spTree>
    <p:extLst>
      <p:ext uri="{BB962C8B-B14F-4D97-AF65-F5344CB8AC3E}">
        <p14:creationId xmlns:p14="http://schemas.microsoft.com/office/powerpoint/2010/main" val="40831187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09863" y="291137"/>
            <a:ext cx="6858000" cy="594122"/>
          </a:xfrm>
        </p:spPr>
        <p:txBody>
          <a:bodyPr/>
          <a:lstStyle/>
          <a:p>
            <a:pPr algn="l"/>
            <a:r>
              <a:rPr lang="en-US" sz="40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HRSA Access Resources</a:t>
            </a:r>
            <a:endParaRPr lang="en-US" sz="4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ubtitle 5"/>
          <p:cNvSpPr>
            <a:spLocks noGrp="1"/>
          </p:cNvSpPr>
          <p:nvPr>
            <p:ph type="subTitle" idx="1"/>
          </p:nvPr>
        </p:nvSpPr>
        <p:spPr>
          <a:xfrm>
            <a:off x="397039" y="1407696"/>
            <a:ext cx="8650705" cy="4247146"/>
          </a:xfrm>
        </p:spPr>
        <p:txBody>
          <a:bodyPr>
            <a:noAutofit/>
          </a:bodyPr>
          <a:lstStyle/>
          <a:p>
            <a:pPr marL="342900" indent="-342900" algn="l">
              <a:buFont typeface="Wingdings" panose="05000000000000000000" pitchFamily="2" charset="2"/>
              <a:buChar char="Ø"/>
            </a:pPr>
            <a:r>
              <a:rPr lang="en-US" sz="2800" b="1" dirty="0">
                <a:latin typeface="Verdana" panose="020B0604030504040204" pitchFamily="34" charset="0"/>
                <a:ea typeface="Verdana" panose="020B0604030504040204" pitchFamily="34" charset="0"/>
                <a:cs typeface="Verdana" panose="020B0604030504040204" pitchFamily="34" charset="0"/>
              </a:rPr>
              <a:t>HRSA Data </a:t>
            </a:r>
            <a:r>
              <a:rPr lang="en-US" sz="2800" b="1" dirty="0" smtClean="0">
                <a:latin typeface="Verdana" panose="020B0604030504040204" pitchFamily="34" charset="0"/>
                <a:ea typeface="Verdana" panose="020B0604030504040204" pitchFamily="34" charset="0"/>
                <a:cs typeface="Verdana" panose="020B0604030504040204" pitchFamily="34" charset="0"/>
              </a:rPr>
              <a:t>Warehouse</a:t>
            </a:r>
          </a:p>
          <a:p>
            <a:pPr lvl="1" algn="l"/>
            <a:r>
              <a:rPr lang="en-US" sz="2200" i="1" dirty="0" smtClean="0">
                <a:latin typeface="Verdana" panose="020B0604030504040204" pitchFamily="34" charset="0"/>
                <a:ea typeface="Verdana" panose="020B0604030504040204" pitchFamily="34" charset="0"/>
                <a:cs typeface="Verdana" panose="020B0604030504040204" pitchFamily="34" charset="0"/>
              </a:rPr>
              <a:t>https</a:t>
            </a:r>
            <a:r>
              <a:rPr lang="en-US" sz="2200" i="1" dirty="0">
                <a:latin typeface="Verdana" panose="020B0604030504040204" pitchFamily="34" charset="0"/>
                <a:ea typeface="Verdana" panose="020B0604030504040204" pitchFamily="34" charset="0"/>
                <a:cs typeface="Verdana" panose="020B0604030504040204" pitchFamily="34" charset="0"/>
              </a:rPr>
              <a:t>://datawarehouse.hrsa.gov/topics/topics.aspx</a:t>
            </a:r>
          </a:p>
          <a:p>
            <a:pPr marL="342900" indent="-342900" algn="l">
              <a:buFont typeface="Wingdings" panose="05000000000000000000" pitchFamily="2" charset="2"/>
              <a:buChar char="Ø"/>
            </a:pPr>
            <a:r>
              <a:rPr lang="en-US" sz="2800" b="1" dirty="0" smtClean="0">
                <a:latin typeface="Verdana" panose="020B0604030504040204" pitchFamily="34" charset="0"/>
                <a:ea typeface="Verdana" panose="020B0604030504040204" pitchFamily="34" charset="0"/>
                <a:cs typeface="Verdana" panose="020B0604030504040204" pitchFamily="34" charset="0"/>
              </a:rPr>
              <a:t>Health Center Program Fact Sheet</a:t>
            </a:r>
          </a:p>
          <a:p>
            <a:pPr lvl="1" algn="l"/>
            <a:r>
              <a:rPr lang="en-US" sz="2200" i="1" dirty="0" smtClean="0">
                <a:latin typeface="Verdana" panose="020B0604030504040204" pitchFamily="34" charset="0"/>
                <a:ea typeface="Verdana" panose="020B0604030504040204" pitchFamily="34" charset="0"/>
                <a:cs typeface="Verdana" panose="020B0604030504040204" pitchFamily="34" charset="0"/>
              </a:rPr>
              <a:t>https</a:t>
            </a:r>
            <a:r>
              <a:rPr lang="en-US" sz="2200" i="1" dirty="0">
                <a:latin typeface="Verdana" panose="020B0604030504040204" pitchFamily="34" charset="0"/>
                <a:ea typeface="Verdana" panose="020B0604030504040204" pitchFamily="34" charset="0"/>
                <a:cs typeface="Verdana" panose="020B0604030504040204" pitchFamily="34" charset="0"/>
              </a:rPr>
              <a:t>://www.bphc.hrsa.gov/about/healthcenterfactsheet.pdf</a:t>
            </a:r>
          </a:p>
          <a:p>
            <a:pPr marL="342900" indent="-342900" algn="l">
              <a:buFont typeface="Wingdings" panose="05000000000000000000" pitchFamily="2" charset="2"/>
              <a:buChar char="Ø"/>
            </a:pPr>
            <a:r>
              <a:rPr lang="en-US" sz="2800" b="1" dirty="0" smtClean="0">
                <a:latin typeface="Verdana" panose="020B0604030504040204" pitchFamily="34" charset="0"/>
                <a:ea typeface="Verdana" panose="020B0604030504040204" pitchFamily="34" charset="0"/>
                <a:cs typeface="Verdana" panose="020B0604030504040204" pitchFamily="34" charset="0"/>
              </a:rPr>
              <a:t>Find </a:t>
            </a:r>
            <a:r>
              <a:rPr lang="en-US" sz="2800" b="1" dirty="0">
                <a:latin typeface="Verdana" panose="020B0604030504040204" pitchFamily="34" charset="0"/>
                <a:ea typeface="Verdana" panose="020B0604030504040204" pitchFamily="34" charset="0"/>
                <a:cs typeface="Verdana" panose="020B0604030504040204" pitchFamily="34" charset="0"/>
              </a:rPr>
              <a:t>Health </a:t>
            </a:r>
            <a:r>
              <a:rPr lang="en-US" sz="2800" b="1" dirty="0" smtClean="0">
                <a:latin typeface="Verdana" panose="020B0604030504040204" pitchFamily="34" charset="0"/>
                <a:ea typeface="Verdana" panose="020B0604030504040204" pitchFamily="34" charset="0"/>
                <a:cs typeface="Verdana" panose="020B0604030504040204" pitchFamily="34" charset="0"/>
              </a:rPr>
              <a:t>Centers</a:t>
            </a:r>
          </a:p>
          <a:p>
            <a:pPr lvl="1" algn="l"/>
            <a:r>
              <a:rPr lang="en-US" sz="2200" i="1" dirty="0" smtClean="0">
                <a:latin typeface="Verdana" panose="020B0604030504040204" pitchFamily="34" charset="0"/>
                <a:ea typeface="Verdana" panose="020B0604030504040204" pitchFamily="34" charset="0"/>
                <a:cs typeface="Verdana" panose="020B0604030504040204" pitchFamily="34" charset="0"/>
              </a:rPr>
              <a:t>https</a:t>
            </a:r>
            <a:r>
              <a:rPr lang="en-US" sz="2200" i="1" dirty="0">
                <a:latin typeface="Verdana" panose="020B0604030504040204" pitchFamily="34" charset="0"/>
                <a:ea typeface="Verdana" panose="020B0604030504040204" pitchFamily="34" charset="0"/>
                <a:cs typeface="Verdana" panose="020B0604030504040204" pitchFamily="34" charset="0"/>
              </a:rPr>
              <a:t>://findahealthcenter.hrsa.gov/</a:t>
            </a:r>
          </a:p>
          <a:p>
            <a:pPr marL="342900" indent="-342900" algn="l">
              <a:buFont typeface="Wingdings" panose="05000000000000000000" pitchFamily="2" charset="2"/>
              <a:buChar char="Ø"/>
            </a:pPr>
            <a:r>
              <a:rPr lang="en-US" sz="2800" b="1" dirty="0" smtClean="0">
                <a:latin typeface="Verdana" panose="020B0604030504040204" pitchFamily="34" charset="0"/>
                <a:ea typeface="Verdana" panose="020B0604030504040204" pitchFamily="34" charset="0"/>
                <a:cs typeface="Verdana" panose="020B0604030504040204" pitchFamily="34" charset="0"/>
              </a:rPr>
              <a:t>Find </a:t>
            </a:r>
            <a:r>
              <a:rPr lang="en-US" sz="2800" b="1" dirty="0">
                <a:latin typeface="Verdana" panose="020B0604030504040204" pitchFamily="34" charset="0"/>
                <a:ea typeface="Verdana" panose="020B0604030504040204" pitchFamily="34" charset="0"/>
                <a:cs typeface="Verdana" panose="020B0604030504040204" pitchFamily="34" charset="0"/>
              </a:rPr>
              <a:t>HIV Care and </a:t>
            </a:r>
            <a:r>
              <a:rPr lang="en-US" sz="2800" b="1" dirty="0" smtClean="0">
                <a:latin typeface="Verdana" panose="020B0604030504040204" pitchFamily="34" charset="0"/>
                <a:ea typeface="Verdana" panose="020B0604030504040204" pitchFamily="34" charset="0"/>
                <a:cs typeface="Verdana" panose="020B0604030504040204" pitchFamily="34" charset="0"/>
              </a:rPr>
              <a:t>Treatment</a:t>
            </a:r>
          </a:p>
          <a:p>
            <a:pPr lvl="1" algn="l"/>
            <a:r>
              <a:rPr lang="en-US" sz="2200" i="1" dirty="0" smtClean="0">
                <a:latin typeface="Verdana" panose="020B0604030504040204" pitchFamily="34" charset="0"/>
                <a:ea typeface="Verdana" panose="020B0604030504040204" pitchFamily="34" charset="0"/>
                <a:cs typeface="Verdana" panose="020B0604030504040204" pitchFamily="34" charset="0"/>
              </a:rPr>
              <a:t>https</a:t>
            </a:r>
            <a:r>
              <a:rPr lang="en-US" sz="2200" i="1" dirty="0">
                <a:latin typeface="Verdana" panose="020B0604030504040204" pitchFamily="34" charset="0"/>
                <a:ea typeface="Verdana" panose="020B0604030504040204" pitchFamily="34" charset="0"/>
                <a:cs typeface="Verdana" panose="020B0604030504040204" pitchFamily="34" charset="0"/>
              </a:rPr>
              <a:t>://findHIVcare.hrsa.gov</a:t>
            </a:r>
            <a:r>
              <a:rPr lang="en-US" sz="2200" i="1" dirty="0" smtClean="0">
                <a:latin typeface="Verdana" panose="020B0604030504040204" pitchFamily="34" charset="0"/>
                <a:ea typeface="Verdana" panose="020B0604030504040204" pitchFamily="34" charset="0"/>
                <a:cs typeface="Verdana" panose="020B0604030504040204" pitchFamily="34" charset="0"/>
              </a:rPr>
              <a:t>/</a:t>
            </a:r>
            <a:endParaRPr lang="en-US" sz="2200" i="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8337880" y="6332640"/>
            <a:ext cx="685800" cy="365125"/>
          </a:xfrm>
          <a:prstGeom prst="rect">
            <a:avLst/>
          </a:prstGeom>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0380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731519" y="28878"/>
            <a:ext cx="6487427" cy="1087772"/>
          </a:xfrm>
        </p:spPr>
        <p:txBody>
          <a:bodyPr>
            <a:normAutofit fontScale="90000"/>
          </a:bodyPr>
          <a:lstStyle/>
          <a:p>
            <a:pPr algn="l"/>
            <a:r>
              <a:rPr lang="en-US" sz="4000" dirty="0">
                <a:solidFill>
                  <a:srgbClr val="FFFFFF"/>
                </a:solidFill>
                <a:latin typeface="Verdana" panose="020B0604030504040204" pitchFamily="34" charset="0"/>
                <a:ea typeface="Verdana" panose="020B0604030504040204" pitchFamily="34" charset="0"/>
                <a:cs typeface="Verdana" panose="020B0604030504040204" pitchFamily="34" charset="0"/>
              </a:rPr>
              <a:t>HRSA Oral Health &amp; Fact Sheet</a:t>
            </a:r>
          </a:p>
        </p:txBody>
      </p:sp>
      <p:sp>
        <p:nvSpPr>
          <p:cNvPr id="2" name="Content Placeholder 1"/>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302493" y="3484346"/>
            <a:ext cx="4754880" cy="567891"/>
          </a:xfrm>
        </p:spPr>
        <p:txBody>
          <a:bodyPr/>
          <a:lstStyle/>
          <a:p>
            <a:pPr marL="0" indent="0">
              <a:buNone/>
            </a:pPr>
            <a:r>
              <a:rPr lang="en-US" sz="2400" b="1" u="sng" dirty="0" smtClean="0">
                <a:latin typeface="Verdana" panose="020B0604030504040204" pitchFamily="34" charset="0"/>
                <a:ea typeface="Verdana" panose="020B0604030504040204" pitchFamily="34" charset="0"/>
                <a:cs typeface="Verdana" panose="020B0604030504040204" pitchFamily="34" charset="0"/>
              </a:rPr>
              <a:t>www.hrsa.gov/oralhealth</a:t>
            </a:r>
            <a:endParaRPr lang="en-US" sz="2400" b="1" u="sng"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92" y="1195481"/>
            <a:ext cx="3844216" cy="4805270"/>
          </a:xfrm>
          <a:prstGeom prst="rect">
            <a:avLst/>
          </a:prstGeom>
          <a:ln w="38100">
            <a:solidFill>
              <a:schemeClr val="tx1"/>
            </a:solidFill>
          </a:ln>
        </p:spPr>
      </p:pic>
      <p:sp>
        <p:nvSpPr>
          <p:cNvPr id="10" name="Slide Number Placeholder 3"/>
          <p:cNvSpPr>
            <a:spLocks noGrp="1"/>
          </p:cNvSpPr>
          <p:nvPr>
            <p:ph type="sldNum" sz="quarter" idx="4294967295"/>
          </p:nvPr>
        </p:nvSpPr>
        <p:spPr>
          <a:xfrm>
            <a:off x="8108198" y="6255794"/>
            <a:ext cx="685111" cy="44643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19</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70110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09" y="0"/>
            <a:ext cx="6921825" cy="1020278"/>
          </a:xfrm>
        </p:spPr>
        <p:txBody>
          <a:bodyPr/>
          <a:lstStyle/>
          <a:p>
            <a:r>
              <a:rPr lang="en-US" sz="3600" dirty="0">
                <a:solidFill>
                  <a:srgbClr val="FFFFFF"/>
                </a:solidFill>
                <a:latin typeface="Verdana" panose="020B0604030504040204" pitchFamily="34" charset="0"/>
                <a:ea typeface="Verdana" panose="020B0604030504040204" pitchFamily="34" charset="0"/>
                <a:cs typeface="Verdana" panose="020B0604030504040204" pitchFamily="34" charset="0"/>
              </a:rPr>
              <a:t>Additional Oral Health </a:t>
            </a:r>
            <a:r>
              <a:rPr lang="en-US" sz="36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Publications </a:t>
            </a:r>
            <a:r>
              <a:rPr lang="en-US" sz="3600" dirty="0">
                <a:solidFill>
                  <a:srgbClr val="FFFFFF"/>
                </a:solidFill>
                <a:latin typeface="Verdana" panose="020B0604030504040204" pitchFamily="34" charset="0"/>
                <a:ea typeface="Verdana" panose="020B0604030504040204" pitchFamily="34" charset="0"/>
                <a:cs typeface="Verdana" panose="020B0604030504040204" pitchFamily="34" charset="0"/>
              </a:rPr>
              <a:t>&amp; </a:t>
            </a:r>
            <a:r>
              <a:rPr lang="en-US" sz="36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Websites</a:t>
            </a:r>
            <a:endParaRPr lang="en-US" sz="3600" dirty="0"/>
          </a:p>
        </p:txBody>
      </p:sp>
      <p:sp>
        <p:nvSpPr>
          <p:cNvPr id="3" name="Content Placeholder 2"/>
          <p:cNvSpPr>
            <a:spLocks noGrp="1"/>
          </p:cNvSpPr>
          <p:nvPr>
            <p:ph type="body" sz="quarter" idx="20"/>
          </p:nvPr>
        </p:nvSpPr>
        <p:spPr>
          <a:xfrm>
            <a:off x="371268" y="1187762"/>
            <a:ext cx="8401464" cy="4789525"/>
          </a:xfrm>
        </p:spPr>
        <p:txBody>
          <a:bodyPr>
            <a:normAutofit fontScale="25000" lnSpcReduction="20000"/>
          </a:bodyPr>
          <a:lstStyle/>
          <a:p>
            <a:pPr>
              <a:buFont typeface="Wingdings" panose="05000000000000000000" pitchFamily="2" charset="2"/>
              <a:buChar char="Ø"/>
            </a:pPr>
            <a:r>
              <a:rPr lang="en-US" sz="8000" b="1" dirty="0">
                <a:solidFill>
                  <a:srgbClr val="295381"/>
                </a:solidFill>
                <a:latin typeface="Verdana" panose="020B0604030504040204" pitchFamily="34" charset="0"/>
                <a:ea typeface="Verdana" panose="020B0604030504040204" pitchFamily="34" charset="0"/>
                <a:cs typeface="Verdana" panose="020B0604030504040204" pitchFamily="34" charset="0"/>
              </a:rPr>
              <a:t>Integration of Oral Health and Primary Care Practice Report</a:t>
            </a:r>
          </a:p>
          <a:p>
            <a:pPr marL="349250" lvl="1" indent="0">
              <a:buNone/>
            </a:pPr>
            <a:r>
              <a:rPr lang="en-US" sz="8000" dirty="0" smtClean="0">
                <a:latin typeface="Verdana" panose="020B0604030504040204" pitchFamily="34" charset="0"/>
                <a:ea typeface="Verdana" panose="020B0604030504040204" pitchFamily="34" charset="0"/>
                <a:cs typeface="Verdana" panose="020B0604030504040204" pitchFamily="34" charset="0"/>
              </a:rPr>
              <a:t>http</a:t>
            </a:r>
            <a:r>
              <a:rPr lang="en-US" sz="8000" dirty="0">
                <a:latin typeface="Verdana" panose="020B0604030504040204" pitchFamily="34" charset="0"/>
                <a:ea typeface="Verdana" panose="020B0604030504040204" pitchFamily="34" charset="0"/>
                <a:cs typeface="Verdana" panose="020B0604030504040204" pitchFamily="34" charset="0"/>
              </a:rPr>
              <a:t>://</a:t>
            </a:r>
            <a:r>
              <a:rPr lang="en-US" sz="8000" dirty="0" smtClean="0">
                <a:latin typeface="Verdana" panose="020B0604030504040204" pitchFamily="34" charset="0"/>
                <a:ea typeface="Verdana" panose="020B0604030504040204" pitchFamily="34" charset="0"/>
                <a:cs typeface="Verdana" panose="020B0604030504040204" pitchFamily="34" charset="0"/>
              </a:rPr>
              <a:t>www.hrsa.gov/publichealth/clinical/oralhealth/primary care/integrationoforalhealth.pdf</a:t>
            </a:r>
            <a:endParaRPr lang="en-US" sz="8000" dirty="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Ø"/>
            </a:pPr>
            <a:r>
              <a:rPr lang="en-US" sz="8000" b="1" dirty="0" smtClean="0">
                <a:solidFill>
                  <a:srgbClr val="295381"/>
                </a:solidFill>
                <a:latin typeface="Verdana" panose="020B0604030504040204" pitchFamily="34" charset="0"/>
                <a:ea typeface="Verdana" panose="020B0604030504040204" pitchFamily="34" charset="0"/>
                <a:cs typeface="Verdana" panose="020B0604030504040204" pitchFamily="34" charset="0"/>
              </a:rPr>
              <a:t>Rural </a:t>
            </a:r>
            <a:r>
              <a:rPr lang="en-US" sz="8000" b="1" dirty="0">
                <a:solidFill>
                  <a:srgbClr val="295381"/>
                </a:solidFill>
                <a:latin typeface="Verdana" panose="020B0604030504040204" pitchFamily="34" charset="0"/>
                <a:ea typeface="Verdana" panose="020B0604030504040204" pitchFamily="34" charset="0"/>
                <a:cs typeface="Verdana" panose="020B0604030504040204" pitchFamily="34" charset="0"/>
              </a:rPr>
              <a:t>Health Information Hub Oral Health toolkit </a:t>
            </a:r>
            <a:r>
              <a:rPr lang="en-US" sz="8000" dirty="0">
                <a:latin typeface="Verdana" panose="020B0604030504040204" pitchFamily="34" charset="0"/>
                <a:ea typeface="Verdana" panose="020B0604030504040204" pitchFamily="34" charset="0"/>
                <a:cs typeface="Verdana" panose="020B0604030504040204" pitchFamily="34" charset="0"/>
              </a:rPr>
              <a:t>https://www.ruralhealthinfo.org/community-health/oral-health</a:t>
            </a:r>
            <a:endParaRPr lang="en-US" sz="8000" b="1" dirty="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Ø"/>
            </a:pPr>
            <a:r>
              <a:rPr lang="en-US" sz="8000" b="1" dirty="0" smtClean="0">
                <a:solidFill>
                  <a:srgbClr val="295381"/>
                </a:solidFill>
                <a:latin typeface="Verdana" panose="020B0604030504040204" pitchFamily="34" charset="0"/>
                <a:ea typeface="Verdana" panose="020B0604030504040204" pitchFamily="34" charset="0"/>
                <a:cs typeface="Verdana" panose="020B0604030504040204" pitchFamily="34" charset="0"/>
              </a:rPr>
              <a:t>Considerations </a:t>
            </a:r>
            <a:r>
              <a:rPr lang="en-US" sz="8000" b="1" dirty="0">
                <a:solidFill>
                  <a:srgbClr val="295381"/>
                </a:solidFill>
                <a:latin typeface="Verdana" panose="020B0604030504040204" pitchFamily="34" charset="0"/>
                <a:ea typeface="Verdana" panose="020B0604030504040204" pitchFamily="34" charset="0"/>
                <a:cs typeface="Verdana" panose="020B0604030504040204" pitchFamily="34" charset="0"/>
              </a:rPr>
              <a:t>for Oral Health Integration in Primary Care Practice for Children</a:t>
            </a:r>
          </a:p>
          <a:p>
            <a:pPr marL="349250" lvl="1" indent="0">
              <a:buNone/>
            </a:pPr>
            <a:r>
              <a:rPr lang="en-US" sz="8000" dirty="0" smtClean="0">
                <a:latin typeface="Verdana" panose="020B0604030504040204" pitchFamily="34" charset="0"/>
                <a:ea typeface="Verdana" panose="020B0604030504040204" pitchFamily="34" charset="0"/>
                <a:cs typeface="Verdana" panose="020B0604030504040204" pitchFamily="34" charset="0"/>
              </a:rPr>
              <a:t>https://</a:t>
            </a:r>
            <a:r>
              <a:rPr lang="en-US" sz="8000" dirty="0">
                <a:latin typeface="Verdana" panose="020B0604030504040204" pitchFamily="34" charset="0"/>
                <a:ea typeface="Verdana" panose="020B0604030504040204" pitchFamily="34" charset="0"/>
                <a:cs typeface="Verdana" panose="020B0604030504040204" pitchFamily="34" charset="0"/>
              </a:rPr>
              <a:t>www.hrsa.gov/publichealth/clinical/oralhealth/primarycare/oralhealthprimarycare.pdf</a:t>
            </a:r>
          </a:p>
          <a:p>
            <a:pPr>
              <a:buFont typeface="Wingdings" panose="05000000000000000000" pitchFamily="2" charset="2"/>
              <a:buChar char="Ø"/>
            </a:pPr>
            <a:r>
              <a:rPr lang="en-US" sz="8000" b="1" dirty="0">
                <a:solidFill>
                  <a:srgbClr val="295381"/>
                </a:solidFill>
                <a:latin typeface="Verdana" panose="020B0604030504040204" pitchFamily="34" charset="0"/>
                <a:ea typeface="Verdana" panose="020B0604030504040204" pitchFamily="34" charset="0"/>
                <a:cs typeface="Verdana" panose="020B0604030504040204" pitchFamily="34" charset="0"/>
              </a:rPr>
              <a:t>Bright Futures in Practice: Oral Health—Pocket Guide (3rd ed.)</a:t>
            </a:r>
          </a:p>
          <a:p>
            <a:pPr marL="205740" lvl="1" indent="0">
              <a:buNone/>
            </a:pPr>
            <a:r>
              <a:rPr lang="en-US" sz="8000" dirty="0" smtClean="0">
                <a:latin typeface="Verdana" panose="020B0604030504040204" pitchFamily="34" charset="0"/>
                <a:ea typeface="Verdana" panose="020B0604030504040204" pitchFamily="34" charset="0"/>
                <a:cs typeface="Verdana" panose="020B0604030504040204" pitchFamily="34" charset="0"/>
              </a:rPr>
              <a:t>  http</a:t>
            </a:r>
            <a:r>
              <a:rPr lang="en-US" sz="8000" dirty="0">
                <a:latin typeface="Verdana" panose="020B0604030504040204" pitchFamily="34" charset="0"/>
                <a:ea typeface="Verdana" panose="020B0604030504040204" pitchFamily="34" charset="0"/>
                <a:cs typeface="Verdana" panose="020B0604030504040204" pitchFamily="34" charset="0"/>
              </a:rPr>
              <a:t>://www.mchoralhealth.org/pocket.html</a:t>
            </a:r>
          </a:p>
          <a:p>
            <a:pPr>
              <a:buFont typeface="Wingdings" panose="05000000000000000000" pitchFamily="2" charset="2"/>
              <a:buChar char="Ø"/>
            </a:pPr>
            <a:r>
              <a:rPr lang="en-US" sz="8000" b="1" dirty="0" smtClean="0">
                <a:solidFill>
                  <a:srgbClr val="295381"/>
                </a:solidFill>
                <a:latin typeface="Verdana" panose="020B0604030504040204" pitchFamily="34" charset="0"/>
                <a:ea typeface="Verdana" panose="020B0604030504040204" pitchFamily="34" charset="0"/>
                <a:cs typeface="Verdana" panose="020B0604030504040204" pitchFamily="34" charset="0"/>
              </a:rPr>
              <a:t>Oral </a:t>
            </a:r>
            <a:r>
              <a:rPr lang="en-US" sz="8000" b="1" dirty="0">
                <a:solidFill>
                  <a:srgbClr val="295381"/>
                </a:solidFill>
                <a:latin typeface="Verdana" panose="020B0604030504040204" pitchFamily="34" charset="0"/>
                <a:ea typeface="Verdana" panose="020B0604030504040204" pitchFamily="34" charset="0"/>
                <a:cs typeface="Verdana" panose="020B0604030504040204" pitchFamily="34" charset="0"/>
              </a:rPr>
              <a:t>Health Care During Pregnancy: A National Consensus Statement</a:t>
            </a:r>
          </a:p>
          <a:p>
            <a:pPr marL="349250" lvl="1" indent="47625">
              <a:buNone/>
            </a:pPr>
            <a:r>
              <a:rPr lang="en-US" sz="8000" dirty="0" smtClean="0">
                <a:latin typeface="Verdana" panose="020B0604030504040204" pitchFamily="34" charset="0"/>
                <a:ea typeface="Verdana" panose="020B0604030504040204" pitchFamily="34" charset="0"/>
                <a:cs typeface="Verdana" panose="020B0604030504040204" pitchFamily="34" charset="0"/>
              </a:rPr>
              <a:t>http</a:t>
            </a:r>
            <a:r>
              <a:rPr lang="en-US" sz="8000" dirty="0">
                <a:latin typeface="Verdana" panose="020B0604030504040204" pitchFamily="34" charset="0"/>
                <a:ea typeface="Verdana" panose="020B0604030504040204" pitchFamily="34" charset="0"/>
                <a:cs typeface="Verdana" panose="020B0604030504040204" pitchFamily="34" charset="0"/>
              </a:rPr>
              <a:t>://</a:t>
            </a:r>
            <a:r>
              <a:rPr lang="en-US" sz="8000" dirty="0" smtClean="0">
                <a:latin typeface="Verdana" panose="020B0604030504040204" pitchFamily="34" charset="0"/>
                <a:ea typeface="Verdana" panose="020B0604030504040204" pitchFamily="34" charset="0"/>
                <a:cs typeface="Verdana" panose="020B0604030504040204" pitchFamily="34" charset="0"/>
              </a:rPr>
              <a:t>www.mchoralhealth.org/PDFs/OralHealthPregnancy      Consensus.pdf</a:t>
            </a:r>
            <a:endParaRPr lang="en-US" sz="8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8"/>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Verdana"/>
              </a:rPr>
              <a:t>20</a:t>
            </a:r>
            <a:endParaRPr kumimoji="0" lang="en-US" sz="1050" b="0" i="0" u="none" strike="noStrike" kern="1200" cap="none" spc="0" normalizeH="0" baseline="0" noProof="0" dirty="0">
              <a:ln>
                <a:noFill/>
              </a:ln>
              <a:solidFill>
                <a:prstClr val="black"/>
              </a:solidFill>
              <a:effectLst/>
              <a:uLnTx/>
              <a:uFillTx/>
              <a:latin typeface="Calibri"/>
              <a:ea typeface="+mn-ea"/>
              <a:cs typeface="Verdana"/>
            </a:endParaRPr>
          </a:p>
        </p:txBody>
      </p:sp>
    </p:spTree>
    <p:extLst>
      <p:ext uri="{BB962C8B-B14F-4D97-AF65-F5344CB8AC3E}">
        <p14:creationId xmlns:p14="http://schemas.microsoft.com/office/powerpoint/2010/main" val="1835198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76727"/>
            <a:ext cx="7200900" cy="990600"/>
          </a:xfrm>
        </p:spPr>
        <p:txBody>
          <a:bodyPr>
            <a:normAutofit/>
          </a:bodyPr>
          <a:lstStyle/>
          <a:p>
            <a:r>
              <a:rPr lang="en-US" sz="40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Thank you</a:t>
            </a:r>
            <a:endParaRPr lang="en-US" sz="4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Collage of pictures showing patients and healthcare workers in various situations. "/>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04800" y="2569739"/>
            <a:ext cx="8458200" cy="171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8"/>
          </p:nvPr>
        </p:nvSpPr>
        <p:spPr>
          <a:xfrm>
            <a:off x="8108198" y="6255794"/>
            <a:ext cx="685111" cy="44643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Verdana"/>
              </a:rPr>
              <a:t>21</a:t>
            </a:r>
            <a:endParaRPr kumimoji="0" lang="en-US" sz="1050" b="0" i="0" u="none" strike="noStrike" kern="1200" cap="none" spc="0" normalizeH="0" baseline="0" noProof="0" dirty="0">
              <a:ln>
                <a:noFill/>
              </a:ln>
              <a:solidFill>
                <a:prstClr val="black"/>
              </a:solidFill>
              <a:effectLst/>
              <a:uLnTx/>
              <a:uFillTx/>
              <a:latin typeface="Calibri"/>
              <a:ea typeface="+mn-ea"/>
              <a:cs typeface="Verdana"/>
            </a:endParaRPr>
          </a:p>
        </p:txBody>
      </p:sp>
    </p:spTree>
    <p:extLst>
      <p:ext uri="{BB962C8B-B14F-4D97-AF65-F5344CB8AC3E}">
        <p14:creationId xmlns:p14="http://schemas.microsoft.com/office/powerpoint/2010/main" val="9150199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a:xfrm>
            <a:off x="0" y="1229361"/>
            <a:ext cx="9144000" cy="1333334"/>
          </a:xfrm>
        </p:spPr>
        <p:txBody>
          <a:bodyPr/>
          <a:lstStyle/>
          <a:p>
            <a:r>
              <a:rPr lang="en-US" sz="3400" dirty="0" smtClean="0"/>
              <a:t>Centers for Disease Control and Prevention</a:t>
            </a:r>
            <a:endParaRPr lang="en-US" sz="3400" dirty="0"/>
          </a:p>
        </p:txBody>
      </p:sp>
      <p:sp>
        <p:nvSpPr>
          <p:cNvPr id="6" name="Text Placeholder 5"/>
          <p:cNvSpPr>
            <a:spLocks noGrp="1"/>
          </p:cNvSpPr>
          <p:nvPr>
            <p:ph type="body" sz="quarter" idx="14"/>
          </p:nvPr>
        </p:nvSpPr>
        <p:spPr/>
        <p:txBody>
          <a:bodyPr>
            <a:noAutofit/>
          </a:bodyPr>
          <a:lstStyle/>
          <a:p>
            <a:r>
              <a:rPr lang="en-US" sz="2000" dirty="0" smtClean="0"/>
              <a:t>Casey Hannan, MPH</a:t>
            </a:r>
          </a:p>
          <a:p>
            <a:r>
              <a:rPr lang="en-US" sz="2000" dirty="0" smtClean="0"/>
              <a:t>Director (Acting), Division of Oral Health </a:t>
            </a:r>
          </a:p>
          <a:p>
            <a:r>
              <a:rPr lang="en-US" sz="2000" dirty="0" smtClean="0"/>
              <a:t>National Center for Chronic Disease Prevention and Health Promotion </a:t>
            </a:r>
            <a:endParaRPr lang="en-US" sz="2000" dirty="0"/>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spTree>
    <p:extLst>
      <p:ext uri="{BB962C8B-B14F-4D97-AF65-F5344CB8AC3E}">
        <p14:creationId xmlns:p14="http://schemas.microsoft.com/office/powerpoint/2010/main" val="27380441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Our Mission</a:t>
            </a:r>
            <a:endParaRPr lang="en-US" dirty="0"/>
          </a:p>
        </p:txBody>
      </p:sp>
      <p:sp>
        <p:nvSpPr>
          <p:cNvPr id="3" name="Content Placeholder 2"/>
          <p:cNvSpPr>
            <a:spLocks noGrp="1"/>
          </p:cNvSpPr>
          <p:nvPr>
            <p:ph type="body" sz="quarter" idx="20"/>
          </p:nvPr>
        </p:nvSpPr>
        <p:spPr>
          <a:xfrm>
            <a:off x="371267" y="3608716"/>
            <a:ext cx="8401464" cy="2388047"/>
          </a:xfrm>
        </p:spPr>
        <p:txBody>
          <a:bodyPr>
            <a:normAutofit/>
          </a:bodyPr>
          <a:lstStyle/>
          <a:p>
            <a:pPr marL="0" indent="0">
              <a:buNone/>
            </a:pPr>
            <a:r>
              <a:rPr lang="en-US" sz="2800" b="0" dirty="0" smtClean="0">
                <a:solidFill>
                  <a:schemeClr val="tx1"/>
                </a:solidFill>
              </a:rPr>
              <a:t>To prevent and control oral diseases and conditions by building the knowledge, tools, and networks that promote healthy behaviors and effective public health practices and programs.</a:t>
            </a:r>
            <a:endParaRPr lang="en-US" sz="2800" b="0" dirty="0">
              <a:solidFill>
                <a:schemeClr val="tx1"/>
              </a:solidFill>
            </a:endParaRPr>
          </a:p>
        </p:txBody>
      </p:sp>
      <p:pic>
        <p:nvPicPr>
          <p:cNvPr id="5" name="Picture 2" descr="Composite of images that depict our mission. These are of a waterfall, a child drinking from a fountain, a child and his mother share a hug, a glass of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7" y="1122437"/>
            <a:ext cx="9056505" cy="2378369"/>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descr="CDC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252" y="6133848"/>
            <a:ext cx="898801" cy="648650"/>
          </a:xfrm>
          <a:prstGeom prst="rect">
            <a:avLst/>
          </a:prstGeom>
        </p:spPr>
      </p:pic>
    </p:spTree>
    <p:extLst>
      <p:ext uri="{BB962C8B-B14F-4D97-AF65-F5344CB8AC3E}">
        <p14:creationId xmlns:p14="http://schemas.microsoft.com/office/powerpoint/2010/main" val="55349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Priorities</a:t>
            </a:r>
            <a:endParaRPr lang="en-US" dirty="0"/>
          </a:p>
        </p:txBody>
      </p:sp>
      <p:pic>
        <p:nvPicPr>
          <p:cNvPr id="6" name="Content Placeholder 2" descr="Division of Oral Health Strategic Priorities&#10;Vision: A nation where all people enjoy good oral health that contributes to leading healthy, satisfying lives.&#10;Mission: To prevent and control oral diseases and conditions by building the knowledge, tools, and networks that promote healthy behaviors and effective public health practices and programs. Objective 1 Promote Evidence-Based Interventions to address disparities in dental caries. Fund state implementation of evidence-based interventions to address disparities in dental caries. Fund state infrastructure and state surveillance systems, which support evidence-based interventions that address disparities in dental caries. Monitor dental caries disparities and their key drivers. Research health outcomes and/or cost-effectiveness interventions that address disparities in dental caries.&#10;Objective 2 Guide Dental Public Health to be part of the health system transformation.  As a translator and disseminator, DOH will develop a model of dental public health's role in health system transformation to guide dental health and general health communities. Communidate the value of dental and medical integration to partners and decision makers. Fund states to integrate dental health with general health in the state-level public health and policy systems.&#10;Co-fund and collaborate on integration efforts with others in CDC and with federal partners.&#10;Objective 3 Improve Our Organizational Capacity. &#10;To demonstrate our commitment to a collaborative, highly functioning organization, we have adopted the CDC core values of accountability, respect, integrity.&#10;Hot Topics. Hot topics allow the Division to support the innovative spirit of its staff while continuing to make progress on its foremost strategic priorities.&#10;Core Functions.&#10;Core Functions are the activities that are integral to delivering the Division&quot;s mission, beyond those in the strategic objectives.&#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154" y="1177695"/>
            <a:ext cx="6262730" cy="4617049"/>
          </a:xfrm>
          <a:prstGeom prst="rect">
            <a:avLst/>
          </a:prstGeom>
        </p:spPr>
      </p:pic>
    </p:spTree>
    <p:extLst>
      <p:ext uri="{BB962C8B-B14F-4D97-AF65-F5344CB8AC3E}">
        <p14:creationId xmlns:p14="http://schemas.microsoft.com/office/powerpoint/2010/main" val="27843134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40640"/>
            <a:ext cx="8534399" cy="1259840"/>
          </a:xfrm>
        </p:spPr>
        <p:txBody>
          <a:bodyPr/>
          <a:lstStyle/>
          <a:p>
            <a:pPr>
              <a:lnSpc>
                <a:spcPct val="100000"/>
              </a:lnSpc>
            </a:pPr>
            <a:r>
              <a:rPr lang="en-US" sz="4000" dirty="0" smtClean="0">
                <a:solidFill>
                  <a:schemeClr val="bg1"/>
                </a:solidFill>
              </a:rPr>
              <a:t>Division of Oral Health</a:t>
            </a:r>
            <a:br>
              <a:rPr lang="en-US" sz="4000" dirty="0" smtClean="0">
                <a:solidFill>
                  <a:schemeClr val="bg1"/>
                </a:solidFill>
              </a:rPr>
            </a:br>
            <a:r>
              <a:rPr lang="en-US" sz="4000" dirty="0" smtClean="0">
                <a:solidFill>
                  <a:schemeClr val="bg1"/>
                </a:solidFill>
              </a:rPr>
              <a:t>Strategic Objective 1</a:t>
            </a:r>
            <a:endParaRPr lang="en-US" sz="4000" dirty="0">
              <a:solidFill>
                <a:schemeClr val="bg1"/>
              </a:solidFill>
            </a:endParaRPr>
          </a:p>
        </p:txBody>
      </p:sp>
      <p:sp>
        <p:nvSpPr>
          <p:cNvPr id="3" name="Content Placeholder 2"/>
          <p:cNvSpPr>
            <a:spLocks noGrp="1"/>
          </p:cNvSpPr>
          <p:nvPr>
            <p:ph idx="1"/>
          </p:nvPr>
        </p:nvSpPr>
        <p:spPr>
          <a:xfrm>
            <a:off x="717413" y="1981200"/>
            <a:ext cx="3041787" cy="4003040"/>
          </a:xfrm>
        </p:spPr>
        <p:txBody>
          <a:bodyPr/>
          <a:lstStyle/>
          <a:p>
            <a:pPr marL="0" indent="0">
              <a:buNone/>
            </a:pPr>
            <a:r>
              <a:rPr lang="en-US" sz="3200" dirty="0" smtClean="0">
                <a:solidFill>
                  <a:schemeClr val="tx1"/>
                </a:solidFill>
              </a:rPr>
              <a:t>Promote Evidence-Based Interventions to Address Disparities in Dental Caries</a:t>
            </a:r>
            <a:endParaRPr lang="en-US" sz="3200" dirty="0">
              <a:solidFill>
                <a:schemeClr val="tx1"/>
              </a:solidFill>
            </a:endParaRPr>
          </a:p>
        </p:txBody>
      </p:sp>
      <p:pic>
        <p:nvPicPr>
          <p:cNvPr id="5" name="Picture 4" descr="Image of two teeth, side by side. One has a dental sealant, one does n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72274" y="2786975"/>
            <a:ext cx="2743199" cy="179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j01780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858000" y="2313967"/>
            <a:ext cx="1578719"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8835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1120"/>
            <a:ext cx="8610600" cy="1254760"/>
          </a:xfrm>
        </p:spPr>
        <p:txBody>
          <a:bodyPr/>
          <a:lstStyle/>
          <a:p>
            <a:pPr>
              <a:lnSpc>
                <a:spcPct val="100000"/>
              </a:lnSpc>
            </a:pPr>
            <a:r>
              <a:rPr lang="en-US" sz="4000" dirty="0" smtClean="0">
                <a:solidFill>
                  <a:schemeClr val="bg1"/>
                </a:solidFill>
              </a:rPr>
              <a:t>State </a:t>
            </a:r>
            <a:r>
              <a:rPr lang="en-US" sz="4000" dirty="0">
                <a:solidFill>
                  <a:schemeClr val="bg1"/>
                </a:solidFill>
              </a:rPr>
              <a:t>Oral Disease Prevention </a:t>
            </a:r>
            <a:r>
              <a:rPr lang="en-US" sz="4000" dirty="0" smtClean="0">
                <a:solidFill>
                  <a:schemeClr val="bg1"/>
                </a:solidFill>
              </a:rPr>
              <a:t/>
            </a:r>
            <a:br>
              <a:rPr lang="en-US" sz="4000" dirty="0" smtClean="0">
                <a:solidFill>
                  <a:schemeClr val="bg1"/>
                </a:solidFill>
              </a:rPr>
            </a:br>
            <a:r>
              <a:rPr lang="en-US" sz="4000" dirty="0" smtClean="0">
                <a:solidFill>
                  <a:schemeClr val="bg1"/>
                </a:solidFill>
              </a:rPr>
              <a:t>Program in 21 States</a:t>
            </a:r>
            <a:endParaRPr lang="en-US" sz="4000" dirty="0">
              <a:solidFill>
                <a:schemeClr val="bg1"/>
              </a:solidFill>
            </a:endParaRPr>
          </a:p>
        </p:txBody>
      </p:sp>
      <p:pic>
        <p:nvPicPr>
          <p:cNvPr id="5" name="Content Placeholder 4" descr="Map of funded states 2013 through 2018. Funded state are Colorado,&#10;Connecticut, Georgia, Hawaii, Idaho, Iowa, Kansas, Louisiana, &#10;Maryland, Michigan, Minnesota, Mississippi, New Hampshire, New York, North Dakota, Rhode Island, South Carolina, Vermont, Virginia, West Virginia, Wisconsin.&#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73062"/>
            <a:ext cx="7391400" cy="4277498"/>
          </a:xfrm>
        </p:spPr>
      </p:pic>
      <p:sp>
        <p:nvSpPr>
          <p:cNvPr id="8" name="Rectangle 7"/>
          <p:cNvSpPr/>
          <p:nvPr/>
        </p:nvSpPr>
        <p:spPr>
          <a:xfrm>
            <a:off x="3774440" y="5680501"/>
            <a:ext cx="15240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2013–2018</a:t>
            </a:r>
          </a:p>
        </p:txBody>
      </p:sp>
    </p:spTree>
    <p:extLst>
      <p:ext uri="{BB962C8B-B14F-4D97-AF65-F5344CB8AC3E}">
        <p14:creationId xmlns:p14="http://schemas.microsoft.com/office/powerpoint/2010/main" val="676605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
            <a:ext cx="8572500" cy="1186420"/>
          </a:xfrm>
        </p:spPr>
        <p:txBody>
          <a:bodyPr/>
          <a:lstStyle/>
          <a:p>
            <a:pPr>
              <a:lnSpc>
                <a:spcPct val="100000"/>
              </a:lnSpc>
            </a:pPr>
            <a:r>
              <a:rPr lang="en-US" sz="4000" dirty="0" smtClean="0">
                <a:solidFill>
                  <a:schemeClr val="bg1"/>
                </a:solidFill>
              </a:rPr>
              <a:t>School-based Dental </a:t>
            </a:r>
            <a:br>
              <a:rPr lang="en-US" sz="4000" dirty="0" smtClean="0">
                <a:solidFill>
                  <a:schemeClr val="bg1"/>
                </a:solidFill>
              </a:rPr>
            </a:br>
            <a:r>
              <a:rPr lang="en-US" sz="4000" dirty="0" smtClean="0">
                <a:solidFill>
                  <a:schemeClr val="bg1"/>
                </a:solidFill>
              </a:rPr>
              <a:t>Sealant Programs</a:t>
            </a:r>
            <a:endParaRPr lang="en-US" sz="4000" dirty="0">
              <a:solidFill>
                <a:schemeClr val="bg1"/>
              </a:solidFill>
            </a:endParaRPr>
          </a:p>
        </p:txBody>
      </p:sp>
      <p:sp>
        <p:nvSpPr>
          <p:cNvPr id="3" name="Content Placeholder 2"/>
          <p:cNvSpPr>
            <a:spLocks noGrp="1"/>
          </p:cNvSpPr>
          <p:nvPr>
            <p:ph idx="1"/>
          </p:nvPr>
        </p:nvSpPr>
        <p:spPr>
          <a:xfrm>
            <a:off x="266700" y="1981200"/>
            <a:ext cx="8496300" cy="4267200"/>
          </a:xfrm>
        </p:spPr>
        <p:txBody>
          <a:bodyPr/>
          <a:lstStyle/>
          <a:p>
            <a:r>
              <a:rPr lang="en-US" sz="2800" dirty="0" smtClean="0">
                <a:solidFill>
                  <a:schemeClr val="tx1"/>
                </a:solidFill>
              </a:rPr>
              <a:t>State Activities: Provide sealants by dental professionals in schools with mobile equipment </a:t>
            </a:r>
          </a:p>
        </p:txBody>
      </p:sp>
      <p:sp>
        <p:nvSpPr>
          <p:cNvPr id="8" name="Content Placeholder 2"/>
          <p:cNvSpPr txBox="1">
            <a:spLocks/>
          </p:cNvSpPr>
          <p:nvPr/>
        </p:nvSpPr>
        <p:spPr>
          <a:xfrm>
            <a:off x="304799" y="3137140"/>
            <a:ext cx="4686301" cy="2590800"/>
          </a:xfrm>
          <a:prstGeom prst="rect">
            <a:avLst/>
          </a:prstGeom>
        </p:spPr>
        <p:txBody>
          <a:bodyPr/>
          <a:lstStyle>
            <a:lvl1pPr marL="342900" indent="-342900" algn="l" defTabSz="914400" rtl="0" eaLnBrk="1" latinLnBrk="0" hangingPunct="1">
              <a:spcBef>
                <a:spcPct val="20000"/>
              </a:spcBef>
              <a:buClr>
                <a:schemeClr val="tx1"/>
              </a:buClr>
              <a:buSzPct val="70000"/>
              <a:buFont typeface="Wingdings" pitchFamily="2" charset="2"/>
              <a:buChar char="q"/>
              <a:defRPr sz="2400" b="1" kern="1200" baseline="0">
                <a:solidFill>
                  <a:schemeClr val="bg2"/>
                </a:solidFill>
                <a:latin typeface="+mn-lt"/>
                <a:ea typeface="+mn-ea"/>
                <a:cs typeface="+mn-cs"/>
              </a:defRPr>
            </a:lvl1pPr>
            <a:lvl2pPr marL="742950" indent="-285750" algn="l" defTabSz="914400" rtl="0" eaLnBrk="1" latinLnBrk="0" hangingPunct="1">
              <a:spcBef>
                <a:spcPct val="20000"/>
              </a:spcBef>
              <a:buClr>
                <a:schemeClr val="tx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tx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tx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tx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20000"/>
              </a:spcBef>
              <a:spcAft>
                <a:spcPts val="0"/>
              </a:spcAft>
              <a:buClr>
                <a:prstClr val="black"/>
              </a:buClr>
              <a:buSzPct val="100000"/>
              <a:buFont typeface="Wingdings"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Target schools where &gt;50% of children are eligible for free or reduced lunch programs</a:t>
            </a:r>
          </a:p>
          <a:p>
            <a:pPr marL="742950" marR="0" lvl="1" indent="-285750" algn="l" defTabSz="914400" rtl="0" eaLnBrk="1" fontAlgn="auto" latinLnBrk="0" hangingPunct="1">
              <a:lnSpc>
                <a:spcPct val="100000"/>
              </a:lnSpc>
              <a:spcBef>
                <a:spcPct val="20000"/>
              </a:spcBef>
              <a:spcAft>
                <a:spcPts val="0"/>
              </a:spcAft>
              <a:buClr>
                <a:prstClr val="black"/>
              </a:buClr>
              <a:buSzPct val="100000"/>
              <a:buFont typeface="Wingdings"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Provide access to care for children without access to traditional dental offices</a:t>
            </a:r>
          </a:p>
          <a:p>
            <a:pPr marL="742950" marR="0" lvl="1" indent="-285750" algn="l" defTabSz="914400" rtl="0" eaLnBrk="1" fontAlgn="auto" latinLnBrk="0" hangingPunct="1">
              <a:lnSpc>
                <a:spcPct val="100000"/>
              </a:lnSpc>
              <a:spcBef>
                <a:spcPct val="20000"/>
              </a:spcBef>
              <a:spcAft>
                <a:spcPts val="0"/>
              </a:spcAft>
              <a:buClr>
                <a:prstClr val="black"/>
              </a:buClr>
              <a:buSzPct val="100000"/>
              <a:buFont typeface="Wingdings" pitchFamily="2" charset="2"/>
              <a:buChar char="§"/>
              <a:tabLst/>
              <a:defRPr/>
            </a:pP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6" name="Picture 11" descr="Child in dental chair with dentist holder up a mirror to show the child his teeth as he explains something to h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3124200"/>
            <a:ext cx="355059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14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457200"/>
            <a:fld id="{7391EDBC-5481-E248-9D04-B6CCC7FAB9E3}" type="slidenum">
              <a:rPr lang="en-US" smtClean="0">
                <a:solidFill>
                  <a:prstClr val="black"/>
                </a:solidFill>
              </a:rPr>
              <a:pPr defTabSz="457200"/>
              <a:t>7</a:t>
            </a:fld>
            <a:endParaRPr lang="en-US" dirty="0">
              <a:solidFill>
                <a:prstClr val="black"/>
              </a:solidFill>
            </a:endParaRPr>
          </a:p>
        </p:txBody>
      </p:sp>
      <p:sp>
        <p:nvSpPr>
          <p:cNvPr id="4" name="Text Placeholder 3"/>
          <p:cNvSpPr>
            <a:spLocks noGrp="1"/>
          </p:cNvSpPr>
          <p:nvPr>
            <p:ph type="body" sz="quarter" idx="20"/>
          </p:nvPr>
        </p:nvSpPr>
        <p:spPr>
          <a:xfrm>
            <a:off x="371268" y="1344168"/>
            <a:ext cx="8401464" cy="4218432"/>
          </a:xfrm>
        </p:spPr>
        <p:txBody>
          <a:bodyPr>
            <a:normAutofit/>
          </a:bodyPr>
          <a:lstStyle/>
          <a:p>
            <a:r>
              <a:rPr lang="en-US" dirty="0" smtClean="0"/>
              <a:t>Barriers to access to health services include:</a:t>
            </a:r>
          </a:p>
          <a:p>
            <a:pPr lvl="1"/>
            <a:r>
              <a:rPr lang="en-US" sz="1700" dirty="0" smtClean="0"/>
              <a:t>High cost of care</a:t>
            </a:r>
          </a:p>
          <a:p>
            <a:pPr lvl="1"/>
            <a:r>
              <a:rPr lang="en-US" sz="1700" dirty="0" smtClean="0"/>
              <a:t>Inadequate or no insurance coverage</a:t>
            </a:r>
          </a:p>
          <a:p>
            <a:pPr lvl="1"/>
            <a:r>
              <a:rPr lang="en-US" sz="1700" dirty="0" smtClean="0"/>
              <a:t>Lack of availability of services</a:t>
            </a:r>
          </a:p>
          <a:p>
            <a:pPr lvl="1"/>
            <a:r>
              <a:rPr lang="en-US" sz="1700" dirty="0" smtClean="0"/>
              <a:t>Lack of culturally competent care</a:t>
            </a:r>
          </a:p>
          <a:p>
            <a:pPr marL="457200" lvl="1" indent="0">
              <a:buNone/>
            </a:pPr>
            <a:endParaRPr lang="en-US" dirty="0"/>
          </a:p>
          <a:p>
            <a:r>
              <a:rPr lang="en-US" sz="1900" dirty="0"/>
              <a:t>Barriers to accessing health services lead to:</a:t>
            </a:r>
          </a:p>
          <a:p>
            <a:pPr lvl="1"/>
            <a:r>
              <a:rPr lang="en-US" sz="1700" dirty="0"/>
              <a:t>Unmet health needs</a:t>
            </a:r>
          </a:p>
          <a:p>
            <a:pPr lvl="1"/>
            <a:r>
              <a:rPr lang="en-US" sz="1700" dirty="0"/>
              <a:t>Delays in receiving appropriate care</a:t>
            </a:r>
          </a:p>
          <a:p>
            <a:pPr lvl="1"/>
            <a:r>
              <a:rPr lang="en-US" sz="1700" dirty="0"/>
              <a:t>Inability to get preventive services</a:t>
            </a:r>
          </a:p>
          <a:p>
            <a:pPr lvl="1"/>
            <a:r>
              <a:rPr lang="en-US" sz="1700" dirty="0" smtClean="0"/>
              <a:t>Preventable hospitalizations</a:t>
            </a:r>
          </a:p>
          <a:p>
            <a:pPr lvl="1"/>
            <a:r>
              <a:rPr lang="en-US" sz="1700" dirty="0" smtClean="0"/>
              <a:t>Financial burdens</a:t>
            </a:r>
            <a:endParaRPr lang="en-US" sz="1700" dirty="0"/>
          </a:p>
        </p:txBody>
      </p:sp>
      <p:sp>
        <p:nvSpPr>
          <p:cNvPr id="6" name="Title 4"/>
          <p:cNvSpPr>
            <a:spLocks noGrp="1"/>
          </p:cNvSpPr>
          <p:nvPr>
            <p:ph type="title"/>
          </p:nvPr>
        </p:nvSpPr>
        <p:spPr>
          <a:xfrm>
            <a:off x="749510" y="131762"/>
            <a:ext cx="6489490" cy="797628"/>
          </a:xfrm>
        </p:spPr>
        <p:txBody>
          <a:bodyPr/>
          <a:lstStyle/>
          <a:p>
            <a:r>
              <a:rPr lang="en-US" b="1" dirty="0" smtClean="0"/>
              <a:t>Access to Health Services in the United States </a:t>
            </a:r>
            <a:endParaRPr lang="en-US" b="1" dirty="0"/>
          </a:p>
        </p:txBody>
      </p:sp>
      <p:pic>
        <p:nvPicPr>
          <p:cNvPr id="1026" name="Picture 2" descr="steth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721">
            <a:off x="6416041" y="2501384"/>
            <a:ext cx="2103120" cy="240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4083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04800" y="10160"/>
            <a:ext cx="8572500" cy="1195885"/>
          </a:xfrm>
        </p:spPr>
        <p:txBody>
          <a:bodyPr/>
          <a:lstStyle/>
          <a:p>
            <a:pPr>
              <a:lnSpc>
                <a:spcPct val="100000"/>
              </a:lnSpc>
            </a:pPr>
            <a:r>
              <a:rPr lang="en-US" sz="4000" dirty="0" smtClean="0">
                <a:solidFill>
                  <a:schemeClr val="bg1"/>
                </a:solidFill>
              </a:rPr>
              <a:t>School-based Dental </a:t>
            </a:r>
            <a:br>
              <a:rPr lang="en-US" sz="4000" dirty="0" smtClean="0">
                <a:solidFill>
                  <a:schemeClr val="bg1"/>
                </a:solidFill>
              </a:rPr>
            </a:br>
            <a:r>
              <a:rPr lang="en-US" sz="4000" dirty="0" smtClean="0">
                <a:solidFill>
                  <a:schemeClr val="bg1"/>
                </a:solidFill>
              </a:rPr>
              <a:t>Sealant Programs</a:t>
            </a:r>
            <a:endParaRPr lang="en-US" sz="4000" dirty="0">
              <a:solidFill>
                <a:schemeClr val="bg1"/>
              </a:solidFill>
            </a:endParaRPr>
          </a:p>
        </p:txBody>
      </p:sp>
      <p:pic>
        <p:nvPicPr>
          <p:cNvPr id="9" name="Content Placeholder 8" descr="Image of advertisement for CDC Vital Signs feature on Dental Sealants Prevents Cavities. Image shows a pile of smiling childr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828800"/>
            <a:ext cx="3352800" cy="3352800"/>
          </a:xfrm>
        </p:spPr>
      </p:pic>
      <p:sp>
        <p:nvSpPr>
          <p:cNvPr id="6" name="TextBox 5"/>
          <p:cNvSpPr txBox="1"/>
          <p:nvPr/>
        </p:nvSpPr>
        <p:spPr>
          <a:xfrm>
            <a:off x="4114800" y="1828800"/>
            <a:ext cx="4762500" cy="357020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
                <a:prstClr val="black"/>
              </a:buClr>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Sealants are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under-utilized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600"/>
              </a:spcAft>
              <a:buClr>
                <a:prstClr val="black"/>
              </a:buClr>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Placing sealants in schools target children who may not be accessing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dental services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600"/>
              </a:spcAft>
              <a:buClr>
                <a:prstClr val="black"/>
              </a:buClr>
              <a:buSzTx/>
              <a:buFont typeface="Wingdings" panose="05000000000000000000" pitchFamily="2" charset="2"/>
              <a:buChar char="q"/>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School-based sealant </a:t>
            </a:r>
            <a:r>
              <a:rPr kumimoji="0" lang="en-US" sz="2400" b="0" i="0" u="none" strike="noStrike" kern="1200" cap="none" spc="0" normalizeH="0" baseline="0" noProof="0" dirty="0">
                <a:ln>
                  <a:noFill/>
                </a:ln>
                <a:solidFill>
                  <a:prstClr val="black"/>
                </a:solidFill>
                <a:effectLst/>
                <a:uLnTx/>
                <a:uFillTx/>
                <a:latin typeface="Calibri"/>
                <a:ea typeface="+mn-ea"/>
                <a:cs typeface="+mn-cs"/>
              </a:rPr>
              <a:t>programs are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cost-saving </a:t>
            </a:r>
            <a:r>
              <a:rPr kumimoji="0" lang="en-US" sz="2400" b="0" i="0" u="none" strike="noStrike" kern="1200" cap="none" spc="0" normalizeH="0" baseline="0" noProof="0" dirty="0">
                <a:ln>
                  <a:noFill/>
                </a:ln>
                <a:solidFill>
                  <a:prstClr val="black"/>
                </a:solidFill>
                <a:effectLst/>
                <a:uLnTx/>
                <a:uFillTx/>
                <a:latin typeface="Calibri"/>
                <a:ea typeface="+mn-ea"/>
                <a:cs typeface="+mn-cs"/>
              </a:rPr>
              <a:t>to states when located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in schools that serve a high percentage of low-income families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10"/>
          </p:nvPr>
        </p:nvSpPr>
        <p:spPr>
          <a:xfrm>
            <a:off x="304800" y="5357315"/>
            <a:ext cx="8572500" cy="814885"/>
          </a:xfrm>
        </p:spPr>
        <p:txBody>
          <a:bodyPr/>
          <a:lstStyle/>
          <a:p>
            <a:pPr>
              <a:lnSpc>
                <a:spcPts val="2000"/>
              </a:lnSpc>
            </a:pPr>
            <a:endParaRPr lang="en-US" sz="1400" dirty="0" smtClean="0"/>
          </a:p>
          <a:p>
            <a:pPr>
              <a:lnSpc>
                <a:spcPts val="2000"/>
              </a:lnSpc>
            </a:pPr>
            <a:r>
              <a:rPr lang="en-US" sz="1400" dirty="0" smtClean="0"/>
              <a:t>         </a:t>
            </a:r>
            <a:r>
              <a:rPr lang="en-US" sz="1400" dirty="0" smtClean="0">
                <a:solidFill>
                  <a:schemeClr val="tx1"/>
                </a:solidFill>
              </a:rPr>
              <a:t>Community Preventive Services Task Force. Preventing </a:t>
            </a:r>
            <a:r>
              <a:rPr lang="en-US" sz="1400" dirty="0">
                <a:solidFill>
                  <a:schemeClr val="tx1"/>
                </a:solidFill>
              </a:rPr>
              <a:t>dental caries: school-based dental sealant </a:t>
            </a:r>
            <a:r>
              <a:rPr lang="en-US" sz="1400" dirty="0" smtClean="0">
                <a:solidFill>
                  <a:schemeClr val="tx1"/>
                </a:solidFill>
              </a:rPr>
              <a:t>delivery programs </a:t>
            </a:r>
            <a:r>
              <a:rPr lang="en-US" sz="1400" dirty="0">
                <a:solidFill>
                  <a:schemeClr val="tx1"/>
                </a:solidFill>
              </a:rPr>
              <a:t>(abbreviated). Available at </a:t>
            </a:r>
            <a:r>
              <a:rPr lang="en-US" sz="1400" dirty="0" smtClean="0">
                <a:solidFill>
                  <a:schemeClr val="tx1"/>
                </a:solidFill>
              </a:rPr>
              <a:t>www.thecommunityguide.org/oral/schoolsealants.html</a:t>
            </a:r>
            <a:endParaRPr lang="en-US" sz="1400" dirty="0">
              <a:solidFill>
                <a:schemeClr val="tx1"/>
              </a:solidFill>
            </a:endParaRPr>
          </a:p>
          <a:p>
            <a:endParaRPr lang="en-US" dirty="0"/>
          </a:p>
        </p:txBody>
      </p:sp>
    </p:spTree>
    <p:extLst>
      <p:ext uri="{BB962C8B-B14F-4D97-AF65-F5344CB8AC3E}">
        <p14:creationId xmlns:p14="http://schemas.microsoft.com/office/powerpoint/2010/main" val="246426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04800"/>
            <a:ext cx="7975600" cy="762000"/>
          </a:xfrm>
        </p:spPr>
        <p:txBody>
          <a:bodyPr/>
          <a:lstStyle/>
          <a:p>
            <a:r>
              <a:rPr lang="en-US" sz="4400" dirty="0" smtClean="0">
                <a:solidFill>
                  <a:schemeClr val="bg1"/>
                </a:solidFill>
              </a:rPr>
              <a:t>Community Water Fluoridation</a:t>
            </a:r>
            <a:endParaRPr lang="en-US" sz="4400" dirty="0">
              <a:solidFill>
                <a:schemeClr val="bg1"/>
              </a:solidFill>
            </a:endParaRPr>
          </a:p>
        </p:txBody>
      </p:sp>
      <p:sp>
        <p:nvSpPr>
          <p:cNvPr id="3" name="Content Placeholder 2"/>
          <p:cNvSpPr>
            <a:spLocks noGrp="1"/>
          </p:cNvSpPr>
          <p:nvPr>
            <p:ph idx="1"/>
          </p:nvPr>
        </p:nvSpPr>
        <p:spPr>
          <a:xfrm>
            <a:off x="445477" y="1397015"/>
            <a:ext cx="8229600" cy="4191000"/>
          </a:xfrm>
        </p:spPr>
        <p:txBody>
          <a:bodyPr/>
          <a:lstStyle/>
          <a:p>
            <a:pPr marL="0" indent="0">
              <a:buNone/>
            </a:pPr>
            <a:r>
              <a:rPr lang="en-US" sz="2800" dirty="0" smtClean="0">
                <a:solidFill>
                  <a:schemeClr val="tx1"/>
                </a:solidFill>
              </a:rPr>
              <a:t>State Activities:</a:t>
            </a:r>
          </a:p>
          <a:p>
            <a:r>
              <a:rPr lang="en-US" dirty="0" smtClean="0">
                <a:solidFill>
                  <a:schemeClr val="tx1"/>
                </a:solidFill>
              </a:rPr>
              <a:t>Measure progress toward Healthy People objective (HP 2020 target-79.6%)</a:t>
            </a:r>
          </a:p>
          <a:p>
            <a:r>
              <a:rPr lang="en-US" dirty="0" smtClean="0">
                <a:solidFill>
                  <a:schemeClr val="tx1"/>
                </a:solidFill>
              </a:rPr>
              <a:t>Establish a CWF quality control program</a:t>
            </a:r>
          </a:p>
          <a:p>
            <a:pPr lvl="1"/>
            <a:r>
              <a:rPr lang="en-US" dirty="0" smtClean="0">
                <a:solidFill>
                  <a:schemeClr val="tx1"/>
                </a:solidFill>
              </a:rPr>
              <a:t>Daily testing</a:t>
            </a:r>
          </a:p>
          <a:p>
            <a:pPr lvl="1"/>
            <a:r>
              <a:rPr lang="en-US" dirty="0" smtClean="0">
                <a:solidFill>
                  <a:schemeClr val="tx1"/>
                </a:solidFill>
              </a:rPr>
              <a:t>Training of operators</a:t>
            </a:r>
          </a:p>
          <a:p>
            <a:pPr lvl="1"/>
            <a:r>
              <a:rPr lang="en-US" dirty="0" smtClean="0">
                <a:solidFill>
                  <a:schemeClr val="tx1"/>
                </a:solidFill>
              </a:rPr>
              <a:t>Inspection</a:t>
            </a:r>
          </a:p>
          <a:p>
            <a:r>
              <a:rPr lang="en-US" dirty="0" smtClean="0">
                <a:solidFill>
                  <a:schemeClr val="tx1"/>
                </a:solidFill>
              </a:rPr>
              <a:t>Participate </a:t>
            </a:r>
            <a:r>
              <a:rPr lang="en-US" dirty="0">
                <a:solidFill>
                  <a:schemeClr val="tx1"/>
                </a:solidFill>
              </a:rPr>
              <a:t>in a proficiency </a:t>
            </a:r>
            <a:endParaRPr lang="en-US" dirty="0" smtClean="0">
              <a:solidFill>
                <a:schemeClr val="tx1"/>
              </a:solidFill>
            </a:endParaRPr>
          </a:p>
          <a:p>
            <a:pPr marL="0" indent="0">
              <a:buNone/>
            </a:pPr>
            <a:r>
              <a:rPr lang="en-US" dirty="0">
                <a:solidFill>
                  <a:schemeClr val="tx1"/>
                </a:solidFill>
              </a:rPr>
              <a:t> </a:t>
            </a:r>
            <a:r>
              <a:rPr lang="en-US" dirty="0" smtClean="0">
                <a:solidFill>
                  <a:schemeClr val="tx1"/>
                </a:solidFill>
              </a:rPr>
              <a:t>     testing </a:t>
            </a:r>
            <a:r>
              <a:rPr lang="en-US" dirty="0">
                <a:solidFill>
                  <a:schemeClr val="tx1"/>
                </a:solidFill>
              </a:rPr>
              <a:t>program </a:t>
            </a:r>
            <a:endParaRPr lang="en-US" dirty="0" smtClean="0">
              <a:solidFill>
                <a:schemeClr val="tx1"/>
              </a:solidFill>
            </a:endParaRPr>
          </a:p>
          <a:p>
            <a:r>
              <a:rPr lang="en-US" dirty="0" smtClean="0">
                <a:solidFill>
                  <a:schemeClr val="tx1"/>
                </a:solidFill>
              </a:rPr>
              <a:t>Education and promotion </a:t>
            </a:r>
          </a:p>
          <a:p>
            <a:pPr marL="0" indent="0">
              <a:buNone/>
            </a:pPr>
            <a:r>
              <a:rPr lang="en-US" dirty="0">
                <a:solidFill>
                  <a:schemeClr val="tx1"/>
                </a:solidFill>
              </a:rPr>
              <a:t> </a:t>
            </a:r>
            <a:r>
              <a:rPr lang="en-US" dirty="0" smtClean="0">
                <a:solidFill>
                  <a:schemeClr val="tx1"/>
                </a:solidFill>
              </a:rPr>
              <a:t>     of CWF</a:t>
            </a:r>
          </a:p>
        </p:txBody>
      </p:sp>
      <p:pic>
        <p:nvPicPr>
          <p:cNvPr id="5" name="Picture 4" descr="Image of water engineer at water plant among the equip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953000" y="3200400"/>
            <a:ext cx="3738807" cy="2667000"/>
          </a:xfrm>
          <a:prstGeom prst="rect">
            <a:avLst/>
          </a:prstGeom>
        </p:spPr>
      </p:pic>
    </p:spTree>
    <p:extLst>
      <p:ext uri="{BB962C8B-B14F-4D97-AF65-F5344CB8AC3E}">
        <p14:creationId xmlns:p14="http://schemas.microsoft.com/office/powerpoint/2010/main" val="238909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35280"/>
            <a:ext cx="8610599" cy="1259840"/>
          </a:xfrm>
        </p:spPr>
        <p:txBody>
          <a:bodyPr/>
          <a:lstStyle/>
          <a:p>
            <a:r>
              <a:rPr lang="en-US" sz="3600" b="1" dirty="0">
                <a:solidFill>
                  <a:schemeClr val="bg1"/>
                </a:solidFill>
              </a:rPr>
              <a:t>Fluoridation </a:t>
            </a:r>
            <a:r>
              <a:rPr lang="en-US" sz="3600" b="1" dirty="0" smtClean="0">
                <a:solidFill>
                  <a:schemeClr val="bg1"/>
                </a:solidFill>
              </a:rPr>
              <a:t>Status, 2014</a:t>
            </a:r>
            <a:endParaRPr lang="en-US" sz="3600" b="1" dirty="0"/>
          </a:p>
        </p:txBody>
      </p:sp>
      <p:sp>
        <p:nvSpPr>
          <p:cNvPr id="5" name="TextBox 4"/>
          <p:cNvSpPr txBox="1"/>
          <p:nvPr/>
        </p:nvSpPr>
        <p:spPr>
          <a:xfrm>
            <a:off x="0" y="1352787"/>
            <a:ext cx="91440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Percent of people on community water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systems receiving </a:t>
            </a:r>
            <a:r>
              <a:rPr kumimoji="0" lang="en-US" sz="1800" b="1" i="0" u="none" strike="noStrike" kern="1200" cap="none" spc="0" normalizeH="0" baseline="0" noProof="0" dirty="0">
                <a:ln>
                  <a:noFill/>
                </a:ln>
                <a:solidFill>
                  <a:prstClr val="black"/>
                </a:solidFill>
                <a:effectLst/>
                <a:uLnTx/>
                <a:uFillTx/>
                <a:latin typeface="Calibri"/>
                <a:ea typeface="+mn-ea"/>
                <a:cs typeface="+mn-cs"/>
              </a:rPr>
              <a:t>optimally fluoridated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water (OH-13)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This map of the United States depicts the percentage of people in each state on community water systems receiving optimally fluoridated water in 2014. &#10;State with less than 25 percent of people receiving optimally fluoridated water include Hawaii, New Jersey, and Oregon.&#10;States with between 25 and 49.9 percent of people receiving optimally fluoridated water include Alaska, Idaho, Louisiana, New Hampshire, and Montana.&#10;States with between 50.0 and 79.5 percent of people receiving optimally fluoridated water include Alabama,  Arizona, Arkansas, California, Colorado, Florida, Kansas, Maine, Massachusetts, Mississippi, Missouri, Nebraska, Nevada, New Mexico, New York, Oklahoma, Pennsylvania, Texas, Utah, Vermont, Wyoming, and Washington.&#10;States with between 79.6 and 100 percent of people receiving optimally fluoridated water meet the Healthy People 2020 Objective OH-13 target. These state and districts include Connecticut, Delaware, District of Columbia, Georgia, Illinois, Indiana, Iowa, Kentucky, Maryland, Michigan, Minnesota, North Carolina, North Dakota, Ohio, Rhode Island, South Carolina, South Dakota, Tennessee, Virginia, West Virginia, and Wisconsin.&#10;Data is unavailable for Guam, Puerto Rico, and the Virgin Island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722119"/>
            <a:ext cx="8488720" cy="3820754"/>
          </a:xfrm>
          <a:prstGeom prst="rect">
            <a:avLst/>
          </a:prstGeom>
        </p:spPr>
      </p:pic>
      <p:sp>
        <p:nvSpPr>
          <p:cNvPr id="4" name="TextBox 3"/>
          <p:cNvSpPr txBox="1"/>
          <p:nvPr/>
        </p:nvSpPr>
        <p:spPr>
          <a:xfrm>
            <a:off x="1842872" y="5555545"/>
            <a:ext cx="53738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Healthy People 2020 Objective OH-13 Target = 79.6%</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40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40640"/>
            <a:ext cx="8610600" cy="1213485"/>
          </a:xfrm>
        </p:spPr>
        <p:txBody>
          <a:bodyPr/>
          <a:lstStyle/>
          <a:p>
            <a:pPr>
              <a:lnSpc>
                <a:spcPct val="100000"/>
              </a:lnSpc>
              <a:spcAft>
                <a:spcPts val="600"/>
              </a:spcAft>
            </a:pPr>
            <a:r>
              <a:rPr lang="en-US" sz="4000" dirty="0" smtClean="0">
                <a:solidFill>
                  <a:schemeClr val="bg1"/>
                </a:solidFill>
              </a:rPr>
              <a:t>US Public Health Service Recommendation</a:t>
            </a:r>
            <a:endParaRPr lang="en-US" sz="4000" dirty="0">
              <a:solidFill>
                <a:schemeClr val="bg1"/>
              </a:solidFill>
            </a:endParaRPr>
          </a:p>
        </p:txBody>
      </p:sp>
      <p:pic>
        <p:nvPicPr>
          <p:cNvPr id="5" name="Picture 3" descr="Image of Public Health Service report titled U.S. Public Health Service Recommendation for Fluoride Concentration in Drinking Water for the Prevention of Dental Ca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4886325" cy="1533525"/>
          </a:xfrm>
          <a:prstGeom prst="rect">
            <a:avLst/>
          </a:prstGeom>
          <a:noFill/>
          <a:ln>
            <a:noFill/>
          </a:ln>
          <a:effectLst>
            <a:innerShdw blurRad="63500" dist="50800" dir="10800000">
              <a:prstClr val="black">
                <a:alpha val="50000"/>
              </a:prstClr>
            </a:inn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57200" y="3042920"/>
            <a:ext cx="8420100" cy="2752615"/>
          </a:xfrm>
        </p:spPr>
        <p:txBody>
          <a:bodyPr/>
          <a:lstStyle/>
          <a:p>
            <a:r>
              <a:rPr lang="en-US" b="0" dirty="0" smtClean="0">
                <a:solidFill>
                  <a:schemeClr val="tx1"/>
                </a:solidFill>
              </a:rPr>
              <a:t>DOH led the process to implement revised recommendations for community water systems that </a:t>
            </a:r>
            <a:br>
              <a:rPr lang="en-US" b="0" dirty="0" smtClean="0">
                <a:solidFill>
                  <a:schemeClr val="tx1"/>
                </a:solidFill>
              </a:rPr>
            </a:br>
            <a:r>
              <a:rPr lang="en-US" b="0" dirty="0" smtClean="0">
                <a:solidFill>
                  <a:schemeClr val="tx1"/>
                </a:solidFill>
              </a:rPr>
              <a:t>add fluoride to their water</a:t>
            </a:r>
          </a:p>
          <a:p>
            <a:r>
              <a:rPr lang="en-US" b="0" dirty="0" smtClean="0">
                <a:solidFill>
                  <a:schemeClr val="tx1"/>
                </a:solidFill>
              </a:rPr>
              <a:t>PHS recommends a fluoride concentration of 0.7 milligrams/Liter (mg/L) to maintain caries prevention benefits and reduce the risk of dental fluorosis.</a:t>
            </a:r>
          </a:p>
          <a:p>
            <a:r>
              <a:rPr lang="en-US" b="0" dirty="0" smtClean="0">
                <a:solidFill>
                  <a:schemeClr val="tx1"/>
                </a:solidFill>
              </a:rPr>
              <a:t>Released April 27, </a:t>
            </a:r>
            <a:r>
              <a:rPr lang="en-US" b="0" dirty="0">
                <a:solidFill>
                  <a:schemeClr val="tx1"/>
                </a:solidFill>
              </a:rPr>
              <a:t>2015</a:t>
            </a:r>
          </a:p>
          <a:p>
            <a:pPr marL="0" indent="0">
              <a:buNone/>
            </a:pPr>
            <a:endParaRPr lang="en-US" b="0" dirty="0" smtClean="0">
              <a:solidFill>
                <a:schemeClr val="tx1"/>
              </a:solidFill>
              <a:hlinkClick r:id="rId4"/>
            </a:endParaRPr>
          </a:p>
          <a:p>
            <a:pPr marL="0" indent="0">
              <a:buNone/>
            </a:pPr>
            <a:endParaRPr lang="en-US" b="0" dirty="0" smtClean="0">
              <a:solidFill>
                <a:schemeClr val="tx1"/>
              </a:solidFill>
            </a:endParaRPr>
          </a:p>
          <a:p>
            <a:pPr marL="0" indent="0">
              <a:buNone/>
            </a:pPr>
            <a:endParaRPr lang="en-US" b="0" dirty="0">
              <a:solidFill>
                <a:schemeClr val="tx1"/>
              </a:solidFill>
            </a:endParaRPr>
          </a:p>
        </p:txBody>
      </p:sp>
    </p:spTree>
    <p:extLst>
      <p:ext uri="{BB962C8B-B14F-4D97-AF65-F5344CB8AC3E}">
        <p14:creationId xmlns:p14="http://schemas.microsoft.com/office/powerpoint/2010/main" val="110973152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49" y="-127691"/>
            <a:ext cx="7772977" cy="1143000"/>
          </a:xfrm>
        </p:spPr>
        <p:txBody>
          <a:bodyPr/>
          <a:lstStyle/>
          <a:p>
            <a:r>
              <a:rPr lang="en-US" sz="4000" b="1" dirty="0" smtClean="0">
                <a:solidFill>
                  <a:schemeClr val="bg1"/>
                </a:solidFill>
              </a:rPr>
              <a:t>Monitor Dental Caries and their </a:t>
            </a:r>
            <a:br>
              <a:rPr lang="en-US" sz="4000" b="1" dirty="0" smtClean="0">
                <a:solidFill>
                  <a:schemeClr val="bg1"/>
                </a:solidFill>
              </a:rPr>
            </a:br>
            <a:r>
              <a:rPr lang="en-US" sz="4000" b="1" dirty="0" smtClean="0">
                <a:solidFill>
                  <a:schemeClr val="bg1"/>
                </a:solidFill>
              </a:rPr>
              <a:t>Key Drivers</a:t>
            </a:r>
            <a:endParaRPr lang="en-US" sz="4000" b="1" dirty="0">
              <a:solidFill>
                <a:schemeClr val="bg1"/>
              </a:solidFill>
            </a:endParaRPr>
          </a:p>
        </p:txBody>
      </p:sp>
      <p:sp>
        <p:nvSpPr>
          <p:cNvPr id="14" name="Rectangle 13"/>
          <p:cNvSpPr/>
          <p:nvPr/>
        </p:nvSpPr>
        <p:spPr>
          <a:xfrm>
            <a:off x="301337" y="1491983"/>
            <a:ext cx="8610600"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Oral health data systems monitor </a:t>
            </a:r>
            <a:r>
              <a:rPr kumimoji="0" lang="en-US" sz="2800" b="1" i="0" u="none" strike="noStrike" kern="1200" cap="none" spc="0" normalizeH="0" baseline="0" noProof="0" dirty="0">
                <a:ln>
                  <a:noFill/>
                </a:ln>
                <a:solidFill>
                  <a:prstClr val="black"/>
                </a:solidFill>
                <a:effectLst/>
                <a:uLnTx/>
                <a:uFillTx/>
                <a:latin typeface="Calibri"/>
                <a:ea typeface="+mn-ea"/>
                <a:cs typeface="+mn-cs"/>
              </a:rPr>
              <a:t>the prevalence of oral diseases and the factors influencing oral </a:t>
            </a: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health.</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Image of logo for Oral Health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4" y="3550920"/>
            <a:ext cx="2704563" cy="1609859"/>
          </a:xfrm>
          <a:prstGeom prst="rect">
            <a:avLst/>
          </a:prstGeom>
        </p:spPr>
      </p:pic>
      <p:pic>
        <p:nvPicPr>
          <p:cNvPr id="6" name="Picture 5" descr="Image of logo for My Water's Fluor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274" y="3134360"/>
            <a:ext cx="2438400" cy="2438400"/>
          </a:xfrm>
          <a:prstGeom prst="rect">
            <a:avLst/>
          </a:prstGeom>
        </p:spPr>
      </p:pic>
      <p:pic>
        <p:nvPicPr>
          <p:cNvPr id="13" name="Picture 12" descr="Image of logo for Water Fluoridation Reporting Syste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570" y="3124200"/>
            <a:ext cx="2421030" cy="2421030"/>
          </a:xfrm>
          <a:prstGeom prst="rect">
            <a:avLst/>
          </a:prstGeom>
        </p:spPr>
      </p:pic>
    </p:spTree>
    <p:extLst>
      <p:ext uri="{BB962C8B-B14F-4D97-AF65-F5344CB8AC3E}">
        <p14:creationId xmlns:p14="http://schemas.microsoft.com/office/powerpoint/2010/main" val="2875032415"/>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20320"/>
            <a:ext cx="8534400" cy="1198880"/>
          </a:xfrm>
        </p:spPr>
        <p:txBody>
          <a:bodyPr/>
          <a:lstStyle/>
          <a:p>
            <a:pPr>
              <a:lnSpc>
                <a:spcPct val="100000"/>
              </a:lnSpc>
            </a:pPr>
            <a:r>
              <a:rPr lang="en-US" sz="4000" dirty="0" smtClean="0">
                <a:solidFill>
                  <a:schemeClr val="bg1"/>
                </a:solidFill>
              </a:rPr>
              <a:t>Division of Oral Health</a:t>
            </a:r>
            <a:br>
              <a:rPr lang="en-US" sz="4000" dirty="0" smtClean="0">
                <a:solidFill>
                  <a:schemeClr val="bg1"/>
                </a:solidFill>
              </a:rPr>
            </a:br>
            <a:r>
              <a:rPr lang="en-US" sz="4000" dirty="0" smtClean="0">
                <a:solidFill>
                  <a:schemeClr val="bg1"/>
                </a:solidFill>
              </a:rPr>
              <a:t>Strategic Objective 2</a:t>
            </a:r>
            <a:endParaRPr lang="en-US" sz="4000" dirty="0">
              <a:solidFill>
                <a:schemeClr val="bg1"/>
              </a:solidFill>
            </a:endParaRPr>
          </a:p>
        </p:txBody>
      </p:sp>
      <p:sp>
        <p:nvSpPr>
          <p:cNvPr id="3" name="Content Placeholder 2"/>
          <p:cNvSpPr>
            <a:spLocks noGrp="1"/>
          </p:cNvSpPr>
          <p:nvPr>
            <p:ph idx="1"/>
          </p:nvPr>
        </p:nvSpPr>
        <p:spPr>
          <a:xfrm>
            <a:off x="914400" y="2438400"/>
            <a:ext cx="7315200" cy="1752600"/>
          </a:xfrm>
        </p:spPr>
        <p:txBody>
          <a:bodyPr/>
          <a:lstStyle/>
          <a:p>
            <a:pPr marL="0" indent="0">
              <a:buNone/>
            </a:pPr>
            <a:r>
              <a:rPr lang="en-US" sz="3200" dirty="0" smtClean="0">
                <a:solidFill>
                  <a:schemeClr val="tx1"/>
                </a:solidFill>
              </a:rPr>
              <a:t>Guide Dental Public Health to be Part of the Health System Transformation </a:t>
            </a:r>
            <a:endParaRPr lang="en-US" sz="3200" dirty="0">
              <a:solidFill>
                <a:schemeClr val="tx1"/>
              </a:solidFill>
            </a:endParaRPr>
          </a:p>
        </p:txBody>
      </p:sp>
      <p:pic>
        <p:nvPicPr>
          <p:cNvPr id="7" name="Picture 6" descr="Composite image showing boy in dental chair, woman enjoying apple, woman with braces smiling, man flossing his teeth, gloved hand holds dental x-r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6160"/>
            <a:ext cx="9144000" cy="1212680"/>
          </a:xfrm>
          <a:prstGeom prst="rect">
            <a:avLst/>
          </a:prstGeom>
        </p:spPr>
      </p:pic>
    </p:spTree>
    <p:extLst>
      <p:ext uri="{BB962C8B-B14F-4D97-AF65-F5344CB8AC3E}">
        <p14:creationId xmlns:p14="http://schemas.microsoft.com/office/powerpoint/2010/main" val="281516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
            <a:ext cx="8534400" cy="1371600"/>
          </a:xfrm>
        </p:spPr>
        <p:txBody>
          <a:bodyPr/>
          <a:lstStyle/>
          <a:p>
            <a:pPr>
              <a:lnSpc>
                <a:spcPct val="100000"/>
              </a:lnSpc>
            </a:pPr>
            <a:r>
              <a:rPr lang="en-US" sz="4000" dirty="0" smtClean="0">
                <a:solidFill>
                  <a:schemeClr val="bg1"/>
                </a:solidFill>
              </a:rPr>
              <a:t>Chronic </a:t>
            </a:r>
            <a:r>
              <a:rPr lang="en-US" sz="4000" dirty="0">
                <a:solidFill>
                  <a:schemeClr val="bg1"/>
                </a:solidFill>
              </a:rPr>
              <a:t>Disease/Oral Health </a:t>
            </a:r>
            <a:r>
              <a:rPr lang="en-US" sz="4000" dirty="0" smtClean="0">
                <a:solidFill>
                  <a:schemeClr val="bg1"/>
                </a:solidFill>
              </a:rPr>
              <a:t>Integration</a:t>
            </a:r>
            <a:endParaRPr lang="en-US" sz="4000" dirty="0">
              <a:solidFill>
                <a:schemeClr val="bg1"/>
              </a:solidFill>
            </a:endParaRPr>
          </a:p>
        </p:txBody>
      </p:sp>
      <p:sp>
        <p:nvSpPr>
          <p:cNvPr id="3" name="Content Placeholder 2"/>
          <p:cNvSpPr>
            <a:spLocks noGrp="1"/>
          </p:cNvSpPr>
          <p:nvPr>
            <p:ph idx="1"/>
          </p:nvPr>
        </p:nvSpPr>
        <p:spPr>
          <a:xfrm>
            <a:off x="304800" y="1315720"/>
            <a:ext cx="8534400" cy="1524000"/>
          </a:xfrm>
        </p:spPr>
        <p:txBody>
          <a:bodyPr/>
          <a:lstStyle/>
          <a:p>
            <a:pPr marL="0" indent="0" algn="ctr">
              <a:buNone/>
            </a:pPr>
            <a:r>
              <a:rPr lang="en-US" sz="2800" i="1" dirty="0" smtClean="0">
                <a:solidFill>
                  <a:schemeClr val="tx1"/>
                </a:solidFill>
              </a:rPr>
              <a:t>DOH works to integrate dental public health </a:t>
            </a:r>
            <a:br>
              <a:rPr lang="en-US" sz="2800" i="1" dirty="0" smtClean="0">
                <a:solidFill>
                  <a:schemeClr val="tx1"/>
                </a:solidFill>
              </a:rPr>
            </a:br>
            <a:r>
              <a:rPr lang="en-US" sz="2800" i="1" dirty="0" smtClean="0">
                <a:solidFill>
                  <a:schemeClr val="tx1"/>
                </a:solidFill>
              </a:rPr>
              <a:t>into a national dialogue focused on broad  </a:t>
            </a:r>
            <a:br>
              <a:rPr lang="en-US" sz="2800" i="1" dirty="0" smtClean="0">
                <a:solidFill>
                  <a:schemeClr val="tx1"/>
                </a:solidFill>
              </a:rPr>
            </a:br>
            <a:r>
              <a:rPr lang="en-US" sz="2800" i="1" dirty="0" smtClean="0">
                <a:solidFill>
                  <a:schemeClr val="tx1"/>
                </a:solidFill>
              </a:rPr>
              <a:t>health system transformation. </a:t>
            </a:r>
          </a:p>
          <a:p>
            <a:pPr marL="0" indent="0" algn="ctr">
              <a:buNone/>
            </a:pPr>
            <a:endParaRPr lang="en-US" sz="1200" i="1" dirty="0" smtClean="0">
              <a:solidFill>
                <a:schemeClr val="tx1"/>
              </a:solidFill>
            </a:endParaRPr>
          </a:p>
          <a:p>
            <a:r>
              <a:rPr lang="en-US" sz="2800" dirty="0" smtClean="0">
                <a:solidFill>
                  <a:schemeClr val="tx1"/>
                </a:solidFill>
              </a:rPr>
              <a:t>Models of Collaboration for State Chronic Disease and Oral Health Programs, 2016–2017</a:t>
            </a:r>
          </a:p>
          <a:p>
            <a:pPr lvl="1"/>
            <a:r>
              <a:rPr lang="en-US" sz="2400" b="0" dirty="0" smtClean="0">
                <a:solidFill>
                  <a:schemeClr val="tx1"/>
                </a:solidFill>
              </a:rPr>
              <a:t>Funding </a:t>
            </a:r>
            <a:r>
              <a:rPr lang="en-US" sz="2400" b="0" dirty="0">
                <a:solidFill>
                  <a:schemeClr val="tx1"/>
                </a:solidFill>
              </a:rPr>
              <a:t>supports state </a:t>
            </a:r>
            <a:r>
              <a:rPr lang="en-US" sz="2400" b="0" dirty="0" smtClean="0">
                <a:solidFill>
                  <a:schemeClr val="tx1"/>
                </a:solidFill>
              </a:rPr>
              <a:t>health departments </a:t>
            </a:r>
            <a:r>
              <a:rPr lang="en-US" sz="2400" b="0" dirty="0">
                <a:solidFill>
                  <a:schemeClr val="tx1"/>
                </a:solidFill>
              </a:rPr>
              <a:t>to develop chronic disease prevention projects </a:t>
            </a:r>
            <a:r>
              <a:rPr lang="en-US" sz="2400" b="0" dirty="0" smtClean="0">
                <a:solidFill>
                  <a:schemeClr val="tx1"/>
                </a:solidFill>
              </a:rPr>
              <a:t>integrating </a:t>
            </a:r>
            <a:r>
              <a:rPr lang="en-US" sz="2400" b="0" dirty="0">
                <a:solidFill>
                  <a:schemeClr val="tx1"/>
                </a:solidFill>
              </a:rPr>
              <a:t>activities </a:t>
            </a:r>
            <a:r>
              <a:rPr lang="en-US" sz="2400" b="0" dirty="0" smtClean="0">
                <a:solidFill>
                  <a:schemeClr val="tx1"/>
                </a:solidFill>
              </a:rPr>
              <a:t>from </a:t>
            </a:r>
            <a:r>
              <a:rPr lang="en-US" sz="2400" b="0" dirty="0">
                <a:solidFill>
                  <a:schemeClr val="tx1"/>
                </a:solidFill>
              </a:rPr>
              <a:t>chronic </a:t>
            </a:r>
            <a:r>
              <a:rPr lang="en-US" sz="2400" b="0" dirty="0" smtClean="0">
                <a:solidFill>
                  <a:schemeClr val="tx1"/>
                </a:solidFill>
              </a:rPr>
              <a:t>disease </a:t>
            </a:r>
            <a:r>
              <a:rPr lang="en-US" sz="2400" b="0" dirty="0">
                <a:solidFill>
                  <a:schemeClr val="tx1"/>
                </a:solidFill>
              </a:rPr>
              <a:t>and oral health </a:t>
            </a:r>
            <a:r>
              <a:rPr lang="en-US" sz="2400" b="0" dirty="0" smtClean="0">
                <a:solidFill>
                  <a:schemeClr val="tx1"/>
                </a:solidFill>
              </a:rPr>
              <a:t>programs</a:t>
            </a:r>
          </a:p>
          <a:p>
            <a:pPr lvl="2"/>
            <a:r>
              <a:rPr lang="en-US" sz="2000" dirty="0" smtClean="0">
                <a:solidFill>
                  <a:schemeClr val="tx1"/>
                </a:solidFill>
              </a:rPr>
              <a:t>Awarded to </a:t>
            </a:r>
            <a:r>
              <a:rPr lang="en-US" sz="2000" dirty="0">
                <a:solidFill>
                  <a:schemeClr val="tx1"/>
                </a:solidFill>
              </a:rPr>
              <a:t>Alaska, Colorado, Georgia, Maryland, </a:t>
            </a:r>
            <a:r>
              <a:rPr lang="en-US" sz="2000" dirty="0" smtClean="0">
                <a:solidFill>
                  <a:schemeClr val="tx1"/>
                </a:solidFill>
              </a:rPr>
              <a:t/>
            </a:r>
            <a:br>
              <a:rPr lang="en-US" sz="2000" dirty="0" smtClean="0">
                <a:solidFill>
                  <a:schemeClr val="tx1"/>
                </a:solidFill>
              </a:rPr>
            </a:br>
            <a:r>
              <a:rPr lang="en-US" sz="2000" dirty="0" smtClean="0">
                <a:solidFill>
                  <a:schemeClr val="tx1"/>
                </a:solidFill>
              </a:rPr>
              <a:t>Minnesota, </a:t>
            </a:r>
            <a:r>
              <a:rPr lang="en-US" sz="2000" dirty="0">
                <a:solidFill>
                  <a:schemeClr val="tx1"/>
                </a:solidFill>
              </a:rPr>
              <a:t>and </a:t>
            </a:r>
            <a:r>
              <a:rPr lang="en-US" sz="2000" dirty="0" smtClean="0">
                <a:solidFill>
                  <a:schemeClr val="tx1"/>
                </a:solidFill>
              </a:rPr>
              <a:t>New </a:t>
            </a:r>
            <a:r>
              <a:rPr lang="en-US" sz="2000" dirty="0">
                <a:solidFill>
                  <a:schemeClr val="tx1"/>
                </a:solidFill>
              </a:rPr>
              <a:t>York</a:t>
            </a:r>
            <a:endParaRPr lang="en-US" sz="2000" b="0" dirty="0" smtClean="0">
              <a:solidFill>
                <a:schemeClr val="tx1"/>
              </a:solidFill>
            </a:endParaRPr>
          </a:p>
        </p:txBody>
      </p:sp>
      <p:sp>
        <p:nvSpPr>
          <p:cNvPr id="6" name="TextBox 5"/>
          <p:cNvSpPr txBox="1"/>
          <p:nvPr/>
        </p:nvSpPr>
        <p:spPr>
          <a:xfrm>
            <a:off x="304800" y="5777766"/>
            <a:ext cx="8305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Objective 2: Guide dental public health to be part of the health system transformation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938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bg1"/>
                </a:solidFill>
              </a:rPr>
              <a:t>Partnerships</a:t>
            </a:r>
            <a:endParaRPr lang="en-US" sz="4400" b="0" dirty="0">
              <a:solidFill>
                <a:schemeClr val="bg1"/>
              </a:solidFill>
            </a:endParaRPr>
          </a:p>
        </p:txBody>
      </p:sp>
      <p:sp>
        <p:nvSpPr>
          <p:cNvPr id="11" name="Text Placeholder 10"/>
          <p:cNvSpPr>
            <a:spLocks noGrp="1"/>
          </p:cNvSpPr>
          <p:nvPr>
            <p:ph type="body" sz="quarter" idx="20"/>
          </p:nvPr>
        </p:nvSpPr>
        <p:spPr/>
        <p:txBody>
          <a:bodyPr>
            <a:normAutofit lnSpcReduction="10000"/>
          </a:bodyPr>
          <a:lstStyle/>
          <a:p>
            <a:pPr marL="0" indent="0">
              <a:buNone/>
            </a:pPr>
            <a:r>
              <a:rPr lang="en-US" b="1" dirty="0"/>
              <a:t>Key Federal Partners</a:t>
            </a:r>
          </a:p>
          <a:p>
            <a:r>
              <a:rPr lang="en-US" dirty="0"/>
              <a:t>Centers for Medicare and Medicaid Services</a:t>
            </a:r>
          </a:p>
          <a:p>
            <a:r>
              <a:rPr lang="en-US" dirty="0"/>
              <a:t>Environmental Protection Agency</a:t>
            </a:r>
          </a:p>
          <a:p>
            <a:r>
              <a:rPr lang="en-US" dirty="0"/>
              <a:t>Health Resources and Services Administration</a:t>
            </a:r>
          </a:p>
          <a:p>
            <a:r>
              <a:rPr lang="en-US" dirty="0"/>
              <a:t>National Institutes of Health</a:t>
            </a:r>
          </a:p>
          <a:p>
            <a:r>
              <a:rPr lang="en-US" dirty="0"/>
              <a:t>Indian Health Service</a:t>
            </a:r>
          </a:p>
          <a:p>
            <a:pPr marL="0" indent="0">
              <a:buNone/>
            </a:pPr>
            <a:endParaRPr lang="en-US" dirty="0"/>
          </a:p>
          <a:p>
            <a:pPr marL="0" indent="0">
              <a:buNone/>
            </a:pPr>
            <a:r>
              <a:rPr lang="en-US" b="1" dirty="0"/>
              <a:t>Key Nonfederal Partners </a:t>
            </a:r>
          </a:p>
          <a:p>
            <a:r>
              <a:rPr lang="en-US" dirty="0"/>
              <a:t>American Association of Public Health Dentistry</a:t>
            </a:r>
          </a:p>
          <a:p>
            <a:r>
              <a:rPr lang="en-US" dirty="0"/>
              <a:t>American Dental Association</a:t>
            </a:r>
          </a:p>
          <a:p>
            <a:r>
              <a:rPr lang="en-US" dirty="0"/>
              <a:t>Association of State and Territorial Dental Directors</a:t>
            </a:r>
          </a:p>
          <a:p>
            <a:r>
              <a:rPr lang="en-US" dirty="0"/>
              <a:t>Children’s Dental Health Project </a:t>
            </a:r>
          </a:p>
          <a:p>
            <a:r>
              <a:rPr lang="en-US" dirty="0"/>
              <a:t>Organization for Safety, Asepsis and Prevention</a:t>
            </a:r>
          </a:p>
          <a:p>
            <a:endParaRPr lang="en-US" dirty="0"/>
          </a:p>
        </p:txBody>
      </p:sp>
    </p:spTree>
    <p:extLst>
      <p:ext uri="{BB962C8B-B14F-4D97-AF65-F5344CB8AC3E}">
        <p14:creationId xmlns:p14="http://schemas.microsoft.com/office/powerpoint/2010/main" val="78038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CDC Division of Oral Health</a:t>
            </a:r>
            <a:endParaRPr lang="en-US" dirty="0"/>
          </a:p>
        </p:txBody>
      </p:sp>
      <p:pic>
        <p:nvPicPr>
          <p:cNvPr id="6" name="Picture 2" descr="Composite of images that depict our mission. These are of a waterfall, a child drinking from a fountain, a child and his mother share a hug, a glass of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7" y="1095819"/>
            <a:ext cx="9056505" cy="2378369"/>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398928" y="3710996"/>
            <a:ext cx="8534400" cy="2062103"/>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
                <a:srgbClr val="FFC000"/>
              </a:buClr>
              <a:buSzPct val="70000"/>
              <a:buFontTx/>
              <a:buNone/>
              <a:tabLst/>
              <a:defRPr/>
            </a:pPr>
            <a:r>
              <a:rPr kumimoji="0" lang="en-US" sz="4400" b="1" i="0" u="none" strike="noStrike" kern="1200" cap="none" spc="0" normalizeH="0" baseline="0" noProof="0" dirty="0" smtClean="0">
                <a:ln>
                  <a:noFill/>
                </a:ln>
                <a:solidFill>
                  <a:prstClr val="black"/>
                </a:solidFill>
                <a:effectLst/>
                <a:uLnTx/>
                <a:uFillTx/>
                <a:latin typeface="Calibri"/>
                <a:ea typeface="+mn-ea"/>
                <a:cs typeface="+mn-cs"/>
              </a:rPr>
              <a:t>CDC Division </a:t>
            </a:r>
            <a:r>
              <a:rPr kumimoji="0" lang="en-US" sz="4400" b="1" i="0" u="none" strike="noStrike" kern="1200" cap="none" spc="0" normalizeH="0" baseline="0" noProof="0" dirty="0">
                <a:ln>
                  <a:noFill/>
                </a:ln>
                <a:solidFill>
                  <a:prstClr val="black"/>
                </a:solidFill>
                <a:effectLst/>
                <a:uLnTx/>
                <a:uFillTx/>
                <a:latin typeface="Calibri"/>
                <a:ea typeface="+mn-ea"/>
                <a:cs typeface="+mn-cs"/>
              </a:rPr>
              <a:t>of Oral </a:t>
            </a:r>
            <a:r>
              <a:rPr kumimoji="0" lang="en-US" sz="4400" b="1" i="0" u="none" strike="noStrike" kern="1200" cap="none" spc="0" normalizeH="0" baseline="0" noProof="0" dirty="0" smtClean="0">
                <a:ln>
                  <a:noFill/>
                </a:ln>
                <a:solidFill>
                  <a:prstClr val="black"/>
                </a:solidFill>
                <a:effectLst/>
                <a:uLnTx/>
                <a:uFillTx/>
                <a:latin typeface="Calibri"/>
                <a:ea typeface="+mn-ea"/>
                <a:cs typeface="+mn-cs"/>
              </a:rPr>
              <a:t>Health</a:t>
            </a:r>
            <a:r>
              <a:rPr kumimoji="0" lang="en-US" sz="2800" b="0" i="0" u="none" strike="noStrike" kern="1200" cap="none" spc="0" normalizeH="0" baseline="0" noProof="0" dirty="0">
                <a:ln>
                  <a:noFill/>
                </a:ln>
                <a:solidFill>
                  <a:srgbClr val="FFC000"/>
                </a:solidFill>
                <a:effectLst/>
                <a:uLnTx/>
                <a:uFillTx/>
                <a:latin typeface="Calibri"/>
                <a:ea typeface="+mn-ea"/>
                <a:cs typeface="+mn-cs"/>
              </a:rPr>
              <a:t/>
            </a:r>
            <a:br>
              <a:rPr kumimoji="0" lang="en-US" sz="2800" b="0" i="0" u="none" strike="noStrike" kern="1200" cap="none" spc="0" normalizeH="0" baseline="0" noProof="0" dirty="0">
                <a:ln>
                  <a:noFill/>
                </a:ln>
                <a:solidFill>
                  <a:srgbClr val="FFC000"/>
                </a:solidFill>
                <a:effectLst/>
                <a:uLnTx/>
                <a:uFillTx/>
                <a:latin typeface="Calibri"/>
                <a:ea typeface="+mn-ea"/>
                <a:cs typeface="+mn-cs"/>
              </a:rPr>
            </a:br>
            <a:r>
              <a:rPr kumimoji="0" lang="en-US" sz="2800" b="0" i="0" u="none" strike="noStrike" kern="1200" cap="none" spc="0" normalizeH="0" baseline="0" noProof="0" dirty="0">
                <a:ln>
                  <a:noFill/>
                </a:ln>
                <a:solidFill>
                  <a:prstClr val="black"/>
                </a:solidFill>
                <a:effectLst/>
                <a:uLnTx/>
                <a:uFillTx/>
                <a:latin typeface="Calibri"/>
                <a:ea typeface="+mn-ea"/>
                <a:cs typeface="+mn-cs"/>
              </a:rPr>
              <a:t>Find out more at </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https://</a:t>
            </a:r>
            <a:r>
              <a:rPr kumimoji="0" lang="en-US" sz="2800" b="0" i="0" u="none" strike="noStrike" kern="1200" cap="none" spc="0" normalizeH="0" baseline="0" noProof="0" dirty="0" smtClean="0">
                <a:ln>
                  <a:noFill/>
                </a:ln>
                <a:solidFill>
                  <a:prstClr val="black"/>
                </a:solidFill>
                <a:effectLst/>
                <a:uLnTx/>
                <a:uFillTx/>
                <a:latin typeface="Calibri"/>
                <a:ea typeface="+mn-ea"/>
                <a:cs typeface="+mn-cs"/>
                <a:hlinkClick r:id="rId4"/>
              </a:rPr>
              <a:t>www.cdc.gov/oralhealth/index.html</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smtClean="0">
                <a:ln>
                  <a:noFill/>
                </a:ln>
                <a:solidFill>
                  <a:srgbClr val="FFFFFF"/>
                </a:solidFill>
                <a:effectLst/>
                <a:uLnTx/>
                <a:uFillTx/>
                <a:latin typeface="Calibri"/>
                <a:ea typeface="+mn-ea"/>
                <a:cs typeface="+mn-cs"/>
              </a:rPr>
              <a:t>https</a:t>
            </a:r>
            <a:r>
              <a:rPr kumimoji="0" lang="en-US" sz="2800" b="0" i="0" u="none" strike="noStrike" kern="1200" cap="none" spc="0" normalizeH="0" baseline="0" noProof="0" dirty="0">
                <a:ln>
                  <a:noFill/>
                </a:ln>
                <a:solidFill>
                  <a:srgbClr val="FFFFFF"/>
                </a:solidFill>
                <a:effectLst/>
                <a:uLnTx/>
                <a:uFillTx/>
                <a:latin typeface="Calibri"/>
                <a:ea typeface="+mn-ea"/>
                <a:cs typeface="+mn-cs"/>
              </a:rPr>
              <a:t>://www.cdc.gov/oralhealth/index.html</a:t>
            </a:r>
          </a:p>
        </p:txBody>
      </p:sp>
    </p:spTree>
    <p:extLst>
      <p:ext uri="{BB962C8B-B14F-4D97-AF65-F5344CB8AC3E}">
        <p14:creationId xmlns:p14="http://schemas.microsoft.com/office/powerpoint/2010/main" val="3533521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a:xfrm>
            <a:off x="590200" y="1366717"/>
            <a:ext cx="8036966" cy="1195977"/>
          </a:xfrm>
        </p:spPr>
        <p:txBody>
          <a:bodyPr/>
          <a:lstStyle/>
          <a:p>
            <a:r>
              <a:rPr lang="en-US" sz="3600" dirty="0"/>
              <a:t>NIDCR: Guiding Advances in Oral Health Research and Innovation</a:t>
            </a:r>
            <a:endParaRPr lang="en-US" sz="3400" dirty="0"/>
          </a:p>
        </p:txBody>
      </p:sp>
      <p:sp>
        <p:nvSpPr>
          <p:cNvPr id="6" name="Text Placeholder 5"/>
          <p:cNvSpPr>
            <a:spLocks noGrp="1"/>
          </p:cNvSpPr>
          <p:nvPr>
            <p:ph type="body" sz="quarter" idx="14"/>
          </p:nvPr>
        </p:nvSpPr>
        <p:spPr>
          <a:xfrm>
            <a:off x="9338" y="3030270"/>
            <a:ext cx="8953500" cy="778520"/>
          </a:xfrm>
        </p:spPr>
        <p:txBody>
          <a:bodyPr>
            <a:noAutofit/>
          </a:bodyPr>
          <a:lstStyle/>
          <a:p>
            <a:r>
              <a:rPr lang="en-US" sz="2000" dirty="0"/>
              <a:t>Martha Somerman, DDS, PhD</a:t>
            </a:r>
          </a:p>
          <a:p>
            <a:r>
              <a:rPr lang="en-US" sz="2000" dirty="0"/>
              <a:t>Director, National Institute of Dental and Craniofacial Research, NIH</a:t>
            </a:r>
          </a:p>
          <a:p>
            <a:r>
              <a:rPr lang="en-US" sz="2000" dirty="0"/>
              <a:t>U.S. Department of Health and Human Services </a:t>
            </a:r>
          </a:p>
        </p:txBody>
      </p:sp>
      <p:pic>
        <p:nvPicPr>
          <p:cNvPr id="12" name="Picture 11" descr="A female medical professional, who is in blue scrubs and has a stethoscope around her neck, stands next to an elderly woman."/>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257675"/>
            <a:ext cx="2324100" cy="1381126"/>
          </a:xfrm>
          <a:prstGeom prst="rect">
            <a:avLst/>
          </a:prstGeom>
        </p:spPr>
      </p:pic>
      <p:pic>
        <p:nvPicPr>
          <p:cNvPr id="13" name="Picture 12" descr="An adult man and woman sitting together at a table eating a meal. "/>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24100" y="4257675"/>
            <a:ext cx="2343150" cy="1381126"/>
          </a:xfrm>
          <a:prstGeom prst="rect">
            <a:avLst/>
          </a:prstGeom>
        </p:spPr>
      </p:pic>
      <p:pic>
        <p:nvPicPr>
          <p:cNvPr id="14" name="Picture 13" descr="A portrait of a young family. The mother and father hold three young children in their arms. "/>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48200" y="4257675"/>
            <a:ext cx="2314574" cy="1381126"/>
          </a:xfrm>
          <a:prstGeom prst="rect">
            <a:avLst/>
          </a:prstGeom>
        </p:spPr>
      </p:pic>
      <p:pic>
        <p:nvPicPr>
          <p:cNvPr id="16" name="Picture 15" descr="A man and a woman riding bikes togethe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981825" y="4257316"/>
            <a:ext cx="2171700" cy="1381126"/>
          </a:xfrm>
          <a:prstGeom prst="rect">
            <a:avLst/>
          </a:prstGeom>
        </p:spPr>
      </p:pic>
      <p:pic>
        <p:nvPicPr>
          <p:cNvPr id="7" name="Picture 6" descr="U.S. Department of Health and Human Services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Office of Disease Prevention and Health Promotion logo. "/>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2" name="Picture 1" descr="National Institutes of Health/National Institute of Dental and Craniofacial Research logo. "/>
          <p:cNvPicPr>
            <a:picLocks noChangeAspect="1"/>
          </p:cNvPicPr>
          <p:nvPr/>
        </p:nvPicPr>
        <p:blipFill>
          <a:blip r:embed="rId10"/>
          <a:stretch>
            <a:fillRect/>
          </a:stretch>
        </p:blipFill>
        <p:spPr>
          <a:xfrm>
            <a:off x="5112365" y="5998671"/>
            <a:ext cx="2114379" cy="482385"/>
          </a:xfrm>
          <a:prstGeom prst="rect">
            <a:avLst/>
          </a:prstGeom>
        </p:spPr>
      </p:pic>
    </p:spTree>
    <p:extLst>
      <p:ext uri="{BB962C8B-B14F-4D97-AF65-F5344CB8AC3E}">
        <p14:creationId xmlns:p14="http://schemas.microsoft.com/office/powerpoint/2010/main" val="2365743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z="1200" smtClean="0">
                <a:solidFill>
                  <a:srgbClr val="7F7F7F"/>
                </a:solidFill>
              </a:rPr>
              <a:pPr/>
              <a:t>8</a:t>
            </a:fld>
            <a:endParaRPr lang="en-US" sz="1200" dirty="0">
              <a:solidFill>
                <a:srgbClr val="7F7F7F"/>
              </a:solidFill>
            </a:endParaRPr>
          </a:p>
        </p:txBody>
      </p:sp>
      <p:sp>
        <p:nvSpPr>
          <p:cNvPr id="5" name="Text Placeholder 4"/>
          <p:cNvSpPr>
            <a:spLocks noGrp="1"/>
          </p:cNvSpPr>
          <p:nvPr>
            <p:ph type="body" sz="quarter" idx="20"/>
          </p:nvPr>
        </p:nvSpPr>
        <p:spPr>
          <a:xfrm>
            <a:off x="391845" y="1357084"/>
            <a:ext cx="8401464" cy="4403575"/>
          </a:xfrm>
        </p:spPr>
        <p:txBody>
          <a:bodyPr>
            <a:normAutofit/>
          </a:bodyPr>
          <a:lstStyle/>
          <a:p>
            <a:pPr>
              <a:buSzPct val="150000"/>
              <a:buFont typeface="Arial" panose="020B0604020202020204" pitchFamily="34" charset="0"/>
              <a:buChar char="•"/>
            </a:pPr>
            <a:r>
              <a:rPr lang="en-US" dirty="0" smtClean="0"/>
              <a:t>Having </a:t>
            </a:r>
            <a:r>
              <a:rPr lang="en-US" dirty="0"/>
              <a:t>a usual </a:t>
            </a:r>
            <a:r>
              <a:rPr lang="en-US" dirty="0" smtClean="0"/>
              <a:t>primary care provider </a:t>
            </a:r>
            <a:r>
              <a:rPr lang="en-US" dirty="0"/>
              <a:t>is associated with:</a:t>
            </a:r>
          </a:p>
          <a:p>
            <a:pPr lvl="1">
              <a:buClr>
                <a:schemeClr val="tx1"/>
              </a:buClr>
              <a:buSzPct val="100000"/>
              <a:buFont typeface="Arial" panose="020B0604020202020204" pitchFamily="34" charset="0"/>
              <a:buChar char="•"/>
            </a:pPr>
            <a:r>
              <a:rPr lang="en-US" dirty="0"/>
              <a:t>Greater patient trust in the provider</a:t>
            </a:r>
          </a:p>
          <a:p>
            <a:pPr lvl="1">
              <a:buClr>
                <a:schemeClr val="tx1"/>
              </a:buClr>
              <a:buSzPct val="100000"/>
              <a:buFont typeface="Arial" panose="020B0604020202020204" pitchFamily="34" charset="0"/>
              <a:buChar char="•"/>
            </a:pPr>
            <a:r>
              <a:rPr lang="en-US" dirty="0"/>
              <a:t>Good patient-provider communication</a:t>
            </a:r>
          </a:p>
          <a:p>
            <a:pPr lvl="1">
              <a:buClr>
                <a:schemeClr val="tx1"/>
              </a:buClr>
              <a:buSzPct val="100000"/>
              <a:buFont typeface="Arial" panose="020B0604020202020204" pitchFamily="34" charset="0"/>
              <a:buChar char="•"/>
            </a:pPr>
            <a:r>
              <a:rPr lang="en-US" dirty="0"/>
              <a:t>Increased likelihood that patients will receive appropriate care</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People </a:t>
            </a:r>
            <a:r>
              <a:rPr lang="en-US" dirty="0"/>
              <a:t>with a usual source of care </a:t>
            </a:r>
            <a:r>
              <a:rPr lang="en-US" dirty="0" smtClean="0"/>
              <a:t>have:</a:t>
            </a:r>
          </a:p>
          <a:p>
            <a:pPr lvl="1">
              <a:buClrTx/>
              <a:buSzPct val="100000"/>
              <a:buFont typeface="Arial" panose="020B0604020202020204" pitchFamily="34" charset="0"/>
              <a:buChar char="•"/>
            </a:pPr>
            <a:r>
              <a:rPr lang="en-US" dirty="0" smtClean="0"/>
              <a:t>Better </a:t>
            </a:r>
            <a:r>
              <a:rPr lang="en-US" dirty="0"/>
              <a:t>health </a:t>
            </a:r>
            <a:r>
              <a:rPr lang="en-US" dirty="0" smtClean="0"/>
              <a:t>outcomes</a:t>
            </a:r>
          </a:p>
          <a:p>
            <a:pPr lvl="1">
              <a:buClrTx/>
              <a:buSzPct val="100000"/>
              <a:buFont typeface="Arial" panose="020B0604020202020204" pitchFamily="34" charset="0"/>
              <a:buChar char="•"/>
            </a:pPr>
            <a:r>
              <a:rPr lang="en-US" dirty="0" smtClean="0"/>
              <a:t>Fewer </a:t>
            </a:r>
            <a:r>
              <a:rPr lang="en-US" dirty="0"/>
              <a:t>disparities </a:t>
            </a:r>
            <a:endParaRPr lang="en-US" dirty="0" smtClean="0"/>
          </a:p>
          <a:p>
            <a:pPr lvl="1">
              <a:buClrTx/>
              <a:buSzPct val="100000"/>
              <a:buFont typeface="Arial" panose="020B0604020202020204" pitchFamily="34" charset="0"/>
              <a:buChar char="•"/>
            </a:pPr>
            <a:r>
              <a:rPr lang="en-US" dirty="0" smtClean="0"/>
              <a:t>Lower total health care costs</a:t>
            </a:r>
          </a:p>
          <a:p>
            <a:pPr lvl="1">
              <a:buClrTx/>
              <a:buSzPct val="100000"/>
              <a:buFont typeface="Arial" panose="020B0604020202020204" pitchFamily="34" charset="0"/>
              <a:buChar char="•"/>
            </a:pPr>
            <a:endParaRPr lang="en-US" sz="1200" i="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57200" lvl="1" indent="0">
              <a:buClrTx/>
              <a:buSzPct val="100000"/>
              <a:buNone/>
            </a:pPr>
            <a:endParaRPr lang="en-US" dirty="0" smtClean="0"/>
          </a:p>
          <a:p>
            <a:pPr lvl="1">
              <a:buSzPct val="150000"/>
              <a:buFont typeface="Wingdings" panose="05000000000000000000" pitchFamily="2" charset="2"/>
              <a:buChar char="§"/>
            </a:pPr>
            <a:endParaRPr lang="en-US" dirty="0" smtClean="0"/>
          </a:p>
          <a:p>
            <a:endParaRPr lang="en-US" dirty="0"/>
          </a:p>
        </p:txBody>
      </p:sp>
      <p:sp>
        <p:nvSpPr>
          <p:cNvPr id="3" name="Title 2"/>
          <p:cNvSpPr>
            <a:spLocks noGrp="1"/>
          </p:cNvSpPr>
          <p:nvPr>
            <p:ph type="title"/>
          </p:nvPr>
        </p:nvSpPr>
        <p:spPr>
          <a:xfrm>
            <a:off x="287068" y="131762"/>
            <a:ext cx="7230139" cy="797628"/>
          </a:xfrm>
        </p:spPr>
        <p:txBody>
          <a:bodyPr/>
          <a:lstStyle/>
          <a:p>
            <a:r>
              <a:rPr lang="en-US" b="1" dirty="0" smtClean="0"/>
              <a:t>Understanding Access to Health Services</a:t>
            </a:r>
            <a:endParaRPr lang="en-US" dirty="0"/>
          </a:p>
        </p:txBody>
      </p:sp>
      <p:sp>
        <p:nvSpPr>
          <p:cNvPr id="8" name="Text Placeholder 4"/>
          <p:cNvSpPr txBox="1">
            <a:spLocks/>
          </p:cNvSpPr>
          <p:nvPr/>
        </p:nvSpPr>
        <p:spPr>
          <a:xfrm>
            <a:off x="371268" y="5789676"/>
            <a:ext cx="8174880" cy="217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URL for healthy people Access to Health Services landing page: https://www.healthypeople.gov/2020/topics-objectives/topic/Access-to-Health-Servic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88" y="4600244"/>
            <a:ext cx="7567924" cy="91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429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4251" y="117733"/>
            <a:ext cx="6017288" cy="687364"/>
          </a:xfrm>
        </p:spPr>
        <p:txBody>
          <a:bodyPr/>
          <a:lstStyle/>
          <a:p>
            <a:r>
              <a:rPr lang="en-US" sz="3200" dirty="0"/>
              <a:t>Alignment of NIDCR Priorities with HP 2020 Objectives</a:t>
            </a:r>
          </a:p>
        </p:txBody>
      </p:sp>
      <p:sp>
        <p:nvSpPr>
          <p:cNvPr id="2" name="TextBox 1"/>
          <p:cNvSpPr txBox="1"/>
          <p:nvPr/>
        </p:nvSpPr>
        <p:spPr>
          <a:xfrm>
            <a:off x="1971675" y="1819493"/>
            <a:ext cx="7086599" cy="409342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to reduce caries (OH-1, OH-2, OH-3, OH-4)</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to treat periodontal disease and inflammation </a:t>
            </a:r>
            <a:br>
              <a:rPr kumimoji="0" lang="en-US" sz="2000" b="0" i="0" u="none" strike="noStrike" kern="1200" cap="none" spc="0" normalizeH="0" baseline="0" noProof="0" dirty="0">
                <a:ln>
                  <a:noFill/>
                </a:ln>
                <a:solidFill>
                  <a:prstClr val="white"/>
                </a:solidFill>
                <a:effectLst/>
                <a:uLnTx/>
                <a:uFillTx/>
                <a:latin typeface="Calibri"/>
                <a:ea typeface="+mn-ea"/>
                <a:cs typeface="+mn-cs"/>
              </a:rPr>
            </a:br>
            <a:r>
              <a:rPr kumimoji="0" lang="en-US" sz="2000" b="0" i="0" u="none" strike="noStrike" kern="1200" cap="none" spc="0" normalizeH="0" baseline="0" noProof="0" dirty="0">
                <a:ln>
                  <a:noFill/>
                </a:ln>
                <a:solidFill>
                  <a:prstClr val="white"/>
                </a:solidFill>
                <a:effectLst/>
                <a:uLnTx/>
                <a:uFillTx/>
                <a:latin typeface="Calibri"/>
                <a:ea typeface="+mn-ea"/>
                <a:cs typeface="+mn-cs"/>
              </a:rPr>
              <a:t>(OH-4, OH-5)</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on early detection and treatment of oral and pharyngeal cancers (OH-6)</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on disease prevention strategies (OH-7, OH-8, OH-14)</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to reduce health disparities and to test social and behavioral interventions (OH-8, OH-12)</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on best methods for dissemination and implementation of evidence-based practices (all objectives)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Research on genetic and environmental causes of craniofacial anomalies (OH-15, OH-16)</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Training in dental public health (OH-17)</a:t>
            </a:r>
          </a:p>
        </p:txBody>
      </p:sp>
      <p:pic>
        <p:nvPicPr>
          <p:cNvPr id="8" name="Picture 7" descr="&quot; &quot;"/>
          <p:cNvPicPr>
            <a:picLocks noChangeAspect="1"/>
          </p:cNvPicPr>
          <p:nvPr/>
        </p:nvPicPr>
        <p:blipFill>
          <a:blip r:embed="rId3"/>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8980144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a:solidFill>
                  <a:prstClr val="white"/>
                </a:solidFill>
                <a:cs typeface="Arial" pitchFamily="34" charset="0"/>
              </a:rPr>
              <a:t>NIDCR Portfolio</a:t>
            </a:r>
          </a:p>
        </p:txBody>
      </p:sp>
      <p:pic>
        <p:nvPicPr>
          <p:cNvPr id="2" name="Picture 1" descr="A diagram labeled the Continuum of Research. An arrow at the top represents the continuum of research, starting on the left with Basic, then moving right to Translational, then to Clinical, and then ending with Community. On the left side of the diagram is a box labeled Investigator-Initiated Research and on the right side of the diagram is a box labeled “Special Initiatives and Programs.” In the center of the diagram is a box with dental research topics including: caries, head and neck cancers, craniofacial disorders, HIV/AIDS, oral complications of systemic diseases, orofacial pain, periodontal disease, and rare diseases. Surrounding the center box are 12 smaller boxes representing different research areas: Tissue Regeneration, Behavioral and Social Sciences, Implementation Science, Biomaterials, Cell and Molecular Biology, Developmental Biology, Epidemiology, Practice-Based Research, Microbiology and Immunology, Mineralized Tissue Biology, Neuroscience, and Salivary Biology. At the bottom of the diagram is a bar with four different research focus areas, including Workforce, Tools and Technologies, Data Science and ‘Omics, and Health Disparities. Below the diagram, the text reads “more than 750 grants, approximately 200 institutions/small businesses in 43 states, more than 350 training and career development, and approximately 6,500 oral health researchers and 190,000 dentists.”"/>
          <p:cNvPicPr>
            <a:picLocks noChangeAspect="1"/>
          </p:cNvPicPr>
          <p:nvPr/>
        </p:nvPicPr>
        <p:blipFill>
          <a:blip r:embed="rId3"/>
          <a:stretch>
            <a:fillRect/>
          </a:stretch>
        </p:blipFill>
        <p:spPr>
          <a:xfrm>
            <a:off x="719526" y="1068404"/>
            <a:ext cx="7510073" cy="4938744"/>
          </a:xfrm>
          <a:prstGeom prst="rect">
            <a:avLst/>
          </a:prstGeom>
        </p:spPr>
      </p:pic>
      <p:pic>
        <p:nvPicPr>
          <p:cNvPr id="31" name="Picture 30"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2609832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Engaging the Community, Envisioning the Future</a:t>
            </a:r>
            <a:endParaRPr lang="en-US" dirty="0"/>
          </a:p>
        </p:txBody>
      </p:sp>
      <p:pic>
        <p:nvPicPr>
          <p:cNvPr id="7" name="Picture 6" descr="NIH. National Institute of Dental and Craniofacial Research.&#10;NIDCR 2030: Envisioning the Future, Together.&#10;&#10;Oral Health + Overall Health.&#10;Precision Health.&#10;Autotherapies.&#10;Oral Biodevices.&#10;Workforce Diversity.&#10;&#10;Share you ideas nidcr2030.ideascale.c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50" y="1183132"/>
            <a:ext cx="8663700" cy="4873332"/>
          </a:xfrm>
          <a:prstGeom prst="rect">
            <a:avLst/>
          </a:prstGeom>
        </p:spPr>
      </p:pic>
      <p:pic>
        <p:nvPicPr>
          <p:cNvPr id="6" name="Picture 5"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15266525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Oral Health + Overall Health</a:t>
            </a:r>
            <a:endParaRPr lang="en-US" dirty="0"/>
          </a:p>
        </p:txBody>
      </p:sp>
      <p:pic>
        <p:nvPicPr>
          <p:cNvPr id="9" name="Picture 8" descr="A composite image comprised of a computer-generated human head, a symbol of medicine represented by two intertwined snakes and a pair of wings overtop a 6-point asterisk symbol, and three silhouettes of two men and a woman.   "/>
          <p:cNvPicPr>
            <a:picLocks noChangeAspect="1"/>
          </p:cNvPicPr>
          <p:nvPr/>
        </p:nvPicPr>
        <p:blipFill>
          <a:blip r:embed="rId3"/>
          <a:stretch>
            <a:fillRect/>
          </a:stretch>
        </p:blipFill>
        <p:spPr>
          <a:xfrm>
            <a:off x="143435" y="1291978"/>
            <a:ext cx="9000565" cy="1635141"/>
          </a:xfrm>
          <a:prstGeom prst="rect">
            <a:avLst/>
          </a:prstGeom>
        </p:spPr>
      </p:pic>
      <p:sp>
        <p:nvSpPr>
          <p:cNvPr id="10" name="TextBox 9"/>
          <p:cNvSpPr txBox="1"/>
          <p:nvPr/>
        </p:nvSpPr>
        <p:spPr>
          <a:xfrm>
            <a:off x="2362200" y="1572727"/>
            <a:ext cx="6172200" cy="40010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Oral health will be fully integrated into the study of overall health through a deeper understanding of the mechanisms that cause disease or support health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2353">
                    <a:lumMod val="50000"/>
                    <a:lumOff val="50000"/>
                  </a:srgbClr>
                </a:solidFill>
                <a:effectLst/>
                <a:uLnTx/>
                <a:uFillTx/>
                <a:latin typeface="Verdana" panose="020B0604030504040204" pitchFamily="34" charset="0"/>
                <a:ea typeface="Verdana" panose="020B0604030504040204" pitchFamily="34" charset="0"/>
                <a:cs typeface="Verdana" panose="020B0604030504040204" pitchFamily="34" charset="0"/>
              </a:rPr>
              <a:t>Integration</a:t>
            </a:r>
            <a:r>
              <a:rPr kumimoji="0" lang="en-US" sz="20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 will: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Enhance interactions and communications among practitioners, researchers, and patients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Advance our understanding of factors that cause disease or support health </a:t>
            </a:r>
          </a:p>
        </p:txBody>
      </p:sp>
      <p:pic>
        <p:nvPicPr>
          <p:cNvPr id="8" name="Picture 7"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4132431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Periodontal Disease Bacteria Linked to Rheumatoid Arthritis</a:t>
            </a:r>
            <a:endParaRPr lang="en-US" dirty="0"/>
          </a:p>
        </p:txBody>
      </p:sp>
      <p:sp>
        <p:nvSpPr>
          <p:cNvPr id="12" name="Rectangle 11"/>
          <p:cNvSpPr/>
          <p:nvPr/>
        </p:nvSpPr>
        <p:spPr>
          <a:xfrm>
            <a:off x="630620" y="767490"/>
            <a:ext cx="6705845"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71635"/>
                </a:solidFill>
                <a:effectLst/>
                <a:uLnTx/>
                <a:uFillTx/>
                <a:latin typeface="Calibri" panose="020F0502020204030204" pitchFamily="34" charset="0"/>
                <a:ea typeface="+mn-ea"/>
                <a:cs typeface="+mn-cs"/>
              </a:rPr>
              <a:t>Medical News &amp; Perspectives</a:t>
            </a:r>
          </a:p>
          <a:p>
            <a:pPr marL="0" marR="4514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Verdana" panose="020B0604030504040204" pitchFamily="34" charset="0"/>
                <a:ea typeface="Verdana" panose="020B0604030504040204" pitchFamily="34" charset="0"/>
                <a:cs typeface="Verdana" panose="020B0604030504040204" pitchFamily="34" charset="0"/>
              </a:rPr>
              <a:t>To Prevent Rheumatoid Arthritis, Look Past the Joints to the Gums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25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Verdana" panose="020B0604030504040204" pitchFamily="34" charset="0"/>
                <a:ea typeface="Verdana" panose="020B0604030504040204" pitchFamily="34" charset="0"/>
                <a:cs typeface="Verdana" panose="020B0604030504040204" pitchFamily="34" charset="0"/>
              </a:rPr>
              <a:t>Jennifer </a:t>
            </a:r>
            <a:r>
              <a:rPr kumimoji="0" lang="en-US" sz="1200" b="0" i="0" u="none" strike="noStrike" kern="1200" cap="none" spc="0" normalizeH="0" baseline="0" noProof="0" dirty="0" err="1">
                <a:ln>
                  <a:noFill/>
                </a:ln>
                <a:solidFill>
                  <a:srgbClr val="231F20"/>
                </a:solidFill>
                <a:effectLst/>
                <a:uLnTx/>
                <a:uFillTx/>
                <a:latin typeface="Verdana" panose="020B0604030504040204" pitchFamily="34" charset="0"/>
                <a:ea typeface="Verdana" panose="020B0604030504040204" pitchFamily="34" charset="0"/>
                <a:cs typeface="Verdana" panose="020B0604030504040204" pitchFamily="34" charset="0"/>
              </a:rPr>
              <a:t>Abbasi</a:t>
            </a:r>
            <a:endParaRPr kumimoji="0" lang="en-US" sz="1200" b="0" i="0" u="none" strike="noStrike" kern="1200" cap="none" spc="0" normalizeH="0" baseline="0" noProof="0" dirty="0">
              <a:ln>
                <a:noFill/>
              </a:ln>
              <a:solidFill>
                <a:srgbClr val="231F2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An illustration showing an adult woman looking down at her left hand, which she holds up with her right hand. In the background are bacteria cells with arrows pointing to three openings along a membrane. “Y”-shaped graphic elements appear behind the woman. "/>
          <p:cNvPicPr>
            <a:picLocks noChangeAspect="1"/>
          </p:cNvPicPr>
          <p:nvPr/>
        </p:nvPicPr>
        <p:blipFill>
          <a:blip r:embed="rId3"/>
          <a:stretch>
            <a:fillRect/>
          </a:stretch>
        </p:blipFill>
        <p:spPr>
          <a:xfrm>
            <a:off x="593590" y="2512919"/>
            <a:ext cx="4341750" cy="3375723"/>
          </a:xfrm>
          <a:prstGeom prst="rect">
            <a:avLst/>
          </a:prstGeom>
        </p:spPr>
      </p:pic>
      <p:sp>
        <p:nvSpPr>
          <p:cNvPr id="14" name="TextBox 13"/>
          <p:cNvSpPr txBox="1"/>
          <p:nvPr/>
        </p:nvSpPr>
        <p:spPr>
          <a:xfrm>
            <a:off x="472017" y="5815032"/>
            <a:ext cx="18508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JAMA, March 2017</a:t>
            </a:r>
          </a:p>
        </p:txBody>
      </p:sp>
      <p:sp>
        <p:nvSpPr>
          <p:cNvPr id="16" name="TextBox 15"/>
          <p:cNvSpPr txBox="1"/>
          <p:nvPr/>
        </p:nvSpPr>
        <p:spPr>
          <a:xfrm>
            <a:off x="5056913" y="2639754"/>
            <a:ext cx="3866116" cy="19389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Researchers identified a bacteria typically associated with periodontal disease in &gt;50% of individuals with RA</a:t>
            </a:r>
          </a:p>
        </p:txBody>
      </p:sp>
      <p:sp>
        <p:nvSpPr>
          <p:cNvPr id="15" name="TextBox 14"/>
          <p:cNvSpPr txBox="1"/>
          <p:nvPr/>
        </p:nvSpPr>
        <p:spPr>
          <a:xfrm>
            <a:off x="5371920" y="4915650"/>
            <a:ext cx="39290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Konig</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et al. Sci </a:t>
            </a:r>
            <a:r>
              <a:rPr kumimoji="0" 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Transl</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Med. 8, 2016 </a:t>
            </a:r>
          </a:p>
        </p:txBody>
      </p:sp>
      <p:pic>
        <p:nvPicPr>
          <p:cNvPr id="10" name="Picture 9"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30817409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25" y="226390"/>
            <a:ext cx="6390366" cy="1143000"/>
          </a:xfrm>
        </p:spPr>
        <p:txBody>
          <a:bodyPr>
            <a:norm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Precision Health </a:t>
            </a:r>
          </a:p>
        </p:txBody>
      </p:sp>
      <p:sp>
        <p:nvSpPr>
          <p:cNvPr id="5" name="TextBox 4"/>
          <p:cNvSpPr txBox="1"/>
          <p:nvPr/>
        </p:nvSpPr>
        <p:spPr>
          <a:xfrm>
            <a:off x="531825" y="1184707"/>
            <a:ext cx="808034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Precision prevention, treatment and public health interventions will be available to all people</a:t>
            </a:r>
          </a:p>
        </p:txBody>
      </p:sp>
      <p:sp>
        <p:nvSpPr>
          <p:cNvPr id="7" name="TextBox 6"/>
          <p:cNvSpPr txBox="1"/>
          <p:nvPr/>
        </p:nvSpPr>
        <p:spPr>
          <a:xfrm>
            <a:off x="161544" y="2467238"/>
            <a:ext cx="5178552" cy="3354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Including strategies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Promote health and </a:t>
            </a:r>
            <a:r>
              <a:rPr kumimoji="0" lang="en-US" sz="2400" b="1" i="0" u="none" strike="noStrike" kern="1200" cap="none" spc="0" normalizeH="0" baseline="0" noProof="0" dirty="0">
                <a:ln>
                  <a:noFill/>
                </a:ln>
                <a:solidFill>
                  <a:srgbClr val="0070C0"/>
                </a:solidFill>
                <a:effectLst/>
                <a:uLnTx/>
                <a:uFillTx/>
                <a:latin typeface="Calibri"/>
                <a:ea typeface="+mn-ea"/>
                <a:cs typeface="+mn-cs"/>
              </a:rPr>
              <a:t>prevent </a:t>
            </a:r>
            <a:r>
              <a:rPr kumimoji="0" lang="en-US" sz="2400" b="0" i="0" u="none" strike="noStrike" kern="1200" cap="none" spc="0" normalizeH="0" baseline="0" noProof="0" dirty="0">
                <a:ln>
                  <a:noFill/>
                </a:ln>
                <a:solidFill>
                  <a:prstClr val="black"/>
                </a:solidFill>
                <a:effectLst/>
                <a:uLnTx/>
                <a:uFillTx/>
                <a:latin typeface="Calibri"/>
                <a:ea typeface="+mn-ea"/>
                <a:cs typeface="+mn-cs"/>
              </a:rPr>
              <a:t>and treat disease based on individual’s genetics, environment, behavior, etc.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Overcome health disparities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Develop </a:t>
            </a:r>
            <a:r>
              <a:rPr kumimoji="0" lang="en-US" sz="2400" b="1" i="0" u="none" strike="noStrike" kern="1200" cap="none" spc="0" normalizeH="0" baseline="0" noProof="0" dirty="0">
                <a:ln>
                  <a:noFill/>
                </a:ln>
                <a:solidFill>
                  <a:srgbClr val="0070C0"/>
                </a:solidFill>
                <a:effectLst/>
                <a:uLnTx/>
                <a:uFillTx/>
                <a:latin typeface="Calibri"/>
                <a:ea typeface="+mn-ea"/>
                <a:cs typeface="+mn-cs"/>
              </a:rPr>
              <a:t>public health interventions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n illustration showing a row of 10 icons representing humans. A large DNA helix and a chemical equation are in the background.  "/>
          <p:cNvPicPr>
            <a:picLocks noChangeAspect="1"/>
          </p:cNvPicPr>
          <p:nvPr/>
        </p:nvPicPr>
        <p:blipFill>
          <a:blip r:embed="rId3"/>
          <a:stretch>
            <a:fillRect/>
          </a:stretch>
        </p:blipFill>
        <p:spPr>
          <a:xfrm>
            <a:off x="5193792" y="2573357"/>
            <a:ext cx="3849229" cy="2861829"/>
          </a:xfrm>
          <a:prstGeom prst="rect">
            <a:avLst/>
          </a:prstGeom>
        </p:spPr>
      </p:pic>
      <p:pic>
        <p:nvPicPr>
          <p:cNvPr id="6" name="Picture 5"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36682338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34" y="202100"/>
            <a:ext cx="6413058" cy="1143000"/>
          </a:xfrm>
        </p:spPr>
        <p:txBody>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Oral Microbiome and Precision Prevention</a:t>
            </a:r>
          </a:p>
        </p:txBody>
      </p:sp>
      <p:sp>
        <p:nvSpPr>
          <p:cNvPr id="15" name="Rectangle 14"/>
          <p:cNvSpPr/>
          <p:nvPr/>
        </p:nvSpPr>
        <p:spPr>
          <a:xfrm>
            <a:off x="228600" y="1281488"/>
            <a:ext cx="8915400" cy="320087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Developing Probiotics for Caries Prevention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newly identified strain of Streptococcus, A12, can help counteract the effects of caries-causing </a:t>
            </a:r>
            <a:r>
              <a:rPr kumimoji="0" lang="en-US" sz="2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 </a:t>
            </a:r>
            <a:r>
              <a:rPr kumimoji="0" lang="en-US" sz="2100" b="0"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mutans</a:t>
            </a:r>
            <a:r>
              <a:rPr kumimoji="0" lang="en-US" sz="2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A12 neutralizes acidic conditions and hinders </a:t>
            </a:r>
            <a:r>
              <a:rPr kumimoji="0" lang="en-US" sz="2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 </a:t>
            </a:r>
            <a:r>
              <a:rPr kumimoji="0" lang="en-US" sz="2100" b="0"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mutans</a:t>
            </a:r>
            <a:r>
              <a:rPr kumimoji="0" lang="en-US" sz="2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survival</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Opportunity for probiotic development - prevention</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Opportunity for precision health- caries risk assessment and identify people who could most benefit from A12</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2" descr="A see-through illustration showing the profile of a human head. Inside the head float bacteria and cell structur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53" y="4482364"/>
            <a:ext cx="1939642" cy="141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A microscopic image of structured microbial communities found in dental plaque. "/>
          <p:cNvPicPr>
            <a:picLocks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407695" y="4482364"/>
            <a:ext cx="1947655" cy="1412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nd removes microfluidic chip from di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5350" y="4482364"/>
            <a:ext cx="1750036" cy="141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quot; &quot;"/>
          <p:cNvPicPr>
            <a:picLocks noChangeAspect="1"/>
          </p:cNvPicPr>
          <p:nvPr/>
        </p:nvPicPr>
        <p:blipFill>
          <a:blip r:embed="rId7"/>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30229463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cs typeface="Arial" pitchFamily="34" charset="0"/>
              </a:rPr>
              <a:t>Oral Health Disparities Research</a:t>
            </a:r>
            <a:endParaRPr lang="en-US" dirty="0"/>
          </a:p>
        </p:txBody>
      </p:sp>
      <p:sp>
        <p:nvSpPr>
          <p:cNvPr id="16" name="TextBox 15"/>
          <p:cNvSpPr txBox="1"/>
          <p:nvPr/>
        </p:nvSpPr>
        <p:spPr>
          <a:xfrm>
            <a:off x="196275" y="1180111"/>
            <a:ext cx="86885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consortium for childhood oral health disparities research</a:t>
            </a:r>
          </a:p>
        </p:txBody>
      </p:sp>
      <p:sp>
        <p:nvSpPr>
          <p:cNvPr id="18" name="TextBox 17"/>
          <p:cNvSpPr txBox="1"/>
          <p:nvPr/>
        </p:nvSpPr>
        <p:spPr>
          <a:xfrm>
            <a:off x="130320" y="1761302"/>
            <a:ext cx="2622847" cy="738664"/>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Test health promotion and disease prevention strategies</a:t>
            </a:r>
          </a:p>
        </p:txBody>
      </p:sp>
      <p:pic>
        <p:nvPicPr>
          <p:cNvPr id="13" name="Picture 3" descr="A boy sits on a swing while a girl stands behind him and pushes him.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0867" y="2500009"/>
            <a:ext cx="2069068" cy="1501914"/>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3042745" y="1728849"/>
            <a:ext cx="2706086" cy="738664"/>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Community-based investigation and participation</a:t>
            </a:r>
          </a:p>
        </p:txBody>
      </p:sp>
      <p:pic>
        <p:nvPicPr>
          <p:cNvPr id="14" name="Picture 2" descr="An adult male with a young boy seated on his shoulders. "/>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273148" y="2470825"/>
            <a:ext cx="2209800" cy="1531097"/>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6023815" y="1715136"/>
            <a:ext cx="2300891" cy="523220"/>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Multidisciplinary team approach</a:t>
            </a:r>
          </a:p>
        </p:txBody>
      </p:sp>
      <p:pic>
        <p:nvPicPr>
          <p:cNvPr id="20" name="Picture 2" descr="A dental exam room with a female patient seated in a dental chair. Three medical professionals stand or sit in a circle around the pati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3815" y="2309045"/>
            <a:ext cx="2300891" cy="170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09904" y="4044368"/>
            <a:ext cx="8774968" cy="19236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Examples of Health Disparities research efforts: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Storytelling techniques in American Indian/Alaska Native communities to improve oral health knowledge and behaviors in women and their infants</a:t>
            </a: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Leveraging text messaging and social networks to promote oral health behaviors in underserved populations</a:t>
            </a: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Understanding the effects of aging on health (trans-NIH)</a:t>
            </a:r>
          </a:p>
        </p:txBody>
      </p:sp>
      <p:pic>
        <p:nvPicPr>
          <p:cNvPr id="22" name="Picture 21" descr="&quot; &quot;"/>
          <p:cNvPicPr>
            <a:picLocks noChangeAspect="1"/>
          </p:cNvPicPr>
          <p:nvPr/>
        </p:nvPicPr>
        <p:blipFill>
          <a:blip r:embed="rId6"/>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15173229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46" y="21089"/>
            <a:ext cx="7086933" cy="1143000"/>
          </a:xfrm>
        </p:spPr>
        <p:txBody>
          <a:bodyPr>
            <a:norm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Improving Dental Visits for Children with Autism Spectrum Disorders</a:t>
            </a:r>
          </a:p>
        </p:txBody>
      </p:sp>
      <p:sp>
        <p:nvSpPr>
          <p:cNvPr id="6" name="TextBox 5"/>
          <p:cNvSpPr txBox="1"/>
          <p:nvPr/>
        </p:nvSpPr>
        <p:spPr>
          <a:xfrm>
            <a:off x="1416431" y="1114719"/>
            <a:ext cx="64008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Adapting the dental environment to improve experience for children with ASD</a:t>
            </a:r>
          </a:p>
        </p:txBody>
      </p:sp>
      <p:sp>
        <p:nvSpPr>
          <p:cNvPr id="3" name="TextBox 2"/>
          <p:cNvSpPr txBox="1"/>
          <p:nvPr/>
        </p:nvSpPr>
        <p:spPr>
          <a:xfrm>
            <a:off x="158176" y="1920973"/>
            <a:ext cx="4647739" cy="31700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Autism Spectrum Disorders (ASD) cause sensory processing difficulties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ASD children are at higher risk of oral diseases, including caries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Sensory Adapted Dental Environment (SADE) to improve dental office visits</a:t>
            </a:r>
          </a:p>
        </p:txBody>
      </p:sp>
      <p:sp>
        <p:nvSpPr>
          <p:cNvPr id="5" name="Rectangle 4"/>
          <p:cNvSpPr/>
          <p:nvPr/>
        </p:nvSpPr>
        <p:spPr>
          <a:xfrm>
            <a:off x="158177" y="5134449"/>
            <a:ext cx="9118507" cy="40011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Lower anxiety and sensory discomfort reported with SADE</a:t>
            </a:r>
          </a:p>
        </p:txBody>
      </p:sp>
      <p:pic>
        <p:nvPicPr>
          <p:cNvPr id="4" name="Picture 3" descr="A dental exam room with a dental chair that is draped with a decorative cover showing a cartoon character with eyes and a mouth. Brightly colored fabric covers the two areas on either side of the chair."/>
          <p:cNvPicPr>
            <a:picLocks noChangeAspect="1"/>
          </p:cNvPicPr>
          <p:nvPr/>
        </p:nvPicPr>
        <p:blipFill>
          <a:blip r:embed="rId3"/>
          <a:stretch>
            <a:fillRect/>
          </a:stretch>
        </p:blipFill>
        <p:spPr>
          <a:xfrm>
            <a:off x="4828808" y="2008442"/>
            <a:ext cx="4105324" cy="2690617"/>
          </a:xfrm>
          <a:prstGeom prst="rect">
            <a:avLst/>
          </a:prstGeom>
        </p:spPr>
      </p:pic>
      <p:sp>
        <p:nvSpPr>
          <p:cNvPr id="8" name="TextBox 7"/>
          <p:cNvSpPr txBox="1"/>
          <p:nvPr/>
        </p:nvSpPr>
        <p:spPr>
          <a:xfrm>
            <a:off x="5160404" y="4671612"/>
            <a:ext cx="360226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Cermak</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 et al. (2015) </a:t>
            </a:r>
            <a: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 Autism Dev </a:t>
            </a:r>
            <a:r>
              <a:rPr kumimoji="0" lang="en-US" sz="1200" b="0"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Disord</a:t>
            </a:r>
            <a:endPar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14999508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00" y="341919"/>
            <a:ext cx="8229600" cy="1143000"/>
          </a:xfrm>
        </p:spPr>
        <p:txBody>
          <a:bodyPr>
            <a:normAutofit/>
          </a:bodyPr>
          <a:lstStyle/>
          <a:p>
            <a:pPr marL="914400" lvl="1" indent="-457200"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Practice-Based Research</a:t>
            </a:r>
          </a:p>
        </p:txBody>
      </p:sp>
      <p:sp>
        <p:nvSpPr>
          <p:cNvPr id="6" name="TextBox 5"/>
          <p:cNvSpPr txBox="1"/>
          <p:nvPr/>
        </p:nvSpPr>
        <p:spPr>
          <a:xfrm>
            <a:off x="-95693" y="1104231"/>
            <a:ext cx="9144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Dental Practice-Based Research Network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Engaging practitioners to generate the evidence base to improve precision health care</a:t>
            </a:r>
          </a:p>
        </p:txBody>
      </p:sp>
      <p:pic>
        <p:nvPicPr>
          <p:cNvPr id="5" name="Content Placeholder 7" descr="A map of the United States. It is divided into 6 color-coded sections representing the Northeast, Southeast, Upper Midwest, Lower Midwest, the Southwest, and Western state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2985" y="2058338"/>
            <a:ext cx="4584585" cy="2976977"/>
          </a:xfrm>
          <a:prstGeom prst="rect">
            <a:avLst/>
          </a:prstGeom>
        </p:spPr>
      </p:pic>
      <p:sp>
        <p:nvSpPr>
          <p:cNvPr id="7" name="Content Placeholder 1"/>
          <p:cNvSpPr txBox="1">
            <a:spLocks/>
          </p:cNvSpPr>
          <p:nvPr/>
        </p:nvSpPr>
        <p:spPr>
          <a:xfrm>
            <a:off x="4737570" y="2098008"/>
            <a:ext cx="4406430" cy="195986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52,500</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participants enrolled and over </a:t>
            </a: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55</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studies   in National coordinating center &amp; </a:t>
            </a: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 regional centers</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Over </a:t>
            </a: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6,800</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practitioner members, all 50 states</a:t>
            </a: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Over progress or completed</a:t>
            </a:r>
          </a:p>
        </p:txBody>
      </p:sp>
      <p:sp>
        <p:nvSpPr>
          <p:cNvPr id="3" name="Rectangle 2"/>
          <p:cNvSpPr/>
          <p:nvPr/>
        </p:nvSpPr>
        <p:spPr>
          <a:xfrm>
            <a:off x="4737570" y="4670961"/>
            <a:ext cx="456419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5381"/>
                </a:solidFill>
                <a:effectLst/>
                <a:uLnTx/>
                <a:uFillTx/>
                <a:latin typeface="Verdana" panose="020B0604030504040204" pitchFamily="34" charset="0"/>
                <a:ea typeface="Verdana" panose="020B0604030504040204" pitchFamily="34" charset="0"/>
                <a:cs typeface="Verdana" panose="020B0604030504040204" pitchFamily="34" charset="0"/>
                <a:hlinkClick r:id="rId4" tooltip="The National Dental Practice-Based Research Network "/>
              </a:rPr>
              <a:t>https://www.nationaldentalpbrn.org/</a:t>
            </a:r>
            <a:endParaRPr kumimoji="0" lang="en-US" sz="1800" b="0" i="0" u="none" strike="noStrike" kern="1200" cap="none" spc="0" normalizeH="0" baseline="0" noProof="0" dirty="0">
              <a:ln>
                <a:noFill/>
              </a:ln>
              <a:solidFill>
                <a:srgbClr val="29538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434339" y="5147069"/>
            <a:ext cx="8246789" cy="923330"/>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Studies include: Management of painful temporomandibular disorders, HPV screening for oral cancer risk, and opioid prescribing practices of dentists</a:t>
            </a:r>
          </a:p>
        </p:txBody>
      </p:sp>
      <p:pic>
        <p:nvPicPr>
          <p:cNvPr id="9" name="Picture 8" descr="&quot; &quot;"/>
          <p:cNvPicPr>
            <a:picLocks noChangeAspect="1"/>
          </p:cNvPicPr>
          <p:nvPr/>
        </p:nvPicPr>
        <p:blipFill>
          <a:blip r:embed="rId5"/>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3121865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showing medical insurance coverage for persons below 65 year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1446184"/>
            <a:ext cx="9143245" cy="4358280"/>
          </a:xfrm>
          <a:prstGeom prst="rect">
            <a:avLst/>
          </a:prstGeom>
        </p:spPr>
      </p:pic>
      <p:sp>
        <p:nvSpPr>
          <p:cNvPr id="4" name="Slide Number Placeholder 3"/>
          <p:cNvSpPr>
            <a:spLocks noGrp="1"/>
          </p:cNvSpPr>
          <p:nvPr>
            <p:ph type="sldNum" sz="quarter" idx="18"/>
          </p:nvPr>
        </p:nvSpPr>
        <p:spPr>
          <a:xfrm>
            <a:off x="8883014" y="6370027"/>
            <a:ext cx="179410" cy="373866"/>
          </a:xfrm>
        </p:spPr>
        <p:txBody>
          <a:bodyPr/>
          <a:lstStyle/>
          <a:p>
            <a:fld id="{7391EDBC-5481-E248-9D04-B6CCC7FAB9E3}" type="slidenum">
              <a:rPr lang="en-US" sz="1200" smtClean="0">
                <a:solidFill>
                  <a:srgbClr val="7F7F7F"/>
                </a:solidFill>
              </a:rPr>
              <a:pPr/>
              <a:t>9</a:t>
            </a:fld>
            <a:endParaRPr lang="en-US" sz="1200" dirty="0">
              <a:solidFill>
                <a:srgbClr val="7F7F7F"/>
              </a:solidFill>
            </a:endParaRPr>
          </a:p>
        </p:txBody>
      </p:sp>
      <p:sp>
        <p:nvSpPr>
          <p:cNvPr id="7" name="Title 6"/>
          <p:cNvSpPr>
            <a:spLocks noGrp="1"/>
          </p:cNvSpPr>
          <p:nvPr>
            <p:ph type="title"/>
          </p:nvPr>
        </p:nvSpPr>
        <p:spPr>
          <a:xfrm>
            <a:off x="542260" y="131762"/>
            <a:ext cx="7128539" cy="797628"/>
          </a:xfrm>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Medical Insurance Coverage,       Persons &lt;65 Years</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6"/>
          <p:cNvSpPr txBox="1">
            <a:spLocks/>
          </p:cNvSpPr>
          <p:nvPr/>
        </p:nvSpPr>
        <p:spPr>
          <a:xfrm>
            <a:off x="0" y="6054958"/>
            <a:ext cx="8793309" cy="3660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1000" dirty="0" smtClean="0">
                <a:solidFill>
                  <a:prstClr val="black">
                    <a:lumMod val="95000"/>
                    <a:lumOff val="5000"/>
                  </a:prstClr>
                </a:solidFill>
                <a:latin typeface="Verdana" panose="020B0604030504040204" pitchFamily="34" charset="0"/>
                <a:ea typeface="Verdana" panose="020B0604030504040204" pitchFamily="34" charset="0"/>
                <a:cs typeface="Verdana" panose="020B0604030504040204" pitchFamily="34" charset="0"/>
              </a:rPr>
              <a:t>*2008 = HP2020 baseline.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Data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are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for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persons under age 65 years who report coverage by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public and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private health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insurance. </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rPr>
              <a:t>2016 data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are preliminary.</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78" descr="target is 100 percent"/>
          <p:cNvSpPr txBox="1">
            <a:spLocks/>
          </p:cNvSpPr>
          <p:nvPr/>
        </p:nvSpPr>
        <p:spPr>
          <a:xfrm>
            <a:off x="5653377" y="1582181"/>
            <a:ext cx="2860068" cy="24060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15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HP2020 Target: 100%</a:t>
            </a:r>
            <a:endParaRPr lang="en-US" sz="15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4"/>
          <p:cNvSpPr txBox="1">
            <a:spLocks/>
          </p:cNvSpPr>
          <p:nvPr/>
        </p:nvSpPr>
        <p:spPr>
          <a:xfrm>
            <a:off x="0" y="6384064"/>
            <a:ext cx="7113493" cy="4014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rPr>
              <a:t>SOURCE: National Health Interview Survey (NHIS), CDC/NCHS.</a:t>
            </a:r>
          </a:p>
        </p:txBody>
      </p:sp>
      <p:sp>
        <p:nvSpPr>
          <p:cNvPr id="17" name="Text Placeholder 8"/>
          <p:cNvSpPr txBox="1">
            <a:spLocks/>
          </p:cNvSpPr>
          <p:nvPr/>
        </p:nvSpPr>
        <p:spPr>
          <a:xfrm>
            <a:off x="7113493" y="6328360"/>
            <a:ext cx="1517066"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Obj. AHS-1.1</a:t>
            </a:r>
          </a:p>
          <a:p>
            <a:pPr algn="ctr">
              <a:spcBef>
                <a:spcPts val="0"/>
              </a:spcBef>
            </a:pPr>
            <a:r>
              <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Increase </a:t>
            </a:r>
            <a:r>
              <a:rPr lang="en-US" sz="1200" b="0" dirty="0">
                <a:solidFill>
                  <a:prstClr val="black"/>
                </a:solidFill>
                <a:latin typeface="Verdana" panose="020B0604030504040204" pitchFamily="34" charset="0"/>
                <a:ea typeface="Verdana" panose="020B0604030504040204" pitchFamily="34" charset="0"/>
                <a:cs typeface="Verdana" panose="020B0604030504040204" pitchFamily="34" charset="0"/>
              </a:rPr>
              <a:t>desired</a:t>
            </a:r>
          </a:p>
          <a:p>
            <a:pPr algn="l">
              <a:spcBef>
                <a:spcPts val="0"/>
              </a:spcBef>
            </a:pPr>
            <a:endParaRPr lang="en-US" sz="12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l">
              <a:spcBef>
                <a:spcPts val="0"/>
              </a:spcBef>
            </a:pPr>
            <a:endParaRPr lang="en-US" sz="1200" b="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550218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Recent Research Initiatives &amp; On the Horizon</a:t>
            </a:r>
            <a:endParaRPr lang="en-US" b="1" dirty="0"/>
          </a:p>
        </p:txBody>
      </p:sp>
      <p:sp>
        <p:nvSpPr>
          <p:cNvPr id="2" name="Rectangle 1"/>
          <p:cNvSpPr/>
          <p:nvPr/>
        </p:nvSpPr>
        <p:spPr>
          <a:xfrm>
            <a:off x="129205" y="1177421"/>
            <a:ext cx="8827532" cy="486287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Research to better understand gene-environment </a:t>
            </a:r>
            <a:b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interactions in orofacial </a:t>
            </a:r>
            <a:r>
              <a:rPr kumimoji="0" lang="en-US"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clefting</a:t>
            </a: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Clinical studies on craniofacial anomaly and scar </a:t>
            </a:r>
            <a:b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repair strategies (</a:t>
            </a:r>
            <a:r>
              <a:rPr kumimoji="0" lang="en-US"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fibromodulin</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Initiative on dissemination and implementation research</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Initiative to identify novel tumor antigens for oral cancer treatment</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Research on tailoring dental treatment for individuals with systemic diseases that compromise oral health</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Research to address emerging public health concerns (</a:t>
            </a:r>
            <a:r>
              <a:rPr kumimoji="0" lang="en-US"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zika</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virus, opioids, HPV oral cancer, e-cigarettes, etc.)</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Collaborations on effects of aging on health and disease</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Development of tools &amp; technologies to monitor health and detect and treat dental, oral and craniofacial diseases and disorders</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Training program at NIDCR in Dental Public Health and Bioinformatics (with NLM)</a:t>
            </a:r>
          </a:p>
        </p:txBody>
      </p:sp>
      <p:pic>
        <p:nvPicPr>
          <p:cNvPr id="5" name="Picture 4" descr="The sun rising above the clouds on the horizon. "/>
          <p:cNvPicPr>
            <a:picLocks noChangeAspect="1"/>
          </p:cNvPicPr>
          <p:nvPr/>
        </p:nvPicPr>
        <p:blipFill>
          <a:blip r:embed="rId3"/>
          <a:stretch>
            <a:fillRect/>
          </a:stretch>
        </p:blipFill>
        <p:spPr>
          <a:xfrm>
            <a:off x="6954687" y="1134889"/>
            <a:ext cx="2002050" cy="1205387"/>
          </a:xfrm>
          <a:prstGeom prst="rect">
            <a:avLst/>
          </a:prstGeom>
        </p:spPr>
      </p:pic>
      <p:pic>
        <p:nvPicPr>
          <p:cNvPr id="11" name="Picture 10" descr="&quot; &quot;"/>
          <p:cNvPicPr>
            <a:picLocks noChangeAspect="1"/>
          </p:cNvPicPr>
          <p:nvPr/>
        </p:nvPicPr>
        <p:blipFill>
          <a:blip r:embed="rId4"/>
          <a:stretch>
            <a:fillRect/>
          </a:stretch>
        </p:blipFill>
        <p:spPr>
          <a:xfrm>
            <a:off x="4154960" y="6319333"/>
            <a:ext cx="1678289" cy="382893"/>
          </a:xfrm>
          <a:prstGeom prst="rect">
            <a:avLst/>
          </a:prstGeom>
        </p:spPr>
      </p:pic>
    </p:spTree>
    <p:extLst>
      <p:ext uri="{BB962C8B-B14F-4D97-AF65-F5344CB8AC3E}">
        <p14:creationId xmlns:p14="http://schemas.microsoft.com/office/powerpoint/2010/main" val="33984317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9935" y="247845"/>
            <a:ext cx="6585098" cy="994172"/>
          </a:xfrm>
        </p:spPr>
        <p:txBody>
          <a:bodyPr>
            <a:norm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Resources</a:t>
            </a:r>
          </a:p>
        </p:txBody>
      </p:sp>
      <p:grpSp>
        <p:nvGrpSpPr>
          <p:cNvPr id="47" name="Group 46" descr="&quot; &quot;"/>
          <p:cNvGrpSpPr/>
          <p:nvPr/>
        </p:nvGrpSpPr>
        <p:grpSpPr>
          <a:xfrm>
            <a:off x="0" y="1313906"/>
            <a:ext cx="9144000" cy="711938"/>
            <a:chOff x="0" y="1313906"/>
            <a:chExt cx="9144000" cy="711938"/>
          </a:xfrm>
        </p:grpSpPr>
        <p:sp>
          <p:nvSpPr>
            <p:cNvPr id="42" name="bk object 17" descr="&quot; &quot;"/>
            <p:cNvSpPr/>
            <p:nvPr/>
          </p:nvSpPr>
          <p:spPr>
            <a:xfrm>
              <a:off x="0" y="1314644"/>
              <a:ext cx="9144000" cy="711200"/>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6" name="Picture 45" descr="&quot; &quot;"/>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05624" y="1313906"/>
              <a:ext cx="2238375" cy="688093"/>
            </a:xfrm>
            <a:prstGeom prst="rect">
              <a:avLst/>
            </a:prstGeom>
          </p:spPr>
        </p:pic>
      </p:grpSp>
      <p:sp>
        <p:nvSpPr>
          <p:cNvPr id="8" name="object 4"/>
          <p:cNvSpPr txBox="1">
            <a:spLocks/>
          </p:cNvSpPr>
          <p:nvPr/>
        </p:nvSpPr>
        <p:spPr>
          <a:xfrm>
            <a:off x="380119" y="1423531"/>
            <a:ext cx="6964730" cy="553998"/>
          </a:xfrm>
          <a:prstGeom prst="rect">
            <a:avLst/>
          </a:prstGeom>
        </p:spPr>
        <p:txBody>
          <a:bodyPr vert="horz" wrap="square" lIns="0" tIns="0" rIns="0" bIns="0" rtlCol="0">
            <a:spAutoFit/>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1270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white"/>
                </a:solidFill>
                <a:effectLst/>
                <a:uLnTx/>
                <a:uFillTx/>
                <a:latin typeface="Futura Std Light" panose="020B0402020204020303" pitchFamily="34" charset="0"/>
                <a:ea typeface="+mj-ea"/>
                <a:cs typeface="+mj-cs"/>
              </a:rPr>
              <a:t>Connec</a:t>
            </a:r>
            <a:r>
              <a:rPr kumimoji="0" lang="en-US" sz="3600" b="1" i="0" u="none" strike="noStrike" kern="1200" cap="none" spc="0" normalizeH="0" baseline="0" noProof="0" dirty="0">
                <a:ln>
                  <a:noFill/>
                </a:ln>
                <a:solidFill>
                  <a:prstClr val="white"/>
                </a:solidFill>
                <a:effectLst/>
                <a:uLnTx/>
                <a:uFillTx/>
                <a:latin typeface="Futura Std Light" panose="020B0402020204020303" pitchFamily="34" charset="0"/>
                <a:ea typeface="+mj-ea"/>
                <a:cs typeface="+mj-cs"/>
              </a:rPr>
              <a:t>t</a:t>
            </a:r>
            <a:r>
              <a:rPr kumimoji="0" lang="en-US" sz="3600" b="1" i="0" u="none" strike="noStrike" kern="1200" cap="none" spc="-200" normalizeH="0" baseline="0" noProof="0" dirty="0">
                <a:ln>
                  <a:noFill/>
                </a:ln>
                <a:solidFill>
                  <a:prstClr val="white"/>
                </a:solidFill>
                <a:effectLst/>
                <a:uLnTx/>
                <a:uFillTx/>
                <a:latin typeface="Futura Std Light" panose="020B0402020204020303" pitchFamily="34" charset="0"/>
                <a:ea typeface="+mj-ea"/>
                <a:cs typeface="+mj-cs"/>
              </a:rPr>
              <a:t> </a:t>
            </a:r>
            <a:r>
              <a:rPr kumimoji="0" lang="en-US" sz="3600" b="1" i="0" u="none" strike="noStrike" kern="1200" cap="none" spc="-100" normalizeH="0" baseline="0" noProof="0" dirty="0">
                <a:ln>
                  <a:noFill/>
                </a:ln>
                <a:solidFill>
                  <a:prstClr val="white"/>
                </a:solidFill>
                <a:effectLst/>
                <a:uLnTx/>
                <a:uFillTx/>
                <a:latin typeface="Futura Std Light" panose="020B0402020204020303" pitchFamily="34" charset="0"/>
                <a:ea typeface="+mj-ea"/>
                <a:cs typeface="+mj-cs"/>
              </a:rPr>
              <a:t>wit</a:t>
            </a:r>
            <a:r>
              <a:rPr kumimoji="0" lang="en-US" sz="3600" b="1" i="0" u="none" strike="noStrike" kern="1200" cap="none" spc="0" normalizeH="0" baseline="0" noProof="0" dirty="0">
                <a:ln>
                  <a:noFill/>
                </a:ln>
                <a:solidFill>
                  <a:prstClr val="white"/>
                </a:solidFill>
                <a:effectLst/>
                <a:uLnTx/>
                <a:uFillTx/>
                <a:latin typeface="Futura Std Light" panose="020B0402020204020303" pitchFamily="34" charset="0"/>
                <a:ea typeface="+mj-ea"/>
                <a:cs typeface="+mj-cs"/>
              </a:rPr>
              <a:t>h</a:t>
            </a:r>
            <a:r>
              <a:rPr kumimoji="0" lang="en-US" sz="3600" b="1" i="0" u="none" strike="noStrike" kern="1200" cap="none" spc="-200" normalizeH="0" baseline="0" noProof="0" dirty="0">
                <a:ln>
                  <a:noFill/>
                </a:ln>
                <a:solidFill>
                  <a:prstClr val="white"/>
                </a:solidFill>
                <a:effectLst/>
                <a:uLnTx/>
                <a:uFillTx/>
                <a:latin typeface="Futura Std Light" panose="020B0402020204020303" pitchFamily="34" charset="0"/>
                <a:ea typeface="+mj-ea"/>
                <a:cs typeface="+mj-cs"/>
              </a:rPr>
              <a:t> </a:t>
            </a:r>
            <a:r>
              <a:rPr kumimoji="0" lang="en-US" sz="3600" b="1" i="0" u="none" strike="noStrike" kern="1200" cap="none" spc="-100" normalizeH="0" baseline="0" noProof="0" dirty="0">
                <a:ln>
                  <a:noFill/>
                </a:ln>
                <a:solidFill>
                  <a:prstClr val="white"/>
                </a:solidFill>
                <a:effectLst/>
                <a:uLnTx/>
                <a:uFillTx/>
                <a:latin typeface="Futura Std Light" panose="020B0402020204020303" pitchFamily="34" charset="0"/>
                <a:ea typeface="+mj-ea"/>
                <a:cs typeface="+mj-cs"/>
              </a:rPr>
              <a:t>Us</a:t>
            </a:r>
          </a:p>
        </p:txBody>
      </p:sp>
      <p:sp>
        <p:nvSpPr>
          <p:cNvPr id="40" name="object 36" descr="Twitter icon, represented by a bird silhouette."/>
          <p:cNvSpPr/>
          <p:nvPr/>
        </p:nvSpPr>
        <p:spPr>
          <a:xfrm>
            <a:off x="773458" y="2278416"/>
            <a:ext cx="663708" cy="645068"/>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0"/>
          <p:cNvSpPr txBox="1"/>
          <p:nvPr/>
        </p:nvSpPr>
        <p:spPr>
          <a:xfrm>
            <a:off x="1565788" y="2282971"/>
            <a:ext cx="2934661" cy="563167"/>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Twitter</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0" lvl="0" indent="0" algn="l" defTabSz="457200" rtl="0" eaLnBrk="1" fontAlgn="auto" latinLnBrk="0" hangingPunct="1">
              <a:lnSpc>
                <a:spcPct val="90000"/>
              </a:lnSpc>
              <a:spcBef>
                <a:spcPts val="459"/>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Follow @NIDCR to keep up with the latest</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0" lvl="0" indent="0" algn="l" defTabSz="457200" rtl="0" eaLnBrk="1" fontAlgn="auto" latinLnBrk="0" hangingPunct="1">
              <a:lnSpc>
                <a:spcPct val="90000"/>
              </a:lnSpc>
              <a:spcBef>
                <a:spcPts val="0"/>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#dental and #craniofacial research.</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sp>
        <p:nvSpPr>
          <p:cNvPr id="9" name="object 5" descr="LinkedIn icon, represented by the letters “i” and “n”"/>
          <p:cNvSpPr/>
          <p:nvPr/>
        </p:nvSpPr>
        <p:spPr>
          <a:xfrm>
            <a:off x="719371" y="3299146"/>
            <a:ext cx="774728" cy="774729"/>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6"/>
          <p:cNvSpPr txBox="1"/>
          <p:nvPr/>
        </p:nvSpPr>
        <p:spPr>
          <a:xfrm>
            <a:off x="1565788" y="3352466"/>
            <a:ext cx="3026945" cy="715068"/>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LinkedIn</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5080" lvl="0" indent="0" algn="l" defTabSz="457200" rtl="0" eaLnBrk="1" fontAlgn="auto" latinLnBrk="0" hangingPunct="1">
              <a:lnSpc>
                <a:spcPct val="90000"/>
              </a:lnSpc>
              <a:spcBef>
                <a:spcPts val="545"/>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Follow NIDCR on LinkedIn for career advice, training and job opportunities, and research developments.</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sp>
        <p:nvSpPr>
          <p:cNvPr id="41" name="object 37" descr="YouTube icon, represented by a TV screen with an arrow pointing to the right"/>
          <p:cNvSpPr/>
          <p:nvPr/>
        </p:nvSpPr>
        <p:spPr>
          <a:xfrm>
            <a:off x="773458" y="4420636"/>
            <a:ext cx="676092" cy="646486"/>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1"/>
          <p:cNvSpPr txBox="1"/>
          <p:nvPr/>
        </p:nvSpPr>
        <p:spPr>
          <a:xfrm>
            <a:off x="1565788" y="4409952"/>
            <a:ext cx="2787137" cy="562718"/>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YouTube</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5080" lvl="0" indent="0" algn="l" defTabSz="457200" rtl="0" eaLnBrk="1" fontAlgn="auto" latinLnBrk="0" hangingPunct="1">
              <a:lnSpc>
                <a:spcPct val="90000"/>
              </a:lnSpc>
              <a:spcBef>
                <a:spcPts val="545"/>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Subscribe to the NIDCR playlist to view science and oral health videos.</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grpSp>
        <p:nvGrpSpPr>
          <p:cNvPr id="43" name="Group 42" descr="An email icon, represented by illustration of an envelope. "/>
          <p:cNvGrpSpPr/>
          <p:nvPr/>
        </p:nvGrpSpPr>
        <p:grpSpPr>
          <a:xfrm>
            <a:off x="4871119" y="2291437"/>
            <a:ext cx="654922" cy="648776"/>
            <a:chOff x="4871119" y="2430785"/>
            <a:chExt cx="654922" cy="648776"/>
          </a:xfrm>
        </p:grpSpPr>
        <p:sp>
          <p:nvSpPr>
            <p:cNvPr id="16" name="object 12" descr="&quot; &quot;"/>
            <p:cNvSpPr/>
            <p:nvPr/>
          </p:nvSpPr>
          <p:spPr>
            <a:xfrm>
              <a:off x="4880550" y="2441370"/>
              <a:ext cx="635677" cy="63250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3"/>
            <p:cNvSpPr/>
            <p:nvPr/>
          </p:nvSpPr>
          <p:spPr>
            <a:xfrm>
              <a:off x="4871119" y="2430785"/>
              <a:ext cx="654922" cy="648776"/>
            </a:xfrm>
            <a:custGeom>
              <a:avLst/>
              <a:gdLst/>
              <a:ahLst/>
              <a:cxnLst/>
              <a:rect l="l" t="t" r="r" b="b"/>
              <a:pathLst>
                <a:path w="608964" h="603250">
                  <a:moveTo>
                    <a:pt x="531035" y="0"/>
                  </a:moveTo>
                  <a:lnTo>
                    <a:pt x="77234" y="0"/>
                  </a:lnTo>
                  <a:lnTo>
                    <a:pt x="66621" y="2463"/>
                  </a:lnTo>
                  <a:lnTo>
                    <a:pt x="30785" y="23166"/>
                  </a:lnTo>
                  <a:lnTo>
                    <a:pt x="7155" y="56967"/>
                  </a:lnTo>
                  <a:lnTo>
                    <a:pt x="0" y="511639"/>
                  </a:lnTo>
                  <a:lnTo>
                    <a:pt x="1111" y="526223"/>
                  </a:lnTo>
                  <a:lnTo>
                    <a:pt x="16463" y="565137"/>
                  </a:lnTo>
                  <a:lnTo>
                    <a:pt x="46383" y="593330"/>
                  </a:lnTo>
                  <a:lnTo>
                    <a:pt x="69877" y="603199"/>
                  </a:lnTo>
                  <a:lnTo>
                    <a:pt x="538549" y="603199"/>
                  </a:lnTo>
                  <a:lnTo>
                    <a:pt x="541988" y="602400"/>
                  </a:lnTo>
                  <a:lnTo>
                    <a:pt x="553133" y="597974"/>
                  </a:lnTo>
                  <a:lnTo>
                    <a:pt x="95097" y="597974"/>
                  </a:lnTo>
                  <a:lnTo>
                    <a:pt x="80565" y="596750"/>
                  </a:lnTo>
                  <a:lnTo>
                    <a:pt x="42438" y="580009"/>
                  </a:lnTo>
                  <a:lnTo>
                    <a:pt x="16752" y="547898"/>
                  </a:lnTo>
                  <a:lnTo>
                    <a:pt x="8762" y="93225"/>
                  </a:lnTo>
                  <a:lnTo>
                    <a:pt x="10000" y="78638"/>
                  </a:lnTo>
                  <a:lnTo>
                    <a:pt x="26728" y="40566"/>
                  </a:lnTo>
                  <a:lnTo>
                    <a:pt x="58839" y="14880"/>
                  </a:lnTo>
                  <a:lnTo>
                    <a:pt x="552977" y="6891"/>
                  </a:lnTo>
                  <a:lnTo>
                    <a:pt x="549784" y="5288"/>
                  </a:lnTo>
                  <a:lnTo>
                    <a:pt x="536383" y="895"/>
                  </a:lnTo>
                  <a:lnTo>
                    <a:pt x="531035" y="0"/>
                  </a:lnTo>
                  <a:close/>
                </a:path>
                <a:path w="608964" h="603250">
                  <a:moveTo>
                    <a:pt x="552977" y="6891"/>
                  </a:moveTo>
                  <a:lnTo>
                    <a:pt x="513511" y="6891"/>
                  </a:lnTo>
                  <a:lnTo>
                    <a:pt x="528043" y="8114"/>
                  </a:lnTo>
                  <a:lnTo>
                    <a:pt x="541798" y="11651"/>
                  </a:lnTo>
                  <a:lnTo>
                    <a:pt x="576383" y="34121"/>
                  </a:lnTo>
                  <a:lnTo>
                    <a:pt x="596713" y="70145"/>
                  </a:lnTo>
                  <a:lnTo>
                    <a:pt x="599846" y="511639"/>
                  </a:lnTo>
                  <a:lnTo>
                    <a:pt x="598609" y="526223"/>
                  </a:lnTo>
                  <a:lnTo>
                    <a:pt x="581881" y="564298"/>
                  </a:lnTo>
                  <a:lnTo>
                    <a:pt x="549770" y="589984"/>
                  </a:lnTo>
                  <a:lnTo>
                    <a:pt x="95097" y="597974"/>
                  </a:lnTo>
                  <a:lnTo>
                    <a:pt x="553133" y="597974"/>
                  </a:lnTo>
                  <a:lnTo>
                    <a:pt x="587274" y="571665"/>
                  </a:lnTo>
                  <a:lnTo>
                    <a:pt x="605841" y="534507"/>
                  </a:lnTo>
                  <a:lnTo>
                    <a:pt x="608609" y="93225"/>
                  </a:lnTo>
                  <a:lnTo>
                    <a:pt x="607498" y="78638"/>
                  </a:lnTo>
                  <a:lnTo>
                    <a:pt x="592145" y="39722"/>
                  </a:lnTo>
                  <a:lnTo>
                    <a:pt x="562225" y="11532"/>
                  </a:lnTo>
                  <a:lnTo>
                    <a:pt x="552977" y="6891"/>
                  </a:lnTo>
                  <a:close/>
                </a:path>
              </a:pathLst>
            </a:custGeom>
            <a:solidFill>
              <a:srgbClr val="3E85C6"/>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4" descr="&quot; &quot;"/>
            <p:cNvSpPr/>
            <p:nvPr/>
          </p:nvSpPr>
          <p:spPr>
            <a:xfrm>
              <a:off x="4880687" y="2438201"/>
              <a:ext cx="635390" cy="263785"/>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5" descr="&quot; &quot;"/>
            <p:cNvSpPr/>
            <p:nvPr/>
          </p:nvSpPr>
          <p:spPr>
            <a:xfrm>
              <a:off x="4949334" y="2436548"/>
              <a:ext cx="498095" cy="4821"/>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6"/>
            <p:cNvSpPr/>
            <p:nvPr/>
          </p:nvSpPr>
          <p:spPr>
            <a:xfrm>
              <a:off x="4970367" y="2605323"/>
              <a:ext cx="456192" cy="233559"/>
            </a:xfrm>
            <a:custGeom>
              <a:avLst/>
              <a:gdLst/>
              <a:ahLst/>
              <a:cxnLst/>
              <a:rect l="l" t="t" r="r" b="b"/>
              <a:pathLst>
                <a:path w="424179" h="217169">
                  <a:moveTo>
                    <a:pt x="415480" y="0"/>
                  </a:moveTo>
                  <a:lnTo>
                    <a:pt x="8432" y="0"/>
                  </a:lnTo>
                  <a:lnTo>
                    <a:pt x="3695" y="3479"/>
                  </a:lnTo>
                  <a:lnTo>
                    <a:pt x="0" y="13982"/>
                  </a:lnTo>
                  <a:lnTo>
                    <a:pt x="1435" y="19900"/>
                  </a:lnTo>
                  <a:lnTo>
                    <a:pt x="215455" y="215811"/>
                  </a:lnTo>
                  <a:lnTo>
                    <a:pt x="218414" y="216903"/>
                  </a:lnTo>
                  <a:lnTo>
                    <a:pt x="224523" y="216903"/>
                  </a:lnTo>
                  <a:lnTo>
                    <a:pt x="227672" y="215658"/>
                  </a:lnTo>
                  <a:lnTo>
                    <a:pt x="257780" y="185369"/>
                  </a:lnTo>
                  <a:lnTo>
                    <a:pt x="220967" y="185369"/>
                  </a:lnTo>
                  <a:lnTo>
                    <a:pt x="47790" y="26835"/>
                  </a:lnTo>
                  <a:lnTo>
                    <a:pt x="415360" y="26835"/>
                  </a:lnTo>
                  <a:lnTo>
                    <a:pt x="422795" y="19354"/>
                  </a:lnTo>
                  <a:lnTo>
                    <a:pt x="424002" y="13538"/>
                  </a:lnTo>
                  <a:lnTo>
                    <a:pt x="420154" y="3340"/>
                  </a:lnTo>
                  <a:lnTo>
                    <a:pt x="415480" y="0"/>
                  </a:lnTo>
                  <a:close/>
                </a:path>
                <a:path w="424179" h="217169">
                  <a:moveTo>
                    <a:pt x="415360" y="26835"/>
                  </a:moveTo>
                  <a:lnTo>
                    <a:pt x="378548" y="26835"/>
                  </a:lnTo>
                  <a:lnTo>
                    <a:pt x="220967" y="185369"/>
                  </a:lnTo>
                  <a:lnTo>
                    <a:pt x="257780" y="185369"/>
                  </a:lnTo>
                  <a:lnTo>
                    <a:pt x="415360"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17"/>
            <p:cNvSpPr/>
            <p:nvPr/>
          </p:nvSpPr>
          <p:spPr>
            <a:xfrm>
              <a:off x="4971502" y="2605312"/>
              <a:ext cx="454143" cy="330534"/>
            </a:xfrm>
            <a:custGeom>
              <a:avLst/>
              <a:gdLst/>
              <a:ahLst/>
              <a:cxnLst/>
              <a:rect l="l" t="t" r="r" b="b"/>
              <a:pathLst>
                <a:path w="422275" h="307339">
                  <a:moveTo>
                    <a:pt x="416242" y="0"/>
                  </a:moveTo>
                  <a:lnTo>
                    <a:pt x="5676" y="0"/>
                  </a:lnTo>
                  <a:lnTo>
                    <a:pt x="0" y="6007"/>
                  </a:lnTo>
                  <a:lnTo>
                    <a:pt x="0" y="301078"/>
                  </a:lnTo>
                  <a:lnTo>
                    <a:pt x="5676" y="307085"/>
                  </a:lnTo>
                  <a:lnTo>
                    <a:pt x="416242" y="307085"/>
                  </a:lnTo>
                  <a:lnTo>
                    <a:pt x="421932" y="301078"/>
                  </a:lnTo>
                  <a:lnTo>
                    <a:pt x="421932" y="280238"/>
                  </a:lnTo>
                  <a:lnTo>
                    <a:pt x="25374" y="280238"/>
                  </a:lnTo>
                  <a:lnTo>
                    <a:pt x="25374" y="26835"/>
                  </a:lnTo>
                  <a:lnTo>
                    <a:pt x="421932" y="26835"/>
                  </a:lnTo>
                  <a:lnTo>
                    <a:pt x="421932" y="6007"/>
                  </a:lnTo>
                  <a:lnTo>
                    <a:pt x="416242" y="0"/>
                  </a:lnTo>
                  <a:close/>
                </a:path>
                <a:path w="422275" h="307339">
                  <a:moveTo>
                    <a:pt x="421932" y="26835"/>
                  </a:moveTo>
                  <a:lnTo>
                    <a:pt x="396557" y="26835"/>
                  </a:lnTo>
                  <a:lnTo>
                    <a:pt x="396557" y="280238"/>
                  </a:lnTo>
                  <a:lnTo>
                    <a:pt x="421932" y="280238"/>
                  </a:lnTo>
                  <a:lnTo>
                    <a:pt x="421932"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8"/>
            <p:cNvSpPr/>
            <p:nvPr/>
          </p:nvSpPr>
          <p:spPr>
            <a:xfrm>
              <a:off x="5268029" y="2743766"/>
              <a:ext cx="157755" cy="180974"/>
            </a:xfrm>
            <a:custGeom>
              <a:avLst/>
              <a:gdLst/>
              <a:ahLst/>
              <a:cxnLst/>
              <a:rect l="l" t="t" r="r" b="b"/>
              <a:pathLst>
                <a:path w="146685" h="168275">
                  <a:moveTo>
                    <a:pt x="9309" y="0"/>
                  </a:moveTo>
                  <a:lnTo>
                    <a:pt x="1384" y="7658"/>
                  </a:lnTo>
                  <a:lnTo>
                    <a:pt x="0" y="11277"/>
                  </a:lnTo>
                  <a:lnTo>
                    <a:pt x="0" y="18148"/>
                  </a:lnTo>
                  <a:lnTo>
                    <a:pt x="1092" y="21386"/>
                  </a:lnTo>
                  <a:lnTo>
                    <a:pt x="126657" y="166725"/>
                  </a:lnTo>
                  <a:lnTo>
                    <a:pt x="130086" y="168198"/>
                  </a:lnTo>
                  <a:lnTo>
                    <a:pt x="136575" y="168198"/>
                  </a:lnTo>
                  <a:lnTo>
                    <a:pt x="139649" y="167030"/>
                  </a:lnTo>
                  <a:lnTo>
                    <a:pt x="142087" y="164693"/>
                  </a:lnTo>
                  <a:lnTo>
                    <a:pt x="144818" y="162039"/>
                  </a:lnTo>
                  <a:lnTo>
                    <a:pt x="146202" y="158419"/>
                  </a:lnTo>
                  <a:lnTo>
                    <a:pt x="146202" y="151536"/>
                  </a:lnTo>
                  <a:lnTo>
                    <a:pt x="145110" y="148310"/>
                  </a:lnTo>
                  <a:lnTo>
                    <a:pt x="17335" y="393"/>
                  </a:lnTo>
                  <a:lnTo>
                    <a:pt x="9309"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9"/>
            <p:cNvSpPr/>
            <p:nvPr/>
          </p:nvSpPr>
          <p:spPr>
            <a:xfrm>
              <a:off x="4971500" y="2743945"/>
              <a:ext cx="180291" cy="191901"/>
            </a:xfrm>
            <a:custGeom>
              <a:avLst/>
              <a:gdLst/>
              <a:ahLst/>
              <a:cxnLst/>
              <a:rect l="l" t="t" r="r" b="b"/>
              <a:pathLst>
                <a:path w="167639" h="178435">
                  <a:moveTo>
                    <a:pt x="150952" y="0"/>
                  </a:moveTo>
                  <a:lnTo>
                    <a:pt x="1244" y="157873"/>
                  </a:lnTo>
                  <a:lnTo>
                    <a:pt x="0" y="161315"/>
                  </a:lnTo>
                  <a:lnTo>
                    <a:pt x="0" y="168186"/>
                  </a:lnTo>
                  <a:lnTo>
                    <a:pt x="1231" y="171615"/>
                  </a:lnTo>
                  <a:lnTo>
                    <a:pt x="6184" y="176860"/>
                  </a:lnTo>
                  <a:lnTo>
                    <a:pt x="9436" y="178180"/>
                  </a:lnTo>
                  <a:lnTo>
                    <a:pt x="15925" y="178180"/>
                  </a:lnTo>
                  <a:lnTo>
                    <a:pt x="19176" y="176860"/>
                  </a:lnTo>
                  <a:lnTo>
                    <a:pt x="166395" y="21628"/>
                  </a:lnTo>
                  <a:lnTo>
                    <a:pt x="167640" y="18186"/>
                  </a:lnTo>
                  <a:lnTo>
                    <a:pt x="167640" y="11315"/>
                  </a:lnTo>
                  <a:lnTo>
                    <a:pt x="166408" y="7886"/>
                  </a:lnTo>
                  <a:lnTo>
                    <a:pt x="158991" y="25"/>
                  </a:lnTo>
                  <a:lnTo>
                    <a:pt x="150952"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7"/>
          <p:cNvSpPr txBox="1"/>
          <p:nvPr/>
        </p:nvSpPr>
        <p:spPr>
          <a:xfrm>
            <a:off x="5618568" y="2300578"/>
            <a:ext cx="2782482" cy="727892"/>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NIDCR Updates</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0" lvl="0" indent="0" algn="l" defTabSz="457200" rtl="0" eaLnBrk="1" fontAlgn="auto" latinLnBrk="0" hangingPunct="1">
              <a:lnSpc>
                <a:spcPct val="90000"/>
              </a:lnSpc>
              <a:spcBef>
                <a:spcPts val="459"/>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Subscribe to receive our quarterly</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5080" lvl="0" indent="0" algn="l" defTabSz="457200" rtl="0" eaLnBrk="1" fontAlgn="auto" latinLnBrk="0" hangingPunct="1">
              <a:lnSpc>
                <a:spcPct val="90000"/>
              </a:lnSpc>
              <a:spcBef>
                <a:spcPts val="55"/>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e-newsletter and emails about events, proposed research initiatives, and more.</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grpSp>
        <p:nvGrpSpPr>
          <p:cNvPr id="44" name="Group 43" descr="An email icon, represented by illustration of an envelope. "/>
          <p:cNvGrpSpPr/>
          <p:nvPr/>
        </p:nvGrpSpPr>
        <p:grpSpPr>
          <a:xfrm>
            <a:off x="4871119" y="3370727"/>
            <a:ext cx="654922" cy="648776"/>
            <a:chOff x="4871119" y="3510075"/>
            <a:chExt cx="654922" cy="648776"/>
          </a:xfrm>
        </p:grpSpPr>
        <p:sp>
          <p:nvSpPr>
            <p:cNvPr id="24" name="object 20" descr="&quot; &quot;"/>
            <p:cNvSpPr/>
            <p:nvPr/>
          </p:nvSpPr>
          <p:spPr>
            <a:xfrm>
              <a:off x="4880550" y="3520646"/>
              <a:ext cx="635677" cy="632522"/>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1"/>
            <p:cNvSpPr/>
            <p:nvPr/>
          </p:nvSpPr>
          <p:spPr>
            <a:xfrm>
              <a:off x="4871119" y="3510075"/>
              <a:ext cx="654922" cy="648776"/>
            </a:xfrm>
            <a:custGeom>
              <a:avLst/>
              <a:gdLst/>
              <a:ahLst/>
              <a:cxnLst/>
              <a:rect l="l" t="t" r="r" b="b"/>
              <a:pathLst>
                <a:path w="608964" h="603250">
                  <a:moveTo>
                    <a:pt x="531036" y="0"/>
                  </a:moveTo>
                  <a:lnTo>
                    <a:pt x="77233" y="0"/>
                  </a:lnTo>
                  <a:lnTo>
                    <a:pt x="66621" y="2463"/>
                  </a:lnTo>
                  <a:lnTo>
                    <a:pt x="30785" y="23166"/>
                  </a:lnTo>
                  <a:lnTo>
                    <a:pt x="7155" y="56967"/>
                  </a:lnTo>
                  <a:lnTo>
                    <a:pt x="0" y="511639"/>
                  </a:lnTo>
                  <a:lnTo>
                    <a:pt x="1111" y="526223"/>
                  </a:lnTo>
                  <a:lnTo>
                    <a:pt x="16463" y="565137"/>
                  </a:lnTo>
                  <a:lnTo>
                    <a:pt x="46383" y="593330"/>
                  </a:lnTo>
                  <a:lnTo>
                    <a:pt x="69877" y="603199"/>
                  </a:lnTo>
                  <a:lnTo>
                    <a:pt x="538548" y="603199"/>
                  </a:lnTo>
                  <a:lnTo>
                    <a:pt x="541988" y="602400"/>
                  </a:lnTo>
                  <a:lnTo>
                    <a:pt x="553133" y="597974"/>
                  </a:lnTo>
                  <a:lnTo>
                    <a:pt x="95097" y="597974"/>
                  </a:lnTo>
                  <a:lnTo>
                    <a:pt x="80565" y="596750"/>
                  </a:lnTo>
                  <a:lnTo>
                    <a:pt x="42438" y="580009"/>
                  </a:lnTo>
                  <a:lnTo>
                    <a:pt x="16752" y="547898"/>
                  </a:lnTo>
                  <a:lnTo>
                    <a:pt x="8762" y="93225"/>
                  </a:lnTo>
                  <a:lnTo>
                    <a:pt x="10000" y="78638"/>
                  </a:lnTo>
                  <a:lnTo>
                    <a:pt x="26728" y="40566"/>
                  </a:lnTo>
                  <a:lnTo>
                    <a:pt x="58839" y="14880"/>
                  </a:lnTo>
                  <a:lnTo>
                    <a:pt x="552977" y="6890"/>
                  </a:lnTo>
                  <a:lnTo>
                    <a:pt x="549784" y="5288"/>
                  </a:lnTo>
                  <a:lnTo>
                    <a:pt x="536383" y="895"/>
                  </a:lnTo>
                  <a:lnTo>
                    <a:pt x="531036" y="0"/>
                  </a:lnTo>
                  <a:close/>
                </a:path>
                <a:path w="608964" h="603250">
                  <a:moveTo>
                    <a:pt x="552977" y="6890"/>
                  </a:moveTo>
                  <a:lnTo>
                    <a:pt x="513511" y="6890"/>
                  </a:lnTo>
                  <a:lnTo>
                    <a:pt x="528043" y="8114"/>
                  </a:lnTo>
                  <a:lnTo>
                    <a:pt x="541798" y="11651"/>
                  </a:lnTo>
                  <a:lnTo>
                    <a:pt x="576383" y="34120"/>
                  </a:lnTo>
                  <a:lnTo>
                    <a:pt x="596713" y="70145"/>
                  </a:lnTo>
                  <a:lnTo>
                    <a:pt x="599846" y="511639"/>
                  </a:lnTo>
                  <a:lnTo>
                    <a:pt x="598609" y="526223"/>
                  </a:lnTo>
                  <a:lnTo>
                    <a:pt x="581881" y="564298"/>
                  </a:lnTo>
                  <a:lnTo>
                    <a:pt x="549770" y="589984"/>
                  </a:lnTo>
                  <a:lnTo>
                    <a:pt x="95097" y="597974"/>
                  </a:lnTo>
                  <a:lnTo>
                    <a:pt x="553133" y="597974"/>
                  </a:lnTo>
                  <a:lnTo>
                    <a:pt x="587274" y="571665"/>
                  </a:lnTo>
                  <a:lnTo>
                    <a:pt x="605841" y="534507"/>
                  </a:lnTo>
                  <a:lnTo>
                    <a:pt x="608609" y="93225"/>
                  </a:lnTo>
                  <a:lnTo>
                    <a:pt x="607498" y="78638"/>
                  </a:lnTo>
                  <a:lnTo>
                    <a:pt x="592145" y="39722"/>
                  </a:lnTo>
                  <a:lnTo>
                    <a:pt x="562225" y="11532"/>
                  </a:lnTo>
                  <a:lnTo>
                    <a:pt x="552977" y="6890"/>
                  </a:lnTo>
                  <a:close/>
                </a:path>
              </a:pathLst>
            </a:custGeom>
            <a:solidFill>
              <a:srgbClr val="3E85C6"/>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2" descr="&quot; &quot;"/>
            <p:cNvSpPr/>
            <p:nvPr/>
          </p:nvSpPr>
          <p:spPr>
            <a:xfrm>
              <a:off x="4880687" y="3517492"/>
              <a:ext cx="635390" cy="263785"/>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3" descr="&quot; &quot;"/>
            <p:cNvSpPr/>
            <p:nvPr/>
          </p:nvSpPr>
          <p:spPr>
            <a:xfrm>
              <a:off x="4949334" y="3515839"/>
              <a:ext cx="498095" cy="4807"/>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4"/>
            <p:cNvSpPr/>
            <p:nvPr/>
          </p:nvSpPr>
          <p:spPr>
            <a:xfrm>
              <a:off x="4970367" y="3684612"/>
              <a:ext cx="456192" cy="233559"/>
            </a:xfrm>
            <a:custGeom>
              <a:avLst/>
              <a:gdLst/>
              <a:ahLst/>
              <a:cxnLst/>
              <a:rect l="l" t="t" r="r" b="b"/>
              <a:pathLst>
                <a:path w="424179" h="217169">
                  <a:moveTo>
                    <a:pt x="415480" y="0"/>
                  </a:moveTo>
                  <a:lnTo>
                    <a:pt x="8432" y="0"/>
                  </a:lnTo>
                  <a:lnTo>
                    <a:pt x="3695" y="3479"/>
                  </a:lnTo>
                  <a:lnTo>
                    <a:pt x="0" y="13982"/>
                  </a:lnTo>
                  <a:lnTo>
                    <a:pt x="1435" y="19900"/>
                  </a:lnTo>
                  <a:lnTo>
                    <a:pt x="215455" y="215811"/>
                  </a:lnTo>
                  <a:lnTo>
                    <a:pt x="218414" y="216903"/>
                  </a:lnTo>
                  <a:lnTo>
                    <a:pt x="224523" y="216903"/>
                  </a:lnTo>
                  <a:lnTo>
                    <a:pt x="227672" y="215658"/>
                  </a:lnTo>
                  <a:lnTo>
                    <a:pt x="257780" y="185369"/>
                  </a:lnTo>
                  <a:lnTo>
                    <a:pt x="220967" y="185369"/>
                  </a:lnTo>
                  <a:lnTo>
                    <a:pt x="47790" y="26835"/>
                  </a:lnTo>
                  <a:lnTo>
                    <a:pt x="415360" y="26835"/>
                  </a:lnTo>
                  <a:lnTo>
                    <a:pt x="422795" y="19354"/>
                  </a:lnTo>
                  <a:lnTo>
                    <a:pt x="424002" y="13538"/>
                  </a:lnTo>
                  <a:lnTo>
                    <a:pt x="420154" y="3340"/>
                  </a:lnTo>
                  <a:lnTo>
                    <a:pt x="415480" y="0"/>
                  </a:lnTo>
                  <a:close/>
                </a:path>
                <a:path w="424179" h="217169">
                  <a:moveTo>
                    <a:pt x="415360" y="26835"/>
                  </a:moveTo>
                  <a:lnTo>
                    <a:pt x="378548" y="26835"/>
                  </a:lnTo>
                  <a:lnTo>
                    <a:pt x="220967" y="185369"/>
                  </a:lnTo>
                  <a:lnTo>
                    <a:pt x="257780" y="185369"/>
                  </a:lnTo>
                  <a:lnTo>
                    <a:pt x="415360"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5"/>
            <p:cNvSpPr/>
            <p:nvPr/>
          </p:nvSpPr>
          <p:spPr>
            <a:xfrm>
              <a:off x="4971502" y="3684602"/>
              <a:ext cx="454143" cy="330534"/>
            </a:xfrm>
            <a:custGeom>
              <a:avLst/>
              <a:gdLst/>
              <a:ahLst/>
              <a:cxnLst/>
              <a:rect l="l" t="t" r="r" b="b"/>
              <a:pathLst>
                <a:path w="422275" h="307339">
                  <a:moveTo>
                    <a:pt x="416242" y="0"/>
                  </a:moveTo>
                  <a:lnTo>
                    <a:pt x="5676" y="0"/>
                  </a:lnTo>
                  <a:lnTo>
                    <a:pt x="0" y="6007"/>
                  </a:lnTo>
                  <a:lnTo>
                    <a:pt x="0" y="301078"/>
                  </a:lnTo>
                  <a:lnTo>
                    <a:pt x="5676" y="307086"/>
                  </a:lnTo>
                  <a:lnTo>
                    <a:pt x="416242" y="307086"/>
                  </a:lnTo>
                  <a:lnTo>
                    <a:pt x="421932" y="301078"/>
                  </a:lnTo>
                  <a:lnTo>
                    <a:pt x="421932" y="280238"/>
                  </a:lnTo>
                  <a:lnTo>
                    <a:pt x="25374" y="280238"/>
                  </a:lnTo>
                  <a:lnTo>
                    <a:pt x="25374" y="26835"/>
                  </a:lnTo>
                  <a:lnTo>
                    <a:pt x="421932" y="26835"/>
                  </a:lnTo>
                  <a:lnTo>
                    <a:pt x="421932" y="6007"/>
                  </a:lnTo>
                  <a:lnTo>
                    <a:pt x="416242" y="0"/>
                  </a:lnTo>
                  <a:close/>
                </a:path>
                <a:path w="422275" h="307339">
                  <a:moveTo>
                    <a:pt x="421932" y="26835"/>
                  </a:moveTo>
                  <a:lnTo>
                    <a:pt x="396557" y="26835"/>
                  </a:lnTo>
                  <a:lnTo>
                    <a:pt x="396557" y="280238"/>
                  </a:lnTo>
                  <a:lnTo>
                    <a:pt x="421932" y="280238"/>
                  </a:lnTo>
                  <a:lnTo>
                    <a:pt x="421932"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26"/>
            <p:cNvSpPr/>
            <p:nvPr/>
          </p:nvSpPr>
          <p:spPr>
            <a:xfrm>
              <a:off x="5268029" y="3823057"/>
              <a:ext cx="157755" cy="180974"/>
            </a:xfrm>
            <a:custGeom>
              <a:avLst/>
              <a:gdLst/>
              <a:ahLst/>
              <a:cxnLst/>
              <a:rect l="l" t="t" r="r" b="b"/>
              <a:pathLst>
                <a:path w="146685" h="168275">
                  <a:moveTo>
                    <a:pt x="9309" y="0"/>
                  </a:moveTo>
                  <a:lnTo>
                    <a:pt x="1384" y="7658"/>
                  </a:lnTo>
                  <a:lnTo>
                    <a:pt x="0" y="11277"/>
                  </a:lnTo>
                  <a:lnTo>
                    <a:pt x="0" y="18148"/>
                  </a:lnTo>
                  <a:lnTo>
                    <a:pt x="1092" y="21386"/>
                  </a:lnTo>
                  <a:lnTo>
                    <a:pt x="126657" y="166725"/>
                  </a:lnTo>
                  <a:lnTo>
                    <a:pt x="130086" y="168198"/>
                  </a:lnTo>
                  <a:lnTo>
                    <a:pt x="136575" y="168198"/>
                  </a:lnTo>
                  <a:lnTo>
                    <a:pt x="139649" y="167030"/>
                  </a:lnTo>
                  <a:lnTo>
                    <a:pt x="142087" y="164693"/>
                  </a:lnTo>
                  <a:lnTo>
                    <a:pt x="144818" y="162039"/>
                  </a:lnTo>
                  <a:lnTo>
                    <a:pt x="146202" y="158419"/>
                  </a:lnTo>
                  <a:lnTo>
                    <a:pt x="146202" y="151536"/>
                  </a:lnTo>
                  <a:lnTo>
                    <a:pt x="145110" y="148310"/>
                  </a:lnTo>
                  <a:lnTo>
                    <a:pt x="17335" y="393"/>
                  </a:lnTo>
                  <a:lnTo>
                    <a:pt x="9309"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7"/>
            <p:cNvSpPr/>
            <p:nvPr/>
          </p:nvSpPr>
          <p:spPr>
            <a:xfrm>
              <a:off x="4971500" y="3823236"/>
              <a:ext cx="180291" cy="191901"/>
            </a:xfrm>
            <a:custGeom>
              <a:avLst/>
              <a:gdLst/>
              <a:ahLst/>
              <a:cxnLst/>
              <a:rect l="l" t="t" r="r" b="b"/>
              <a:pathLst>
                <a:path w="167639" h="178435">
                  <a:moveTo>
                    <a:pt x="150952" y="0"/>
                  </a:moveTo>
                  <a:lnTo>
                    <a:pt x="1244" y="157873"/>
                  </a:lnTo>
                  <a:lnTo>
                    <a:pt x="0" y="161315"/>
                  </a:lnTo>
                  <a:lnTo>
                    <a:pt x="0" y="168186"/>
                  </a:lnTo>
                  <a:lnTo>
                    <a:pt x="1231" y="171615"/>
                  </a:lnTo>
                  <a:lnTo>
                    <a:pt x="6184" y="176860"/>
                  </a:lnTo>
                  <a:lnTo>
                    <a:pt x="9436" y="178181"/>
                  </a:lnTo>
                  <a:lnTo>
                    <a:pt x="15925" y="178181"/>
                  </a:lnTo>
                  <a:lnTo>
                    <a:pt x="19176" y="176860"/>
                  </a:lnTo>
                  <a:lnTo>
                    <a:pt x="166395" y="21628"/>
                  </a:lnTo>
                  <a:lnTo>
                    <a:pt x="167640" y="18186"/>
                  </a:lnTo>
                  <a:lnTo>
                    <a:pt x="167640" y="11315"/>
                  </a:lnTo>
                  <a:lnTo>
                    <a:pt x="166408" y="7886"/>
                  </a:lnTo>
                  <a:lnTo>
                    <a:pt x="158991" y="25"/>
                  </a:lnTo>
                  <a:lnTo>
                    <a:pt x="150952"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8"/>
          <p:cNvSpPr txBox="1"/>
          <p:nvPr/>
        </p:nvSpPr>
        <p:spPr>
          <a:xfrm>
            <a:off x="5618569" y="3370073"/>
            <a:ext cx="2649131" cy="715517"/>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Science News</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5080" lvl="0" indent="0" algn="l" defTabSz="457200" rtl="0" eaLnBrk="1" fontAlgn="auto" latinLnBrk="0" hangingPunct="1">
              <a:lnSpc>
                <a:spcPct val="90000"/>
              </a:lnSpc>
              <a:spcBef>
                <a:spcPts val="545"/>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Subscribe for emails about the latest NIDCR-supported science advances and the researchers who make them possible.</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grpSp>
        <p:nvGrpSpPr>
          <p:cNvPr id="45" name="Group 44" descr="An email icon, represented by illustration of an envelope. "/>
          <p:cNvGrpSpPr/>
          <p:nvPr/>
        </p:nvGrpSpPr>
        <p:grpSpPr>
          <a:xfrm>
            <a:off x="4871119" y="4424028"/>
            <a:ext cx="654922" cy="648776"/>
            <a:chOff x="4871119" y="4611001"/>
            <a:chExt cx="654922" cy="648776"/>
          </a:xfrm>
        </p:grpSpPr>
        <p:sp>
          <p:nvSpPr>
            <p:cNvPr id="32" name="object 28" descr="&quot; &quot;"/>
            <p:cNvSpPr/>
            <p:nvPr/>
          </p:nvSpPr>
          <p:spPr>
            <a:xfrm>
              <a:off x="4880550" y="4621586"/>
              <a:ext cx="635677" cy="632509"/>
            </a:xfrm>
            <a:prstGeom prst="rect">
              <a:avLst/>
            </a:prstGeom>
            <a:blipFill>
              <a:blip r:embed="rId13"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29"/>
            <p:cNvSpPr/>
            <p:nvPr/>
          </p:nvSpPr>
          <p:spPr>
            <a:xfrm>
              <a:off x="4871119" y="4611001"/>
              <a:ext cx="654922" cy="648776"/>
            </a:xfrm>
            <a:custGeom>
              <a:avLst/>
              <a:gdLst/>
              <a:ahLst/>
              <a:cxnLst/>
              <a:rect l="l" t="t" r="r" b="b"/>
              <a:pathLst>
                <a:path w="608964" h="603250">
                  <a:moveTo>
                    <a:pt x="531035" y="0"/>
                  </a:moveTo>
                  <a:lnTo>
                    <a:pt x="77234" y="0"/>
                  </a:lnTo>
                  <a:lnTo>
                    <a:pt x="66621" y="2463"/>
                  </a:lnTo>
                  <a:lnTo>
                    <a:pt x="30785" y="23166"/>
                  </a:lnTo>
                  <a:lnTo>
                    <a:pt x="7155" y="56967"/>
                  </a:lnTo>
                  <a:lnTo>
                    <a:pt x="0" y="511639"/>
                  </a:lnTo>
                  <a:lnTo>
                    <a:pt x="1111" y="526223"/>
                  </a:lnTo>
                  <a:lnTo>
                    <a:pt x="16463" y="565137"/>
                  </a:lnTo>
                  <a:lnTo>
                    <a:pt x="46383" y="593330"/>
                  </a:lnTo>
                  <a:lnTo>
                    <a:pt x="69877" y="603199"/>
                  </a:lnTo>
                  <a:lnTo>
                    <a:pt x="538548" y="603199"/>
                  </a:lnTo>
                  <a:lnTo>
                    <a:pt x="541988" y="602400"/>
                  </a:lnTo>
                  <a:lnTo>
                    <a:pt x="553133" y="597974"/>
                  </a:lnTo>
                  <a:lnTo>
                    <a:pt x="95097" y="597974"/>
                  </a:lnTo>
                  <a:lnTo>
                    <a:pt x="80565" y="596750"/>
                  </a:lnTo>
                  <a:lnTo>
                    <a:pt x="42438" y="580009"/>
                  </a:lnTo>
                  <a:lnTo>
                    <a:pt x="16752" y="547898"/>
                  </a:lnTo>
                  <a:lnTo>
                    <a:pt x="8762" y="93225"/>
                  </a:lnTo>
                  <a:lnTo>
                    <a:pt x="10000" y="78638"/>
                  </a:lnTo>
                  <a:lnTo>
                    <a:pt x="26728" y="40566"/>
                  </a:lnTo>
                  <a:lnTo>
                    <a:pt x="58839" y="14880"/>
                  </a:lnTo>
                  <a:lnTo>
                    <a:pt x="552977" y="6890"/>
                  </a:lnTo>
                  <a:lnTo>
                    <a:pt x="549784" y="5288"/>
                  </a:lnTo>
                  <a:lnTo>
                    <a:pt x="536383" y="895"/>
                  </a:lnTo>
                  <a:lnTo>
                    <a:pt x="531035" y="0"/>
                  </a:lnTo>
                  <a:close/>
                </a:path>
                <a:path w="608964" h="603250">
                  <a:moveTo>
                    <a:pt x="552977" y="6890"/>
                  </a:moveTo>
                  <a:lnTo>
                    <a:pt x="513511" y="6890"/>
                  </a:lnTo>
                  <a:lnTo>
                    <a:pt x="528043" y="8114"/>
                  </a:lnTo>
                  <a:lnTo>
                    <a:pt x="541798" y="11651"/>
                  </a:lnTo>
                  <a:lnTo>
                    <a:pt x="576383" y="34120"/>
                  </a:lnTo>
                  <a:lnTo>
                    <a:pt x="596713" y="70145"/>
                  </a:lnTo>
                  <a:lnTo>
                    <a:pt x="599846" y="511639"/>
                  </a:lnTo>
                  <a:lnTo>
                    <a:pt x="598609" y="526223"/>
                  </a:lnTo>
                  <a:lnTo>
                    <a:pt x="581881" y="564298"/>
                  </a:lnTo>
                  <a:lnTo>
                    <a:pt x="549770" y="589984"/>
                  </a:lnTo>
                  <a:lnTo>
                    <a:pt x="95097" y="597974"/>
                  </a:lnTo>
                  <a:lnTo>
                    <a:pt x="553133" y="597974"/>
                  </a:lnTo>
                  <a:lnTo>
                    <a:pt x="587274" y="571665"/>
                  </a:lnTo>
                  <a:lnTo>
                    <a:pt x="605841" y="534507"/>
                  </a:lnTo>
                  <a:lnTo>
                    <a:pt x="608609" y="93225"/>
                  </a:lnTo>
                  <a:lnTo>
                    <a:pt x="607498" y="78638"/>
                  </a:lnTo>
                  <a:lnTo>
                    <a:pt x="592145" y="39722"/>
                  </a:lnTo>
                  <a:lnTo>
                    <a:pt x="562225" y="11532"/>
                  </a:lnTo>
                  <a:lnTo>
                    <a:pt x="552977" y="6890"/>
                  </a:lnTo>
                  <a:close/>
                </a:path>
              </a:pathLst>
            </a:custGeom>
            <a:solidFill>
              <a:srgbClr val="3E85C6"/>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0" descr="&quot; &quot;"/>
            <p:cNvSpPr/>
            <p:nvPr/>
          </p:nvSpPr>
          <p:spPr>
            <a:xfrm>
              <a:off x="4880687" y="4618417"/>
              <a:ext cx="635390" cy="263785"/>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1"/>
            <p:cNvSpPr/>
            <p:nvPr/>
          </p:nvSpPr>
          <p:spPr>
            <a:xfrm>
              <a:off x="4949334" y="4616764"/>
              <a:ext cx="498533" cy="5463"/>
            </a:xfrm>
            <a:custGeom>
              <a:avLst/>
              <a:gdLst/>
              <a:ahLst/>
              <a:cxnLst/>
              <a:rect l="l" t="t" r="r" b="b"/>
              <a:pathLst>
                <a:path w="463550" h="5079">
                  <a:moveTo>
                    <a:pt x="5102" y="3102"/>
                  </a:moveTo>
                  <a:lnTo>
                    <a:pt x="3234" y="3496"/>
                  </a:lnTo>
                  <a:lnTo>
                    <a:pt x="0" y="4483"/>
                  </a:lnTo>
                  <a:lnTo>
                    <a:pt x="5102" y="3102"/>
                  </a:lnTo>
                </a:path>
                <a:path w="463550" h="5079">
                  <a:moveTo>
                    <a:pt x="454759" y="2382"/>
                  </a:moveTo>
                  <a:lnTo>
                    <a:pt x="463143" y="4483"/>
                  </a:lnTo>
                  <a:lnTo>
                    <a:pt x="456018" y="2552"/>
                  </a:lnTo>
                  <a:lnTo>
                    <a:pt x="454759" y="2382"/>
                  </a:lnTo>
                </a:path>
                <a:path w="463550" h="5079">
                  <a:moveTo>
                    <a:pt x="8745" y="2334"/>
                  </a:moveTo>
                  <a:lnTo>
                    <a:pt x="7137" y="2552"/>
                  </a:lnTo>
                  <a:lnTo>
                    <a:pt x="5102" y="3102"/>
                  </a:lnTo>
                  <a:lnTo>
                    <a:pt x="8745" y="2334"/>
                  </a:lnTo>
                </a:path>
                <a:path w="463550" h="5079">
                  <a:moveTo>
                    <a:pt x="451385" y="1536"/>
                  </a:moveTo>
                  <a:lnTo>
                    <a:pt x="448513" y="1536"/>
                  </a:lnTo>
                  <a:lnTo>
                    <a:pt x="454759" y="2382"/>
                  </a:lnTo>
                  <a:lnTo>
                    <a:pt x="451385" y="1536"/>
                  </a:lnTo>
                </a:path>
                <a:path w="463550" h="5079">
                  <a:moveTo>
                    <a:pt x="448513" y="1536"/>
                  </a:moveTo>
                  <a:lnTo>
                    <a:pt x="451385" y="1536"/>
                  </a:lnTo>
                </a:path>
                <a:path w="463550" h="5079">
                  <a:moveTo>
                    <a:pt x="451385" y="1536"/>
                  </a:moveTo>
                  <a:lnTo>
                    <a:pt x="448513" y="1536"/>
                  </a:lnTo>
                </a:path>
                <a:path w="463550" h="5079">
                  <a:moveTo>
                    <a:pt x="28486" y="0"/>
                  </a:moveTo>
                  <a:lnTo>
                    <a:pt x="15586" y="891"/>
                  </a:lnTo>
                  <a:lnTo>
                    <a:pt x="8745" y="2334"/>
                  </a:lnTo>
                  <a:lnTo>
                    <a:pt x="14630" y="1536"/>
                  </a:lnTo>
                  <a:lnTo>
                    <a:pt x="451385" y="1536"/>
                  </a:lnTo>
                  <a:lnTo>
                    <a:pt x="450962" y="1430"/>
                  </a:lnTo>
                  <a:lnTo>
                    <a:pt x="438197" y="65"/>
                  </a:lnTo>
                  <a:lnTo>
                    <a:pt x="28486" y="0"/>
                  </a:lnTo>
                </a:path>
              </a:pathLst>
            </a:custGeom>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2"/>
            <p:cNvSpPr/>
            <p:nvPr/>
          </p:nvSpPr>
          <p:spPr>
            <a:xfrm>
              <a:off x="4970367" y="4785539"/>
              <a:ext cx="456192" cy="233559"/>
            </a:xfrm>
            <a:custGeom>
              <a:avLst/>
              <a:gdLst/>
              <a:ahLst/>
              <a:cxnLst/>
              <a:rect l="l" t="t" r="r" b="b"/>
              <a:pathLst>
                <a:path w="424179" h="217170">
                  <a:moveTo>
                    <a:pt x="415480" y="0"/>
                  </a:moveTo>
                  <a:lnTo>
                    <a:pt x="8432" y="0"/>
                  </a:lnTo>
                  <a:lnTo>
                    <a:pt x="3695" y="3479"/>
                  </a:lnTo>
                  <a:lnTo>
                    <a:pt x="0" y="13982"/>
                  </a:lnTo>
                  <a:lnTo>
                    <a:pt x="1435" y="19900"/>
                  </a:lnTo>
                  <a:lnTo>
                    <a:pt x="215455" y="215811"/>
                  </a:lnTo>
                  <a:lnTo>
                    <a:pt x="218414" y="216903"/>
                  </a:lnTo>
                  <a:lnTo>
                    <a:pt x="224523" y="216903"/>
                  </a:lnTo>
                  <a:lnTo>
                    <a:pt x="227672" y="215658"/>
                  </a:lnTo>
                  <a:lnTo>
                    <a:pt x="257780" y="185369"/>
                  </a:lnTo>
                  <a:lnTo>
                    <a:pt x="220967" y="185369"/>
                  </a:lnTo>
                  <a:lnTo>
                    <a:pt x="47790" y="26835"/>
                  </a:lnTo>
                  <a:lnTo>
                    <a:pt x="415360" y="26835"/>
                  </a:lnTo>
                  <a:lnTo>
                    <a:pt x="422795" y="19354"/>
                  </a:lnTo>
                  <a:lnTo>
                    <a:pt x="424002" y="13538"/>
                  </a:lnTo>
                  <a:lnTo>
                    <a:pt x="420154" y="3340"/>
                  </a:lnTo>
                  <a:lnTo>
                    <a:pt x="415480" y="0"/>
                  </a:lnTo>
                  <a:close/>
                </a:path>
                <a:path w="424179" h="217170">
                  <a:moveTo>
                    <a:pt x="415360" y="26835"/>
                  </a:moveTo>
                  <a:lnTo>
                    <a:pt x="378548" y="26835"/>
                  </a:lnTo>
                  <a:lnTo>
                    <a:pt x="220967" y="185369"/>
                  </a:lnTo>
                  <a:lnTo>
                    <a:pt x="257780" y="185369"/>
                  </a:lnTo>
                  <a:lnTo>
                    <a:pt x="415360"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3"/>
            <p:cNvSpPr/>
            <p:nvPr/>
          </p:nvSpPr>
          <p:spPr>
            <a:xfrm>
              <a:off x="4971502" y="4785528"/>
              <a:ext cx="454143" cy="330534"/>
            </a:xfrm>
            <a:custGeom>
              <a:avLst/>
              <a:gdLst/>
              <a:ahLst/>
              <a:cxnLst/>
              <a:rect l="l" t="t" r="r" b="b"/>
              <a:pathLst>
                <a:path w="422275" h="307339">
                  <a:moveTo>
                    <a:pt x="416242" y="0"/>
                  </a:moveTo>
                  <a:lnTo>
                    <a:pt x="5676" y="0"/>
                  </a:lnTo>
                  <a:lnTo>
                    <a:pt x="0" y="6007"/>
                  </a:lnTo>
                  <a:lnTo>
                    <a:pt x="0" y="301078"/>
                  </a:lnTo>
                  <a:lnTo>
                    <a:pt x="5676" y="307086"/>
                  </a:lnTo>
                  <a:lnTo>
                    <a:pt x="416242" y="307086"/>
                  </a:lnTo>
                  <a:lnTo>
                    <a:pt x="421932" y="301078"/>
                  </a:lnTo>
                  <a:lnTo>
                    <a:pt x="421932" y="280238"/>
                  </a:lnTo>
                  <a:lnTo>
                    <a:pt x="25374" y="280238"/>
                  </a:lnTo>
                  <a:lnTo>
                    <a:pt x="25374" y="26835"/>
                  </a:lnTo>
                  <a:lnTo>
                    <a:pt x="421932" y="26835"/>
                  </a:lnTo>
                  <a:lnTo>
                    <a:pt x="421932" y="6007"/>
                  </a:lnTo>
                  <a:lnTo>
                    <a:pt x="416242" y="0"/>
                  </a:lnTo>
                  <a:close/>
                </a:path>
                <a:path w="422275" h="307339">
                  <a:moveTo>
                    <a:pt x="421932" y="26835"/>
                  </a:moveTo>
                  <a:lnTo>
                    <a:pt x="396557" y="26835"/>
                  </a:lnTo>
                  <a:lnTo>
                    <a:pt x="396557" y="280238"/>
                  </a:lnTo>
                  <a:lnTo>
                    <a:pt x="421932" y="280238"/>
                  </a:lnTo>
                  <a:lnTo>
                    <a:pt x="421932" y="26835"/>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4"/>
            <p:cNvSpPr/>
            <p:nvPr/>
          </p:nvSpPr>
          <p:spPr>
            <a:xfrm>
              <a:off x="5268029" y="4923983"/>
              <a:ext cx="157755" cy="180974"/>
            </a:xfrm>
            <a:custGeom>
              <a:avLst/>
              <a:gdLst/>
              <a:ahLst/>
              <a:cxnLst/>
              <a:rect l="l" t="t" r="r" b="b"/>
              <a:pathLst>
                <a:path w="146685" h="168275">
                  <a:moveTo>
                    <a:pt x="9309" y="0"/>
                  </a:moveTo>
                  <a:lnTo>
                    <a:pt x="1384" y="7658"/>
                  </a:lnTo>
                  <a:lnTo>
                    <a:pt x="0" y="11277"/>
                  </a:lnTo>
                  <a:lnTo>
                    <a:pt x="0" y="18148"/>
                  </a:lnTo>
                  <a:lnTo>
                    <a:pt x="1092" y="21386"/>
                  </a:lnTo>
                  <a:lnTo>
                    <a:pt x="126657" y="166725"/>
                  </a:lnTo>
                  <a:lnTo>
                    <a:pt x="130086" y="168198"/>
                  </a:lnTo>
                  <a:lnTo>
                    <a:pt x="136575" y="168198"/>
                  </a:lnTo>
                  <a:lnTo>
                    <a:pt x="139649" y="167030"/>
                  </a:lnTo>
                  <a:lnTo>
                    <a:pt x="142087" y="164693"/>
                  </a:lnTo>
                  <a:lnTo>
                    <a:pt x="144818" y="162039"/>
                  </a:lnTo>
                  <a:lnTo>
                    <a:pt x="146202" y="158419"/>
                  </a:lnTo>
                  <a:lnTo>
                    <a:pt x="146202" y="151536"/>
                  </a:lnTo>
                  <a:lnTo>
                    <a:pt x="145110" y="148310"/>
                  </a:lnTo>
                  <a:lnTo>
                    <a:pt x="17335" y="393"/>
                  </a:lnTo>
                  <a:lnTo>
                    <a:pt x="9309"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5"/>
            <p:cNvSpPr/>
            <p:nvPr/>
          </p:nvSpPr>
          <p:spPr>
            <a:xfrm>
              <a:off x="4971500" y="4924161"/>
              <a:ext cx="180291" cy="191901"/>
            </a:xfrm>
            <a:custGeom>
              <a:avLst/>
              <a:gdLst/>
              <a:ahLst/>
              <a:cxnLst/>
              <a:rect l="l" t="t" r="r" b="b"/>
              <a:pathLst>
                <a:path w="167639" h="178435">
                  <a:moveTo>
                    <a:pt x="150952" y="0"/>
                  </a:moveTo>
                  <a:lnTo>
                    <a:pt x="1244" y="157873"/>
                  </a:lnTo>
                  <a:lnTo>
                    <a:pt x="0" y="161315"/>
                  </a:lnTo>
                  <a:lnTo>
                    <a:pt x="0" y="168186"/>
                  </a:lnTo>
                  <a:lnTo>
                    <a:pt x="1231" y="171615"/>
                  </a:lnTo>
                  <a:lnTo>
                    <a:pt x="6184" y="176860"/>
                  </a:lnTo>
                  <a:lnTo>
                    <a:pt x="9436" y="178180"/>
                  </a:lnTo>
                  <a:lnTo>
                    <a:pt x="15925" y="178180"/>
                  </a:lnTo>
                  <a:lnTo>
                    <a:pt x="19176" y="176860"/>
                  </a:lnTo>
                  <a:lnTo>
                    <a:pt x="166395" y="21628"/>
                  </a:lnTo>
                  <a:lnTo>
                    <a:pt x="167640" y="18186"/>
                  </a:lnTo>
                  <a:lnTo>
                    <a:pt x="167640" y="11315"/>
                  </a:lnTo>
                  <a:lnTo>
                    <a:pt x="166408" y="7886"/>
                  </a:lnTo>
                  <a:lnTo>
                    <a:pt x="158991" y="25"/>
                  </a:lnTo>
                  <a:lnTo>
                    <a:pt x="150952"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9"/>
          <p:cNvSpPr txBox="1"/>
          <p:nvPr/>
        </p:nvSpPr>
        <p:spPr>
          <a:xfrm>
            <a:off x="5618568" y="4417959"/>
            <a:ext cx="2782482" cy="715517"/>
          </a:xfrm>
          <a:prstGeom prst="rect">
            <a:avLst/>
          </a:prstGeom>
        </p:spPr>
        <p:txBody>
          <a:bodyPr vert="horz" wrap="square" lIns="0" tIns="0"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defRPr/>
            </a:pPr>
            <a:r>
              <a:rPr kumimoji="0" sz="1400" b="1" i="0" u="none" strike="noStrike" kern="1200" cap="none" spc="0" normalizeH="0" baseline="0" noProof="0" dirty="0">
                <a:ln>
                  <a:noFill/>
                </a:ln>
                <a:solidFill>
                  <a:srgbClr val="0071B9"/>
                </a:solidFill>
                <a:effectLst/>
                <a:uLnTx/>
                <a:uFillTx/>
                <a:latin typeface="Optima LT Std"/>
                <a:ea typeface="+mn-ea"/>
                <a:cs typeface="Optima LT Std"/>
              </a:rPr>
              <a:t>Grants &amp; Funding</a:t>
            </a:r>
            <a:endParaRPr kumimoji="0" sz="1400" b="0" i="0" u="none" strike="noStrike" kern="1200" cap="none" spc="0" normalizeH="0" baseline="0" noProof="0" dirty="0">
              <a:ln>
                <a:noFill/>
              </a:ln>
              <a:solidFill>
                <a:prstClr val="black"/>
              </a:solidFill>
              <a:effectLst/>
              <a:uLnTx/>
              <a:uFillTx/>
              <a:latin typeface="Optima LT Std"/>
              <a:ea typeface="+mn-ea"/>
              <a:cs typeface="Optima LT Std"/>
            </a:endParaRPr>
          </a:p>
          <a:p>
            <a:pPr marL="12700" marR="5080" lvl="0" indent="0" algn="l" defTabSz="457200" rtl="0" eaLnBrk="1" fontAlgn="auto" latinLnBrk="0" hangingPunct="1">
              <a:lnSpc>
                <a:spcPct val="90000"/>
              </a:lnSpc>
              <a:spcBef>
                <a:spcPts val="545"/>
              </a:spcBef>
              <a:spcAft>
                <a:spcPts val="0"/>
              </a:spcAft>
              <a:buClrTx/>
              <a:buSzTx/>
              <a:buFontTx/>
              <a:buNone/>
              <a:tabLst/>
              <a:defRPr/>
            </a:pPr>
            <a:r>
              <a:rPr kumimoji="0" sz="1100" b="0" i="0" u="none" strike="noStrike" kern="1200" cap="none" spc="0" normalizeH="0" baseline="0" noProof="0" dirty="0">
                <a:ln>
                  <a:noFill/>
                </a:ln>
                <a:solidFill>
                  <a:srgbClr val="231F20"/>
                </a:solidFill>
                <a:effectLst/>
                <a:uLnTx/>
                <a:uFillTx/>
                <a:latin typeface="Optima LT Std"/>
                <a:ea typeface="+mn-ea"/>
                <a:cs typeface="Optima LT Std"/>
              </a:rPr>
              <a:t>Subscribe to receive weekly emails on funding opportunities and grant policy updates.</a:t>
            </a:r>
            <a:endParaRPr kumimoji="0" sz="1100" b="0" i="0" u="none" strike="noStrike" kern="1200" cap="none" spc="0" normalizeH="0" baseline="0" noProof="0" dirty="0">
              <a:ln>
                <a:noFill/>
              </a:ln>
              <a:solidFill>
                <a:prstClr val="black"/>
              </a:solidFill>
              <a:effectLst/>
              <a:uLnTx/>
              <a:uFillTx/>
              <a:latin typeface="Optima LT Std"/>
              <a:ea typeface="+mn-ea"/>
              <a:cs typeface="Optima LT Std"/>
            </a:endParaRPr>
          </a:p>
        </p:txBody>
      </p:sp>
      <p:sp>
        <p:nvSpPr>
          <p:cNvPr id="2" name="Rectangle 1" descr="&quot; &quot;"/>
          <p:cNvSpPr/>
          <p:nvPr/>
        </p:nvSpPr>
        <p:spPr>
          <a:xfrm>
            <a:off x="0" y="5312391"/>
            <a:ext cx="9164434" cy="591462"/>
          </a:xfrm>
          <a:prstGeom prst="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2"/>
          <p:cNvSpPr txBox="1"/>
          <p:nvPr/>
        </p:nvSpPr>
        <p:spPr>
          <a:xfrm>
            <a:off x="2181830" y="5451739"/>
            <a:ext cx="5018181" cy="30777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Futura Std Book"/>
                <a:ea typeface="+mn-ea"/>
                <a:cs typeface="Futura Std Book"/>
              </a:rPr>
              <a:t>Go to </a:t>
            </a:r>
            <a:r>
              <a:rPr kumimoji="0" sz="2000" b="1" i="0" u="none" strike="noStrike" kern="1200" cap="none" spc="0" normalizeH="0" baseline="0" noProof="0" dirty="0">
                <a:ln>
                  <a:noFill/>
                </a:ln>
                <a:solidFill>
                  <a:srgbClr val="FFFFFF"/>
                </a:solidFill>
                <a:effectLst/>
                <a:uLnTx/>
                <a:uFillTx/>
                <a:latin typeface="Futura Std Book"/>
                <a:ea typeface="+mn-ea"/>
                <a:cs typeface="Futura Std Book"/>
              </a:rPr>
              <a:t>www.nidcr.nih.gov </a:t>
            </a:r>
            <a:r>
              <a:rPr kumimoji="0" sz="2000" b="0" i="0" u="none" strike="noStrike" kern="1200" cap="none" spc="0" normalizeH="0" baseline="0" noProof="0" dirty="0">
                <a:ln>
                  <a:noFill/>
                </a:ln>
                <a:solidFill>
                  <a:srgbClr val="FFFFFF"/>
                </a:solidFill>
                <a:effectLst/>
                <a:uLnTx/>
                <a:uFillTx/>
                <a:latin typeface="Futura Std Book"/>
                <a:ea typeface="+mn-ea"/>
                <a:cs typeface="Futura Std Book"/>
              </a:rPr>
              <a:t>to connect</a:t>
            </a:r>
            <a:endParaRPr kumimoji="0" sz="2000" b="0" i="0" u="none" strike="noStrike" kern="1200" cap="none" spc="0" normalizeH="0" baseline="0" noProof="0" dirty="0">
              <a:ln>
                <a:noFill/>
              </a:ln>
              <a:solidFill>
                <a:prstClr val="black"/>
              </a:solidFill>
              <a:effectLst/>
              <a:uLnTx/>
              <a:uFillTx/>
              <a:latin typeface="Futura Std Book"/>
              <a:ea typeface="+mn-ea"/>
              <a:cs typeface="Futura Std Book"/>
            </a:endParaRPr>
          </a:p>
        </p:txBody>
      </p:sp>
      <p:pic>
        <p:nvPicPr>
          <p:cNvPr id="7" name="Picture 6" descr="&quot; &quot;"/>
          <p:cNvPicPr>
            <a:picLocks noChangeAspect="1"/>
          </p:cNvPicPr>
          <p:nvPr/>
        </p:nvPicPr>
        <p:blipFill>
          <a:blip r:embed="rId14"/>
          <a:stretch>
            <a:fillRect/>
          </a:stretch>
        </p:blipFill>
        <p:spPr>
          <a:xfrm>
            <a:off x="4171270" y="6294155"/>
            <a:ext cx="1678289" cy="382893"/>
          </a:xfrm>
          <a:prstGeom prst="rect">
            <a:avLst/>
          </a:prstGeom>
        </p:spPr>
      </p:pic>
    </p:spTree>
    <p:extLst>
      <p:ext uri="{BB962C8B-B14F-4D97-AF65-F5344CB8AC3E}">
        <p14:creationId xmlns:p14="http://schemas.microsoft.com/office/powerpoint/2010/main" val="41353256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Placeholder 5"/>
          <p:cNvSpPr>
            <a:spLocks noGrp="1"/>
          </p:cNvSpPr>
          <p:nvPr>
            <p:ph type="body" sz="quarter" idx="14"/>
          </p:nvPr>
        </p:nvSpPr>
        <p:spPr bwMode="auto">
          <a:xfrm>
            <a:off x="1227138" y="3025775"/>
            <a:ext cx="6689725" cy="708025"/>
          </a:xfrm>
          <a:noFill/>
          <a:ln>
            <a:miter lim="800000"/>
            <a:headEnd/>
            <a:tailEnd/>
          </a:ln>
        </p:spPr>
        <p:txBody>
          <a:bodyPr vert="horz" wrap="square" lIns="91440" tIns="45720" rIns="91440" bIns="45720" numCol="1" anchorCtr="0" compatLnSpc="1">
            <a:prstTxWarp prst="textNoShape">
              <a:avLst/>
            </a:prstTxWarp>
            <a:normAutofit fontScale="70000" lnSpcReduction="20000"/>
          </a:bodyPr>
          <a:lstStyle/>
          <a:p>
            <a:pPr eaLnBrk="1" hangingPunct="1"/>
            <a:r>
              <a:rPr lang="en-US" sz="2000" smtClean="0">
                <a:latin typeface="Verdana" pitchFamily="34" charset="0"/>
                <a:ea typeface="Verdana" pitchFamily="34" charset="0"/>
                <a:cs typeface="Verdana" pitchFamily="34" charset="0"/>
              </a:rPr>
              <a:t>Christopher G. Halliday, DDS, MPH</a:t>
            </a:r>
          </a:p>
          <a:p>
            <a:pPr eaLnBrk="1" hangingPunct="1"/>
            <a:r>
              <a:rPr lang="en-US" sz="2000" smtClean="0">
                <a:latin typeface="Verdana" pitchFamily="34" charset="0"/>
                <a:ea typeface="Verdana" pitchFamily="34" charset="0"/>
                <a:cs typeface="Verdana" pitchFamily="34" charset="0"/>
              </a:rPr>
              <a:t>Deputy Director</a:t>
            </a:r>
          </a:p>
          <a:p>
            <a:pPr eaLnBrk="1" hangingPunct="1"/>
            <a:r>
              <a:rPr lang="en-US" sz="2000" smtClean="0">
                <a:latin typeface="Verdana" pitchFamily="34" charset="0"/>
                <a:ea typeface="Verdana" pitchFamily="34" charset="0"/>
                <a:cs typeface="Verdana" pitchFamily="34" charset="0"/>
              </a:rPr>
              <a:t>Division of Oral Health </a:t>
            </a:r>
          </a:p>
        </p:txBody>
      </p:sp>
      <p:sp>
        <p:nvSpPr>
          <p:cNvPr id="12290" name="Title 4"/>
          <p:cNvSpPr>
            <a:spLocks noGrp="1"/>
          </p:cNvSpPr>
          <p:nvPr>
            <p:ph type="title"/>
          </p:nvPr>
        </p:nvSpPr>
        <p:spPr bwMode="auto">
          <a:xfrm>
            <a:off x="590550" y="1366838"/>
            <a:ext cx="8035925" cy="1195387"/>
          </a:xfrm>
          <a:noFill/>
          <a:ln>
            <a:miter lim="800000"/>
            <a:headEnd/>
            <a:tailEnd/>
          </a:ln>
        </p:spPr>
        <p:txBody>
          <a:bodyPr wrap="square" numCol="1" compatLnSpc="1">
            <a:prstTxWarp prst="textNoShape">
              <a:avLst/>
            </a:prstTxWarp>
          </a:bodyPr>
          <a:lstStyle/>
          <a:p>
            <a:pPr eaLnBrk="1" hangingPunct="1"/>
            <a:r>
              <a:rPr lang="en-US" sz="3400" smtClean="0">
                <a:latin typeface="Verdana" pitchFamily="34" charset="0"/>
                <a:ea typeface="Verdana" pitchFamily="34" charset="0"/>
                <a:cs typeface="Verdana" pitchFamily="34" charset="0"/>
              </a:rPr>
              <a:t>Indian Health Service</a:t>
            </a:r>
            <a:br>
              <a:rPr lang="en-US" sz="3400" smtClean="0">
                <a:latin typeface="Verdana" pitchFamily="34" charset="0"/>
                <a:ea typeface="Verdana" pitchFamily="34" charset="0"/>
                <a:cs typeface="Verdana" pitchFamily="34" charset="0"/>
              </a:rPr>
            </a:br>
            <a:endParaRPr lang="en-US" sz="3400" smtClean="0">
              <a:latin typeface="Verdana" pitchFamily="34" charset="0"/>
              <a:ea typeface="Verdana" pitchFamily="34" charset="0"/>
              <a:cs typeface="Verdana" pitchFamily="34" charset="0"/>
            </a:endParaRPr>
          </a:p>
        </p:txBody>
      </p:sp>
      <p:pic>
        <p:nvPicPr>
          <p:cNvPr id="12291" name="Picture 6" descr="Logo for the Department of Health and Human Services."/>
          <p:cNvPicPr>
            <a:picLocks noChangeAspect="1"/>
          </p:cNvPicPr>
          <p:nvPr/>
        </p:nvPicPr>
        <p:blipFill>
          <a:blip r:embed="rId2"/>
          <a:srcRect/>
          <a:stretch>
            <a:fillRect/>
          </a:stretch>
        </p:blipFill>
        <p:spPr bwMode="auto">
          <a:xfrm>
            <a:off x="268288" y="6159500"/>
            <a:ext cx="644525" cy="644525"/>
          </a:xfrm>
          <a:prstGeom prst="rect">
            <a:avLst/>
          </a:prstGeom>
          <a:noFill/>
          <a:ln w="9525">
            <a:noFill/>
            <a:miter lim="800000"/>
            <a:headEnd/>
            <a:tailEnd/>
          </a:ln>
        </p:spPr>
      </p:pic>
      <p:pic>
        <p:nvPicPr>
          <p:cNvPr id="12292" name="Picture 7" descr="Logo for the Office of Disease Prevention and Health Promotion."/>
          <p:cNvPicPr>
            <a:picLocks noChangeAspect="1"/>
          </p:cNvPicPr>
          <p:nvPr/>
        </p:nvPicPr>
        <p:blipFill>
          <a:blip r:embed="rId3"/>
          <a:srcRect/>
          <a:stretch>
            <a:fillRect/>
          </a:stretch>
        </p:blipFill>
        <p:spPr bwMode="auto">
          <a:xfrm>
            <a:off x="1000125" y="6319838"/>
            <a:ext cx="2600325" cy="288925"/>
          </a:xfrm>
          <a:prstGeom prst="rect">
            <a:avLst/>
          </a:prstGeom>
          <a:noFill/>
          <a:ln w="9525">
            <a:noFill/>
            <a:miter lim="800000"/>
            <a:headEnd/>
            <a:tailEnd/>
          </a:ln>
        </p:spPr>
      </p:pic>
      <p:pic>
        <p:nvPicPr>
          <p:cNvPr id="12293" name="Picture 8" descr="Logo for Healthy People 2020."/>
          <p:cNvPicPr>
            <a:picLocks noChangeAspect="1"/>
          </p:cNvPicPr>
          <p:nvPr/>
        </p:nvPicPr>
        <p:blipFill>
          <a:blip r:embed="rId4"/>
          <a:srcRect/>
          <a:stretch>
            <a:fillRect/>
          </a:stretch>
        </p:blipFill>
        <p:spPr bwMode="auto">
          <a:xfrm>
            <a:off x="7631113" y="217488"/>
            <a:ext cx="1331912" cy="661987"/>
          </a:xfrm>
          <a:prstGeom prst="rect">
            <a:avLst/>
          </a:prstGeom>
          <a:noFill/>
          <a:ln w="9525">
            <a:noFill/>
            <a:miter lim="800000"/>
            <a:headEnd/>
            <a:tailEnd/>
          </a:ln>
        </p:spPr>
      </p:pic>
      <p:pic>
        <p:nvPicPr>
          <p:cNvPr id="12294" name="Picture 10" descr="IHS Logo"/>
          <p:cNvPicPr>
            <a:picLocks noChangeAspect="1"/>
          </p:cNvPicPr>
          <p:nvPr/>
        </p:nvPicPr>
        <p:blipFill>
          <a:blip r:embed="rId5"/>
          <a:srcRect/>
          <a:stretch>
            <a:fillRect/>
          </a:stretch>
        </p:blipFill>
        <p:spPr bwMode="auto">
          <a:xfrm>
            <a:off x="4608513" y="6159500"/>
            <a:ext cx="403225" cy="407988"/>
          </a:xfrm>
          <a:prstGeom prst="rect">
            <a:avLst/>
          </a:prstGeom>
          <a:noFill/>
          <a:ln w="9525">
            <a:noFill/>
            <a:miter lim="800000"/>
            <a:headEnd/>
            <a:tailEnd/>
          </a:ln>
        </p:spPr>
      </p:pic>
    </p:spTree>
    <p:extLst>
      <p:ext uri="{BB962C8B-B14F-4D97-AF65-F5344CB8AC3E}">
        <p14:creationId xmlns:p14="http://schemas.microsoft.com/office/powerpoint/2010/main" val="11508970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Number Placeholder 1"/>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E179879-352D-4642-9F05-3844D27864EE}"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13314" name="Text Placeholder 9"/>
          <p:cNvSpPr>
            <a:spLocks noGrp="1"/>
          </p:cNvSpPr>
          <p:nvPr>
            <p:ph type="body" sz="quarter" idx="20"/>
          </p:nvPr>
        </p:nvSpPr>
        <p:spPr bwMode="auto">
          <a:xfrm>
            <a:off x="371475" y="1573213"/>
            <a:ext cx="8101013" cy="4098925"/>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spcBef>
                <a:spcPts val="25"/>
              </a:spcBef>
              <a:buFont typeface="Arial" charset="0"/>
              <a:buNone/>
            </a:pPr>
            <a:r>
              <a:rPr lang="en-US" smtClean="0">
                <a:latin typeface="Verdana" pitchFamily="34" charset="0"/>
                <a:ea typeface="Verdana" pitchFamily="34" charset="0"/>
                <a:cs typeface="Verdana" pitchFamily="34" charset="0"/>
              </a:rPr>
              <a:t>Mission</a:t>
            </a:r>
          </a:p>
          <a:p>
            <a:pPr marL="0" indent="0" eaLnBrk="1" hangingPunct="1">
              <a:spcBef>
                <a:spcPts val="25"/>
              </a:spcBef>
              <a:buFont typeface="Arial" charset="0"/>
              <a:buNone/>
            </a:pPr>
            <a:endParaRPr lang="en-US" sz="1000" smtClean="0">
              <a:latin typeface="Verdana" pitchFamily="34" charset="0"/>
              <a:ea typeface="Verdana" pitchFamily="34" charset="0"/>
              <a:cs typeface="Verdana" pitchFamily="34" charset="0"/>
            </a:endParaRPr>
          </a:p>
          <a:p>
            <a:pPr marL="0" indent="0" eaLnBrk="1" hangingPunct="1">
              <a:spcBef>
                <a:spcPts val="25"/>
              </a:spcBef>
              <a:buFont typeface="Arial" charset="0"/>
              <a:buNone/>
            </a:pPr>
            <a:r>
              <a:rPr lang="en-US" smtClean="0">
                <a:latin typeface="Verdana" pitchFamily="34" charset="0"/>
                <a:ea typeface="Verdana" pitchFamily="34" charset="0"/>
                <a:cs typeface="Verdana" pitchFamily="34" charset="0"/>
              </a:rPr>
              <a:t>	</a:t>
            </a:r>
            <a:r>
              <a:rPr lang="en-US" sz="1900" smtClean="0">
                <a:latin typeface="Verdana" pitchFamily="34" charset="0"/>
                <a:ea typeface="Verdana" pitchFamily="34" charset="0"/>
                <a:cs typeface="Verdana" pitchFamily="34" charset="0"/>
              </a:rPr>
              <a:t>To raise the physical, mental, social and spiritual Health 	of American Indians and Alaska Natives to the highest level</a:t>
            </a:r>
          </a:p>
          <a:p>
            <a:pPr marL="0" indent="0" eaLnBrk="1" hangingPunct="1">
              <a:spcBef>
                <a:spcPts val="25"/>
              </a:spcBef>
              <a:buFont typeface="Arial" charset="0"/>
              <a:buNone/>
            </a:pPr>
            <a:endParaRPr lang="en-US" sz="1400" smtClean="0">
              <a:latin typeface="Verdana" pitchFamily="34" charset="0"/>
              <a:ea typeface="Verdana" pitchFamily="34" charset="0"/>
              <a:cs typeface="Verdana" pitchFamily="34" charset="0"/>
            </a:endParaRPr>
          </a:p>
          <a:p>
            <a:pPr marL="0" indent="0" eaLnBrk="1" hangingPunct="1">
              <a:spcBef>
                <a:spcPts val="25"/>
              </a:spcBef>
              <a:buFont typeface="Arial" charset="0"/>
              <a:buNone/>
            </a:pPr>
            <a:endParaRPr lang="en-US" sz="1400" smtClean="0">
              <a:latin typeface="Verdana" pitchFamily="34" charset="0"/>
              <a:ea typeface="Verdana" pitchFamily="34" charset="0"/>
              <a:cs typeface="Verdana" pitchFamily="34" charset="0"/>
            </a:endParaRPr>
          </a:p>
          <a:p>
            <a:pPr marL="0" indent="0" eaLnBrk="1" hangingPunct="1">
              <a:spcBef>
                <a:spcPts val="25"/>
              </a:spcBef>
              <a:buFont typeface="Arial" charset="0"/>
              <a:buNone/>
            </a:pPr>
            <a:r>
              <a:rPr lang="en-US" smtClean="0">
                <a:latin typeface="Verdana" pitchFamily="34" charset="0"/>
                <a:ea typeface="Verdana" pitchFamily="34" charset="0"/>
                <a:cs typeface="Verdana" pitchFamily="34" charset="0"/>
              </a:rPr>
              <a:t>Agency Priorities</a:t>
            </a:r>
          </a:p>
          <a:p>
            <a:pPr marL="0" indent="0" eaLnBrk="1" hangingPunct="1">
              <a:spcBef>
                <a:spcPts val="25"/>
              </a:spcBef>
              <a:buFont typeface="Arial" charset="0"/>
              <a:buNone/>
            </a:pPr>
            <a:endParaRPr lang="en-US" sz="1000" smtClean="0">
              <a:latin typeface="Verdana" pitchFamily="34" charset="0"/>
              <a:ea typeface="Verdana" pitchFamily="34" charset="0"/>
              <a:cs typeface="Verdana" pitchFamily="34" charset="0"/>
            </a:endParaRPr>
          </a:p>
          <a:p>
            <a:pPr lvl="1" eaLnBrk="1" hangingPunct="1">
              <a:buFont typeface="Arial" charset="0"/>
              <a:buChar char="•"/>
            </a:pPr>
            <a:r>
              <a:rPr lang="en-US" sz="1900" smtClean="0">
                <a:latin typeface="Verdana" pitchFamily="34" charset="0"/>
                <a:ea typeface="Verdana" pitchFamily="34" charset="0"/>
                <a:cs typeface="Verdana" pitchFamily="34" charset="0"/>
              </a:rPr>
              <a:t>People</a:t>
            </a:r>
          </a:p>
          <a:p>
            <a:pPr lvl="1" eaLnBrk="1" hangingPunct="1">
              <a:buFont typeface="Arial" charset="0"/>
              <a:buChar char="•"/>
            </a:pPr>
            <a:r>
              <a:rPr lang="en-US" sz="1900" smtClean="0">
                <a:latin typeface="Verdana" pitchFamily="34" charset="0"/>
                <a:ea typeface="Verdana" pitchFamily="34" charset="0"/>
                <a:cs typeface="Verdana" pitchFamily="34" charset="0"/>
              </a:rPr>
              <a:t>Resources</a:t>
            </a:r>
          </a:p>
          <a:p>
            <a:pPr lvl="1" eaLnBrk="1" hangingPunct="1">
              <a:buFont typeface="Arial" charset="0"/>
              <a:buChar char="•"/>
            </a:pPr>
            <a:r>
              <a:rPr lang="en-US" sz="1900" smtClean="0">
                <a:latin typeface="Verdana" pitchFamily="34" charset="0"/>
                <a:ea typeface="Verdana" pitchFamily="34" charset="0"/>
                <a:cs typeface="Verdana" pitchFamily="34" charset="0"/>
              </a:rPr>
              <a:t>Partnerships</a:t>
            </a:r>
          </a:p>
          <a:p>
            <a:pPr lvl="1" eaLnBrk="1" hangingPunct="1">
              <a:buFont typeface="Arial" charset="0"/>
              <a:buChar char="•"/>
            </a:pPr>
            <a:r>
              <a:rPr lang="en-US" sz="1900" smtClean="0">
                <a:latin typeface="Verdana" pitchFamily="34" charset="0"/>
                <a:ea typeface="Verdana" pitchFamily="34" charset="0"/>
                <a:cs typeface="Verdana" pitchFamily="34" charset="0"/>
              </a:rPr>
              <a:t>Quality</a:t>
            </a:r>
          </a:p>
        </p:txBody>
      </p:sp>
      <p:sp>
        <p:nvSpPr>
          <p:cNvPr id="13315" name="Title 7"/>
          <p:cNvSpPr>
            <a:spLocks noGrp="1"/>
          </p:cNvSpPr>
          <p:nvPr>
            <p:ph type="title"/>
          </p:nvPr>
        </p:nvSpPr>
        <p:spPr bwMode="auto">
          <a:xfrm>
            <a:off x="749300" y="131763"/>
            <a:ext cx="6019800"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Indian Health Service</a:t>
            </a:r>
          </a:p>
        </p:txBody>
      </p:sp>
      <p:sp>
        <p:nvSpPr>
          <p:cNvPr id="13" name="Oval 4"/>
          <p:cNvSpPr/>
          <p:nvPr/>
        </p:nvSpPr>
        <p:spPr>
          <a:xfrm>
            <a:off x="3908425" y="2794000"/>
            <a:ext cx="1327150" cy="1270000"/>
          </a:xfrm>
          <a:prstGeom prst="rect">
            <a:avLst/>
          </a:prstGeom>
        </p:spPr>
        <p:style>
          <a:lnRef idx="0">
            <a:scrgbClr r="0" g="0" b="0"/>
          </a:lnRef>
          <a:fillRef idx="0">
            <a:scrgbClr r="0" g="0" b="0"/>
          </a:fillRef>
          <a:effectRef idx="0">
            <a:scrgbClr r="0" g="0" b="0"/>
          </a:effectRef>
          <a:fontRef idx="minor">
            <a:schemeClr val="lt1"/>
          </a:fontRef>
        </p:style>
        <p:txBody>
          <a:bodyPr lIns="24130" tIns="24130" rIns="24130" bIns="24130" spcCol="1270" anchor="ct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People</a:t>
            </a:r>
          </a:p>
        </p:txBody>
      </p:sp>
      <p:pic>
        <p:nvPicPr>
          <p:cNvPr id="13317" name="Picture 4" descr="Logo for the IHS"/>
          <p:cNvPicPr>
            <a:picLocks noChangeAspect="1"/>
          </p:cNvPicPr>
          <p:nvPr/>
        </p:nvPicPr>
        <p:blipFill>
          <a:blip r:embed="rId2"/>
          <a:srcRect/>
          <a:stretch>
            <a:fillRect/>
          </a:stretch>
        </p:blipFill>
        <p:spPr bwMode="auto">
          <a:xfrm>
            <a:off x="4368800" y="6256338"/>
            <a:ext cx="406400" cy="406400"/>
          </a:xfrm>
          <a:prstGeom prst="rect">
            <a:avLst/>
          </a:prstGeom>
          <a:noFill/>
          <a:ln w="9525">
            <a:noFill/>
            <a:miter lim="800000"/>
            <a:headEnd/>
            <a:tailEnd/>
          </a:ln>
        </p:spPr>
      </p:pic>
    </p:spTree>
    <p:extLst>
      <p:ext uri="{BB962C8B-B14F-4D97-AF65-F5344CB8AC3E}">
        <p14:creationId xmlns:p14="http://schemas.microsoft.com/office/powerpoint/2010/main" val="22762553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12EC9A6-485E-4492-8337-8800F5E1BC56}"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fontScale="92500" lnSpcReduction="10000"/>
          </a:bodyPr>
          <a:lstStyle/>
          <a:p>
            <a:pPr marL="0" indent="0" eaLnBrk="1" fontAlgn="auto" hangingPunct="1">
              <a:spcAft>
                <a:spcPts val="0"/>
              </a:spcAft>
              <a:buFont typeface="Arial"/>
              <a:buNone/>
              <a:defRPr/>
            </a:pPr>
            <a:r>
              <a:rPr lang="en-US" sz="2200" dirty="0" smtClean="0"/>
              <a:t>Population Served</a:t>
            </a:r>
          </a:p>
          <a:p>
            <a:pPr marL="0" indent="0" eaLnBrk="1" fontAlgn="auto" hangingPunct="1">
              <a:spcAft>
                <a:spcPts val="0"/>
              </a:spcAft>
              <a:buFont typeface="Arial"/>
              <a:buNone/>
              <a:defRPr/>
            </a:pPr>
            <a:endParaRPr lang="en-US" sz="900" dirty="0" smtClean="0"/>
          </a:p>
          <a:p>
            <a:pPr lvl="1" eaLnBrk="1" fontAlgn="auto" hangingPunct="1">
              <a:spcAft>
                <a:spcPts val="0"/>
              </a:spcAft>
              <a:buFont typeface="Arial" panose="020B0604020202020204" pitchFamily="34" charset="0"/>
              <a:buChar char="•"/>
              <a:defRPr/>
            </a:pPr>
            <a:r>
              <a:rPr lang="en-US" sz="2100" dirty="0" smtClean="0"/>
              <a:t>Members of 567 Federally recognized Tribes</a:t>
            </a:r>
          </a:p>
          <a:p>
            <a:pPr lvl="1" eaLnBrk="1" fontAlgn="auto" hangingPunct="1">
              <a:spcAft>
                <a:spcPts val="0"/>
              </a:spcAft>
              <a:buFont typeface="Arial" panose="020B0604020202020204" pitchFamily="34" charset="0"/>
              <a:buChar char="•"/>
              <a:defRPr/>
            </a:pPr>
            <a:r>
              <a:rPr lang="en-US" sz="2100" dirty="0" smtClean="0"/>
              <a:t>More than 2.2 million American Indians and Alaska Natives</a:t>
            </a:r>
          </a:p>
          <a:p>
            <a:pPr marL="457200" lvl="1" indent="0" eaLnBrk="1" fontAlgn="auto" hangingPunct="1">
              <a:spcAft>
                <a:spcPts val="0"/>
              </a:spcAft>
              <a:buFont typeface="Courier New"/>
              <a:buNone/>
              <a:defRPr/>
            </a:pPr>
            <a:endParaRPr lang="en-US" sz="1500" dirty="0" smtClean="0"/>
          </a:p>
          <a:p>
            <a:pPr marL="457200" lvl="1" indent="0" eaLnBrk="1" fontAlgn="auto" hangingPunct="1">
              <a:spcAft>
                <a:spcPts val="0"/>
              </a:spcAft>
              <a:buFont typeface="Courier New"/>
              <a:buNone/>
              <a:defRPr/>
            </a:pPr>
            <a:endParaRPr lang="en-US" sz="1500" dirty="0"/>
          </a:p>
          <a:p>
            <a:pPr marL="0" indent="0" eaLnBrk="1" fontAlgn="auto" hangingPunct="1">
              <a:spcAft>
                <a:spcPts val="0"/>
              </a:spcAft>
              <a:buFont typeface="Arial"/>
              <a:buNone/>
              <a:defRPr/>
            </a:pPr>
            <a:r>
              <a:rPr lang="en-US" sz="2200" dirty="0" smtClean="0"/>
              <a:t>IHS Services are administered through a system of 12 Area Offices and 170 IHS and tribally managed service units</a:t>
            </a:r>
          </a:p>
          <a:p>
            <a:pPr marL="0" indent="0" eaLnBrk="1" fontAlgn="auto" hangingPunct="1">
              <a:spcAft>
                <a:spcPts val="0"/>
              </a:spcAft>
              <a:buFont typeface="Arial"/>
              <a:buNone/>
              <a:defRPr/>
            </a:pPr>
            <a:endParaRPr lang="en-US" sz="900" dirty="0" smtClean="0"/>
          </a:p>
          <a:p>
            <a:pPr lvl="1" eaLnBrk="1" fontAlgn="auto" hangingPunct="1">
              <a:spcAft>
                <a:spcPts val="0"/>
              </a:spcAft>
              <a:buFont typeface="Arial" panose="020B0604020202020204" pitchFamily="34" charset="0"/>
              <a:buChar char="•"/>
              <a:defRPr/>
            </a:pPr>
            <a:r>
              <a:rPr lang="en-US" sz="2100" dirty="0" smtClean="0"/>
              <a:t>404 total dental clinics</a:t>
            </a:r>
          </a:p>
          <a:p>
            <a:pPr lvl="1" eaLnBrk="1" fontAlgn="auto" hangingPunct="1">
              <a:spcAft>
                <a:spcPts val="0"/>
              </a:spcAft>
              <a:buFont typeface="Arial" panose="020B0604020202020204" pitchFamily="34" charset="0"/>
              <a:buChar char="•"/>
              <a:defRPr/>
            </a:pPr>
            <a:r>
              <a:rPr lang="en-US" sz="2100" dirty="0" smtClean="0"/>
              <a:t>76 IHS Direct</a:t>
            </a:r>
          </a:p>
          <a:p>
            <a:pPr lvl="1" eaLnBrk="1" fontAlgn="auto" hangingPunct="1">
              <a:spcAft>
                <a:spcPts val="0"/>
              </a:spcAft>
              <a:buFont typeface="Arial" panose="020B0604020202020204" pitchFamily="34" charset="0"/>
              <a:buChar char="•"/>
              <a:defRPr/>
            </a:pPr>
            <a:r>
              <a:rPr lang="en-US" sz="2100" dirty="0" smtClean="0"/>
              <a:t>319 Tribal</a:t>
            </a:r>
          </a:p>
          <a:p>
            <a:pPr lvl="1" eaLnBrk="1" fontAlgn="auto" hangingPunct="1">
              <a:spcAft>
                <a:spcPts val="0"/>
              </a:spcAft>
              <a:buFont typeface="Arial" panose="020B0604020202020204" pitchFamily="34" charset="0"/>
              <a:buChar char="•"/>
              <a:defRPr/>
            </a:pPr>
            <a:r>
              <a:rPr lang="en-US" sz="2100" dirty="0" smtClean="0"/>
              <a:t>9 Urban</a:t>
            </a:r>
            <a:endParaRPr lang="en-US" sz="2100" dirty="0"/>
          </a:p>
        </p:txBody>
      </p:sp>
      <p:sp>
        <p:nvSpPr>
          <p:cNvPr id="14339" name="Title 2"/>
          <p:cNvSpPr>
            <a:spLocks noGrp="1"/>
          </p:cNvSpPr>
          <p:nvPr>
            <p:ph type="title"/>
          </p:nvPr>
        </p:nvSpPr>
        <p:spPr bwMode="auto">
          <a:xfrm>
            <a:off x="749300" y="131763"/>
            <a:ext cx="6019800"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The Indian Health Care System</a:t>
            </a:r>
          </a:p>
        </p:txBody>
      </p:sp>
      <p:pic>
        <p:nvPicPr>
          <p:cNvPr id="14340" name="Picture 7" descr="Logo for the IHS"/>
          <p:cNvPicPr>
            <a:picLocks noChangeAspect="1"/>
          </p:cNvPicPr>
          <p:nvPr/>
        </p:nvPicPr>
        <p:blipFill>
          <a:blip r:embed="rId2"/>
          <a:srcRect/>
          <a:stretch>
            <a:fillRect/>
          </a:stretch>
        </p:blipFill>
        <p:spPr bwMode="auto">
          <a:xfrm>
            <a:off x="4357688" y="6286500"/>
            <a:ext cx="406400" cy="406400"/>
          </a:xfrm>
          <a:prstGeom prst="rect">
            <a:avLst/>
          </a:prstGeom>
          <a:noFill/>
          <a:ln w="9525">
            <a:noFill/>
            <a:miter lim="800000"/>
            <a:headEnd/>
            <a:tailEnd/>
          </a:ln>
        </p:spPr>
      </p:pic>
    </p:spTree>
    <p:extLst>
      <p:ext uri="{BB962C8B-B14F-4D97-AF65-F5344CB8AC3E}">
        <p14:creationId xmlns:p14="http://schemas.microsoft.com/office/powerpoint/2010/main" val="14402940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F31BFA1-B123-4092-A8A0-9BA9897714C3}"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92113" y="5810250"/>
            <a:ext cx="8401050" cy="220663"/>
          </a:xfrm>
        </p:spPr>
        <p:txBody>
          <a:bodyPr>
            <a:normAutofit lnSpcReduction="10000"/>
          </a:bodyPr>
          <a:lstStyle/>
          <a:p>
            <a:pPr marL="0" indent="0" algn="ctr" eaLnBrk="1" fontAlgn="auto" hangingPunct="1">
              <a:spcAft>
                <a:spcPts val="0"/>
              </a:spcAft>
              <a:buFont typeface="Arial"/>
              <a:buNone/>
              <a:defRPr/>
            </a:pPr>
            <a:r>
              <a:rPr lang="en-US" sz="900" dirty="0" smtClean="0"/>
              <a:t>IHS Service Population Map</a:t>
            </a:r>
            <a:endParaRPr lang="en-US" sz="900" dirty="0"/>
          </a:p>
        </p:txBody>
      </p:sp>
      <p:sp>
        <p:nvSpPr>
          <p:cNvPr id="15363" name="Title 2"/>
          <p:cNvSpPr>
            <a:spLocks noGrp="1"/>
          </p:cNvSpPr>
          <p:nvPr>
            <p:ph type="title"/>
          </p:nvPr>
        </p:nvSpPr>
        <p:spPr bwMode="auto">
          <a:xfrm>
            <a:off x="749300" y="131763"/>
            <a:ext cx="6019800"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Service Population By Area</a:t>
            </a:r>
          </a:p>
        </p:txBody>
      </p:sp>
      <p:pic>
        <p:nvPicPr>
          <p:cNvPr id="15364"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pic>
        <p:nvPicPr>
          <p:cNvPr id="15365" name="Picture 5" descr="IHS Service Population by Area Map"/>
          <p:cNvPicPr>
            <a:picLocks noChangeAspect="1"/>
          </p:cNvPicPr>
          <p:nvPr/>
        </p:nvPicPr>
        <p:blipFill>
          <a:blip r:embed="rId3"/>
          <a:srcRect/>
          <a:stretch>
            <a:fillRect/>
          </a:stretch>
        </p:blipFill>
        <p:spPr bwMode="auto">
          <a:xfrm>
            <a:off x="749300" y="1370013"/>
            <a:ext cx="7840663" cy="4138612"/>
          </a:xfrm>
          <a:prstGeom prst="rect">
            <a:avLst/>
          </a:prstGeom>
          <a:noFill/>
          <a:ln w="9525">
            <a:noFill/>
            <a:miter lim="800000"/>
            <a:headEnd/>
            <a:tailEnd/>
          </a:ln>
        </p:spPr>
      </p:pic>
    </p:spTree>
    <p:extLst>
      <p:ext uri="{BB962C8B-B14F-4D97-AF65-F5344CB8AC3E}">
        <p14:creationId xmlns:p14="http://schemas.microsoft.com/office/powerpoint/2010/main" val="30449060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672B295-87FC-400E-A44D-CD9CD42A6984}"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fontScale="92500" lnSpcReduction="20000"/>
          </a:bodyPr>
          <a:lstStyle/>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Oral Health Surveillance</a:t>
            </a:r>
          </a:p>
          <a:p>
            <a:pPr eaLnBrk="1" fontAlgn="auto" hangingPunct="1">
              <a:spcAft>
                <a:spcPts val="0"/>
              </a:spcAft>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Early Childhood Caries Collaborative</a:t>
            </a:r>
          </a:p>
          <a:p>
            <a:pPr eaLnBrk="1" fontAlgn="auto" hangingPunct="1">
              <a:spcAft>
                <a:spcPts val="0"/>
              </a:spcAft>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Periodontal Treatment Initiative</a:t>
            </a:r>
          </a:p>
          <a:p>
            <a:pPr eaLnBrk="1" fontAlgn="auto" hangingPunct="1">
              <a:spcAft>
                <a:spcPts val="0"/>
              </a:spcAft>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Oral Health Promotion/Disease Prevention Funding Initiative</a:t>
            </a:r>
          </a:p>
          <a:p>
            <a:pPr eaLnBrk="1" fontAlgn="auto" hangingPunct="1">
              <a:spcAft>
                <a:spcPts val="0"/>
              </a:spcAft>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Dental Clinical and Preventive Support Centers</a:t>
            </a:r>
          </a:p>
          <a:p>
            <a:pPr eaLnBrk="1" fontAlgn="auto" hangingPunct="1">
              <a:spcAft>
                <a:spcPts val="0"/>
              </a:spcAft>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Alternative Dental Workforce Models</a:t>
            </a:r>
          </a:p>
          <a:p>
            <a:pPr eaLnBrk="1" fontAlgn="auto" hangingPunct="1">
              <a:spcAft>
                <a:spcPts val="0"/>
              </a:spcAft>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eaLnBrk="1" fontAlgn="auto" hangingPunct="1">
              <a:spcAft>
                <a:spcPts val="0"/>
              </a:spcAft>
              <a:defRPr/>
            </a:pPr>
            <a:r>
              <a:rPr lang="en-US" sz="2400" dirty="0" smtClean="0">
                <a:latin typeface="Verdana" panose="020B0604030504040204" pitchFamily="34" charset="0"/>
                <a:ea typeface="Verdana" panose="020B0604030504040204" pitchFamily="34" charset="0"/>
                <a:cs typeface="Verdana" panose="020B0604030504040204" pitchFamily="34" charset="0"/>
              </a:rPr>
              <a:t>Dental Workforce Efficiency Initiative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387"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Oral Health Initiatives and Programs</a:t>
            </a:r>
          </a:p>
        </p:txBody>
      </p:sp>
      <p:pic>
        <p:nvPicPr>
          <p:cNvPr id="16388"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Tree>
    <p:extLst>
      <p:ext uri="{BB962C8B-B14F-4D97-AF65-F5344CB8AC3E}">
        <p14:creationId xmlns:p14="http://schemas.microsoft.com/office/powerpoint/2010/main" val="13542161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9A4D7F7-BACB-4544-953E-F9425EC7EC5D}"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17410" name="Text Placeholder 4"/>
          <p:cNvSpPr>
            <a:spLocks noGrp="1"/>
          </p:cNvSpPr>
          <p:nvPr>
            <p:ph type="body" sz="quarter" idx="20"/>
          </p:nvPr>
        </p:nvSpPr>
        <p:spPr bwMode="auto">
          <a:xfrm>
            <a:off x="371475" y="5384800"/>
            <a:ext cx="8401050" cy="271463"/>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spcBef>
                <a:spcPts val="25"/>
              </a:spcBef>
              <a:buFont typeface="Arial" charset="0"/>
              <a:buNone/>
            </a:pPr>
            <a:r>
              <a:rPr lang="en-US" sz="900" smtClean="0">
                <a:latin typeface="Verdana" pitchFamily="34" charset="0"/>
                <a:ea typeface="Verdana" pitchFamily="34" charset="0"/>
                <a:cs typeface="Verdana" pitchFamily="34" charset="0"/>
              </a:rPr>
              <a:t>Surveillance Groups</a:t>
            </a:r>
          </a:p>
        </p:txBody>
      </p:sp>
      <p:sp>
        <p:nvSpPr>
          <p:cNvPr id="17411"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Oral Health Surveillance</a:t>
            </a:r>
          </a:p>
        </p:txBody>
      </p:sp>
      <p:pic>
        <p:nvPicPr>
          <p:cNvPr id="17412"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pic>
        <p:nvPicPr>
          <p:cNvPr id="17413" name="Picture 5" descr="OHS Chart"/>
          <p:cNvPicPr>
            <a:picLocks noChangeAspect="1"/>
          </p:cNvPicPr>
          <p:nvPr/>
        </p:nvPicPr>
        <p:blipFill>
          <a:blip r:embed="rId3"/>
          <a:srcRect/>
          <a:stretch>
            <a:fillRect/>
          </a:stretch>
        </p:blipFill>
        <p:spPr bwMode="auto">
          <a:xfrm>
            <a:off x="620713" y="1789113"/>
            <a:ext cx="7902575" cy="3279775"/>
          </a:xfrm>
          <a:prstGeom prst="rect">
            <a:avLst/>
          </a:prstGeom>
          <a:noFill/>
          <a:ln w="9525">
            <a:noFill/>
            <a:miter lim="800000"/>
            <a:headEnd/>
            <a:tailEnd/>
          </a:ln>
        </p:spPr>
      </p:pic>
    </p:spTree>
    <p:extLst>
      <p:ext uri="{BB962C8B-B14F-4D97-AF65-F5344CB8AC3E}">
        <p14:creationId xmlns:p14="http://schemas.microsoft.com/office/powerpoint/2010/main" val="16734611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44F52C-C188-44F1-BFE0-58845CC06082}"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fontScale="92500" lnSpcReduction="10000"/>
          </a:bodyPr>
          <a:lstStyle/>
          <a:p>
            <a:pPr eaLnBrk="1" fontAlgn="auto" hangingPunct="1">
              <a:spcAft>
                <a:spcPts val="0"/>
              </a:spcAft>
              <a:defRPr/>
            </a:pPr>
            <a:r>
              <a:rPr lang="en-US" dirty="0" smtClean="0">
                <a:latin typeface="Verdana" panose="020B0604030504040204" pitchFamily="34" charset="0"/>
                <a:ea typeface="Verdana" panose="020B0604030504040204" pitchFamily="34" charset="0"/>
                <a:cs typeface="Verdana" panose="020B0604030504040204" pitchFamily="34" charset="0"/>
              </a:rPr>
              <a:t>Results:</a:t>
            </a:r>
          </a:p>
          <a:p>
            <a:pPr eaLnBrk="1" fontAlgn="auto" hangingPunct="1">
              <a:spcAft>
                <a:spcPts val="0"/>
              </a:spcAft>
              <a:defRP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0-5 year old Access to Care				  7.9% increase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0-5 year old Sealants 						 65.0% increase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0-5 year old Topical Fluoride				 68.2% increase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0-5 year old ITR							161.0% increase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lvl="1" eaLnBrk="1" fontAlgn="auto" hangingPunct="1">
              <a:spcAft>
                <a:spcPts val="0"/>
              </a:spcAft>
              <a:buFont typeface="Courier New"/>
              <a:buNone/>
              <a:defRPr/>
            </a:pPr>
            <a:r>
              <a:rPr lang="en-US" sz="2000" dirty="0" smtClean="0">
                <a:latin typeface="Verdana" panose="020B0604030504040204" pitchFamily="34" charset="0"/>
                <a:ea typeface="Verdana" panose="020B0604030504040204" pitchFamily="34" charset="0"/>
                <a:cs typeface="Verdana" panose="020B0604030504040204" pitchFamily="34" charset="0"/>
              </a:rPr>
              <a:t>		</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8435"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Early Childhood Caries Collaborative</a:t>
            </a:r>
          </a:p>
        </p:txBody>
      </p:sp>
      <p:pic>
        <p:nvPicPr>
          <p:cNvPr id="18436"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
        <p:nvSpPr>
          <p:cNvPr id="6" name="Up Arrow 5" descr="Upward pointing arrow"/>
          <p:cNvSpPr/>
          <p:nvPr/>
        </p:nvSpPr>
        <p:spPr>
          <a:xfrm>
            <a:off x="5326063" y="2343150"/>
            <a:ext cx="395287" cy="2116138"/>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9100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22"/>
          </p:nvPr>
        </p:nvSpPr>
        <p:spPr bwMode="auto">
          <a:noFill/>
          <a:ln>
            <a:miter lim="800000"/>
            <a:headEnd/>
            <a:tailEnd/>
          </a:ln>
        </p:spPr>
        <p:txBody>
          <a:bodyPr vert="horz"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84E679-7053-47BB-825F-1E6DE56C5818}" type="slidenum">
              <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400" b="0" i="0" u="none" strike="noStrike" kern="1200" cap="none" spc="0" normalizeH="0" baseline="0" noProof="0" smtClean="0">
              <a:ln>
                <a:noFill/>
              </a:ln>
              <a:solidFill>
                <a:prstClr val="black"/>
              </a:solidFill>
              <a:effectLst/>
              <a:uLnTx/>
              <a:uFillTx/>
              <a:latin typeface="Verdana" pitchFamily="34" charset="0"/>
              <a:ea typeface="Verdana" pitchFamily="34" charset="0"/>
              <a:cs typeface="Verdana" pitchFamily="34" charset="0"/>
            </a:endParaRPr>
          </a:p>
        </p:txBody>
      </p:sp>
      <p:sp>
        <p:nvSpPr>
          <p:cNvPr id="5" name="Text Placeholder 4"/>
          <p:cNvSpPr>
            <a:spLocks noGrp="1"/>
          </p:cNvSpPr>
          <p:nvPr>
            <p:ph type="body" sz="quarter" idx="20"/>
          </p:nvPr>
        </p:nvSpPr>
        <p:spPr>
          <a:xfrm>
            <a:off x="371475" y="1573213"/>
            <a:ext cx="8401050" cy="3684587"/>
          </a:xfrm>
        </p:spPr>
        <p:txBody>
          <a:bodyPr>
            <a:normAutofit fontScale="92500" lnSpcReduction="20000"/>
          </a:bodyPr>
          <a:lstStyle/>
          <a:p>
            <a:pPr eaLnBrk="1" fontAlgn="auto" hangingPunct="1">
              <a:spcAft>
                <a:spcPts val="0"/>
              </a:spcAft>
              <a:defRPr/>
            </a:pPr>
            <a:r>
              <a:rPr lang="en-US" dirty="0" smtClean="0">
                <a:latin typeface="Verdana" panose="020B0604030504040204" pitchFamily="34" charset="0"/>
                <a:ea typeface="Verdana" panose="020B0604030504040204" pitchFamily="34" charset="0"/>
                <a:cs typeface="Verdana" panose="020B0604030504040204" pitchFamily="34" charset="0"/>
              </a:rPr>
              <a:t>Results:</a:t>
            </a:r>
          </a:p>
          <a:p>
            <a:pPr eaLnBrk="1" fontAlgn="auto" hangingPunct="1">
              <a:spcAft>
                <a:spcPts val="0"/>
              </a:spcAft>
              <a:defRP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1-2 year old caries experience			  	6.3% decrease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1-2 year old untreated decay				4.3% decrease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1-5 year old caries experience in </a:t>
            </a:r>
          </a:p>
          <a:p>
            <a:pPr lvl="1" eaLnBrk="1" fontAlgn="auto" hangingPunct="1">
              <a:spcAft>
                <a:spcPts val="0"/>
              </a:spcAft>
              <a:buFont typeface="Courier New"/>
              <a:buNone/>
              <a:defRPr/>
            </a:pPr>
            <a:r>
              <a:rPr lang="en-US" sz="2000" dirty="0" smtClean="0">
                <a:latin typeface="Verdana" panose="020B0604030504040204" pitchFamily="34" charset="0"/>
                <a:ea typeface="Verdana" panose="020B0604030504040204" pitchFamily="34" charset="0"/>
                <a:cs typeface="Verdana" panose="020B0604030504040204" pitchFamily="34" charset="0"/>
              </a:rPr>
              <a:t>	“fully implemented sites”					16.8% decrease</a:t>
            </a:r>
          </a:p>
          <a:p>
            <a:pPr lvl="1" eaLnBrk="1" fontAlgn="auto" hangingPunct="1">
              <a:spcAft>
                <a:spcPts val="0"/>
              </a:spcAft>
              <a:defRPr/>
            </a:pP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800100" lvl="1" indent="-342900" eaLnBrk="1" fontAlgn="auto" hangingPunct="1">
              <a:spcAft>
                <a:spcPts val="0"/>
              </a:spcAft>
              <a:buFont typeface="Arial" panose="020B0604020202020204" pitchFamily="34" charset="0"/>
              <a:buChar char="•"/>
              <a:defRPr/>
            </a:pPr>
            <a:r>
              <a:rPr lang="en-US" sz="2000" dirty="0" smtClean="0">
                <a:latin typeface="Verdana" panose="020B0604030504040204" pitchFamily="34" charset="0"/>
                <a:ea typeface="Verdana" panose="020B0604030504040204" pitchFamily="34" charset="0"/>
                <a:cs typeface="Verdana" panose="020B0604030504040204" pitchFamily="34" charset="0"/>
              </a:rPr>
              <a:t>1-5 year old untreated decay in </a:t>
            </a:r>
          </a:p>
          <a:p>
            <a:pPr lvl="1" eaLnBrk="1" fontAlgn="auto" hangingPunct="1">
              <a:spcAft>
                <a:spcPts val="0"/>
              </a:spcAft>
              <a:buFont typeface="Courier New"/>
              <a:buNone/>
              <a:defRPr/>
            </a:pPr>
            <a:r>
              <a:rPr lang="en-US" sz="2000" dirty="0" smtClean="0">
                <a:latin typeface="Verdana" panose="020B0604030504040204" pitchFamily="34" charset="0"/>
                <a:ea typeface="Verdana" panose="020B0604030504040204" pitchFamily="34" charset="0"/>
                <a:cs typeface="Verdana" panose="020B0604030504040204" pitchFamily="34" charset="0"/>
              </a:rPr>
              <a:t>	“fully implemented sites”		</a:t>
            </a:r>
            <a:r>
              <a:rPr lang="en-US" sz="2000" smtClean="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smtClean="0">
                <a:latin typeface="Verdana" panose="020B0604030504040204" pitchFamily="34" charset="0"/>
                <a:ea typeface="Verdana" panose="020B0604030504040204" pitchFamily="34" charset="0"/>
                <a:cs typeface="Verdana" panose="020B0604030504040204" pitchFamily="34" charset="0"/>
              </a:rPr>
              <a:t>26.8</a:t>
            </a:r>
            <a:r>
              <a:rPr lang="en-US" sz="2000" dirty="0" smtClean="0">
                <a:latin typeface="Verdana" panose="020B0604030504040204" pitchFamily="34" charset="0"/>
                <a:ea typeface="Verdana" panose="020B0604030504040204" pitchFamily="34" charset="0"/>
                <a:cs typeface="Verdana" panose="020B0604030504040204" pitchFamily="34" charset="0"/>
              </a:rPr>
              <a:t>% decrease					</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9459" name="Title 2"/>
          <p:cNvSpPr>
            <a:spLocks noGrp="1"/>
          </p:cNvSpPr>
          <p:nvPr>
            <p:ph type="title"/>
          </p:nvPr>
        </p:nvSpPr>
        <p:spPr bwMode="auto">
          <a:xfrm>
            <a:off x="749300" y="131763"/>
            <a:ext cx="6488113" cy="796925"/>
          </a:xfrm>
          <a:noFill/>
          <a:ln>
            <a:miter lim="800000"/>
            <a:headEnd/>
            <a:tailEnd/>
          </a:ln>
        </p:spPr>
        <p:txBody>
          <a:bodyPr wrap="square" numCol="1" compatLnSpc="1">
            <a:prstTxWarp prst="textNoShape">
              <a:avLst/>
            </a:prstTxWarp>
          </a:bodyPr>
          <a:lstStyle/>
          <a:p>
            <a:pPr eaLnBrk="1" hangingPunct="1"/>
            <a:r>
              <a:rPr lang="en-US" sz="2600" smtClean="0">
                <a:latin typeface="Verdana" pitchFamily="34" charset="0"/>
                <a:ea typeface="Verdana" pitchFamily="34" charset="0"/>
                <a:cs typeface="Verdana" pitchFamily="34" charset="0"/>
              </a:rPr>
              <a:t>Early Childhood Caries Collaborative</a:t>
            </a:r>
          </a:p>
        </p:txBody>
      </p:sp>
      <p:pic>
        <p:nvPicPr>
          <p:cNvPr id="19460" name="Picture 7" descr="Logo for the IHS"/>
          <p:cNvPicPr>
            <a:picLocks noChangeAspect="1"/>
          </p:cNvPicPr>
          <p:nvPr/>
        </p:nvPicPr>
        <p:blipFill>
          <a:blip r:embed="rId2"/>
          <a:srcRect/>
          <a:stretch>
            <a:fillRect/>
          </a:stretch>
        </p:blipFill>
        <p:spPr bwMode="auto">
          <a:xfrm>
            <a:off x="4368800" y="6275388"/>
            <a:ext cx="406400" cy="406400"/>
          </a:xfrm>
          <a:prstGeom prst="rect">
            <a:avLst/>
          </a:prstGeom>
          <a:noFill/>
          <a:ln w="9525">
            <a:noFill/>
            <a:miter lim="800000"/>
            <a:headEnd/>
            <a:tailEnd/>
          </a:ln>
        </p:spPr>
      </p:pic>
      <p:sp>
        <p:nvSpPr>
          <p:cNvPr id="9" name="Down Arrow 8" descr="Downward pointing arrow"/>
          <p:cNvSpPr/>
          <p:nvPr/>
        </p:nvSpPr>
        <p:spPr>
          <a:xfrm>
            <a:off x="5548313" y="2279650"/>
            <a:ext cx="414337" cy="2630488"/>
          </a:xfrm>
          <a:prstGeom prst="downArrow">
            <a:avLst/>
          </a:prstGeom>
          <a:gradFill>
            <a:gsLst>
              <a:gs pos="99000">
                <a:srgbClr val="FF0000"/>
              </a:gs>
              <a:gs pos="100000">
                <a:srgbClr val="BEA880"/>
              </a:gs>
              <a:gs pos="100000">
                <a:srgbClr val="D47055"/>
              </a:gs>
              <a:gs pos="7000">
                <a:srgbClr val="FF000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5282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1_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1.xml><?xml version="1.0" encoding="utf-8"?>
<a:theme xmlns:a="http://schemas.openxmlformats.org/drawingml/2006/main" name="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2.xml><?xml version="1.0" encoding="utf-8"?>
<a:theme xmlns:a="http://schemas.openxmlformats.org/drawingml/2006/main" name="2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3.xml><?xml version="1.0" encoding="utf-8"?>
<a:theme xmlns:a="http://schemas.openxmlformats.org/drawingml/2006/main" name="6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4.xml><?xml version="1.0" encoding="utf-8"?>
<a:theme xmlns:a="http://schemas.openxmlformats.org/drawingml/2006/main" name="3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5.xml><?xml version="1.0" encoding="utf-8"?>
<a:theme xmlns:a="http://schemas.openxmlformats.org/drawingml/2006/main" name="7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6.xml><?xml version="1.0" encoding="utf-8"?>
<a:theme xmlns:a="http://schemas.openxmlformats.org/drawingml/2006/main" name="8_Body">
  <a:themeElements>
    <a:clrScheme name="Custom 1">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134AB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7.xml><?xml version="1.0" encoding="utf-8"?>
<a:theme xmlns:a="http://schemas.openxmlformats.org/drawingml/2006/main" name="4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8.xml><?xml version="1.0" encoding="utf-8"?>
<a:theme xmlns:a="http://schemas.openxmlformats.org/drawingml/2006/main" name="9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20.xml><?xml version="1.0" encoding="utf-8"?>
<a:theme xmlns:a="http://schemas.openxmlformats.org/drawingml/2006/main" name="2_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21.xml><?xml version="1.0" encoding="utf-8"?>
<a:theme xmlns:a="http://schemas.openxmlformats.org/drawingml/2006/main" name="3_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22.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23.xml><?xml version="1.0" encoding="utf-8"?>
<a:theme xmlns:a="http://schemas.openxmlformats.org/drawingml/2006/main" name="10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7.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8.xml><?xml version="1.0" encoding="utf-8"?>
<a:theme xmlns:a="http://schemas.openxmlformats.org/drawingml/2006/main" name="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9.xml><?xml version="1.0" encoding="utf-8"?>
<a:theme xmlns:a="http://schemas.openxmlformats.org/drawingml/2006/main" name="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Override1.xml><?xml version="1.0" encoding="utf-8"?>
<a:themeOverride xmlns:a="http://schemas.openxmlformats.org/drawingml/2006/main">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HealthyPeople2020_2016.10.5</Template>
  <TotalTime>0</TotalTime>
  <Words>6023</Words>
  <Application>Microsoft Office PowerPoint</Application>
  <PresentationFormat>On-screen Show (4:3)</PresentationFormat>
  <Paragraphs>1116</Paragraphs>
  <Slides>141</Slides>
  <Notes>96</Notes>
  <HiddenSlides>0</HiddenSlides>
  <MMClips>0</MMClips>
  <ScaleCrop>false</ScaleCrop>
  <HeadingPairs>
    <vt:vector size="8" baseType="variant">
      <vt:variant>
        <vt:lpstr>Fonts Used</vt:lpstr>
      </vt:variant>
      <vt:variant>
        <vt:i4>12</vt:i4>
      </vt:variant>
      <vt:variant>
        <vt:lpstr>Theme</vt:lpstr>
      </vt:variant>
      <vt:variant>
        <vt:i4>23</vt:i4>
      </vt:variant>
      <vt:variant>
        <vt:lpstr>Embedded OLE Servers</vt:lpstr>
      </vt:variant>
      <vt:variant>
        <vt:i4>1</vt:i4>
      </vt:variant>
      <vt:variant>
        <vt:lpstr>Slide Titles</vt:lpstr>
      </vt:variant>
      <vt:variant>
        <vt:i4>141</vt:i4>
      </vt:variant>
    </vt:vector>
  </HeadingPairs>
  <TitlesOfParts>
    <vt:vector size="177" baseType="lpstr">
      <vt:lpstr>ＭＳ Ｐゴシック</vt:lpstr>
      <vt:lpstr>Arial</vt:lpstr>
      <vt:lpstr>Calibri</vt:lpstr>
      <vt:lpstr>Courier New</vt:lpstr>
      <vt:lpstr>Futura Std Book</vt:lpstr>
      <vt:lpstr>Futura Std Light</vt:lpstr>
      <vt:lpstr>Optima LT Std</vt:lpstr>
      <vt:lpstr>Tahoma</vt:lpstr>
      <vt:lpstr>Times New Roman</vt:lpstr>
      <vt:lpstr>Verdana</vt:lpstr>
      <vt:lpstr>Wingdings</vt:lpstr>
      <vt:lpstr>ZapfDingbats</vt:lpstr>
      <vt:lpstr>HealthyPeople2020_2016.10.5</vt:lpstr>
      <vt:lpstr>Section</vt:lpstr>
      <vt:lpstr>Body</vt:lpstr>
      <vt:lpstr>1_HealthyPeople2020_2016.10.5</vt:lpstr>
      <vt:lpstr>1_Body</vt:lpstr>
      <vt:lpstr>2_Body</vt:lpstr>
      <vt:lpstr>3_Body</vt:lpstr>
      <vt:lpstr>HP2030_PPT-Template_2016-11-22</vt:lpstr>
      <vt:lpstr>4_Body</vt:lpstr>
      <vt:lpstr>1_HP2030_PPT-Template_2016-11-22</vt:lpstr>
      <vt:lpstr>5_Body</vt:lpstr>
      <vt:lpstr>2_HealthyPeople2020_2016.10.5</vt:lpstr>
      <vt:lpstr>6_Body</vt:lpstr>
      <vt:lpstr>3_HealthyPeople2020_2016.10.5</vt:lpstr>
      <vt:lpstr>7_Body</vt:lpstr>
      <vt:lpstr>8_Body</vt:lpstr>
      <vt:lpstr>4_HealthyPeople2020_2016.10.5</vt:lpstr>
      <vt:lpstr>9_Body</vt:lpstr>
      <vt:lpstr>Default Design</vt:lpstr>
      <vt:lpstr>2_HP2030_PPT-Template_2016-11-22</vt:lpstr>
      <vt:lpstr>3_HP2030_PPT-Template_2016-11-22</vt:lpstr>
      <vt:lpstr>1_Section</vt:lpstr>
      <vt:lpstr>10_Body</vt:lpstr>
      <vt:lpstr>Photo Editor Photo</vt:lpstr>
      <vt:lpstr>Progress Review Webinar: Access to Health Services and  Oral Health </vt:lpstr>
      <vt:lpstr>Maximizing Access: Connecting Health Care and Oral Health Care</vt:lpstr>
      <vt:lpstr>Agenda and Presenters</vt:lpstr>
      <vt:lpstr>Healthy People at the Forefront of Public Health </vt:lpstr>
      <vt:lpstr>Evolution of Healthy People </vt:lpstr>
      <vt:lpstr>Access to Health Services in the United States  </vt:lpstr>
      <vt:lpstr>Access to Health Services in the United States </vt:lpstr>
      <vt:lpstr>Understanding Access to Health Services</vt:lpstr>
      <vt:lpstr>Medical Insurance Coverage,       Persons &lt;65 Years</vt:lpstr>
      <vt:lpstr>Oral Health </vt:lpstr>
      <vt:lpstr>Prevention Matters </vt:lpstr>
      <vt:lpstr>Understanding Oral Health</vt:lpstr>
      <vt:lpstr>Untreated Dental Decay, by Age</vt:lpstr>
      <vt:lpstr>Healthy People 2020 Progress Review  Maximizing Access: Connecting  Primary Care and Oral Health </vt:lpstr>
      <vt:lpstr>Charles Rothwell, MBA, MS Director, National Center for Health Statistics Centers for Disease Control and Prevention</vt:lpstr>
      <vt:lpstr>Presentation Overview</vt:lpstr>
      <vt:lpstr>Tracking the Nation’s Progress</vt:lpstr>
      <vt:lpstr>Presentation Overview</vt:lpstr>
      <vt:lpstr>Medical Insurance Coverage,  Persons &lt;65 Years, 2015 </vt:lpstr>
      <vt:lpstr>Usual Source of Medical Care</vt:lpstr>
      <vt:lpstr>Usual Source of Medical Care, 2015 </vt:lpstr>
      <vt:lpstr>PowerPoint Presentation</vt:lpstr>
      <vt:lpstr>Presentation Overview</vt:lpstr>
      <vt:lpstr>Untreated Dental Decay</vt:lpstr>
      <vt:lpstr>PowerPoint Presentation</vt:lpstr>
      <vt:lpstr>PowerPoint Presentation</vt:lpstr>
      <vt:lpstr>Federally Qualified Health Centers (FQHCs) with an Oral Health Component</vt:lpstr>
      <vt:lpstr>Key Takeaways –  Access to Health Services</vt:lpstr>
      <vt:lpstr>Key Takeaways - Oral Health</vt:lpstr>
      <vt:lpstr>Maximizing Access: Connecting Health Care and Oral Health Care</vt:lpstr>
      <vt:lpstr>AHRQ’s Role in Addressing Access to Health Services Objectives</vt:lpstr>
      <vt:lpstr>AHRQ’s Mission</vt:lpstr>
      <vt:lpstr>What We Do</vt:lpstr>
      <vt:lpstr>Understanding Utilization of Health Services</vt:lpstr>
      <vt:lpstr>Understanding Utilization of Health Services</vt:lpstr>
      <vt:lpstr>Increasing Capacity to Deliver Health Care Services</vt:lpstr>
      <vt:lpstr>Improving Patient-centered Care and Clinician Communication</vt:lpstr>
      <vt:lpstr>Identifying Health Disparities of Access</vt:lpstr>
      <vt:lpstr>Understanding Health Disparities</vt:lpstr>
      <vt:lpstr>Key Takeaways and Challenges</vt:lpstr>
      <vt:lpstr>Discovering What Works in Health Care</vt:lpstr>
      <vt:lpstr>Program Resources</vt:lpstr>
      <vt:lpstr>Improving Access: the Role of the Health Resources and Services Administration in Primary Care and Oral Health </vt:lpstr>
      <vt:lpstr>Health Resources and Services  Administration (HRSA)</vt:lpstr>
      <vt:lpstr>Health Resources and Services Administration (HRSA)</vt:lpstr>
      <vt:lpstr>HRSA’s Vision and Mission </vt:lpstr>
      <vt:lpstr>Agency Goals </vt:lpstr>
      <vt:lpstr>Access and Oral Health Program Highlights</vt:lpstr>
      <vt:lpstr>HRSA’s Health Center Program</vt:lpstr>
      <vt:lpstr>Access to High Quality, Primary Health Care</vt:lpstr>
      <vt:lpstr>Health Center Program and Oral Health</vt:lpstr>
      <vt:lpstr>Ryan White HIV/AIDS Program</vt:lpstr>
      <vt:lpstr>Ryan White HIV/AIDS Program</vt:lpstr>
      <vt:lpstr>Ryan White HIV/AIDS Program and Oral Health  </vt:lpstr>
      <vt:lpstr>Maternal and Child Health</vt:lpstr>
      <vt:lpstr>Maternal and Child Health Programs and Oral Health</vt:lpstr>
      <vt:lpstr>Federal Office of Rural Health Policy</vt:lpstr>
      <vt:lpstr>Federal Office of Rural Health Policy and Oral Health </vt:lpstr>
      <vt:lpstr>Key Points/Takeaways </vt:lpstr>
      <vt:lpstr>HRSA Access Resources</vt:lpstr>
      <vt:lpstr>HRSA Oral Health &amp; Fact Sheet</vt:lpstr>
      <vt:lpstr>Additional Oral Health Publications &amp; Websites</vt:lpstr>
      <vt:lpstr>Thank you</vt:lpstr>
      <vt:lpstr>Centers for Disease Control and Prevention</vt:lpstr>
      <vt:lpstr>Our Mission</vt:lpstr>
      <vt:lpstr>Strategic Priorities</vt:lpstr>
      <vt:lpstr>Division of Oral Health Strategic Objective 1</vt:lpstr>
      <vt:lpstr>State Oral Disease Prevention  Program in 21 States</vt:lpstr>
      <vt:lpstr>School-based Dental  Sealant Programs</vt:lpstr>
      <vt:lpstr>School-based Dental  Sealant Programs</vt:lpstr>
      <vt:lpstr>Community Water Fluoridation</vt:lpstr>
      <vt:lpstr>Fluoridation Status, 2014</vt:lpstr>
      <vt:lpstr>US Public Health Service Recommendation</vt:lpstr>
      <vt:lpstr>Monitor Dental Caries and their  Key Drivers</vt:lpstr>
      <vt:lpstr>Division of Oral Health Strategic Objective 2</vt:lpstr>
      <vt:lpstr>Chronic Disease/Oral Health Integration</vt:lpstr>
      <vt:lpstr>Partnerships</vt:lpstr>
      <vt:lpstr>CDC Division of Oral Health</vt:lpstr>
      <vt:lpstr>NIDCR: Guiding Advances in Oral Health Research and Innovation</vt:lpstr>
      <vt:lpstr>Alignment of NIDCR Priorities with HP 2020 Objectives</vt:lpstr>
      <vt:lpstr>NIDCR Portfolio</vt:lpstr>
      <vt:lpstr>Engaging the Community, Envisioning the Future</vt:lpstr>
      <vt:lpstr>Oral Health + Overall Health</vt:lpstr>
      <vt:lpstr>Periodontal Disease Bacteria Linked to Rheumatoid Arthritis</vt:lpstr>
      <vt:lpstr>Precision Health </vt:lpstr>
      <vt:lpstr>Oral Microbiome and Precision Prevention</vt:lpstr>
      <vt:lpstr>Oral Health Disparities Research</vt:lpstr>
      <vt:lpstr>Improving Dental Visits for Children with Autism Spectrum Disorders</vt:lpstr>
      <vt:lpstr>Practice-Based Research</vt:lpstr>
      <vt:lpstr>Recent Research Initiatives &amp; On the Horizon</vt:lpstr>
      <vt:lpstr>Resources</vt:lpstr>
      <vt:lpstr>Indian Health Service </vt:lpstr>
      <vt:lpstr>Indian Health Service</vt:lpstr>
      <vt:lpstr>The Indian Health Care System</vt:lpstr>
      <vt:lpstr>Service Population By Area</vt:lpstr>
      <vt:lpstr>Oral Health Initiatives and Programs</vt:lpstr>
      <vt:lpstr>Oral Health Surveillance</vt:lpstr>
      <vt:lpstr>Early Childhood Caries Collaborative</vt:lpstr>
      <vt:lpstr>Early Childhood Caries Collaborative</vt:lpstr>
      <vt:lpstr>Periodontal Treatment Initiative</vt:lpstr>
      <vt:lpstr>Oral Health Promotion/Disease Prevention Funding Initiative</vt:lpstr>
      <vt:lpstr>Dental Clinical and Preventive  Support Centers</vt:lpstr>
      <vt:lpstr>Alternative Dental Workforce Model Project</vt:lpstr>
      <vt:lpstr>Dental Workforce Efficiency Initiative</vt:lpstr>
      <vt:lpstr>Partnerships are key in addressing oral health disparities</vt:lpstr>
      <vt:lpstr>Contact information</vt:lpstr>
      <vt:lpstr>   Healthy People 2020 Progress Review Maximizing Access: Connecting Health Care and Oral Health Care</vt:lpstr>
      <vt:lpstr>Health Professional Shortage Areas </vt:lpstr>
      <vt:lpstr> </vt:lpstr>
      <vt:lpstr>The Dental Access Problem </vt:lpstr>
      <vt:lpstr>Our Plan</vt:lpstr>
      <vt:lpstr>The Need for a Comprehensive Strategy</vt:lpstr>
      <vt:lpstr>Major Components of the Plan</vt:lpstr>
      <vt:lpstr>Map</vt:lpstr>
      <vt:lpstr>Elements of Our Oral Health Initiative</vt:lpstr>
      <vt:lpstr>Access</vt:lpstr>
      <vt:lpstr>Community Collaborations And Outreach</vt:lpstr>
      <vt:lpstr>The Dental Workforce and Rural Wisconsin</vt:lpstr>
      <vt:lpstr>OUR FIRST REGIONAL DENTAL FACILITY THE  LADYSMITH DENTAL CENTER  OPENED JULY 2003</vt:lpstr>
      <vt:lpstr>2017 Current Oral Health Infrastructure</vt:lpstr>
      <vt:lpstr>Why Medicine?</vt:lpstr>
      <vt:lpstr>How Can Medicine Help? </vt:lpstr>
      <vt:lpstr>Medical Dental Integration Better Care?</vt:lpstr>
      <vt:lpstr>Medical Dental Integration Better Care?</vt:lpstr>
      <vt:lpstr>Health center patients receiving dental care </vt:lpstr>
      <vt:lpstr>2013 Rankings of eligible children &lt;20 who received any dental services</vt:lpstr>
      <vt:lpstr>Comparison of services provided inside and outside of FHCs</vt:lpstr>
      <vt:lpstr>Map of those treated by FHC</vt:lpstr>
      <vt:lpstr>Penetration twice poverty by county </vt:lpstr>
      <vt:lpstr>Park Falls Dental Patients (&lt;200% of Poverty) Seen (March 2008-June 2009) From Target Area Communities by Distance to Care Burden</vt:lpstr>
      <vt:lpstr>Zip codes with 10 or more patients treated  at FQHC dental site  by year </vt:lpstr>
      <vt:lpstr>Excerpt from letter of support from Jackson County Department of Health &amp; Human Services, Jackson County Public Health Nurse</vt:lpstr>
      <vt:lpstr>The Importance of Ground Breakings, Ribbon Cuttings, and Big Check Ceremonies</vt:lpstr>
      <vt:lpstr>PowerPoint Presentation</vt:lpstr>
      <vt:lpstr>Roundtable Discussion  Carter Blakey Deputy Director, Office of Disease Prevention and Health Promotion  </vt:lpstr>
      <vt:lpstr>Healthy People 2020                  Stories from the Field </vt:lpstr>
      <vt:lpstr>Healthy People 2030 Development: Informational Webinar Co-Hosted by ODPHP and APHA</vt:lpstr>
      <vt:lpstr>Who’s Leading the Leading Health Indicators? Webinar</vt:lpstr>
      <vt:lpstr>Secretary’s Advisory Committee on National Health Promotion and Disease Prevention Objectives for 2030</vt:lpstr>
      <vt:lpstr>Progress Review Planning Group </vt:lpstr>
      <vt:lpstr>Stay Connected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2017-06-28T21:08:35Z</dcterms:created>
  <dcterms:modified xsi:type="dcterms:W3CDTF">2017-07-03T17:38:36Z</dcterms:modified>
</cp:coreProperties>
</file>