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notesSlides/notesSlide28.xml" ContentType="application/vnd.openxmlformats-officedocument.presentationml.notesSlide+xml"/>
  <Override PartName="/ppt/ink/ink3.xml" ContentType="application/inkml+xml"/>
  <Override PartName="/ppt/ink/ink4.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5.xml" ContentType="application/inkml+xml"/>
  <Override PartName="/ppt/ink/ink6.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xml" ContentType="application/vnd.openxmlformats-officedocument.themeOverride+xml"/>
  <Override PartName="/ppt/notesSlides/notesSlide58.xml" ContentType="application/vnd.openxmlformats-officedocument.presentationml.notesSlide+xml"/>
  <Override PartName="/ppt/theme/themeOverride2.xml" ContentType="application/vnd.openxmlformats-officedocument.themeOverr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4.xml" ContentType="application/vnd.openxmlformats-officedocument.themeOverride+xml"/>
  <Override PartName="/ppt/notesSlides/notesSlide69.xml" ContentType="application/vnd.openxmlformats-officedocument.presentationml.notesSlide+xml"/>
  <Override PartName="/ppt/theme/themeOverride5.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6" r:id="rId3"/>
  </p:sldMasterIdLst>
  <p:notesMasterIdLst>
    <p:notesMasterId r:id="rId96"/>
  </p:notesMasterIdLst>
  <p:sldIdLst>
    <p:sldId id="915" r:id="rId4"/>
    <p:sldId id="821" r:id="rId5"/>
    <p:sldId id="923" r:id="rId6"/>
    <p:sldId id="918" r:id="rId7"/>
    <p:sldId id="907" r:id="rId8"/>
    <p:sldId id="919" r:id="rId9"/>
    <p:sldId id="908" r:id="rId10"/>
    <p:sldId id="800" r:id="rId11"/>
    <p:sldId id="1001" r:id="rId12"/>
    <p:sldId id="818" r:id="rId13"/>
    <p:sldId id="823" r:id="rId14"/>
    <p:sldId id="825" r:id="rId15"/>
    <p:sldId id="827" r:id="rId16"/>
    <p:sldId id="838" r:id="rId17"/>
    <p:sldId id="785" r:id="rId18"/>
    <p:sldId id="835" r:id="rId19"/>
    <p:sldId id="795" r:id="rId20"/>
    <p:sldId id="832" r:id="rId21"/>
    <p:sldId id="929" r:id="rId22"/>
    <p:sldId id="998" r:id="rId23"/>
    <p:sldId id="999" r:id="rId24"/>
    <p:sldId id="930" r:id="rId25"/>
    <p:sldId id="931" r:id="rId26"/>
    <p:sldId id="1000" r:id="rId27"/>
    <p:sldId id="932" r:id="rId28"/>
    <p:sldId id="933" r:id="rId29"/>
    <p:sldId id="934" r:id="rId30"/>
    <p:sldId id="935" r:id="rId31"/>
    <p:sldId id="937" r:id="rId32"/>
    <p:sldId id="938" r:id="rId33"/>
    <p:sldId id="939" r:id="rId34"/>
    <p:sldId id="940" r:id="rId35"/>
    <p:sldId id="942" r:id="rId36"/>
    <p:sldId id="944" r:id="rId37"/>
    <p:sldId id="945" r:id="rId38"/>
    <p:sldId id="946" r:id="rId39"/>
    <p:sldId id="947" r:id="rId40"/>
    <p:sldId id="948" r:id="rId41"/>
    <p:sldId id="949" r:id="rId42"/>
    <p:sldId id="950" r:id="rId43"/>
    <p:sldId id="952" r:id="rId44"/>
    <p:sldId id="953" r:id="rId45"/>
    <p:sldId id="954" r:id="rId46"/>
    <p:sldId id="955" r:id="rId47"/>
    <p:sldId id="956" r:id="rId48"/>
    <p:sldId id="957" r:id="rId49"/>
    <p:sldId id="797" r:id="rId50"/>
    <p:sldId id="958" r:id="rId51"/>
    <p:sldId id="1003" r:id="rId52"/>
    <p:sldId id="959" r:id="rId53"/>
    <p:sldId id="960" r:id="rId54"/>
    <p:sldId id="961" r:id="rId55"/>
    <p:sldId id="1004" r:id="rId56"/>
    <p:sldId id="1005" r:id="rId57"/>
    <p:sldId id="963" r:id="rId58"/>
    <p:sldId id="964" r:id="rId59"/>
    <p:sldId id="965" r:id="rId60"/>
    <p:sldId id="967" r:id="rId61"/>
    <p:sldId id="969" r:id="rId62"/>
    <p:sldId id="970" r:id="rId63"/>
    <p:sldId id="971" r:id="rId64"/>
    <p:sldId id="972" r:id="rId65"/>
    <p:sldId id="1007" r:id="rId66"/>
    <p:sldId id="976" r:id="rId67"/>
    <p:sldId id="1008" r:id="rId68"/>
    <p:sldId id="978" r:id="rId69"/>
    <p:sldId id="979" r:id="rId70"/>
    <p:sldId id="980" r:id="rId71"/>
    <p:sldId id="981" r:id="rId72"/>
    <p:sldId id="982" r:id="rId73"/>
    <p:sldId id="983" r:id="rId74"/>
    <p:sldId id="985" r:id="rId75"/>
    <p:sldId id="986" r:id="rId76"/>
    <p:sldId id="987" r:id="rId77"/>
    <p:sldId id="1009" r:id="rId78"/>
    <p:sldId id="1011" r:id="rId79"/>
    <p:sldId id="1010" r:id="rId80"/>
    <p:sldId id="1012" r:id="rId81"/>
    <p:sldId id="1013" r:id="rId82"/>
    <p:sldId id="1014" r:id="rId83"/>
    <p:sldId id="990" r:id="rId84"/>
    <p:sldId id="1015" r:id="rId85"/>
    <p:sldId id="1016" r:id="rId86"/>
    <p:sldId id="1017" r:id="rId87"/>
    <p:sldId id="991" r:id="rId88"/>
    <p:sldId id="992" r:id="rId89"/>
    <p:sldId id="993" r:id="rId90"/>
    <p:sldId id="994" r:id="rId91"/>
    <p:sldId id="995" r:id="rId92"/>
    <p:sldId id="839" r:id="rId93"/>
    <p:sldId id="842" r:id="rId94"/>
    <p:sldId id="997"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u-Merci Missay Kisubi" initials="DMK" lastIdx="1" clrIdx="0">
    <p:extLst>
      <p:ext uri="{19B8F6BF-5375-455C-9EA6-DF929625EA0E}">
        <p15:presenceInfo xmlns:p15="http://schemas.microsoft.com/office/powerpoint/2012/main" userId="Dieu-Merci Missay Kisub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81550" autoAdjust="0"/>
  </p:normalViewPr>
  <p:slideViewPr>
    <p:cSldViewPr snapToGrid="0">
      <p:cViewPr varScale="1">
        <p:scale>
          <a:sx n="60" d="100"/>
          <a:sy n="60" d="100"/>
        </p:scale>
        <p:origin x="8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FAAFB-BA46-4494-BC83-C6E3DF1AA79E}"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0E8D4F1F-C951-4094-AF1F-7087B72B34A9}">
      <dgm:prSet/>
      <dgm:spPr/>
      <dgm:t>
        <a:bodyPr/>
        <a:lstStyle/>
        <a:p>
          <a:pPr algn="l"/>
          <a:r>
            <a:rPr lang="fr-CD" dirty="0"/>
            <a:t>Recruter des spécialistes locaux en SBS, des dirigeants communautaires - </a:t>
          </a:r>
          <a:r>
            <a:rPr lang="fr-CD" i="1" dirty="0"/>
            <a:t>Chef de projet</a:t>
          </a:r>
          <a:endParaRPr lang="en-US" dirty="0"/>
        </a:p>
      </dgm:t>
    </dgm:pt>
    <dgm:pt modelId="{0FE75AEA-BC97-4864-9E33-C2D962089803}" type="parTrans" cxnId="{1BCEC55A-F147-48B7-AED0-AD1FFE8FFC47}">
      <dgm:prSet/>
      <dgm:spPr/>
      <dgm:t>
        <a:bodyPr/>
        <a:lstStyle/>
        <a:p>
          <a:endParaRPr lang="en-US"/>
        </a:p>
      </dgm:t>
    </dgm:pt>
    <dgm:pt modelId="{DE4F5E35-BB21-4E1B-AD13-644EA1829AF6}" type="sibTrans" cxnId="{1BCEC55A-F147-48B7-AED0-AD1FFE8FFC47}">
      <dgm:prSet/>
      <dgm:spPr/>
      <dgm:t>
        <a:bodyPr/>
        <a:lstStyle/>
        <a:p>
          <a:endParaRPr lang="en-US"/>
        </a:p>
      </dgm:t>
    </dgm:pt>
    <dgm:pt modelId="{07DABAA4-E062-4DC4-ABA2-888ACC71D853}">
      <dgm:prSet/>
      <dgm:spPr/>
      <dgm:t>
        <a:bodyPr/>
        <a:lstStyle/>
        <a:p>
          <a:pPr algn="l"/>
          <a:r>
            <a:rPr lang="fr-CD" dirty="0"/>
            <a:t>Sélectionner/adapter les enquêtes CAP - </a:t>
          </a:r>
          <a:r>
            <a:rPr lang="fr-CD" i="1" dirty="0"/>
            <a:t>Chef de projet, équipe technique</a:t>
          </a:r>
          <a:endParaRPr lang="en-US" dirty="0"/>
        </a:p>
      </dgm:t>
    </dgm:pt>
    <dgm:pt modelId="{0C947E7C-4B91-4E45-8EAE-71589CFCB2CE}" type="parTrans" cxnId="{101106C4-2B38-4681-B80F-1C12CA8FC259}">
      <dgm:prSet/>
      <dgm:spPr/>
      <dgm:t>
        <a:bodyPr/>
        <a:lstStyle/>
        <a:p>
          <a:endParaRPr lang="en-US"/>
        </a:p>
      </dgm:t>
    </dgm:pt>
    <dgm:pt modelId="{F967F7E1-4287-4AE4-A517-9554AB8B747F}" type="sibTrans" cxnId="{101106C4-2B38-4681-B80F-1C12CA8FC259}">
      <dgm:prSet/>
      <dgm:spPr/>
      <dgm:t>
        <a:bodyPr/>
        <a:lstStyle/>
        <a:p>
          <a:endParaRPr lang="en-US"/>
        </a:p>
      </dgm:t>
    </dgm:pt>
    <dgm:pt modelId="{604EB95F-2500-45CF-89AD-C44EE20C4123}">
      <dgm:prSet/>
      <dgm:spPr/>
      <dgm:t>
        <a:bodyPr/>
        <a:lstStyle/>
        <a:p>
          <a:pPr algn="l"/>
          <a:r>
            <a:rPr lang="fr-CD" dirty="0"/>
            <a:t>Identifier un échantillon pour l'enquête CAP </a:t>
          </a:r>
          <a:r>
            <a:rPr lang="fr-CD" i="1" dirty="0"/>
            <a:t>Chef de projet, spécialiste  SBS épidémiologiste ou statisticien.</a:t>
          </a:r>
          <a:endParaRPr lang="en-US" dirty="0"/>
        </a:p>
      </dgm:t>
    </dgm:pt>
    <dgm:pt modelId="{C302BA27-F27A-4F6D-B062-B439586E1E17}" type="parTrans" cxnId="{8C478BF4-AB21-47B9-ABCF-951F817B0FA9}">
      <dgm:prSet/>
      <dgm:spPr/>
      <dgm:t>
        <a:bodyPr/>
        <a:lstStyle/>
        <a:p>
          <a:endParaRPr lang="en-US"/>
        </a:p>
      </dgm:t>
    </dgm:pt>
    <dgm:pt modelId="{C846AFD9-F477-4F45-AC3E-A216D4FADD10}" type="sibTrans" cxnId="{8C478BF4-AB21-47B9-ABCF-951F817B0FA9}">
      <dgm:prSet/>
      <dgm:spPr/>
      <dgm:t>
        <a:bodyPr/>
        <a:lstStyle/>
        <a:p>
          <a:endParaRPr lang="en-US"/>
        </a:p>
      </dgm:t>
    </dgm:pt>
    <dgm:pt modelId="{873D3A8C-1073-47E2-A3AB-5F2AAED00A04}">
      <dgm:prSet/>
      <dgm:spPr/>
      <dgm:t>
        <a:bodyPr/>
        <a:lstStyle/>
        <a:p>
          <a:pPr algn="l"/>
          <a:r>
            <a:rPr lang="fr-CD" dirty="0"/>
            <a:t>Traduire l'enquête dans les langues locales - </a:t>
          </a:r>
          <a:r>
            <a:rPr lang="fr-CD" i="1" dirty="0"/>
            <a:t>Engager des traducteurs, éventuellement des coordinateurs de terrain et des équipes. </a:t>
          </a:r>
          <a:endParaRPr lang="en-US" dirty="0"/>
        </a:p>
      </dgm:t>
    </dgm:pt>
    <dgm:pt modelId="{2ACF574F-FE94-4218-A601-911C6CC3A458}" type="parTrans" cxnId="{1CCE4878-33A1-4799-B7E9-CAE23064F8CA}">
      <dgm:prSet/>
      <dgm:spPr/>
      <dgm:t>
        <a:bodyPr/>
        <a:lstStyle/>
        <a:p>
          <a:endParaRPr lang="en-US"/>
        </a:p>
      </dgm:t>
    </dgm:pt>
    <dgm:pt modelId="{7AE0C129-5490-4C1E-B8A4-C43751F0FED0}" type="sibTrans" cxnId="{1CCE4878-33A1-4799-B7E9-CAE23064F8CA}">
      <dgm:prSet/>
      <dgm:spPr/>
      <dgm:t>
        <a:bodyPr/>
        <a:lstStyle/>
        <a:p>
          <a:endParaRPr lang="en-US"/>
        </a:p>
      </dgm:t>
    </dgm:pt>
    <dgm:pt modelId="{7A30D5CC-1036-469E-ACBA-1777AD6A250E}">
      <dgm:prSet/>
      <dgm:spPr/>
      <dgm:t>
        <a:bodyPr/>
        <a:lstStyle/>
        <a:p>
          <a:pPr algn="l"/>
          <a:r>
            <a:rPr lang="fr-CD" dirty="0"/>
            <a:t>Test pilote de l'enquête - </a:t>
          </a:r>
          <a:r>
            <a:rPr lang="fr-CD" i="1" dirty="0"/>
            <a:t>Coordinateurs de terrain, superviseurs</a:t>
          </a:r>
          <a:endParaRPr lang="en-US" dirty="0"/>
        </a:p>
      </dgm:t>
    </dgm:pt>
    <dgm:pt modelId="{2773313A-554F-4D44-9F07-FAF63C32C204}" type="parTrans" cxnId="{EAF2988A-2A7F-485E-83AD-538BB6BC7EA1}">
      <dgm:prSet/>
      <dgm:spPr/>
      <dgm:t>
        <a:bodyPr/>
        <a:lstStyle/>
        <a:p>
          <a:endParaRPr lang="en-US"/>
        </a:p>
      </dgm:t>
    </dgm:pt>
    <dgm:pt modelId="{C2C71739-5274-4199-A5C8-3CD96267427A}" type="sibTrans" cxnId="{EAF2988A-2A7F-485E-83AD-538BB6BC7EA1}">
      <dgm:prSet/>
      <dgm:spPr/>
      <dgm:t>
        <a:bodyPr/>
        <a:lstStyle/>
        <a:p>
          <a:endParaRPr lang="en-US"/>
        </a:p>
      </dgm:t>
    </dgm:pt>
    <dgm:pt modelId="{CA078A84-16B3-4BA6-BB76-F97A46F6E164}">
      <dgm:prSet/>
      <dgm:spPr/>
      <dgm:t>
        <a:bodyPr/>
        <a:lstStyle/>
        <a:p>
          <a:pPr algn="l"/>
          <a:r>
            <a:rPr lang="fr-CD" dirty="0"/>
            <a:t>Créer la version finale de l'enquête - </a:t>
          </a:r>
          <a:r>
            <a:rPr lang="fr-CD" i="1" dirty="0"/>
            <a:t>Chef de projet, équipe technique</a:t>
          </a:r>
          <a:endParaRPr lang="en-US" dirty="0"/>
        </a:p>
      </dgm:t>
    </dgm:pt>
    <dgm:pt modelId="{5F14B191-4A2D-45FF-AF6E-AA1DBB91E7BE}" type="parTrans" cxnId="{F26CEED6-497E-402B-B389-9E24EFCDFB7A}">
      <dgm:prSet/>
      <dgm:spPr/>
      <dgm:t>
        <a:bodyPr/>
        <a:lstStyle/>
        <a:p>
          <a:endParaRPr lang="en-US"/>
        </a:p>
      </dgm:t>
    </dgm:pt>
    <dgm:pt modelId="{329112C6-6A41-4D25-B990-51119EBCE6E9}" type="sibTrans" cxnId="{F26CEED6-497E-402B-B389-9E24EFCDFB7A}">
      <dgm:prSet/>
      <dgm:spPr/>
      <dgm:t>
        <a:bodyPr/>
        <a:lstStyle/>
        <a:p>
          <a:endParaRPr lang="en-US"/>
        </a:p>
      </dgm:t>
    </dgm:pt>
    <dgm:pt modelId="{6BD6CEA6-096A-47BA-9A13-B6912D69EB28}">
      <dgm:prSet/>
      <dgm:spPr/>
      <dgm:t>
        <a:bodyPr/>
        <a:lstStyle/>
        <a:p>
          <a:pPr algn="l"/>
          <a:r>
            <a:rPr lang="fr-CD" dirty="0"/>
            <a:t>Enquête sur le programme de collecte électronique des données - </a:t>
          </a:r>
          <a:r>
            <a:rPr lang="fr-CD" i="1" dirty="0"/>
            <a:t>Gestionnaire de données</a:t>
          </a:r>
          <a:endParaRPr lang="en-US" dirty="0"/>
        </a:p>
      </dgm:t>
    </dgm:pt>
    <dgm:pt modelId="{5792C52C-DD07-4FFB-8389-BC6F4F809117}" type="parTrans" cxnId="{C1439772-A5CA-4EF1-9F40-9936E9EA138E}">
      <dgm:prSet/>
      <dgm:spPr/>
      <dgm:t>
        <a:bodyPr/>
        <a:lstStyle/>
        <a:p>
          <a:endParaRPr lang="en-US"/>
        </a:p>
      </dgm:t>
    </dgm:pt>
    <dgm:pt modelId="{2EB2C269-E55A-4183-88B6-802C6DE760D2}" type="sibTrans" cxnId="{C1439772-A5CA-4EF1-9F40-9936E9EA138E}">
      <dgm:prSet/>
      <dgm:spPr/>
      <dgm:t>
        <a:bodyPr/>
        <a:lstStyle/>
        <a:p>
          <a:endParaRPr lang="en-US"/>
        </a:p>
      </dgm:t>
    </dgm:pt>
    <dgm:pt modelId="{A4FF96FF-9863-4C6E-BF75-15C14CCA26BE}">
      <dgm:prSet/>
      <dgm:spPr/>
      <dgm:t>
        <a:bodyPr/>
        <a:lstStyle/>
        <a:p>
          <a:pPr algn="l"/>
          <a:r>
            <a:rPr lang="fr-CD" dirty="0"/>
            <a:t>Recrutement des collecteurs de données - </a:t>
          </a:r>
          <a:r>
            <a:rPr lang="fr-CD" i="1" dirty="0"/>
            <a:t>Chef de projet, équipe technique</a:t>
          </a:r>
          <a:endParaRPr lang="en-US" dirty="0"/>
        </a:p>
      </dgm:t>
    </dgm:pt>
    <dgm:pt modelId="{D085DE49-D500-4192-9DFE-DE7DB94C929D}" type="parTrans" cxnId="{B3CDF86D-256F-4022-A7D0-C4B0D11C5CD3}">
      <dgm:prSet/>
      <dgm:spPr/>
      <dgm:t>
        <a:bodyPr/>
        <a:lstStyle/>
        <a:p>
          <a:endParaRPr lang="en-US"/>
        </a:p>
      </dgm:t>
    </dgm:pt>
    <dgm:pt modelId="{108A1EDA-CF4C-456F-8C89-538B84A0FCEC}" type="sibTrans" cxnId="{B3CDF86D-256F-4022-A7D0-C4B0D11C5CD3}">
      <dgm:prSet/>
      <dgm:spPr/>
      <dgm:t>
        <a:bodyPr/>
        <a:lstStyle/>
        <a:p>
          <a:endParaRPr lang="en-US"/>
        </a:p>
      </dgm:t>
    </dgm:pt>
    <dgm:pt modelId="{B19CC161-CFDA-4B08-838B-75C9EFAA9B58}">
      <dgm:prSet/>
      <dgm:spPr/>
      <dgm:t>
        <a:bodyPr/>
        <a:lstStyle/>
        <a:p>
          <a:pPr algn="l"/>
          <a:r>
            <a:rPr lang="fr-CD" dirty="0"/>
            <a:t>Former les collecteurs de données - </a:t>
          </a:r>
          <a:r>
            <a:rPr lang="fr-CD" i="1" dirty="0"/>
            <a:t>Chef de projet, coordinateurs de terrain, superviseurs de terrain, collecteurs de données.</a:t>
          </a:r>
          <a:endParaRPr lang="en-US" dirty="0"/>
        </a:p>
      </dgm:t>
    </dgm:pt>
    <dgm:pt modelId="{DD62BBFE-0738-4B48-9535-3EE878239FFB}" type="parTrans" cxnId="{F51040DD-4262-4404-A9DC-D2D3CDEE41AF}">
      <dgm:prSet/>
      <dgm:spPr/>
      <dgm:t>
        <a:bodyPr/>
        <a:lstStyle/>
        <a:p>
          <a:endParaRPr lang="en-US"/>
        </a:p>
      </dgm:t>
    </dgm:pt>
    <dgm:pt modelId="{234E47C7-67EA-4912-9C52-B0D328B98BEE}" type="sibTrans" cxnId="{F51040DD-4262-4404-A9DC-D2D3CDEE41AF}">
      <dgm:prSet/>
      <dgm:spPr/>
      <dgm:t>
        <a:bodyPr/>
        <a:lstStyle/>
        <a:p>
          <a:endParaRPr lang="en-US"/>
        </a:p>
      </dgm:t>
    </dgm:pt>
    <dgm:pt modelId="{BE28BC22-D04E-4331-8BEA-B242BB49816E}">
      <dgm:prSet/>
      <dgm:spPr/>
      <dgm:t>
        <a:bodyPr/>
        <a:lstStyle/>
        <a:p>
          <a:pPr algn="l"/>
          <a:r>
            <a:rPr lang="fr-CD" dirty="0"/>
            <a:t>Collecter les données et superviser le contrôle de la qualité - </a:t>
          </a:r>
          <a:r>
            <a:rPr lang="fr-CD" i="1" dirty="0"/>
            <a:t>Coordinateurs de terrain, superviseurs de terrain, collecteurs de données.</a:t>
          </a:r>
          <a:endParaRPr lang="en-US" dirty="0"/>
        </a:p>
      </dgm:t>
    </dgm:pt>
    <dgm:pt modelId="{4D2C2915-F304-44AC-A634-BF24D0B0253E}" type="parTrans" cxnId="{F942D680-B825-40EC-93A8-B046A263B77B}">
      <dgm:prSet/>
      <dgm:spPr/>
      <dgm:t>
        <a:bodyPr/>
        <a:lstStyle/>
        <a:p>
          <a:endParaRPr lang="en-US"/>
        </a:p>
      </dgm:t>
    </dgm:pt>
    <dgm:pt modelId="{E3B6F008-F6F3-497B-B2B0-CEFB02B21AA2}" type="sibTrans" cxnId="{F942D680-B825-40EC-93A8-B046A263B77B}">
      <dgm:prSet/>
      <dgm:spPr/>
      <dgm:t>
        <a:bodyPr/>
        <a:lstStyle/>
        <a:p>
          <a:endParaRPr lang="en-US"/>
        </a:p>
      </dgm:t>
    </dgm:pt>
    <dgm:pt modelId="{C2DB67A3-FE72-4A0C-A7A9-A504EDEFD761}">
      <dgm:prSet/>
      <dgm:spPr/>
      <dgm:t>
        <a:bodyPr/>
        <a:lstStyle/>
        <a:p>
          <a:pPr algn="l"/>
          <a:r>
            <a:rPr lang="fr-CD" dirty="0"/>
            <a:t>Nettoyer les données - </a:t>
          </a:r>
          <a:r>
            <a:rPr lang="fr-CD" i="1" dirty="0"/>
            <a:t>Gestionnaire de données</a:t>
          </a:r>
          <a:endParaRPr lang="en-US" dirty="0"/>
        </a:p>
      </dgm:t>
    </dgm:pt>
    <dgm:pt modelId="{43FD1150-1223-4BFB-8EF1-261A30E75CD8}" type="parTrans" cxnId="{53134146-E76A-49EA-B0B3-31A6C5D74225}">
      <dgm:prSet/>
      <dgm:spPr/>
      <dgm:t>
        <a:bodyPr/>
        <a:lstStyle/>
        <a:p>
          <a:endParaRPr lang="en-US"/>
        </a:p>
      </dgm:t>
    </dgm:pt>
    <dgm:pt modelId="{2FD95C89-8EA5-4203-B6B6-0CAE1EBB90A4}" type="sibTrans" cxnId="{53134146-E76A-49EA-B0B3-31A6C5D74225}">
      <dgm:prSet/>
      <dgm:spPr/>
      <dgm:t>
        <a:bodyPr/>
        <a:lstStyle/>
        <a:p>
          <a:endParaRPr lang="en-US"/>
        </a:p>
      </dgm:t>
    </dgm:pt>
    <dgm:pt modelId="{8F1FABF1-CD55-4560-83E7-B80B0890A587}">
      <dgm:prSet/>
      <dgm:spPr/>
      <dgm:t>
        <a:bodyPr/>
        <a:lstStyle/>
        <a:p>
          <a:pPr algn="l"/>
          <a:r>
            <a:rPr lang="fr-CD" dirty="0"/>
            <a:t>Analyser les données - </a:t>
          </a:r>
          <a:r>
            <a:rPr lang="fr-CD" i="1" dirty="0"/>
            <a:t>Gestionnaire de données</a:t>
          </a:r>
          <a:endParaRPr lang="en-US" dirty="0"/>
        </a:p>
      </dgm:t>
    </dgm:pt>
    <dgm:pt modelId="{E4FE21C5-A19C-4E93-94CA-BF2FC1FC1FEB}" type="parTrans" cxnId="{AD474655-7D6F-4CEC-BA54-738F0D93C754}">
      <dgm:prSet/>
      <dgm:spPr/>
      <dgm:t>
        <a:bodyPr/>
        <a:lstStyle/>
        <a:p>
          <a:endParaRPr lang="en-US"/>
        </a:p>
      </dgm:t>
    </dgm:pt>
    <dgm:pt modelId="{7F2BA914-4A55-4746-A1E1-33AFDD9E1008}" type="sibTrans" cxnId="{AD474655-7D6F-4CEC-BA54-738F0D93C754}">
      <dgm:prSet/>
      <dgm:spPr/>
      <dgm:t>
        <a:bodyPr/>
        <a:lstStyle/>
        <a:p>
          <a:endParaRPr lang="en-US"/>
        </a:p>
      </dgm:t>
    </dgm:pt>
    <dgm:pt modelId="{858BD195-32BE-40B5-B7BA-83BA91F1A56F}">
      <dgm:prSet/>
      <dgm:spPr/>
      <dgm:t>
        <a:bodyPr/>
        <a:lstStyle/>
        <a:p>
          <a:pPr algn="l"/>
          <a:r>
            <a:rPr lang="fr-CD" dirty="0"/>
            <a:t>Développer des présentations - </a:t>
          </a:r>
          <a:r>
            <a:rPr lang="fr-CD" i="1" dirty="0"/>
            <a:t>Chef de projet</a:t>
          </a:r>
          <a:endParaRPr lang="en-US" dirty="0"/>
        </a:p>
      </dgm:t>
    </dgm:pt>
    <dgm:pt modelId="{7900F523-0E17-4FB0-B2FE-E05827E3C9D5}" type="parTrans" cxnId="{1322611C-604B-4F40-A514-EFBA4FC0AB27}">
      <dgm:prSet/>
      <dgm:spPr/>
      <dgm:t>
        <a:bodyPr/>
        <a:lstStyle/>
        <a:p>
          <a:endParaRPr lang="en-US"/>
        </a:p>
      </dgm:t>
    </dgm:pt>
    <dgm:pt modelId="{F9AEDCE2-3B50-4966-B3A7-60BDECA0A7FF}" type="sibTrans" cxnId="{1322611C-604B-4F40-A514-EFBA4FC0AB27}">
      <dgm:prSet/>
      <dgm:spPr/>
      <dgm:t>
        <a:bodyPr/>
        <a:lstStyle/>
        <a:p>
          <a:endParaRPr lang="en-US"/>
        </a:p>
      </dgm:t>
    </dgm:pt>
    <dgm:pt modelId="{19A72298-2097-4DD7-B7B5-3B41B633F7EE}">
      <dgm:prSet/>
      <dgm:spPr/>
      <dgm:t>
        <a:bodyPr/>
        <a:lstStyle/>
        <a:p>
          <a:pPr algn="l"/>
          <a:r>
            <a:rPr lang="fr-CD" dirty="0"/>
            <a:t>Partager les résultats avec les parties prenantes - </a:t>
          </a:r>
          <a:r>
            <a:rPr lang="fr-CD" i="1" dirty="0"/>
            <a:t>Chef de projet</a:t>
          </a:r>
          <a:endParaRPr lang="en-US" dirty="0"/>
        </a:p>
      </dgm:t>
    </dgm:pt>
    <dgm:pt modelId="{79161C0C-DC25-469F-AACF-A7A87386EACE}" type="parTrans" cxnId="{470EF890-174C-454A-A96F-B3FE70FCE540}">
      <dgm:prSet/>
      <dgm:spPr/>
      <dgm:t>
        <a:bodyPr/>
        <a:lstStyle/>
        <a:p>
          <a:endParaRPr lang="en-US"/>
        </a:p>
      </dgm:t>
    </dgm:pt>
    <dgm:pt modelId="{60CE8E9B-7242-42BE-8BCE-2C9611B175F2}" type="sibTrans" cxnId="{470EF890-174C-454A-A96F-B3FE70FCE540}">
      <dgm:prSet/>
      <dgm:spPr/>
      <dgm:t>
        <a:bodyPr/>
        <a:lstStyle/>
        <a:p>
          <a:endParaRPr lang="en-US"/>
        </a:p>
      </dgm:t>
    </dgm:pt>
    <dgm:pt modelId="{2B82FF42-9B87-4A42-869F-6C8978975082}">
      <dgm:prSet/>
      <dgm:spPr/>
      <dgm:t>
        <a:bodyPr/>
        <a:lstStyle/>
        <a:p>
          <a:r>
            <a:rPr lang="fr-FR" dirty="0"/>
            <a:t>Étapes des préparation et des réalisations d'une enquête CAP</a:t>
          </a:r>
          <a:endParaRPr lang="en-US" dirty="0"/>
        </a:p>
      </dgm:t>
    </dgm:pt>
    <dgm:pt modelId="{8F9F12E7-776A-4849-B142-3C049AEDA66C}" type="parTrans" cxnId="{B43D1ACE-01D0-4823-8E35-AE9DFD57E7EF}">
      <dgm:prSet/>
      <dgm:spPr/>
      <dgm:t>
        <a:bodyPr/>
        <a:lstStyle/>
        <a:p>
          <a:endParaRPr lang="en-US"/>
        </a:p>
      </dgm:t>
    </dgm:pt>
    <dgm:pt modelId="{E48DFA6B-B0B2-483B-9026-B6B2C720C08B}" type="sibTrans" cxnId="{B43D1ACE-01D0-4823-8E35-AE9DFD57E7EF}">
      <dgm:prSet/>
      <dgm:spPr/>
      <dgm:t>
        <a:bodyPr/>
        <a:lstStyle/>
        <a:p>
          <a:endParaRPr lang="en-US"/>
        </a:p>
      </dgm:t>
    </dgm:pt>
    <dgm:pt modelId="{806A671E-C133-4EF7-BE4D-3E4EF28F1FDB}" type="pres">
      <dgm:prSet presAssocID="{F4DFAAFB-BA46-4494-BC83-C6E3DF1AA79E}" presName="Name0" presStyleCnt="0">
        <dgm:presLayoutVars>
          <dgm:dir/>
          <dgm:resizeHandles val="exact"/>
        </dgm:presLayoutVars>
      </dgm:prSet>
      <dgm:spPr/>
    </dgm:pt>
    <dgm:pt modelId="{E4544E2B-91F7-477F-9F3A-C6C7A023AF52}" type="pres">
      <dgm:prSet presAssocID="{0E8D4F1F-C951-4094-AF1F-7087B72B34A9}" presName="node" presStyleLbl="node1" presStyleIdx="0" presStyleCnt="15" custScaleX="111738" custScaleY="105086">
        <dgm:presLayoutVars>
          <dgm:bulletEnabled val="1"/>
        </dgm:presLayoutVars>
      </dgm:prSet>
      <dgm:spPr/>
    </dgm:pt>
    <dgm:pt modelId="{BDEBB653-CBE1-47B1-9E64-B3FD36EA3498}" type="pres">
      <dgm:prSet presAssocID="{DE4F5E35-BB21-4E1B-AD13-644EA1829AF6}" presName="sibTrans" presStyleLbl="sibTrans1D1" presStyleIdx="0" presStyleCnt="14"/>
      <dgm:spPr/>
    </dgm:pt>
    <dgm:pt modelId="{8FDA97FA-16B6-43FE-B5CD-EB9579F29594}" type="pres">
      <dgm:prSet presAssocID="{DE4F5E35-BB21-4E1B-AD13-644EA1829AF6}" presName="connectorText" presStyleLbl="sibTrans1D1" presStyleIdx="0" presStyleCnt="14"/>
      <dgm:spPr/>
    </dgm:pt>
    <dgm:pt modelId="{D8558170-95DC-45BD-B647-40442FA6B6C3}" type="pres">
      <dgm:prSet presAssocID="{07DABAA4-E062-4DC4-ABA2-888ACC71D853}" presName="node" presStyleLbl="node1" presStyleIdx="1" presStyleCnt="15">
        <dgm:presLayoutVars>
          <dgm:bulletEnabled val="1"/>
        </dgm:presLayoutVars>
      </dgm:prSet>
      <dgm:spPr/>
    </dgm:pt>
    <dgm:pt modelId="{A522DCE2-0009-459E-B54B-4C27055DA01F}" type="pres">
      <dgm:prSet presAssocID="{F967F7E1-4287-4AE4-A517-9554AB8B747F}" presName="sibTrans" presStyleLbl="sibTrans1D1" presStyleIdx="1" presStyleCnt="14"/>
      <dgm:spPr/>
    </dgm:pt>
    <dgm:pt modelId="{95A5E7EF-E161-4DD6-B7AA-8F84FEE58BE6}" type="pres">
      <dgm:prSet presAssocID="{F967F7E1-4287-4AE4-A517-9554AB8B747F}" presName="connectorText" presStyleLbl="sibTrans1D1" presStyleIdx="1" presStyleCnt="14"/>
      <dgm:spPr/>
    </dgm:pt>
    <dgm:pt modelId="{87AB4EE4-DABA-4B3E-A546-F1D7972FE48A}" type="pres">
      <dgm:prSet presAssocID="{604EB95F-2500-45CF-89AD-C44EE20C4123}" presName="node" presStyleLbl="node1" presStyleIdx="2" presStyleCnt="15" custScaleX="116337" custScaleY="99961">
        <dgm:presLayoutVars>
          <dgm:bulletEnabled val="1"/>
        </dgm:presLayoutVars>
      </dgm:prSet>
      <dgm:spPr/>
    </dgm:pt>
    <dgm:pt modelId="{5AD56F94-7A0B-4FEB-8630-60FC4B85E8B0}" type="pres">
      <dgm:prSet presAssocID="{C846AFD9-F477-4F45-AC3E-A216D4FADD10}" presName="sibTrans" presStyleLbl="sibTrans1D1" presStyleIdx="2" presStyleCnt="14"/>
      <dgm:spPr/>
    </dgm:pt>
    <dgm:pt modelId="{EE5E7555-8A55-41C3-A962-EDADC16EC5D3}" type="pres">
      <dgm:prSet presAssocID="{C846AFD9-F477-4F45-AC3E-A216D4FADD10}" presName="connectorText" presStyleLbl="sibTrans1D1" presStyleIdx="2" presStyleCnt="14"/>
      <dgm:spPr/>
    </dgm:pt>
    <dgm:pt modelId="{DAB09AA3-66F0-49F6-89E3-F43B4C9FD211}" type="pres">
      <dgm:prSet presAssocID="{873D3A8C-1073-47E2-A3AB-5F2AAED00A04}" presName="node" presStyleLbl="node1" presStyleIdx="3" presStyleCnt="15" custScaleX="122508" custScaleY="92532">
        <dgm:presLayoutVars>
          <dgm:bulletEnabled val="1"/>
        </dgm:presLayoutVars>
      </dgm:prSet>
      <dgm:spPr/>
    </dgm:pt>
    <dgm:pt modelId="{948774D2-1F8B-4AE8-90C4-26972C67EDB9}" type="pres">
      <dgm:prSet presAssocID="{7AE0C129-5490-4C1E-B8A4-C43751F0FED0}" presName="sibTrans" presStyleLbl="sibTrans1D1" presStyleIdx="3" presStyleCnt="14"/>
      <dgm:spPr/>
    </dgm:pt>
    <dgm:pt modelId="{4682AB50-CEBA-404C-BC7E-6EBF047C4A03}" type="pres">
      <dgm:prSet presAssocID="{7AE0C129-5490-4C1E-B8A4-C43751F0FED0}" presName="connectorText" presStyleLbl="sibTrans1D1" presStyleIdx="3" presStyleCnt="14"/>
      <dgm:spPr/>
    </dgm:pt>
    <dgm:pt modelId="{CEC51ACA-3CCA-45AB-B566-DC6B1F002E1E}" type="pres">
      <dgm:prSet presAssocID="{7A30D5CC-1036-469E-ACBA-1777AD6A250E}" presName="node" presStyleLbl="node1" presStyleIdx="4" presStyleCnt="15" custScaleY="93190">
        <dgm:presLayoutVars>
          <dgm:bulletEnabled val="1"/>
        </dgm:presLayoutVars>
      </dgm:prSet>
      <dgm:spPr/>
    </dgm:pt>
    <dgm:pt modelId="{0A8D61C6-BA20-4807-B2F8-2773201ACD5D}" type="pres">
      <dgm:prSet presAssocID="{C2C71739-5274-4199-A5C8-3CD96267427A}" presName="sibTrans" presStyleLbl="sibTrans1D1" presStyleIdx="4" presStyleCnt="14"/>
      <dgm:spPr/>
    </dgm:pt>
    <dgm:pt modelId="{1296E9A0-EB84-4177-8ECD-2CB135A7FE92}" type="pres">
      <dgm:prSet presAssocID="{C2C71739-5274-4199-A5C8-3CD96267427A}" presName="connectorText" presStyleLbl="sibTrans1D1" presStyleIdx="4" presStyleCnt="14"/>
      <dgm:spPr/>
    </dgm:pt>
    <dgm:pt modelId="{8BA6CA96-DA9C-4DC9-A99D-E30E88E7CA42}" type="pres">
      <dgm:prSet presAssocID="{CA078A84-16B3-4BA6-BB76-F97A46F6E164}" presName="node" presStyleLbl="node1" presStyleIdx="5" presStyleCnt="15" custScaleY="90851">
        <dgm:presLayoutVars>
          <dgm:bulletEnabled val="1"/>
        </dgm:presLayoutVars>
      </dgm:prSet>
      <dgm:spPr/>
    </dgm:pt>
    <dgm:pt modelId="{EF634CAA-FBD6-4E86-9AD6-106B2F49003E}" type="pres">
      <dgm:prSet presAssocID="{329112C6-6A41-4D25-B990-51119EBCE6E9}" presName="sibTrans" presStyleLbl="sibTrans1D1" presStyleIdx="5" presStyleCnt="14"/>
      <dgm:spPr/>
    </dgm:pt>
    <dgm:pt modelId="{EED21929-BC1C-46F7-BB69-2699247CE0C4}" type="pres">
      <dgm:prSet presAssocID="{329112C6-6A41-4D25-B990-51119EBCE6E9}" presName="connectorText" presStyleLbl="sibTrans1D1" presStyleIdx="5" presStyleCnt="14"/>
      <dgm:spPr/>
    </dgm:pt>
    <dgm:pt modelId="{A17C1FC9-C707-487D-BCF6-7C2F444FE1D5}" type="pres">
      <dgm:prSet presAssocID="{6BD6CEA6-096A-47BA-9A13-B6912D69EB28}" presName="node" presStyleLbl="node1" presStyleIdx="6" presStyleCnt="15" custScaleY="88512">
        <dgm:presLayoutVars>
          <dgm:bulletEnabled val="1"/>
        </dgm:presLayoutVars>
      </dgm:prSet>
      <dgm:spPr/>
    </dgm:pt>
    <dgm:pt modelId="{DC6B4350-9C4D-4A9B-862B-1AE81EE43295}" type="pres">
      <dgm:prSet presAssocID="{2EB2C269-E55A-4183-88B6-802C6DE760D2}" presName="sibTrans" presStyleLbl="sibTrans1D1" presStyleIdx="6" presStyleCnt="14"/>
      <dgm:spPr/>
    </dgm:pt>
    <dgm:pt modelId="{430F4B2A-E78A-4980-BEC0-2B549518031A}" type="pres">
      <dgm:prSet presAssocID="{2EB2C269-E55A-4183-88B6-802C6DE760D2}" presName="connectorText" presStyleLbl="sibTrans1D1" presStyleIdx="6" presStyleCnt="14"/>
      <dgm:spPr/>
    </dgm:pt>
    <dgm:pt modelId="{21DB1424-DE0A-4E01-82FA-AB4440B3E3C4}" type="pres">
      <dgm:prSet presAssocID="{A4FF96FF-9863-4C6E-BF75-15C14CCA26BE}" presName="node" presStyleLbl="node1" presStyleIdx="7" presStyleCnt="15" custScaleY="90851">
        <dgm:presLayoutVars>
          <dgm:bulletEnabled val="1"/>
        </dgm:presLayoutVars>
      </dgm:prSet>
      <dgm:spPr/>
    </dgm:pt>
    <dgm:pt modelId="{A1E3AF6A-C037-43D7-85F0-9BAE732AED61}" type="pres">
      <dgm:prSet presAssocID="{108A1EDA-CF4C-456F-8C89-538B84A0FCEC}" presName="sibTrans" presStyleLbl="sibTrans1D1" presStyleIdx="7" presStyleCnt="14"/>
      <dgm:spPr/>
    </dgm:pt>
    <dgm:pt modelId="{FDB019EE-2C9F-4A90-B339-CAB81B45C3BB}" type="pres">
      <dgm:prSet presAssocID="{108A1EDA-CF4C-456F-8C89-538B84A0FCEC}" presName="connectorText" presStyleLbl="sibTrans1D1" presStyleIdx="7" presStyleCnt="14"/>
      <dgm:spPr/>
    </dgm:pt>
    <dgm:pt modelId="{DCE1371B-FC49-4298-90C0-465FADDCE691}" type="pres">
      <dgm:prSet presAssocID="{B19CC161-CFDA-4B08-838B-75C9EFAA9B58}" presName="node" presStyleLbl="node1" presStyleIdx="8" presStyleCnt="15" custScaleY="80394">
        <dgm:presLayoutVars>
          <dgm:bulletEnabled val="1"/>
        </dgm:presLayoutVars>
      </dgm:prSet>
      <dgm:spPr/>
    </dgm:pt>
    <dgm:pt modelId="{32E1C95B-8A52-43EC-85B3-2E55DE7C7336}" type="pres">
      <dgm:prSet presAssocID="{234E47C7-67EA-4912-9C52-B0D328B98BEE}" presName="sibTrans" presStyleLbl="sibTrans1D1" presStyleIdx="8" presStyleCnt="14"/>
      <dgm:spPr/>
    </dgm:pt>
    <dgm:pt modelId="{044626FA-2F03-475D-96AC-D8A771D9F4EB}" type="pres">
      <dgm:prSet presAssocID="{234E47C7-67EA-4912-9C52-B0D328B98BEE}" presName="connectorText" presStyleLbl="sibTrans1D1" presStyleIdx="8" presStyleCnt="14"/>
      <dgm:spPr/>
    </dgm:pt>
    <dgm:pt modelId="{3835936E-75D9-4F56-9B91-617BE350F0CC}" type="pres">
      <dgm:prSet presAssocID="{BE28BC22-D04E-4331-8BEA-B242BB49816E}" presName="node" presStyleLbl="node1" presStyleIdx="9" presStyleCnt="15" custScaleX="120651">
        <dgm:presLayoutVars>
          <dgm:bulletEnabled val="1"/>
        </dgm:presLayoutVars>
      </dgm:prSet>
      <dgm:spPr/>
    </dgm:pt>
    <dgm:pt modelId="{46E8ED77-BFCF-4A46-881B-FFE0C78FCFE0}" type="pres">
      <dgm:prSet presAssocID="{E3B6F008-F6F3-497B-B2B0-CEFB02B21AA2}" presName="sibTrans" presStyleLbl="sibTrans1D1" presStyleIdx="9" presStyleCnt="14"/>
      <dgm:spPr/>
    </dgm:pt>
    <dgm:pt modelId="{F078A316-CBE8-4FFE-A622-E610F7778571}" type="pres">
      <dgm:prSet presAssocID="{E3B6F008-F6F3-497B-B2B0-CEFB02B21AA2}" presName="connectorText" presStyleLbl="sibTrans1D1" presStyleIdx="9" presStyleCnt="14"/>
      <dgm:spPr/>
    </dgm:pt>
    <dgm:pt modelId="{25EC0B38-9A12-4B46-A06F-FE070CC9708C}" type="pres">
      <dgm:prSet presAssocID="{C2DB67A3-FE72-4A0C-A7A9-A504EDEFD761}" presName="node" presStyleLbl="node1" presStyleIdx="10" presStyleCnt="15">
        <dgm:presLayoutVars>
          <dgm:bulletEnabled val="1"/>
        </dgm:presLayoutVars>
      </dgm:prSet>
      <dgm:spPr/>
    </dgm:pt>
    <dgm:pt modelId="{D64AA137-A775-4C34-9100-2964E10488C3}" type="pres">
      <dgm:prSet presAssocID="{2FD95C89-8EA5-4203-B6B6-0CAE1EBB90A4}" presName="sibTrans" presStyleLbl="sibTrans1D1" presStyleIdx="10" presStyleCnt="14"/>
      <dgm:spPr/>
    </dgm:pt>
    <dgm:pt modelId="{919F5024-C447-4996-99E6-1A18D98D81E6}" type="pres">
      <dgm:prSet presAssocID="{2FD95C89-8EA5-4203-B6B6-0CAE1EBB90A4}" presName="connectorText" presStyleLbl="sibTrans1D1" presStyleIdx="10" presStyleCnt="14"/>
      <dgm:spPr/>
    </dgm:pt>
    <dgm:pt modelId="{0DD9D910-5E5C-4746-A896-4C000A28141F}" type="pres">
      <dgm:prSet presAssocID="{8F1FABF1-CD55-4560-83E7-B80B0890A587}" presName="node" presStyleLbl="node1" presStyleIdx="11" presStyleCnt="15">
        <dgm:presLayoutVars>
          <dgm:bulletEnabled val="1"/>
        </dgm:presLayoutVars>
      </dgm:prSet>
      <dgm:spPr/>
    </dgm:pt>
    <dgm:pt modelId="{16BE5941-3527-4024-9D18-2D7CD207736E}" type="pres">
      <dgm:prSet presAssocID="{7F2BA914-4A55-4746-A1E1-33AFDD9E1008}" presName="sibTrans" presStyleLbl="sibTrans1D1" presStyleIdx="11" presStyleCnt="14"/>
      <dgm:spPr/>
    </dgm:pt>
    <dgm:pt modelId="{E6BF638F-1376-4801-9DF0-7CEEAA473B4A}" type="pres">
      <dgm:prSet presAssocID="{7F2BA914-4A55-4746-A1E1-33AFDD9E1008}" presName="connectorText" presStyleLbl="sibTrans1D1" presStyleIdx="11" presStyleCnt="14"/>
      <dgm:spPr/>
    </dgm:pt>
    <dgm:pt modelId="{47715681-DBCC-44B0-B203-10EB5B8E3505}" type="pres">
      <dgm:prSet presAssocID="{858BD195-32BE-40B5-B7BA-83BA91F1A56F}" presName="node" presStyleLbl="node1" presStyleIdx="12" presStyleCnt="15">
        <dgm:presLayoutVars>
          <dgm:bulletEnabled val="1"/>
        </dgm:presLayoutVars>
      </dgm:prSet>
      <dgm:spPr/>
    </dgm:pt>
    <dgm:pt modelId="{E1D98D9A-4277-4C28-8757-1F7007487124}" type="pres">
      <dgm:prSet presAssocID="{F9AEDCE2-3B50-4966-B3A7-60BDECA0A7FF}" presName="sibTrans" presStyleLbl="sibTrans1D1" presStyleIdx="12" presStyleCnt="14"/>
      <dgm:spPr/>
    </dgm:pt>
    <dgm:pt modelId="{61ED7840-640A-42C1-BC8A-7A98493BB15E}" type="pres">
      <dgm:prSet presAssocID="{F9AEDCE2-3B50-4966-B3A7-60BDECA0A7FF}" presName="connectorText" presStyleLbl="sibTrans1D1" presStyleIdx="12" presStyleCnt="14"/>
      <dgm:spPr/>
    </dgm:pt>
    <dgm:pt modelId="{ED1160D5-3329-4263-85A4-024764F9A99C}" type="pres">
      <dgm:prSet presAssocID="{19A72298-2097-4DD7-B7B5-3B41B633F7EE}" presName="node" presStyleLbl="node1" presStyleIdx="13" presStyleCnt="15">
        <dgm:presLayoutVars>
          <dgm:bulletEnabled val="1"/>
        </dgm:presLayoutVars>
      </dgm:prSet>
      <dgm:spPr/>
    </dgm:pt>
    <dgm:pt modelId="{75737707-3D83-41F8-8703-676EBA33D349}" type="pres">
      <dgm:prSet presAssocID="{60CE8E9B-7242-42BE-8BCE-2C9611B175F2}" presName="sibTrans" presStyleLbl="sibTrans1D1" presStyleIdx="13" presStyleCnt="14"/>
      <dgm:spPr/>
    </dgm:pt>
    <dgm:pt modelId="{244EA5B4-B863-4112-8E42-303F4DED2180}" type="pres">
      <dgm:prSet presAssocID="{60CE8E9B-7242-42BE-8BCE-2C9611B175F2}" presName="connectorText" presStyleLbl="sibTrans1D1" presStyleIdx="13" presStyleCnt="14"/>
      <dgm:spPr/>
    </dgm:pt>
    <dgm:pt modelId="{5C0FA704-05BD-4B12-AC52-A5F0300CFE44}" type="pres">
      <dgm:prSet presAssocID="{2B82FF42-9B87-4A42-869F-6C8978975082}" presName="node" presStyleLbl="node1" presStyleIdx="14" presStyleCnt="15" custScaleY="70749">
        <dgm:presLayoutVars>
          <dgm:bulletEnabled val="1"/>
        </dgm:presLayoutVars>
      </dgm:prSet>
      <dgm:spPr/>
    </dgm:pt>
  </dgm:ptLst>
  <dgm:cxnLst>
    <dgm:cxn modelId="{7466CF01-A73D-4241-A7D3-0A26897D0873}" type="presOf" srcId="{CA078A84-16B3-4BA6-BB76-F97A46F6E164}" destId="{8BA6CA96-DA9C-4DC9-A99D-E30E88E7CA42}" srcOrd="0" destOrd="0" presId="urn:microsoft.com/office/officeart/2016/7/layout/RepeatingBendingProcessNew"/>
    <dgm:cxn modelId="{06C5A108-6A3B-4416-82AE-4600F523BC79}" type="presOf" srcId="{604EB95F-2500-45CF-89AD-C44EE20C4123}" destId="{87AB4EE4-DABA-4B3E-A546-F1D7972FE48A}" srcOrd="0" destOrd="0" presId="urn:microsoft.com/office/officeart/2016/7/layout/RepeatingBendingProcessNew"/>
    <dgm:cxn modelId="{7462440C-2023-4678-AF2B-0ECB2F34AA4C}" type="presOf" srcId="{2FD95C89-8EA5-4203-B6B6-0CAE1EBB90A4}" destId="{D64AA137-A775-4C34-9100-2964E10488C3}" srcOrd="0" destOrd="0" presId="urn:microsoft.com/office/officeart/2016/7/layout/RepeatingBendingProcessNew"/>
    <dgm:cxn modelId="{47723C1B-047F-4EE0-B5E2-DF37D50DCA5A}" type="presOf" srcId="{7A30D5CC-1036-469E-ACBA-1777AD6A250E}" destId="{CEC51ACA-3CCA-45AB-B566-DC6B1F002E1E}" srcOrd="0" destOrd="0" presId="urn:microsoft.com/office/officeart/2016/7/layout/RepeatingBendingProcessNew"/>
    <dgm:cxn modelId="{1322611C-604B-4F40-A514-EFBA4FC0AB27}" srcId="{F4DFAAFB-BA46-4494-BC83-C6E3DF1AA79E}" destId="{858BD195-32BE-40B5-B7BA-83BA91F1A56F}" srcOrd="12" destOrd="0" parTransId="{7900F523-0E17-4FB0-B2FE-E05827E3C9D5}" sibTransId="{F9AEDCE2-3B50-4966-B3A7-60BDECA0A7FF}"/>
    <dgm:cxn modelId="{D3DA0C1D-9B48-441E-8D72-80130FCCBC5C}" type="presOf" srcId="{F967F7E1-4287-4AE4-A517-9554AB8B747F}" destId="{95A5E7EF-E161-4DD6-B7AA-8F84FEE58BE6}" srcOrd="1" destOrd="0" presId="urn:microsoft.com/office/officeart/2016/7/layout/RepeatingBendingProcessNew"/>
    <dgm:cxn modelId="{FDCEA91E-4833-49D4-BF43-327187412BCB}" type="presOf" srcId="{C846AFD9-F477-4F45-AC3E-A216D4FADD10}" destId="{5AD56F94-7A0B-4FEB-8630-60FC4B85E8B0}" srcOrd="0" destOrd="0" presId="urn:microsoft.com/office/officeart/2016/7/layout/RepeatingBendingProcessNew"/>
    <dgm:cxn modelId="{B7FB8A1F-24DB-4A23-9303-5C70D0F306C7}" type="presOf" srcId="{0E8D4F1F-C951-4094-AF1F-7087B72B34A9}" destId="{E4544E2B-91F7-477F-9F3A-C6C7A023AF52}" srcOrd="0" destOrd="0" presId="urn:microsoft.com/office/officeart/2016/7/layout/RepeatingBendingProcessNew"/>
    <dgm:cxn modelId="{13351E24-05A6-4756-A9E7-9BC3D37DF596}" type="presOf" srcId="{6BD6CEA6-096A-47BA-9A13-B6912D69EB28}" destId="{A17C1FC9-C707-487D-BCF6-7C2F444FE1D5}" srcOrd="0" destOrd="0" presId="urn:microsoft.com/office/officeart/2016/7/layout/RepeatingBendingProcessNew"/>
    <dgm:cxn modelId="{14E36B30-C212-4FCE-BDC3-CAC20241197C}" type="presOf" srcId="{C2C71739-5274-4199-A5C8-3CD96267427A}" destId="{1296E9A0-EB84-4177-8ECD-2CB135A7FE92}" srcOrd="1" destOrd="0" presId="urn:microsoft.com/office/officeart/2016/7/layout/RepeatingBendingProcessNew"/>
    <dgm:cxn modelId="{3CCA193B-EB31-454C-B05D-E9013EF5CBDE}" type="presOf" srcId="{60CE8E9B-7242-42BE-8BCE-2C9611B175F2}" destId="{75737707-3D83-41F8-8703-676EBA33D349}" srcOrd="0" destOrd="0" presId="urn:microsoft.com/office/officeart/2016/7/layout/RepeatingBendingProcessNew"/>
    <dgm:cxn modelId="{B364273D-8FA8-4E0D-BA53-01DF4D5C0CB3}" type="presOf" srcId="{E3B6F008-F6F3-497B-B2B0-CEFB02B21AA2}" destId="{46E8ED77-BFCF-4A46-881B-FFE0C78FCFE0}" srcOrd="0" destOrd="0" presId="urn:microsoft.com/office/officeart/2016/7/layout/RepeatingBendingProcessNew"/>
    <dgm:cxn modelId="{2118655C-C4EF-4C9D-8BE1-BBFBF33AC0CA}" type="presOf" srcId="{BE28BC22-D04E-4331-8BEA-B242BB49816E}" destId="{3835936E-75D9-4F56-9B91-617BE350F0CC}" srcOrd="0" destOrd="0" presId="urn:microsoft.com/office/officeart/2016/7/layout/RepeatingBendingProcessNew"/>
    <dgm:cxn modelId="{DDF0895C-9A82-4CA6-840A-93ECD81C2B3A}" type="presOf" srcId="{C846AFD9-F477-4F45-AC3E-A216D4FADD10}" destId="{EE5E7555-8A55-41C3-A962-EDADC16EC5D3}" srcOrd="1" destOrd="0" presId="urn:microsoft.com/office/officeart/2016/7/layout/RepeatingBendingProcessNew"/>
    <dgm:cxn modelId="{53134146-E76A-49EA-B0B3-31A6C5D74225}" srcId="{F4DFAAFB-BA46-4494-BC83-C6E3DF1AA79E}" destId="{C2DB67A3-FE72-4A0C-A7A9-A504EDEFD761}" srcOrd="10" destOrd="0" parTransId="{43FD1150-1223-4BFB-8EF1-261A30E75CD8}" sibTransId="{2FD95C89-8EA5-4203-B6B6-0CAE1EBB90A4}"/>
    <dgm:cxn modelId="{8E683A4A-45DB-4B55-852F-89FCFF6F6DE8}" type="presOf" srcId="{329112C6-6A41-4D25-B990-51119EBCE6E9}" destId="{EF634CAA-FBD6-4E86-9AD6-106B2F49003E}" srcOrd="0" destOrd="0" presId="urn:microsoft.com/office/officeart/2016/7/layout/RepeatingBendingProcessNew"/>
    <dgm:cxn modelId="{9064DA4A-8FAE-475D-8E30-A62CF0C081F0}" type="presOf" srcId="{234E47C7-67EA-4912-9C52-B0D328B98BEE}" destId="{044626FA-2F03-475D-96AC-D8A771D9F4EB}" srcOrd="1" destOrd="0" presId="urn:microsoft.com/office/officeart/2016/7/layout/RepeatingBendingProcessNew"/>
    <dgm:cxn modelId="{09BA954B-CC99-4C8A-8148-1957C32295BC}" type="presOf" srcId="{F4DFAAFB-BA46-4494-BC83-C6E3DF1AA79E}" destId="{806A671E-C133-4EF7-BE4D-3E4EF28F1FDB}" srcOrd="0" destOrd="0" presId="urn:microsoft.com/office/officeart/2016/7/layout/RepeatingBendingProcessNew"/>
    <dgm:cxn modelId="{B3CDF86D-256F-4022-A7D0-C4B0D11C5CD3}" srcId="{F4DFAAFB-BA46-4494-BC83-C6E3DF1AA79E}" destId="{A4FF96FF-9863-4C6E-BF75-15C14CCA26BE}" srcOrd="7" destOrd="0" parTransId="{D085DE49-D500-4192-9DFE-DE7DB94C929D}" sibTransId="{108A1EDA-CF4C-456F-8C89-538B84A0FCEC}"/>
    <dgm:cxn modelId="{E77D8450-FFA0-489E-AAF4-6E8C1790511C}" type="presOf" srcId="{C2C71739-5274-4199-A5C8-3CD96267427A}" destId="{0A8D61C6-BA20-4807-B2F8-2773201ACD5D}" srcOrd="0" destOrd="0" presId="urn:microsoft.com/office/officeart/2016/7/layout/RepeatingBendingProcessNew"/>
    <dgm:cxn modelId="{C1439772-A5CA-4EF1-9F40-9936E9EA138E}" srcId="{F4DFAAFB-BA46-4494-BC83-C6E3DF1AA79E}" destId="{6BD6CEA6-096A-47BA-9A13-B6912D69EB28}" srcOrd="6" destOrd="0" parTransId="{5792C52C-DD07-4FFB-8389-BC6F4F809117}" sibTransId="{2EB2C269-E55A-4183-88B6-802C6DE760D2}"/>
    <dgm:cxn modelId="{0ABFE852-9163-424B-ABFE-4806132C831A}" type="presOf" srcId="{7F2BA914-4A55-4746-A1E1-33AFDD9E1008}" destId="{E6BF638F-1376-4801-9DF0-7CEEAA473B4A}" srcOrd="1" destOrd="0" presId="urn:microsoft.com/office/officeart/2016/7/layout/RepeatingBendingProcessNew"/>
    <dgm:cxn modelId="{AB320A73-2D90-428C-BB90-77E1CBBDE7DF}" type="presOf" srcId="{2FD95C89-8EA5-4203-B6B6-0CAE1EBB90A4}" destId="{919F5024-C447-4996-99E6-1A18D98D81E6}" srcOrd="1" destOrd="0" presId="urn:microsoft.com/office/officeart/2016/7/layout/RepeatingBendingProcessNew"/>
    <dgm:cxn modelId="{9DC2AF73-2719-4F16-AFF3-08A20783C153}" type="presOf" srcId="{7AE0C129-5490-4C1E-B8A4-C43751F0FED0}" destId="{4682AB50-CEBA-404C-BC7E-6EBF047C4A03}" srcOrd="1" destOrd="0" presId="urn:microsoft.com/office/officeart/2016/7/layout/RepeatingBendingProcessNew"/>
    <dgm:cxn modelId="{D8182954-C846-41A7-B843-80C5A74FC217}" type="presOf" srcId="{7F2BA914-4A55-4746-A1E1-33AFDD9E1008}" destId="{16BE5941-3527-4024-9D18-2D7CD207736E}" srcOrd="0" destOrd="0" presId="urn:microsoft.com/office/officeart/2016/7/layout/RepeatingBendingProcessNew"/>
    <dgm:cxn modelId="{AD474655-7D6F-4CEC-BA54-738F0D93C754}" srcId="{F4DFAAFB-BA46-4494-BC83-C6E3DF1AA79E}" destId="{8F1FABF1-CD55-4560-83E7-B80B0890A587}" srcOrd="11" destOrd="0" parTransId="{E4FE21C5-A19C-4E93-94CA-BF2FC1FC1FEB}" sibTransId="{7F2BA914-4A55-4746-A1E1-33AFDD9E1008}"/>
    <dgm:cxn modelId="{7518C457-D704-4C9B-98D3-5F2268E03FEA}" type="presOf" srcId="{DE4F5E35-BB21-4E1B-AD13-644EA1829AF6}" destId="{BDEBB653-CBE1-47B1-9E64-B3FD36EA3498}" srcOrd="0" destOrd="0" presId="urn:microsoft.com/office/officeart/2016/7/layout/RepeatingBendingProcessNew"/>
    <dgm:cxn modelId="{1CCE4878-33A1-4799-B7E9-CAE23064F8CA}" srcId="{F4DFAAFB-BA46-4494-BC83-C6E3DF1AA79E}" destId="{873D3A8C-1073-47E2-A3AB-5F2AAED00A04}" srcOrd="3" destOrd="0" parTransId="{2ACF574F-FE94-4218-A601-911C6CC3A458}" sibTransId="{7AE0C129-5490-4C1E-B8A4-C43751F0FED0}"/>
    <dgm:cxn modelId="{5A6FA558-8FD6-4F42-8BD7-C3BE7133CBD6}" type="presOf" srcId="{108A1EDA-CF4C-456F-8C89-538B84A0FCEC}" destId="{FDB019EE-2C9F-4A90-B339-CAB81B45C3BB}" srcOrd="1" destOrd="0" presId="urn:microsoft.com/office/officeart/2016/7/layout/RepeatingBendingProcessNew"/>
    <dgm:cxn modelId="{1BCEC55A-F147-48B7-AED0-AD1FFE8FFC47}" srcId="{F4DFAAFB-BA46-4494-BC83-C6E3DF1AA79E}" destId="{0E8D4F1F-C951-4094-AF1F-7087B72B34A9}" srcOrd="0" destOrd="0" parTransId="{0FE75AEA-BC97-4864-9E33-C2D962089803}" sibTransId="{DE4F5E35-BB21-4E1B-AD13-644EA1829AF6}"/>
    <dgm:cxn modelId="{F942D680-B825-40EC-93A8-B046A263B77B}" srcId="{F4DFAAFB-BA46-4494-BC83-C6E3DF1AA79E}" destId="{BE28BC22-D04E-4331-8BEA-B242BB49816E}" srcOrd="9" destOrd="0" parTransId="{4D2C2915-F304-44AC-A634-BF24D0B0253E}" sibTransId="{E3B6F008-F6F3-497B-B2B0-CEFB02B21AA2}"/>
    <dgm:cxn modelId="{440D6582-1886-4123-8FD0-BD86284EF649}" type="presOf" srcId="{2EB2C269-E55A-4183-88B6-802C6DE760D2}" destId="{DC6B4350-9C4D-4A9B-862B-1AE81EE43295}" srcOrd="0" destOrd="0" presId="urn:microsoft.com/office/officeart/2016/7/layout/RepeatingBendingProcessNew"/>
    <dgm:cxn modelId="{EAF2988A-2A7F-485E-83AD-538BB6BC7EA1}" srcId="{F4DFAAFB-BA46-4494-BC83-C6E3DF1AA79E}" destId="{7A30D5CC-1036-469E-ACBA-1777AD6A250E}" srcOrd="4" destOrd="0" parTransId="{2773313A-554F-4D44-9F07-FAF63C32C204}" sibTransId="{C2C71739-5274-4199-A5C8-3CD96267427A}"/>
    <dgm:cxn modelId="{6D7E288B-7BE7-4DDB-91C6-1D1D83B4952F}" type="presOf" srcId="{329112C6-6A41-4D25-B990-51119EBCE6E9}" destId="{EED21929-BC1C-46F7-BB69-2699247CE0C4}" srcOrd="1" destOrd="0" presId="urn:microsoft.com/office/officeart/2016/7/layout/RepeatingBendingProcessNew"/>
    <dgm:cxn modelId="{05D8928B-8ABA-4565-9D9D-051FE426CE94}" type="presOf" srcId="{07DABAA4-E062-4DC4-ABA2-888ACC71D853}" destId="{D8558170-95DC-45BD-B647-40442FA6B6C3}" srcOrd="0" destOrd="0" presId="urn:microsoft.com/office/officeart/2016/7/layout/RepeatingBendingProcessNew"/>
    <dgm:cxn modelId="{07048890-0AA7-4C3F-8254-3C310188AAA2}" type="presOf" srcId="{F9AEDCE2-3B50-4966-B3A7-60BDECA0A7FF}" destId="{61ED7840-640A-42C1-BC8A-7A98493BB15E}" srcOrd="1" destOrd="0" presId="urn:microsoft.com/office/officeart/2016/7/layout/RepeatingBendingProcessNew"/>
    <dgm:cxn modelId="{470EF890-174C-454A-A96F-B3FE70FCE540}" srcId="{F4DFAAFB-BA46-4494-BC83-C6E3DF1AA79E}" destId="{19A72298-2097-4DD7-B7B5-3B41B633F7EE}" srcOrd="13" destOrd="0" parTransId="{79161C0C-DC25-469F-AACF-A7A87386EACE}" sibTransId="{60CE8E9B-7242-42BE-8BCE-2C9611B175F2}"/>
    <dgm:cxn modelId="{FAFF739F-EA05-43EB-86A0-1804732BAB1E}" type="presOf" srcId="{DE4F5E35-BB21-4E1B-AD13-644EA1829AF6}" destId="{8FDA97FA-16B6-43FE-B5CD-EB9579F29594}" srcOrd="1" destOrd="0" presId="urn:microsoft.com/office/officeart/2016/7/layout/RepeatingBendingProcessNew"/>
    <dgm:cxn modelId="{61A7EAA7-4F01-42F3-AEC7-F355FCB855DC}" type="presOf" srcId="{7AE0C129-5490-4C1E-B8A4-C43751F0FED0}" destId="{948774D2-1F8B-4AE8-90C4-26972C67EDB9}" srcOrd="0" destOrd="0" presId="urn:microsoft.com/office/officeart/2016/7/layout/RepeatingBendingProcessNew"/>
    <dgm:cxn modelId="{23B0CFB2-6B1C-4E45-801A-D1BAFC961EAE}" type="presOf" srcId="{858BD195-32BE-40B5-B7BA-83BA91F1A56F}" destId="{47715681-DBCC-44B0-B203-10EB5B8E3505}" srcOrd="0" destOrd="0" presId="urn:microsoft.com/office/officeart/2016/7/layout/RepeatingBendingProcessNew"/>
    <dgm:cxn modelId="{184598C1-185A-49F3-A632-4D78AA46E177}" type="presOf" srcId="{2EB2C269-E55A-4183-88B6-802C6DE760D2}" destId="{430F4B2A-E78A-4980-BEC0-2B549518031A}" srcOrd="1" destOrd="0" presId="urn:microsoft.com/office/officeart/2016/7/layout/RepeatingBendingProcessNew"/>
    <dgm:cxn modelId="{F8EDAEC2-4C1B-43EC-A8D8-E217C7E24683}" type="presOf" srcId="{E3B6F008-F6F3-497B-B2B0-CEFB02B21AA2}" destId="{F078A316-CBE8-4FFE-A622-E610F7778571}" srcOrd="1" destOrd="0" presId="urn:microsoft.com/office/officeart/2016/7/layout/RepeatingBendingProcessNew"/>
    <dgm:cxn modelId="{101106C4-2B38-4681-B80F-1C12CA8FC259}" srcId="{F4DFAAFB-BA46-4494-BC83-C6E3DF1AA79E}" destId="{07DABAA4-E062-4DC4-ABA2-888ACC71D853}" srcOrd="1" destOrd="0" parTransId="{0C947E7C-4B91-4E45-8EAE-71589CFCB2CE}" sibTransId="{F967F7E1-4287-4AE4-A517-9554AB8B747F}"/>
    <dgm:cxn modelId="{FE0C4CC7-0408-4A21-80D3-23D95C7E9ACD}" type="presOf" srcId="{F9AEDCE2-3B50-4966-B3A7-60BDECA0A7FF}" destId="{E1D98D9A-4277-4C28-8757-1F7007487124}" srcOrd="0" destOrd="0" presId="urn:microsoft.com/office/officeart/2016/7/layout/RepeatingBendingProcessNew"/>
    <dgm:cxn modelId="{9D3F0BCD-BB12-4F52-8B1D-AA865EB4341D}" type="presOf" srcId="{A4FF96FF-9863-4C6E-BF75-15C14CCA26BE}" destId="{21DB1424-DE0A-4E01-82FA-AB4440B3E3C4}" srcOrd="0" destOrd="0" presId="urn:microsoft.com/office/officeart/2016/7/layout/RepeatingBendingProcessNew"/>
    <dgm:cxn modelId="{B43D1ACE-01D0-4823-8E35-AE9DFD57E7EF}" srcId="{F4DFAAFB-BA46-4494-BC83-C6E3DF1AA79E}" destId="{2B82FF42-9B87-4A42-869F-6C8978975082}" srcOrd="14" destOrd="0" parTransId="{8F9F12E7-776A-4849-B142-3C049AEDA66C}" sibTransId="{E48DFA6B-B0B2-483B-9026-B6B2C720C08B}"/>
    <dgm:cxn modelId="{65E65CD2-EBFB-4C3E-B751-DED5E2FF56FE}" type="presOf" srcId="{2B82FF42-9B87-4A42-869F-6C8978975082}" destId="{5C0FA704-05BD-4B12-AC52-A5F0300CFE44}" srcOrd="0" destOrd="0" presId="urn:microsoft.com/office/officeart/2016/7/layout/RepeatingBendingProcessNew"/>
    <dgm:cxn modelId="{35D59FD2-0544-4F11-9CBB-CF6AAFC81C85}" type="presOf" srcId="{234E47C7-67EA-4912-9C52-B0D328B98BEE}" destId="{32E1C95B-8A52-43EC-85B3-2E55DE7C7336}" srcOrd="0" destOrd="0" presId="urn:microsoft.com/office/officeart/2016/7/layout/RepeatingBendingProcessNew"/>
    <dgm:cxn modelId="{F26CEED6-497E-402B-B389-9E24EFCDFB7A}" srcId="{F4DFAAFB-BA46-4494-BC83-C6E3DF1AA79E}" destId="{CA078A84-16B3-4BA6-BB76-F97A46F6E164}" srcOrd="5" destOrd="0" parTransId="{5F14B191-4A2D-45FF-AF6E-AA1DBB91E7BE}" sibTransId="{329112C6-6A41-4D25-B990-51119EBCE6E9}"/>
    <dgm:cxn modelId="{F51040DD-4262-4404-A9DC-D2D3CDEE41AF}" srcId="{F4DFAAFB-BA46-4494-BC83-C6E3DF1AA79E}" destId="{B19CC161-CFDA-4B08-838B-75C9EFAA9B58}" srcOrd="8" destOrd="0" parTransId="{DD62BBFE-0738-4B48-9535-3EE878239FFB}" sibTransId="{234E47C7-67EA-4912-9C52-B0D328B98BEE}"/>
    <dgm:cxn modelId="{2AE85DE0-1C44-4B1C-A1C2-5AEA8464BDF8}" type="presOf" srcId="{108A1EDA-CF4C-456F-8C89-538B84A0FCEC}" destId="{A1E3AF6A-C037-43D7-85F0-9BAE732AED61}" srcOrd="0" destOrd="0" presId="urn:microsoft.com/office/officeart/2016/7/layout/RepeatingBendingProcessNew"/>
    <dgm:cxn modelId="{242449E0-F776-48D6-853D-03EEBE9975A4}" type="presOf" srcId="{8F1FABF1-CD55-4560-83E7-B80B0890A587}" destId="{0DD9D910-5E5C-4746-A896-4C000A28141F}" srcOrd="0" destOrd="0" presId="urn:microsoft.com/office/officeart/2016/7/layout/RepeatingBendingProcessNew"/>
    <dgm:cxn modelId="{4C4FDCE4-B9F8-4C39-BEBD-37E4C3C89079}" type="presOf" srcId="{B19CC161-CFDA-4B08-838B-75C9EFAA9B58}" destId="{DCE1371B-FC49-4298-90C0-465FADDCE691}" srcOrd="0" destOrd="0" presId="urn:microsoft.com/office/officeart/2016/7/layout/RepeatingBendingProcessNew"/>
    <dgm:cxn modelId="{9F67D2E8-88AA-498C-BA7B-70F1DE9F0710}" type="presOf" srcId="{60CE8E9B-7242-42BE-8BCE-2C9611B175F2}" destId="{244EA5B4-B863-4112-8E42-303F4DED2180}" srcOrd="1" destOrd="0" presId="urn:microsoft.com/office/officeart/2016/7/layout/RepeatingBendingProcessNew"/>
    <dgm:cxn modelId="{7276A4EC-C2EC-4D8F-9D9A-D0982EFE7E93}" type="presOf" srcId="{C2DB67A3-FE72-4A0C-A7A9-A504EDEFD761}" destId="{25EC0B38-9A12-4B46-A06F-FE070CC9708C}" srcOrd="0" destOrd="0" presId="urn:microsoft.com/office/officeart/2016/7/layout/RepeatingBendingProcessNew"/>
    <dgm:cxn modelId="{D7DBC3EC-1263-46B4-A368-F2635CEC30F2}" type="presOf" srcId="{F967F7E1-4287-4AE4-A517-9554AB8B747F}" destId="{A522DCE2-0009-459E-B54B-4C27055DA01F}" srcOrd="0" destOrd="0" presId="urn:microsoft.com/office/officeart/2016/7/layout/RepeatingBendingProcessNew"/>
    <dgm:cxn modelId="{BFDB6CF3-8409-42EC-91DC-16B902C3C885}" type="presOf" srcId="{19A72298-2097-4DD7-B7B5-3B41B633F7EE}" destId="{ED1160D5-3329-4263-85A4-024764F9A99C}" srcOrd="0" destOrd="0" presId="urn:microsoft.com/office/officeart/2016/7/layout/RepeatingBendingProcessNew"/>
    <dgm:cxn modelId="{8C478BF4-AB21-47B9-ABCF-951F817B0FA9}" srcId="{F4DFAAFB-BA46-4494-BC83-C6E3DF1AA79E}" destId="{604EB95F-2500-45CF-89AD-C44EE20C4123}" srcOrd="2" destOrd="0" parTransId="{C302BA27-F27A-4F6D-B062-B439586E1E17}" sibTransId="{C846AFD9-F477-4F45-AC3E-A216D4FADD10}"/>
    <dgm:cxn modelId="{BE2CDAF5-8E48-49AC-954D-851757691B05}" type="presOf" srcId="{873D3A8C-1073-47E2-A3AB-5F2AAED00A04}" destId="{DAB09AA3-66F0-49F6-89E3-F43B4C9FD211}" srcOrd="0" destOrd="0" presId="urn:microsoft.com/office/officeart/2016/7/layout/RepeatingBendingProcessNew"/>
    <dgm:cxn modelId="{25DC5D8C-7257-40DA-A9B9-C793E9C99119}" type="presParOf" srcId="{806A671E-C133-4EF7-BE4D-3E4EF28F1FDB}" destId="{E4544E2B-91F7-477F-9F3A-C6C7A023AF52}" srcOrd="0" destOrd="0" presId="urn:microsoft.com/office/officeart/2016/7/layout/RepeatingBendingProcessNew"/>
    <dgm:cxn modelId="{A41FE674-BEE3-4642-8F59-AE311ACC0EEB}" type="presParOf" srcId="{806A671E-C133-4EF7-BE4D-3E4EF28F1FDB}" destId="{BDEBB653-CBE1-47B1-9E64-B3FD36EA3498}" srcOrd="1" destOrd="0" presId="urn:microsoft.com/office/officeart/2016/7/layout/RepeatingBendingProcessNew"/>
    <dgm:cxn modelId="{6F3EECFF-CB88-4279-937B-BC626F1ADBD8}" type="presParOf" srcId="{BDEBB653-CBE1-47B1-9E64-B3FD36EA3498}" destId="{8FDA97FA-16B6-43FE-B5CD-EB9579F29594}" srcOrd="0" destOrd="0" presId="urn:microsoft.com/office/officeart/2016/7/layout/RepeatingBendingProcessNew"/>
    <dgm:cxn modelId="{335D8BE4-9028-4122-AE6B-16E092018032}" type="presParOf" srcId="{806A671E-C133-4EF7-BE4D-3E4EF28F1FDB}" destId="{D8558170-95DC-45BD-B647-40442FA6B6C3}" srcOrd="2" destOrd="0" presId="urn:microsoft.com/office/officeart/2016/7/layout/RepeatingBendingProcessNew"/>
    <dgm:cxn modelId="{42BB8834-6BD8-4530-ABEC-A99BBCC7A6A1}" type="presParOf" srcId="{806A671E-C133-4EF7-BE4D-3E4EF28F1FDB}" destId="{A522DCE2-0009-459E-B54B-4C27055DA01F}" srcOrd="3" destOrd="0" presId="urn:microsoft.com/office/officeart/2016/7/layout/RepeatingBendingProcessNew"/>
    <dgm:cxn modelId="{3222304C-C2BF-44EA-A6D4-353C87037C52}" type="presParOf" srcId="{A522DCE2-0009-459E-B54B-4C27055DA01F}" destId="{95A5E7EF-E161-4DD6-B7AA-8F84FEE58BE6}" srcOrd="0" destOrd="0" presId="urn:microsoft.com/office/officeart/2016/7/layout/RepeatingBendingProcessNew"/>
    <dgm:cxn modelId="{FF936017-0B88-4FFE-AAD4-DCB0922AF802}" type="presParOf" srcId="{806A671E-C133-4EF7-BE4D-3E4EF28F1FDB}" destId="{87AB4EE4-DABA-4B3E-A546-F1D7972FE48A}" srcOrd="4" destOrd="0" presId="urn:microsoft.com/office/officeart/2016/7/layout/RepeatingBendingProcessNew"/>
    <dgm:cxn modelId="{78AE8E74-1C83-4B55-8E8A-407629D71C4B}" type="presParOf" srcId="{806A671E-C133-4EF7-BE4D-3E4EF28F1FDB}" destId="{5AD56F94-7A0B-4FEB-8630-60FC4B85E8B0}" srcOrd="5" destOrd="0" presId="urn:microsoft.com/office/officeart/2016/7/layout/RepeatingBendingProcessNew"/>
    <dgm:cxn modelId="{7FB58824-E942-4145-9A7F-91C129BF2712}" type="presParOf" srcId="{5AD56F94-7A0B-4FEB-8630-60FC4B85E8B0}" destId="{EE5E7555-8A55-41C3-A962-EDADC16EC5D3}" srcOrd="0" destOrd="0" presId="urn:microsoft.com/office/officeart/2016/7/layout/RepeatingBendingProcessNew"/>
    <dgm:cxn modelId="{47806057-DDF9-45AC-947D-3BB34EAFD6D3}" type="presParOf" srcId="{806A671E-C133-4EF7-BE4D-3E4EF28F1FDB}" destId="{DAB09AA3-66F0-49F6-89E3-F43B4C9FD211}" srcOrd="6" destOrd="0" presId="urn:microsoft.com/office/officeart/2016/7/layout/RepeatingBendingProcessNew"/>
    <dgm:cxn modelId="{31F37BF6-B8E5-4E35-AAB1-883FA328C3D7}" type="presParOf" srcId="{806A671E-C133-4EF7-BE4D-3E4EF28F1FDB}" destId="{948774D2-1F8B-4AE8-90C4-26972C67EDB9}" srcOrd="7" destOrd="0" presId="urn:microsoft.com/office/officeart/2016/7/layout/RepeatingBendingProcessNew"/>
    <dgm:cxn modelId="{4AEB2230-50B1-47FB-8408-9CBE1B565D2E}" type="presParOf" srcId="{948774D2-1F8B-4AE8-90C4-26972C67EDB9}" destId="{4682AB50-CEBA-404C-BC7E-6EBF047C4A03}" srcOrd="0" destOrd="0" presId="urn:microsoft.com/office/officeart/2016/7/layout/RepeatingBendingProcessNew"/>
    <dgm:cxn modelId="{AE772B61-8B6E-463A-A98C-706944A05938}" type="presParOf" srcId="{806A671E-C133-4EF7-BE4D-3E4EF28F1FDB}" destId="{CEC51ACA-3CCA-45AB-B566-DC6B1F002E1E}" srcOrd="8" destOrd="0" presId="urn:microsoft.com/office/officeart/2016/7/layout/RepeatingBendingProcessNew"/>
    <dgm:cxn modelId="{AB75F4D2-616A-4689-9471-FBE9D54A28A4}" type="presParOf" srcId="{806A671E-C133-4EF7-BE4D-3E4EF28F1FDB}" destId="{0A8D61C6-BA20-4807-B2F8-2773201ACD5D}" srcOrd="9" destOrd="0" presId="urn:microsoft.com/office/officeart/2016/7/layout/RepeatingBendingProcessNew"/>
    <dgm:cxn modelId="{0A777B0D-7EBA-4A88-AAB9-62566C56F968}" type="presParOf" srcId="{0A8D61C6-BA20-4807-B2F8-2773201ACD5D}" destId="{1296E9A0-EB84-4177-8ECD-2CB135A7FE92}" srcOrd="0" destOrd="0" presId="urn:microsoft.com/office/officeart/2016/7/layout/RepeatingBendingProcessNew"/>
    <dgm:cxn modelId="{96FE41F2-E9C4-4A0D-891E-49D4987BFB1C}" type="presParOf" srcId="{806A671E-C133-4EF7-BE4D-3E4EF28F1FDB}" destId="{8BA6CA96-DA9C-4DC9-A99D-E30E88E7CA42}" srcOrd="10" destOrd="0" presId="urn:microsoft.com/office/officeart/2016/7/layout/RepeatingBendingProcessNew"/>
    <dgm:cxn modelId="{1F66C0EC-6D0D-4507-8A17-A8EBBCEC0103}" type="presParOf" srcId="{806A671E-C133-4EF7-BE4D-3E4EF28F1FDB}" destId="{EF634CAA-FBD6-4E86-9AD6-106B2F49003E}" srcOrd="11" destOrd="0" presId="urn:microsoft.com/office/officeart/2016/7/layout/RepeatingBendingProcessNew"/>
    <dgm:cxn modelId="{8F2494AD-74D3-42A5-9540-FEC6B86759DF}" type="presParOf" srcId="{EF634CAA-FBD6-4E86-9AD6-106B2F49003E}" destId="{EED21929-BC1C-46F7-BB69-2699247CE0C4}" srcOrd="0" destOrd="0" presId="urn:microsoft.com/office/officeart/2016/7/layout/RepeatingBendingProcessNew"/>
    <dgm:cxn modelId="{94AA03F4-7D51-49D4-BFF1-31F108D3A3F0}" type="presParOf" srcId="{806A671E-C133-4EF7-BE4D-3E4EF28F1FDB}" destId="{A17C1FC9-C707-487D-BCF6-7C2F444FE1D5}" srcOrd="12" destOrd="0" presId="urn:microsoft.com/office/officeart/2016/7/layout/RepeatingBendingProcessNew"/>
    <dgm:cxn modelId="{63D26BE4-7746-4D56-BF2D-9D12A30A2F85}" type="presParOf" srcId="{806A671E-C133-4EF7-BE4D-3E4EF28F1FDB}" destId="{DC6B4350-9C4D-4A9B-862B-1AE81EE43295}" srcOrd="13" destOrd="0" presId="urn:microsoft.com/office/officeart/2016/7/layout/RepeatingBendingProcessNew"/>
    <dgm:cxn modelId="{17651488-065E-46F3-BB6A-44EBFA660705}" type="presParOf" srcId="{DC6B4350-9C4D-4A9B-862B-1AE81EE43295}" destId="{430F4B2A-E78A-4980-BEC0-2B549518031A}" srcOrd="0" destOrd="0" presId="urn:microsoft.com/office/officeart/2016/7/layout/RepeatingBendingProcessNew"/>
    <dgm:cxn modelId="{6A41C626-140B-4DDF-8264-A7DB6C26C39F}" type="presParOf" srcId="{806A671E-C133-4EF7-BE4D-3E4EF28F1FDB}" destId="{21DB1424-DE0A-4E01-82FA-AB4440B3E3C4}" srcOrd="14" destOrd="0" presId="urn:microsoft.com/office/officeart/2016/7/layout/RepeatingBendingProcessNew"/>
    <dgm:cxn modelId="{3C1C159B-160B-41AC-A607-7A6F388AC78D}" type="presParOf" srcId="{806A671E-C133-4EF7-BE4D-3E4EF28F1FDB}" destId="{A1E3AF6A-C037-43D7-85F0-9BAE732AED61}" srcOrd="15" destOrd="0" presId="urn:microsoft.com/office/officeart/2016/7/layout/RepeatingBendingProcessNew"/>
    <dgm:cxn modelId="{FD3A6637-BD7E-4DD1-80AD-D2500A395794}" type="presParOf" srcId="{A1E3AF6A-C037-43D7-85F0-9BAE732AED61}" destId="{FDB019EE-2C9F-4A90-B339-CAB81B45C3BB}" srcOrd="0" destOrd="0" presId="urn:microsoft.com/office/officeart/2016/7/layout/RepeatingBendingProcessNew"/>
    <dgm:cxn modelId="{34C7895C-4C7B-489E-9E41-54ECB27E05F3}" type="presParOf" srcId="{806A671E-C133-4EF7-BE4D-3E4EF28F1FDB}" destId="{DCE1371B-FC49-4298-90C0-465FADDCE691}" srcOrd="16" destOrd="0" presId="urn:microsoft.com/office/officeart/2016/7/layout/RepeatingBendingProcessNew"/>
    <dgm:cxn modelId="{2F3EC648-8092-4B8A-BA64-83BE698AC52B}" type="presParOf" srcId="{806A671E-C133-4EF7-BE4D-3E4EF28F1FDB}" destId="{32E1C95B-8A52-43EC-85B3-2E55DE7C7336}" srcOrd="17" destOrd="0" presId="urn:microsoft.com/office/officeart/2016/7/layout/RepeatingBendingProcessNew"/>
    <dgm:cxn modelId="{84F6F2A8-A98C-48A7-9E72-4489E696559C}" type="presParOf" srcId="{32E1C95B-8A52-43EC-85B3-2E55DE7C7336}" destId="{044626FA-2F03-475D-96AC-D8A771D9F4EB}" srcOrd="0" destOrd="0" presId="urn:microsoft.com/office/officeart/2016/7/layout/RepeatingBendingProcessNew"/>
    <dgm:cxn modelId="{B0A19B9B-5310-41CE-B9BF-408FB462F8C1}" type="presParOf" srcId="{806A671E-C133-4EF7-BE4D-3E4EF28F1FDB}" destId="{3835936E-75D9-4F56-9B91-617BE350F0CC}" srcOrd="18" destOrd="0" presId="urn:microsoft.com/office/officeart/2016/7/layout/RepeatingBendingProcessNew"/>
    <dgm:cxn modelId="{1260B802-8886-4502-8CEB-07FB53CA04F7}" type="presParOf" srcId="{806A671E-C133-4EF7-BE4D-3E4EF28F1FDB}" destId="{46E8ED77-BFCF-4A46-881B-FFE0C78FCFE0}" srcOrd="19" destOrd="0" presId="urn:microsoft.com/office/officeart/2016/7/layout/RepeatingBendingProcessNew"/>
    <dgm:cxn modelId="{A69E8203-FB40-484D-9DCD-971881C1024D}" type="presParOf" srcId="{46E8ED77-BFCF-4A46-881B-FFE0C78FCFE0}" destId="{F078A316-CBE8-4FFE-A622-E610F7778571}" srcOrd="0" destOrd="0" presId="urn:microsoft.com/office/officeart/2016/7/layout/RepeatingBendingProcessNew"/>
    <dgm:cxn modelId="{BD8D7F0F-00DF-4E53-817A-091E0DF10F33}" type="presParOf" srcId="{806A671E-C133-4EF7-BE4D-3E4EF28F1FDB}" destId="{25EC0B38-9A12-4B46-A06F-FE070CC9708C}" srcOrd="20" destOrd="0" presId="urn:microsoft.com/office/officeart/2016/7/layout/RepeatingBendingProcessNew"/>
    <dgm:cxn modelId="{5E9DCC39-2501-418E-932E-FA92D7FD413C}" type="presParOf" srcId="{806A671E-C133-4EF7-BE4D-3E4EF28F1FDB}" destId="{D64AA137-A775-4C34-9100-2964E10488C3}" srcOrd="21" destOrd="0" presId="urn:microsoft.com/office/officeart/2016/7/layout/RepeatingBendingProcessNew"/>
    <dgm:cxn modelId="{D1D9B809-E31E-4EF8-A752-FA8DF99A3274}" type="presParOf" srcId="{D64AA137-A775-4C34-9100-2964E10488C3}" destId="{919F5024-C447-4996-99E6-1A18D98D81E6}" srcOrd="0" destOrd="0" presId="urn:microsoft.com/office/officeart/2016/7/layout/RepeatingBendingProcessNew"/>
    <dgm:cxn modelId="{334CD624-273F-4539-9EE7-5E973A433D25}" type="presParOf" srcId="{806A671E-C133-4EF7-BE4D-3E4EF28F1FDB}" destId="{0DD9D910-5E5C-4746-A896-4C000A28141F}" srcOrd="22" destOrd="0" presId="urn:microsoft.com/office/officeart/2016/7/layout/RepeatingBendingProcessNew"/>
    <dgm:cxn modelId="{6D7040CE-2B00-4648-910B-83BA2B8BCED5}" type="presParOf" srcId="{806A671E-C133-4EF7-BE4D-3E4EF28F1FDB}" destId="{16BE5941-3527-4024-9D18-2D7CD207736E}" srcOrd="23" destOrd="0" presId="urn:microsoft.com/office/officeart/2016/7/layout/RepeatingBendingProcessNew"/>
    <dgm:cxn modelId="{59D8F030-3F7D-4831-90C6-A338F14B8CFB}" type="presParOf" srcId="{16BE5941-3527-4024-9D18-2D7CD207736E}" destId="{E6BF638F-1376-4801-9DF0-7CEEAA473B4A}" srcOrd="0" destOrd="0" presId="urn:microsoft.com/office/officeart/2016/7/layout/RepeatingBendingProcessNew"/>
    <dgm:cxn modelId="{49E69FA9-D842-499A-BAF9-E7F92B7641BE}" type="presParOf" srcId="{806A671E-C133-4EF7-BE4D-3E4EF28F1FDB}" destId="{47715681-DBCC-44B0-B203-10EB5B8E3505}" srcOrd="24" destOrd="0" presId="urn:microsoft.com/office/officeart/2016/7/layout/RepeatingBendingProcessNew"/>
    <dgm:cxn modelId="{976E5EFA-032B-4A51-BC82-4BBCCB6B4033}" type="presParOf" srcId="{806A671E-C133-4EF7-BE4D-3E4EF28F1FDB}" destId="{E1D98D9A-4277-4C28-8757-1F7007487124}" srcOrd="25" destOrd="0" presId="urn:microsoft.com/office/officeart/2016/7/layout/RepeatingBendingProcessNew"/>
    <dgm:cxn modelId="{206C073B-1F4A-431D-A93D-22BB39587126}" type="presParOf" srcId="{E1D98D9A-4277-4C28-8757-1F7007487124}" destId="{61ED7840-640A-42C1-BC8A-7A98493BB15E}" srcOrd="0" destOrd="0" presId="urn:microsoft.com/office/officeart/2016/7/layout/RepeatingBendingProcessNew"/>
    <dgm:cxn modelId="{FB7361E5-728B-4228-9255-AEC595E833D1}" type="presParOf" srcId="{806A671E-C133-4EF7-BE4D-3E4EF28F1FDB}" destId="{ED1160D5-3329-4263-85A4-024764F9A99C}" srcOrd="26" destOrd="0" presId="urn:microsoft.com/office/officeart/2016/7/layout/RepeatingBendingProcessNew"/>
    <dgm:cxn modelId="{75AE42A9-C2FD-4EBD-840F-2F3D1DCEC629}" type="presParOf" srcId="{806A671E-C133-4EF7-BE4D-3E4EF28F1FDB}" destId="{75737707-3D83-41F8-8703-676EBA33D349}" srcOrd="27" destOrd="0" presId="urn:microsoft.com/office/officeart/2016/7/layout/RepeatingBendingProcessNew"/>
    <dgm:cxn modelId="{DA7B3135-FE8E-490A-8D1F-ACDADAD01ED9}" type="presParOf" srcId="{75737707-3D83-41F8-8703-676EBA33D349}" destId="{244EA5B4-B863-4112-8E42-303F4DED2180}" srcOrd="0" destOrd="0" presId="urn:microsoft.com/office/officeart/2016/7/layout/RepeatingBendingProcessNew"/>
    <dgm:cxn modelId="{21F13A94-3447-4EBC-B5B3-AA0065C113A8}" type="presParOf" srcId="{806A671E-C133-4EF7-BE4D-3E4EF28F1FDB}" destId="{5C0FA704-05BD-4B12-AC52-A5F0300CFE44}" srcOrd="2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BB653-CBE1-47B1-9E64-B3FD36EA3498}">
      <dsp:nvSpPr>
        <dsp:cNvPr id="0" name=""/>
        <dsp:cNvSpPr/>
      </dsp:nvSpPr>
      <dsp:spPr>
        <a:xfrm>
          <a:off x="1956046" y="653836"/>
          <a:ext cx="370387" cy="91440"/>
        </a:xfrm>
        <a:custGeom>
          <a:avLst/>
          <a:gdLst/>
          <a:ahLst/>
          <a:cxnLst/>
          <a:rect l="0" t="0" r="0" b="0"/>
          <a:pathLst>
            <a:path>
              <a:moveTo>
                <a:pt x="0" y="45720"/>
              </a:moveTo>
              <a:lnTo>
                <a:pt x="37038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31215" y="697549"/>
        <a:ext cx="20049" cy="4013"/>
      </dsp:txXfrm>
    </dsp:sp>
    <dsp:sp modelId="{E4544E2B-91F7-477F-9F3A-C6C7A023AF52}">
      <dsp:nvSpPr>
        <dsp:cNvPr id="0" name=""/>
        <dsp:cNvSpPr/>
      </dsp:nvSpPr>
      <dsp:spPr>
        <a:xfrm>
          <a:off x="9780" y="149928"/>
          <a:ext cx="1948065" cy="10992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Recruter des spécialistes locaux en SBS, des dirigeants communautaires - </a:t>
          </a:r>
          <a:r>
            <a:rPr lang="fr-CD" sz="1200" i="1" kern="1200" dirty="0"/>
            <a:t>Chef de projet</a:t>
          </a:r>
          <a:endParaRPr lang="en-US" sz="1200" kern="1200" dirty="0"/>
        </a:p>
      </dsp:txBody>
      <dsp:txXfrm>
        <a:off x="9780" y="149928"/>
        <a:ext cx="1948065" cy="1099255"/>
      </dsp:txXfrm>
    </dsp:sp>
    <dsp:sp modelId="{A522DCE2-0009-459E-B54B-4C27055DA01F}">
      <dsp:nvSpPr>
        <dsp:cNvPr id="0" name=""/>
        <dsp:cNvSpPr/>
      </dsp:nvSpPr>
      <dsp:spPr>
        <a:xfrm>
          <a:off x="4100455" y="653836"/>
          <a:ext cx="370387" cy="91440"/>
        </a:xfrm>
        <a:custGeom>
          <a:avLst/>
          <a:gdLst/>
          <a:ahLst/>
          <a:cxnLst/>
          <a:rect l="0" t="0" r="0" b="0"/>
          <a:pathLst>
            <a:path>
              <a:moveTo>
                <a:pt x="0" y="45720"/>
              </a:moveTo>
              <a:lnTo>
                <a:pt x="370387" y="45720"/>
              </a:lnTo>
            </a:path>
          </a:pathLst>
        </a:custGeom>
        <a:noFill/>
        <a:ln w="6350" cap="flat" cmpd="sng" algn="ctr">
          <a:solidFill>
            <a:schemeClr val="accent2">
              <a:hueOff val="-111951"/>
              <a:satOff val="-6456"/>
              <a:lumOff val="6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75624" y="697549"/>
        <a:ext cx="20049" cy="4013"/>
      </dsp:txXfrm>
    </dsp:sp>
    <dsp:sp modelId="{D8558170-95DC-45BD-B647-40442FA6B6C3}">
      <dsp:nvSpPr>
        <dsp:cNvPr id="0" name=""/>
        <dsp:cNvSpPr/>
      </dsp:nvSpPr>
      <dsp:spPr>
        <a:xfrm>
          <a:off x="2358833" y="176529"/>
          <a:ext cx="1743422" cy="1046053"/>
        </a:xfrm>
        <a:prstGeom prst="rect">
          <a:avLst/>
        </a:prstGeom>
        <a:solidFill>
          <a:schemeClr val="accent2">
            <a:hueOff val="-103955"/>
            <a:satOff val="-5995"/>
            <a:lumOff val="6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Sélectionner/adapter les enquêtes CAP - </a:t>
          </a:r>
          <a:r>
            <a:rPr lang="fr-CD" sz="1200" i="1" kern="1200" dirty="0"/>
            <a:t>Chef de projet, équipe technique</a:t>
          </a:r>
          <a:endParaRPr lang="en-US" sz="1200" kern="1200" dirty="0"/>
        </a:p>
      </dsp:txBody>
      <dsp:txXfrm>
        <a:off x="2358833" y="176529"/>
        <a:ext cx="1743422" cy="1046053"/>
      </dsp:txXfrm>
    </dsp:sp>
    <dsp:sp modelId="{5AD56F94-7A0B-4FEB-8630-60FC4B85E8B0}">
      <dsp:nvSpPr>
        <dsp:cNvPr id="0" name=""/>
        <dsp:cNvSpPr/>
      </dsp:nvSpPr>
      <dsp:spPr>
        <a:xfrm>
          <a:off x="6529688" y="653836"/>
          <a:ext cx="370387" cy="91440"/>
        </a:xfrm>
        <a:custGeom>
          <a:avLst/>
          <a:gdLst/>
          <a:ahLst/>
          <a:cxnLst/>
          <a:rect l="0" t="0" r="0" b="0"/>
          <a:pathLst>
            <a:path>
              <a:moveTo>
                <a:pt x="0" y="45720"/>
              </a:moveTo>
              <a:lnTo>
                <a:pt x="370387" y="45720"/>
              </a:lnTo>
            </a:path>
          </a:pathLst>
        </a:custGeom>
        <a:noFill/>
        <a:ln w="6350" cap="flat" cmpd="sng" algn="ctr">
          <a:solidFill>
            <a:schemeClr val="accent2">
              <a:hueOff val="-223902"/>
              <a:satOff val="-12912"/>
              <a:lumOff val="132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04857" y="697549"/>
        <a:ext cx="20049" cy="4013"/>
      </dsp:txXfrm>
    </dsp:sp>
    <dsp:sp modelId="{87AB4EE4-DABA-4B3E-A546-F1D7972FE48A}">
      <dsp:nvSpPr>
        <dsp:cNvPr id="0" name=""/>
        <dsp:cNvSpPr/>
      </dsp:nvSpPr>
      <dsp:spPr>
        <a:xfrm>
          <a:off x="4503243" y="176733"/>
          <a:ext cx="2028245" cy="1045645"/>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Identifier un échantillon pour l'enquête CAP </a:t>
          </a:r>
          <a:r>
            <a:rPr lang="fr-CD" sz="1200" i="1" kern="1200" dirty="0"/>
            <a:t>Chef de projet, spécialiste  SBS épidémiologiste ou statisticien.</a:t>
          </a:r>
          <a:endParaRPr lang="en-US" sz="1200" kern="1200" dirty="0"/>
        </a:p>
      </dsp:txBody>
      <dsp:txXfrm>
        <a:off x="4503243" y="176733"/>
        <a:ext cx="2028245" cy="1045645"/>
      </dsp:txXfrm>
    </dsp:sp>
    <dsp:sp modelId="{948774D2-1F8B-4AE8-90C4-26972C67EDB9}">
      <dsp:nvSpPr>
        <dsp:cNvPr id="0" name=""/>
        <dsp:cNvSpPr/>
      </dsp:nvSpPr>
      <dsp:spPr>
        <a:xfrm>
          <a:off x="881492" y="1181723"/>
          <a:ext cx="7118899" cy="436047"/>
        </a:xfrm>
        <a:custGeom>
          <a:avLst/>
          <a:gdLst/>
          <a:ahLst/>
          <a:cxnLst/>
          <a:rect l="0" t="0" r="0" b="0"/>
          <a:pathLst>
            <a:path>
              <a:moveTo>
                <a:pt x="7118899" y="0"/>
              </a:moveTo>
              <a:lnTo>
                <a:pt x="7118899" y="235123"/>
              </a:lnTo>
              <a:lnTo>
                <a:pt x="0" y="235123"/>
              </a:lnTo>
              <a:lnTo>
                <a:pt x="0" y="436047"/>
              </a:lnTo>
            </a:path>
          </a:pathLst>
        </a:custGeom>
        <a:noFill/>
        <a:ln w="6350" cap="flat" cmpd="sng" algn="ctr">
          <a:solidFill>
            <a:schemeClr val="accent2">
              <a:hueOff val="-335853"/>
              <a:satOff val="-19368"/>
              <a:lumOff val="19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2587" y="1397740"/>
        <a:ext cx="356708" cy="4013"/>
      </dsp:txXfrm>
    </dsp:sp>
    <dsp:sp modelId="{DAB09AA3-66F0-49F6-89E3-F43B4C9FD211}">
      <dsp:nvSpPr>
        <dsp:cNvPr id="0" name=""/>
        <dsp:cNvSpPr/>
      </dsp:nvSpPr>
      <dsp:spPr>
        <a:xfrm>
          <a:off x="6932475" y="215589"/>
          <a:ext cx="2135831" cy="967934"/>
        </a:xfrm>
        <a:prstGeom prst="rect">
          <a:avLst/>
        </a:prstGeom>
        <a:solidFill>
          <a:schemeClr val="accent2">
            <a:hueOff val="-311864"/>
            <a:satOff val="-17985"/>
            <a:lumOff val="18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Traduire l'enquête dans les langues locales - </a:t>
          </a:r>
          <a:r>
            <a:rPr lang="fr-CD" sz="1200" i="1" kern="1200" dirty="0"/>
            <a:t>Engager des traducteurs, éventuellement des coordinateurs de terrain et des équipes. </a:t>
          </a:r>
          <a:endParaRPr lang="en-US" sz="1200" kern="1200" dirty="0"/>
        </a:p>
      </dsp:txBody>
      <dsp:txXfrm>
        <a:off x="6932475" y="215589"/>
        <a:ext cx="2135831" cy="967934"/>
      </dsp:txXfrm>
    </dsp:sp>
    <dsp:sp modelId="{0A8D61C6-BA20-4807-B2F8-2773201ACD5D}">
      <dsp:nvSpPr>
        <dsp:cNvPr id="0" name=""/>
        <dsp:cNvSpPr/>
      </dsp:nvSpPr>
      <dsp:spPr>
        <a:xfrm>
          <a:off x="1751403" y="2091860"/>
          <a:ext cx="370387" cy="91440"/>
        </a:xfrm>
        <a:custGeom>
          <a:avLst/>
          <a:gdLst/>
          <a:ahLst/>
          <a:cxnLst/>
          <a:rect l="0" t="0" r="0" b="0"/>
          <a:pathLst>
            <a:path>
              <a:moveTo>
                <a:pt x="0" y="45720"/>
              </a:moveTo>
              <a:lnTo>
                <a:pt x="370387" y="45720"/>
              </a:lnTo>
            </a:path>
          </a:pathLst>
        </a:custGeom>
        <a:noFill/>
        <a:ln w="6350" cap="flat" cmpd="sng" algn="ctr">
          <a:solidFill>
            <a:schemeClr val="accent2">
              <a:hueOff val="-447804"/>
              <a:satOff val="-25824"/>
              <a:lumOff val="26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26572" y="2135573"/>
        <a:ext cx="20049" cy="4013"/>
      </dsp:txXfrm>
    </dsp:sp>
    <dsp:sp modelId="{CEC51ACA-3CCA-45AB-B566-DC6B1F002E1E}">
      <dsp:nvSpPr>
        <dsp:cNvPr id="0" name=""/>
        <dsp:cNvSpPr/>
      </dsp:nvSpPr>
      <dsp:spPr>
        <a:xfrm>
          <a:off x="9780" y="1650171"/>
          <a:ext cx="1743422" cy="974817"/>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Test pilote de l'enquête - </a:t>
          </a:r>
          <a:r>
            <a:rPr lang="fr-CD" sz="1200" i="1" kern="1200" dirty="0"/>
            <a:t>Coordinateurs de terrain, superviseurs</a:t>
          </a:r>
          <a:endParaRPr lang="en-US" sz="1200" kern="1200" dirty="0"/>
        </a:p>
      </dsp:txBody>
      <dsp:txXfrm>
        <a:off x="9780" y="1650171"/>
        <a:ext cx="1743422" cy="974817"/>
      </dsp:txXfrm>
    </dsp:sp>
    <dsp:sp modelId="{EF634CAA-FBD6-4E86-9AD6-106B2F49003E}">
      <dsp:nvSpPr>
        <dsp:cNvPr id="0" name=""/>
        <dsp:cNvSpPr/>
      </dsp:nvSpPr>
      <dsp:spPr>
        <a:xfrm>
          <a:off x="3895813" y="2091860"/>
          <a:ext cx="370387" cy="91440"/>
        </a:xfrm>
        <a:custGeom>
          <a:avLst/>
          <a:gdLst/>
          <a:ahLst/>
          <a:cxnLst/>
          <a:rect l="0" t="0" r="0" b="0"/>
          <a:pathLst>
            <a:path>
              <a:moveTo>
                <a:pt x="0" y="45720"/>
              </a:moveTo>
              <a:lnTo>
                <a:pt x="370387" y="45720"/>
              </a:lnTo>
            </a:path>
          </a:pathLst>
        </a:custGeom>
        <a:noFill/>
        <a:ln w="6350" cap="flat" cmpd="sng" algn="ctr">
          <a:solidFill>
            <a:schemeClr val="accent2">
              <a:hueOff val="-559755"/>
              <a:satOff val="-32280"/>
              <a:lumOff val="331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70981" y="2135573"/>
        <a:ext cx="20049" cy="4013"/>
      </dsp:txXfrm>
    </dsp:sp>
    <dsp:sp modelId="{8BA6CA96-DA9C-4DC9-A99D-E30E88E7CA42}">
      <dsp:nvSpPr>
        <dsp:cNvPr id="0" name=""/>
        <dsp:cNvSpPr/>
      </dsp:nvSpPr>
      <dsp:spPr>
        <a:xfrm>
          <a:off x="2154190" y="1662405"/>
          <a:ext cx="1743422" cy="950350"/>
        </a:xfrm>
        <a:prstGeom prst="rect">
          <a:avLst/>
        </a:prstGeom>
        <a:solidFill>
          <a:schemeClr val="accent2">
            <a:hueOff val="-519773"/>
            <a:satOff val="-29974"/>
            <a:lumOff val="3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Créer la version finale de l'enquête - </a:t>
          </a:r>
          <a:r>
            <a:rPr lang="fr-CD" sz="1200" i="1" kern="1200" dirty="0"/>
            <a:t>Chef de projet, équipe technique</a:t>
          </a:r>
          <a:endParaRPr lang="en-US" sz="1200" kern="1200" dirty="0"/>
        </a:p>
      </dsp:txBody>
      <dsp:txXfrm>
        <a:off x="2154190" y="1662405"/>
        <a:ext cx="1743422" cy="950350"/>
      </dsp:txXfrm>
    </dsp:sp>
    <dsp:sp modelId="{DC6B4350-9C4D-4A9B-862B-1AE81EE43295}">
      <dsp:nvSpPr>
        <dsp:cNvPr id="0" name=""/>
        <dsp:cNvSpPr/>
      </dsp:nvSpPr>
      <dsp:spPr>
        <a:xfrm>
          <a:off x="6040222" y="2091860"/>
          <a:ext cx="370387" cy="91440"/>
        </a:xfrm>
        <a:custGeom>
          <a:avLst/>
          <a:gdLst/>
          <a:ahLst/>
          <a:cxnLst/>
          <a:rect l="0" t="0" r="0" b="0"/>
          <a:pathLst>
            <a:path>
              <a:moveTo>
                <a:pt x="0" y="45720"/>
              </a:moveTo>
              <a:lnTo>
                <a:pt x="370387" y="45720"/>
              </a:lnTo>
            </a:path>
          </a:pathLst>
        </a:custGeom>
        <a:noFill/>
        <a:ln w="6350" cap="flat" cmpd="sng" algn="ctr">
          <a:solidFill>
            <a:schemeClr val="accent2">
              <a:hueOff val="-671706"/>
              <a:satOff val="-38736"/>
              <a:lumOff val="39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15391" y="2135573"/>
        <a:ext cx="20049" cy="4013"/>
      </dsp:txXfrm>
    </dsp:sp>
    <dsp:sp modelId="{A17C1FC9-C707-487D-BCF6-7C2F444FE1D5}">
      <dsp:nvSpPr>
        <dsp:cNvPr id="0" name=""/>
        <dsp:cNvSpPr/>
      </dsp:nvSpPr>
      <dsp:spPr>
        <a:xfrm>
          <a:off x="4298600" y="1674638"/>
          <a:ext cx="1743422" cy="925882"/>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Enquête sur le programme de collecte électronique des données - </a:t>
          </a:r>
          <a:r>
            <a:rPr lang="fr-CD" sz="1200" i="1" kern="1200" dirty="0"/>
            <a:t>Gestionnaire de données</a:t>
          </a:r>
          <a:endParaRPr lang="en-US" sz="1200" kern="1200" dirty="0"/>
        </a:p>
      </dsp:txBody>
      <dsp:txXfrm>
        <a:off x="4298600" y="1674638"/>
        <a:ext cx="1743422" cy="925882"/>
      </dsp:txXfrm>
    </dsp:sp>
    <dsp:sp modelId="{A1E3AF6A-C037-43D7-85F0-9BAE732AED61}">
      <dsp:nvSpPr>
        <dsp:cNvPr id="0" name=""/>
        <dsp:cNvSpPr/>
      </dsp:nvSpPr>
      <dsp:spPr>
        <a:xfrm>
          <a:off x="8184632" y="2091860"/>
          <a:ext cx="370387" cy="91440"/>
        </a:xfrm>
        <a:custGeom>
          <a:avLst/>
          <a:gdLst/>
          <a:ahLst/>
          <a:cxnLst/>
          <a:rect l="0" t="0" r="0" b="0"/>
          <a:pathLst>
            <a:path>
              <a:moveTo>
                <a:pt x="0" y="45720"/>
              </a:moveTo>
              <a:lnTo>
                <a:pt x="370387" y="45720"/>
              </a:lnTo>
            </a:path>
          </a:pathLst>
        </a:custGeom>
        <a:noFill/>
        <a:ln w="6350" cap="flat" cmpd="sng" algn="ctr">
          <a:solidFill>
            <a:schemeClr val="accent2">
              <a:hueOff val="-783657"/>
              <a:satOff val="-45192"/>
              <a:lumOff val="464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59801" y="2135573"/>
        <a:ext cx="20049" cy="4013"/>
      </dsp:txXfrm>
    </dsp:sp>
    <dsp:sp modelId="{21DB1424-DE0A-4E01-82FA-AB4440B3E3C4}">
      <dsp:nvSpPr>
        <dsp:cNvPr id="0" name=""/>
        <dsp:cNvSpPr/>
      </dsp:nvSpPr>
      <dsp:spPr>
        <a:xfrm>
          <a:off x="6443009" y="1662405"/>
          <a:ext cx="1743422" cy="95035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Recrutement des collecteurs de données - </a:t>
          </a:r>
          <a:r>
            <a:rPr lang="fr-CD" sz="1200" i="1" kern="1200" dirty="0"/>
            <a:t>Chef de projet, équipe technique</a:t>
          </a:r>
          <a:endParaRPr lang="en-US" sz="1200" kern="1200" dirty="0"/>
        </a:p>
      </dsp:txBody>
      <dsp:txXfrm>
        <a:off x="6443009" y="1662405"/>
        <a:ext cx="1743422" cy="950350"/>
      </dsp:txXfrm>
    </dsp:sp>
    <dsp:sp modelId="{32E1C95B-8A52-43EC-85B3-2E55DE7C7336}">
      <dsp:nvSpPr>
        <dsp:cNvPr id="0" name=""/>
        <dsp:cNvSpPr/>
      </dsp:nvSpPr>
      <dsp:spPr>
        <a:xfrm>
          <a:off x="1061509" y="2556262"/>
          <a:ext cx="8397621" cy="437313"/>
        </a:xfrm>
        <a:custGeom>
          <a:avLst/>
          <a:gdLst/>
          <a:ahLst/>
          <a:cxnLst/>
          <a:rect l="0" t="0" r="0" b="0"/>
          <a:pathLst>
            <a:path>
              <a:moveTo>
                <a:pt x="8397621" y="0"/>
              </a:moveTo>
              <a:lnTo>
                <a:pt x="8397621" y="235756"/>
              </a:lnTo>
              <a:lnTo>
                <a:pt x="0" y="235756"/>
              </a:lnTo>
              <a:lnTo>
                <a:pt x="0" y="437313"/>
              </a:lnTo>
            </a:path>
          </a:pathLst>
        </a:custGeom>
        <a:noFill/>
        <a:ln w="6350" cap="flat" cmpd="sng" algn="ctr">
          <a:solidFill>
            <a:schemeClr val="accent2">
              <a:hueOff val="-895608"/>
              <a:satOff val="-51648"/>
              <a:lumOff val="531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053" y="2772912"/>
        <a:ext cx="420532" cy="4013"/>
      </dsp:txXfrm>
    </dsp:sp>
    <dsp:sp modelId="{DCE1371B-FC49-4298-90C0-465FADDCE691}">
      <dsp:nvSpPr>
        <dsp:cNvPr id="0" name=""/>
        <dsp:cNvSpPr/>
      </dsp:nvSpPr>
      <dsp:spPr>
        <a:xfrm>
          <a:off x="8587419" y="1717098"/>
          <a:ext cx="1743422" cy="840964"/>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Former les collecteurs de données - </a:t>
          </a:r>
          <a:r>
            <a:rPr lang="fr-CD" sz="1200" i="1" kern="1200" dirty="0"/>
            <a:t>Chef de projet, coordinateurs de terrain, superviseurs de terrain, collecteurs de données.</a:t>
          </a:r>
          <a:endParaRPr lang="en-US" sz="1200" kern="1200" dirty="0"/>
        </a:p>
      </dsp:txBody>
      <dsp:txXfrm>
        <a:off x="8587419" y="1717098"/>
        <a:ext cx="1743422" cy="840964"/>
      </dsp:txXfrm>
    </dsp:sp>
    <dsp:sp modelId="{46E8ED77-BFCF-4A46-881B-FFE0C78FCFE0}">
      <dsp:nvSpPr>
        <dsp:cNvPr id="0" name=""/>
        <dsp:cNvSpPr/>
      </dsp:nvSpPr>
      <dsp:spPr>
        <a:xfrm>
          <a:off x="2111437" y="3503282"/>
          <a:ext cx="370387" cy="91440"/>
        </a:xfrm>
        <a:custGeom>
          <a:avLst/>
          <a:gdLst/>
          <a:ahLst/>
          <a:cxnLst/>
          <a:rect l="0" t="0" r="0" b="0"/>
          <a:pathLst>
            <a:path>
              <a:moveTo>
                <a:pt x="0" y="45720"/>
              </a:moveTo>
              <a:lnTo>
                <a:pt x="370387" y="45720"/>
              </a:lnTo>
            </a:path>
          </a:pathLst>
        </a:custGeom>
        <a:noFill/>
        <a:ln w="6350" cap="flat" cmpd="sng" algn="ctr">
          <a:solidFill>
            <a:schemeClr val="accent2">
              <a:hueOff val="-1007559"/>
              <a:satOff val="-58104"/>
              <a:lumOff val="59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86606" y="3546995"/>
        <a:ext cx="20049" cy="4013"/>
      </dsp:txXfrm>
    </dsp:sp>
    <dsp:sp modelId="{3835936E-75D9-4F56-9B91-617BE350F0CC}">
      <dsp:nvSpPr>
        <dsp:cNvPr id="0" name=""/>
        <dsp:cNvSpPr/>
      </dsp:nvSpPr>
      <dsp:spPr>
        <a:xfrm>
          <a:off x="9780" y="3025976"/>
          <a:ext cx="2103456" cy="1046053"/>
        </a:xfrm>
        <a:prstGeom prst="rect">
          <a:avLst/>
        </a:prstGeom>
        <a:solidFill>
          <a:schemeClr val="accent2">
            <a:hueOff val="-935590"/>
            <a:satOff val="-53954"/>
            <a:lumOff val="5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Collecter les données et superviser le contrôle de la qualité - </a:t>
          </a:r>
          <a:r>
            <a:rPr lang="fr-CD" sz="1200" i="1" kern="1200" dirty="0"/>
            <a:t>Coordinateurs de terrain, superviseurs de terrain, collecteurs de données.</a:t>
          </a:r>
          <a:endParaRPr lang="en-US" sz="1200" kern="1200" dirty="0"/>
        </a:p>
      </dsp:txBody>
      <dsp:txXfrm>
        <a:off x="9780" y="3025976"/>
        <a:ext cx="2103456" cy="1046053"/>
      </dsp:txXfrm>
    </dsp:sp>
    <dsp:sp modelId="{D64AA137-A775-4C34-9100-2964E10488C3}">
      <dsp:nvSpPr>
        <dsp:cNvPr id="0" name=""/>
        <dsp:cNvSpPr/>
      </dsp:nvSpPr>
      <dsp:spPr>
        <a:xfrm>
          <a:off x="4255847" y="3503282"/>
          <a:ext cx="370387" cy="91440"/>
        </a:xfrm>
        <a:custGeom>
          <a:avLst/>
          <a:gdLst/>
          <a:ahLst/>
          <a:cxnLst/>
          <a:rect l="0" t="0" r="0" b="0"/>
          <a:pathLst>
            <a:path>
              <a:moveTo>
                <a:pt x="0" y="45720"/>
              </a:moveTo>
              <a:lnTo>
                <a:pt x="370387" y="45720"/>
              </a:lnTo>
            </a:path>
          </a:pathLst>
        </a:custGeom>
        <a:noFill/>
        <a:ln w="6350" cap="flat" cmpd="sng" algn="ctr">
          <a:solidFill>
            <a:schemeClr val="accent2">
              <a:hueOff val="-1119510"/>
              <a:satOff val="-64560"/>
              <a:lumOff val="663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31016" y="3546995"/>
        <a:ext cx="20049" cy="4013"/>
      </dsp:txXfrm>
    </dsp:sp>
    <dsp:sp modelId="{25EC0B38-9A12-4B46-A06F-FE070CC9708C}">
      <dsp:nvSpPr>
        <dsp:cNvPr id="0" name=""/>
        <dsp:cNvSpPr/>
      </dsp:nvSpPr>
      <dsp:spPr>
        <a:xfrm>
          <a:off x="2514224" y="3025976"/>
          <a:ext cx="1743422" cy="1046053"/>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Nettoyer les données - </a:t>
          </a:r>
          <a:r>
            <a:rPr lang="fr-CD" sz="1200" i="1" kern="1200" dirty="0"/>
            <a:t>Gestionnaire de données</a:t>
          </a:r>
          <a:endParaRPr lang="en-US" sz="1200" kern="1200" dirty="0"/>
        </a:p>
      </dsp:txBody>
      <dsp:txXfrm>
        <a:off x="2514224" y="3025976"/>
        <a:ext cx="1743422" cy="1046053"/>
      </dsp:txXfrm>
    </dsp:sp>
    <dsp:sp modelId="{16BE5941-3527-4024-9D18-2D7CD207736E}">
      <dsp:nvSpPr>
        <dsp:cNvPr id="0" name=""/>
        <dsp:cNvSpPr/>
      </dsp:nvSpPr>
      <dsp:spPr>
        <a:xfrm>
          <a:off x="6400256" y="3503282"/>
          <a:ext cx="370387" cy="91440"/>
        </a:xfrm>
        <a:custGeom>
          <a:avLst/>
          <a:gdLst/>
          <a:ahLst/>
          <a:cxnLst/>
          <a:rect l="0" t="0" r="0" b="0"/>
          <a:pathLst>
            <a:path>
              <a:moveTo>
                <a:pt x="0" y="45720"/>
              </a:moveTo>
              <a:lnTo>
                <a:pt x="370387" y="45720"/>
              </a:lnTo>
            </a:path>
          </a:pathLst>
        </a:custGeom>
        <a:noFill/>
        <a:ln w="6350" cap="flat" cmpd="sng" algn="ctr">
          <a:solidFill>
            <a:schemeClr val="accent2">
              <a:hueOff val="-1231461"/>
              <a:satOff val="-71016"/>
              <a:lumOff val="730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75425" y="3546995"/>
        <a:ext cx="20049" cy="4013"/>
      </dsp:txXfrm>
    </dsp:sp>
    <dsp:sp modelId="{0DD9D910-5E5C-4746-A896-4C000A28141F}">
      <dsp:nvSpPr>
        <dsp:cNvPr id="0" name=""/>
        <dsp:cNvSpPr/>
      </dsp:nvSpPr>
      <dsp:spPr>
        <a:xfrm>
          <a:off x="4658634" y="3025976"/>
          <a:ext cx="1743422" cy="1046053"/>
        </a:xfrm>
        <a:prstGeom prst="rect">
          <a:avLst/>
        </a:prstGeom>
        <a:solidFill>
          <a:schemeClr val="accent2">
            <a:hueOff val="-1143499"/>
            <a:satOff val="-65943"/>
            <a:lumOff val="67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Analyser les données - </a:t>
          </a:r>
          <a:r>
            <a:rPr lang="fr-CD" sz="1200" i="1" kern="1200" dirty="0"/>
            <a:t>Gestionnaire de données</a:t>
          </a:r>
          <a:endParaRPr lang="en-US" sz="1200" kern="1200" dirty="0"/>
        </a:p>
      </dsp:txBody>
      <dsp:txXfrm>
        <a:off x="4658634" y="3025976"/>
        <a:ext cx="1743422" cy="1046053"/>
      </dsp:txXfrm>
    </dsp:sp>
    <dsp:sp modelId="{E1D98D9A-4277-4C28-8757-1F7007487124}">
      <dsp:nvSpPr>
        <dsp:cNvPr id="0" name=""/>
        <dsp:cNvSpPr/>
      </dsp:nvSpPr>
      <dsp:spPr>
        <a:xfrm>
          <a:off x="8544666" y="3503282"/>
          <a:ext cx="370387" cy="91440"/>
        </a:xfrm>
        <a:custGeom>
          <a:avLst/>
          <a:gdLst/>
          <a:ahLst/>
          <a:cxnLst/>
          <a:rect l="0" t="0" r="0" b="0"/>
          <a:pathLst>
            <a:path>
              <a:moveTo>
                <a:pt x="0" y="45720"/>
              </a:moveTo>
              <a:lnTo>
                <a:pt x="370387" y="45720"/>
              </a:lnTo>
            </a:path>
          </a:pathLst>
        </a:custGeom>
        <a:noFill/>
        <a:ln w="6350" cap="flat" cmpd="sng" algn="ctr">
          <a:solidFill>
            <a:schemeClr val="accent2">
              <a:hueOff val="-1343412"/>
              <a:satOff val="-77472"/>
              <a:lumOff val="79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19835" y="3546995"/>
        <a:ext cx="20049" cy="4013"/>
      </dsp:txXfrm>
    </dsp:sp>
    <dsp:sp modelId="{47715681-DBCC-44B0-B203-10EB5B8E3505}">
      <dsp:nvSpPr>
        <dsp:cNvPr id="0" name=""/>
        <dsp:cNvSpPr/>
      </dsp:nvSpPr>
      <dsp:spPr>
        <a:xfrm>
          <a:off x="6803043" y="3025976"/>
          <a:ext cx="1743422" cy="1046053"/>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Développer des présentations - </a:t>
          </a:r>
          <a:r>
            <a:rPr lang="fr-CD" sz="1200" i="1" kern="1200" dirty="0"/>
            <a:t>Chef de projet</a:t>
          </a:r>
          <a:endParaRPr lang="en-US" sz="1200" kern="1200" dirty="0"/>
        </a:p>
      </dsp:txBody>
      <dsp:txXfrm>
        <a:off x="6803043" y="3025976"/>
        <a:ext cx="1743422" cy="1046053"/>
      </dsp:txXfrm>
    </dsp:sp>
    <dsp:sp modelId="{75737707-3D83-41F8-8703-676EBA33D349}">
      <dsp:nvSpPr>
        <dsp:cNvPr id="0" name=""/>
        <dsp:cNvSpPr/>
      </dsp:nvSpPr>
      <dsp:spPr>
        <a:xfrm>
          <a:off x="881492" y="4070229"/>
          <a:ext cx="8937672" cy="370387"/>
        </a:xfrm>
        <a:custGeom>
          <a:avLst/>
          <a:gdLst/>
          <a:ahLst/>
          <a:cxnLst/>
          <a:rect l="0" t="0" r="0" b="0"/>
          <a:pathLst>
            <a:path>
              <a:moveTo>
                <a:pt x="8937672" y="0"/>
              </a:moveTo>
              <a:lnTo>
                <a:pt x="8937672" y="202293"/>
              </a:lnTo>
              <a:lnTo>
                <a:pt x="0" y="202293"/>
              </a:lnTo>
              <a:lnTo>
                <a:pt x="0" y="370387"/>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26661" y="4253416"/>
        <a:ext cx="447333" cy="4013"/>
      </dsp:txXfrm>
    </dsp:sp>
    <dsp:sp modelId="{ED1160D5-3329-4263-85A4-024764F9A99C}">
      <dsp:nvSpPr>
        <dsp:cNvPr id="0" name=""/>
        <dsp:cNvSpPr/>
      </dsp:nvSpPr>
      <dsp:spPr>
        <a:xfrm>
          <a:off x="8947453" y="3025976"/>
          <a:ext cx="1743422" cy="1046053"/>
        </a:xfrm>
        <a:prstGeom prst="rect">
          <a:avLst/>
        </a:prstGeom>
        <a:solidFill>
          <a:schemeClr val="accent2">
            <a:hueOff val="-1351408"/>
            <a:satOff val="-77933"/>
            <a:lumOff val="80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l" defTabSz="533400">
            <a:lnSpc>
              <a:spcPct val="90000"/>
            </a:lnSpc>
            <a:spcBef>
              <a:spcPct val="0"/>
            </a:spcBef>
            <a:spcAft>
              <a:spcPct val="35000"/>
            </a:spcAft>
            <a:buNone/>
          </a:pPr>
          <a:r>
            <a:rPr lang="fr-CD" sz="1200" kern="1200" dirty="0"/>
            <a:t>Partager les résultats avec les parties prenantes - </a:t>
          </a:r>
          <a:r>
            <a:rPr lang="fr-CD" sz="1200" i="1" kern="1200" dirty="0"/>
            <a:t>Chef de projet</a:t>
          </a:r>
          <a:endParaRPr lang="en-US" sz="1200" kern="1200" dirty="0"/>
        </a:p>
      </dsp:txBody>
      <dsp:txXfrm>
        <a:off x="8947453" y="3025976"/>
        <a:ext cx="1743422" cy="1046053"/>
      </dsp:txXfrm>
    </dsp:sp>
    <dsp:sp modelId="{5C0FA704-05BD-4B12-AC52-A5F0300CFE44}">
      <dsp:nvSpPr>
        <dsp:cNvPr id="0" name=""/>
        <dsp:cNvSpPr/>
      </dsp:nvSpPr>
      <dsp:spPr>
        <a:xfrm>
          <a:off x="9780" y="4473016"/>
          <a:ext cx="1743422" cy="74007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429" tIns="89673" rIns="85429" bIns="89673" numCol="1" spcCol="1270" anchor="ctr" anchorCtr="0">
          <a:noAutofit/>
        </a:bodyPr>
        <a:lstStyle/>
        <a:p>
          <a:pPr marL="0" lvl="0" indent="0" algn="ctr" defTabSz="533400">
            <a:lnSpc>
              <a:spcPct val="90000"/>
            </a:lnSpc>
            <a:spcBef>
              <a:spcPct val="0"/>
            </a:spcBef>
            <a:spcAft>
              <a:spcPct val="35000"/>
            </a:spcAft>
            <a:buNone/>
          </a:pPr>
          <a:r>
            <a:rPr lang="fr-FR" sz="1200" kern="1200" dirty="0"/>
            <a:t>Étapes des préparation et des réalisations d'une enquête CAP</a:t>
          </a:r>
          <a:endParaRPr lang="en-US" sz="1200" kern="1200" dirty="0"/>
        </a:p>
      </dsp:txBody>
      <dsp:txXfrm>
        <a:off x="9780" y="4473016"/>
        <a:ext cx="1743422" cy="74007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45:13.524"/>
    </inkml:context>
    <inkml:brush xml:id="br0">
      <inkml:brushProperty name="width" value="0.05" units="cm"/>
      <inkml:brushProperty name="height" value="0.05" units="cm"/>
      <inkml:brushProperty name="color" value="#E71224"/>
    </inkml:brush>
  </inkml:definitions>
  <inkml:trace contextRef="#ctx0" brushRef="#br0">1027 20 24575,'-407'0'0,"393"1"0,0 1 0,0 0 0,-1 1 0,2 0 0,-1 1 0,0 1 0,1 0 0,-19 11 0,-104 66 0,77-44 0,40-26 0,1 1 0,0 0 0,0 1 0,2 1 0,0 0 0,0 2 0,2-1 0,0 2 0,1 0 0,1 1 0,0 0 0,-16 39 0,11-18 0,8-22 0,1 0 0,1 0 0,1 0 0,1 1 0,0 0 0,1 0 0,-1 25 0,3 2 0,3 0 0,11 86 0,-7-110 0,0 0 0,1 0 0,1-1 0,1 0 0,1 0 0,0-1 0,25 36 0,-21-36 0,1-2 0,1 0 0,1 0 0,1-2 0,0 0 0,1-1 0,1 0 0,0-2 0,0 0 0,32 14 0,38 16 0,158 82 0,-217-107 0,1-1 0,1-2 0,0-1 0,1-2 0,0-1 0,1-2 0,59 10 0,-26-10 0,-12 0 0,81 2 0,-52-10 0,130-5 0,-197 2 0,-1-1 0,0-1 0,0 0 0,-1-1 0,0-1 0,1-1 0,-2 0 0,1-1 0,20-14 0,7-10 0,61-58 0,-93 80 0,-1 0 0,0-1 0,-1 1 0,0-2 0,-1 1 0,0-1 0,-1 0 0,0-1 0,-1 1 0,-1-1 0,0 0 0,0-1 0,1-14 0,5-7 0,18-46 0,-18 59 0,-2-1 0,0 0 0,-2-1 0,0 1 0,2-31 0,-5 10 0,-3 1 0,-1-1 0,-10-64 0,6 81 0,-2 1 0,0 0 0,-2 0 0,0 1 0,-2 0 0,-26-42 0,13 27 0,-3 1 0,-55-61 0,66 83 0,-1 1 0,-1 1 0,-1 0 0,0 1 0,0 1 0,-1 1 0,-34-15 0,-34-13 0,-48-19 0,117 52 0,1 2 0,-1 0 0,0 1 0,-1 1 0,-32-1 0,32 5-115,-15-1-302,0-1 1,-46-8-1,49 3-6409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45:14.35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50:04.98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56:13.196"/>
    </inkml:context>
    <inkml:brush xml:id="br0">
      <inkml:brushProperty name="width" value="0.05" units="cm"/>
      <inkml:brushProperty name="height" value="0.05" units="cm"/>
      <inkml:brushProperty name="color" value="#E71224"/>
    </inkml:brush>
  </inkml:definitions>
  <inkml:trace contextRef="#ctx0" brushRef="#br0">782 53 24575,'-57'0'0,"-99"13"0,132-9 0,-1 2 0,1 0 0,1 2 0,-1 0 0,1 2 0,-33 18 0,1 8 0,-81 69 0,97-73 0,25-17 0,1 0 0,0 0 0,1 1 0,1 1 0,0 0 0,2 0 0,0 1 0,0 0 0,2 1 0,0 0 0,2 0 0,-6 29 0,6-1 0,2 1 0,5 85 0,1-38 0,-3-82 0,1 1 0,1-1 0,0 0 0,1 0 0,0 0 0,1 0 0,0 0 0,1-1 0,1 0 0,0 0 0,0 0 0,2-1 0,-1 1 0,1-2 0,1 1 0,11 10 0,14 10 0,1-2 0,1-1 0,56 31 0,-19-11 0,-35-26 0,0-1 0,63 24 0,-87-39 0,10 4 0,0-2 0,0 0 0,0-1 0,1-1 0,0-1 0,29 1 0,-43-6 0,1 0 0,0 0 0,-1-1 0,1-1 0,-1 0 0,1 0 0,-1-1 0,0-1 0,0 1 0,0-2 0,-1 0 0,0 0 0,1-1 0,-2 0 0,15-12 0,3-4 0,3-3 0,51-54 0,-74 70 0,1 0 0,-1-1 0,-1 0 0,0 0 0,0-1 0,-1 1 0,0-1 0,-1 0 0,0-1 0,4-18 0,5-40 0,4 2 0,34-92 0,-36 110 0,-3 0 0,-2-1 0,3-56 0,-7 39 0,-3 1 0,-8-94 0,4 154 0,0-1 0,0 1 0,-1 0 0,0-1 0,0 1 0,-1 0 0,0 0 0,0 0 0,0 1 0,-1-1 0,0 1 0,-1 0 0,1 0 0,-1 0 0,0 0 0,-1 1 0,1 0 0,-1 0 0,0 0 0,0 1 0,-1 0 0,-6-3 0,-15-6 0,-1 1 0,0 2 0,0 1 0,-38-6 0,-31-11 0,65 15-455,-1 2 0,-47-7 0,44 11-6371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7T18:30:11.407"/>
    </inkml:context>
    <inkml:brush xml:id="br0">
      <inkml:brushProperty name="width" value="0.05" units="cm"/>
      <inkml:brushProperty name="height" value="0.05" units="cm"/>
      <inkml:brushProperty name="color" value="#E71224"/>
    </inkml:brush>
  </inkml:definitions>
  <inkml:trace contextRef="#ctx0" brushRef="#br0">1592 96 24575,'-12'-1'0,"-1"0"0,1-1 0,0-1 0,0 0 0,-21-9 0,-15-4 0,10 7 0,-2 2 0,-69-3 0,-81 10 0,106 1 0,65 0 0,0 0 0,0 2 0,0 0 0,0 1 0,-26 10 0,-83 40 0,93-37 0,1-2 0,-2-1 0,-50 12 0,55-20 0,0 1 0,0 2 0,0 1 0,1 1 0,-42 22 0,30-10 0,8-4 0,0 1 0,-44 35 0,68-47 0,1 1 0,0 0 0,0 1 0,1 0 0,0 0 0,0 1 0,2-1 0,-1 2 0,1-1 0,1 1 0,-6 18 0,5-11 0,2 1 0,0-1 0,1 1 0,1 0 0,1 0 0,1 0 0,1 0 0,0 0 0,2 0 0,0-1 0,1 1 0,1-1 0,9 23 0,12 43 0,-17-53 0,1-1 0,14 31 0,79 169 0,-92-208 0,2-1 0,0 0 0,1-1 0,25 28 0,8 11 0,-13-12 0,2-1 0,2-2 0,69 64 0,-77-83 0,1-2 0,2-1 0,0-1 0,2-2 0,0-2 0,1 0 0,0-3 0,2-1 0,49 11 0,1-4 0,149 14 0,28-2 0,68 3 0,-102-40 0,-200 1 0,0-1 0,-1-2 0,0-1 0,0-1 0,40-18 0,-15 1 0,-15 6 0,1 2 0,49-14 0,-36 16 0,-1-1 0,0-4 0,66-33 0,-73 29 0,205-112 0,-12-21 0,-73 35 0,-161 118 0,0 0 0,-1 0 0,1 0 0,-1 0 0,0-1 0,0 1 0,0-1 0,-1 0 0,1 0 0,-1-1 0,2-6 0,-4 9 0,0 0 0,0-1 0,-1 1 0,1 0 0,-1-1 0,0 1 0,0-1 0,0 1 0,-1 0 0,1-1 0,-1 1 0,0 0 0,1-1 0,-2 1 0,1 0 0,0 0 0,-1 0 0,1 0 0,-1 0 0,0 0 0,-3-3 0,-4-5 0,-1 0 0,-1 1 0,0 0 0,-1 0 0,0 1 0,-26-14 0,24 15 0,0-1 0,1-1 0,0 1 0,0-2 0,-19-21 0,-40-75 0,34 47 0,22 32 0,0-1 0,-19-52 0,20 45 0,7 20 0,-1 0 0,0 1 0,-19-23 0,18 24 0,-1 0 0,2-1 0,-15-31 0,19 34 0,0 0 0,-1 1 0,0 0 0,-1 0 0,0 0 0,-1 1 0,0 0 0,-1 0 0,0 1 0,0 0 0,-1 1 0,0 0 0,0 0 0,-20-10 0,-14-7 0,1-2 0,-57-47 0,82 60 0,0 1 0,-1 1 0,0 1 0,-1 0 0,0 2 0,-39-13 0,4 6 0,-81-13 0,79 22 0,-1 3 0,-96 5 0,-47-3 0,98-12 0,-25-2 0,66 15 0,37 1 0,0 0 0,0-2 0,1 0 0,-1-2 0,-24-7 0,16 0 163,3 1-927,-45-9 0,49 15-6062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7T18:30:16.246"/>
    </inkml:context>
    <inkml:brush xml:id="br0">
      <inkml:brushProperty name="width" value="0.05" units="cm"/>
      <inkml:brushProperty name="height" value="0.05" units="cm"/>
      <inkml:brushProperty name="color" value="#E71224"/>
    </inkml:brush>
  </inkml:definitions>
  <inkml:trace contextRef="#ctx0" brushRef="#br0">1055 224 24575,'-2'-1'0,"0"0"0,0 1 0,-1-1 0,1 0 0,0 0 0,0 0 0,0-1 0,0 1 0,1 0 0,-1-1 0,0 1 0,0-1 0,-2-2 0,-10-9 0,3 7 0,0 1 0,-1 0 0,1 1 0,-1 0 0,0 1 0,0 0 0,0 1 0,0 0 0,0 1 0,-16 0 0,-3 2 0,1 1 0,-61 11 0,70-9 0,0 1 0,1 1 0,0 1 0,0 0 0,0 2 0,1 0 0,0 1 0,1 1 0,0 1 0,-27 24 0,18-12 0,-14 10 0,-58 67 0,26-24 0,45-49 0,-38 49 0,45-48 0,2 1 0,1 1 0,-21 46 0,31-56 0,0 0 0,2 1 0,0 0 0,2 0 0,0 1 0,-1 35 0,7 147 0,1-65 0,-2-108 0,2 0 0,1 0 0,2 0 0,1-1 0,1 1 0,20 45 0,93 173 0,-92-197 0,-16-28 0,1-1 0,29 36 0,-35-50 0,0-1 0,1 0 0,0 0 0,1-1 0,-1-1 0,2 1 0,-1-2 0,16 8 0,34 16 0,-35-16 0,1-1 0,0-2 0,1 0 0,29 6 0,-49-15 0,1-1 0,-1-1 0,1 1 0,-1-1 0,1-1 0,-1 1 0,16-4 0,-1-2 0,29-12 0,10-3 0,127-35 0,76-20 0,-209 63 0,1 3 0,104-6 0,-67 18 0,-49-1 0,62-4 0,-91 0 0,1 0 0,0-1 0,-1-1 0,22-8 0,58-34 0,-25 12 0,2 3 0,46-22 0,-48 22 0,-44 22 0,-1-2 0,29-18 0,-46 25 0,0-1 0,-1 0 0,0 0 0,0 0 0,-1-1 0,1 0 0,-2 0 0,1-1 0,-1 0 0,7-13 0,-6 7 0,-1 0 0,0 0 0,-1-1 0,-1 0 0,0 0 0,-1 0 0,-1 0 0,0 0 0,-2-25 0,-2 9 0,-2 1 0,0 0 0,-18-53 0,10 48 0,-26-48 0,-5-12 0,38 75 0,0 0 0,1 0 0,0 0 0,2-1 0,-1-22 0,5-109 0,0 14 0,-3 127 0,1 0 0,-1 0 0,-1 0 0,0 0 0,0 0 0,-1 1 0,-1-1 0,0 1 0,0 0 0,-1 0 0,0 1 0,-1 0 0,0 0 0,0 0 0,-12-10 0,-12-8 0,-1 2 0,-66-41 0,66 46 0,-55-42 0,59 40 0,-2 1 0,0 2 0,-58-28 0,14 20 0,-1 3 0,0 3 0,-2 3 0,0 4 0,-1 3 0,0 3 0,-95 4 0,-65 5-1365,206-1-5461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DDF0D-01E8-4E42-91B5-05A0DD7EBB7C}" type="datetimeFigureOut">
              <a:rPr lang="en-US" smtClean="0"/>
              <a:t>2/29/2024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F8AF6-2714-4E24-8347-418CEFCB8304}" type="slidenum">
              <a:rPr lang="en-US" smtClean="0"/>
              <a:t>‹#›</a:t>
            </a:fld>
            <a:endParaRPr lang="en-US"/>
          </a:p>
        </p:txBody>
      </p:sp>
    </p:spTree>
    <p:extLst>
      <p:ext uri="{BB962C8B-B14F-4D97-AF65-F5344CB8AC3E}">
        <p14:creationId xmlns:p14="http://schemas.microsoft.com/office/powerpoint/2010/main" val="297716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tattrek.com/survey-sampling/sample-size-calculator.aspx"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watercharity.org/book/beni-biosand-training-democratic-republic-of-congo-2/"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cidrap.umn.edu/news-perspective/2018/07/news-scan-jul-31-2018#:~:text=The%20DRC%27s%20health%20ministry%20urged%20health%20workers%20to,Beni%2C%20which%20has%20a%20population%20of%20about%20232%2C000." TargetMode="External"/><Relationship Id="rId4" Type="http://schemas.openxmlformats.org/officeDocument/2006/relationships/hyperlink" Target="https://africa.unwomen.org/en/where-we-are/west-and-central-africa/democratic-republic-of-congo"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fr-CD" sz="1200" kern="1200" dirty="0">
                <a:solidFill>
                  <a:schemeClr val="tx1"/>
                </a:solidFill>
                <a:effectLst/>
                <a:latin typeface="+mn-lt"/>
                <a:ea typeface="+mn-ea"/>
                <a:cs typeface="+mn-cs"/>
              </a:rPr>
              <a:t>Ce matériel a été produit dans le cadre d'un accord de coopération (n° 1 NU2HGH000047-01-00) entre les </a:t>
            </a:r>
            <a:r>
              <a:rPr lang="fr-CD" sz="1200" b="1" kern="1200" dirty="0">
                <a:solidFill>
                  <a:schemeClr val="tx1"/>
                </a:solidFill>
                <a:effectLst/>
                <a:latin typeface="+mn-lt"/>
                <a:ea typeface="+mn-ea"/>
                <a:cs typeface="+mn-cs"/>
              </a:rPr>
              <a:t>US </a:t>
            </a:r>
            <a:r>
              <a:rPr lang="fr-CD" sz="1200" b="1" kern="1200" dirty="0" err="1">
                <a:solidFill>
                  <a:schemeClr val="tx1"/>
                </a:solidFill>
                <a:effectLst/>
                <a:latin typeface="+mn-lt"/>
                <a:ea typeface="+mn-ea"/>
                <a:cs typeface="+mn-cs"/>
              </a:rPr>
              <a:t>Centers</a:t>
            </a:r>
            <a:r>
              <a:rPr lang="fr-CD" sz="1200" b="1" kern="1200" dirty="0">
                <a:solidFill>
                  <a:schemeClr val="tx1"/>
                </a:solidFill>
                <a:effectLst/>
                <a:latin typeface="+mn-lt"/>
                <a:ea typeface="+mn-ea"/>
                <a:cs typeface="+mn-cs"/>
              </a:rPr>
              <a:t> for </a:t>
            </a:r>
            <a:r>
              <a:rPr lang="fr-CD" sz="1200" b="1" kern="1200" dirty="0" err="1">
                <a:solidFill>
                  <a:schemeClr val="tx1"/>
                </a:solidFill>
                <a:effectLst/>
                <a:latin typeface="+mn-lt"/>
                <a:ea typeface="+mn-ea"/>
                <a:cs typeface="+mn-cs"/>
              </a:rPr>
              <a:t>Disease</a:t>
            </a:r>
            <a:r>
              <a:rPr lang="fr-CD" sz="1200" b="1" kern="1200" dirty="0">
                <a:solidFill>
                  <a:schemeClr val="tx1"/>
                </a:solidFill>
                <a:effectLst/>
                <a:latin typeface="+mn-lt"/>
                <a:ea typeface="+mn-ea"/>
                <a:cs typeface="+mn-cs"/>
              </a:rPr>
              <a:t> Control and </a:t>
            </a:r>
            <a:r>
              <a:rPr lang="fr-CD" sz="1200" b="1" kern="1200" dirty="0" err="1">
                <a:solidFill>
                  <a:schemeClr val="tx1"/>
                </a:solidFill>
                <a:effectLst/>
                <a:latin typeface="+mn-lt"/>
                <a:ea typeface="+mn-ea"/>
                <a:cs typeface="+mn-cs"/>
              </a:rPr>
              <a:t>Prevention</a:t>
            </a:r>
            <a:r>
              <a:rPr lang="fr-CD" sz="1200" kern="1200" dirty="0">
                <a:solidFill>
                  <a:schemeClr val="tx1"/>
                </a:solidFill>
                <a:effectLst/>
                <a:latin typeface="+mn-lt"/>
                <a:ea typeface="+mn-ea"/>
                <a:cs typeface="+mn-cs"/>
              </a:rPr>
              <a:t> (US CDC) et </a:t>
            </a:r>
            <a:r>
              <a:rPr lang="fr-CD" sz="1200" b="1" kern="1200" dirty="0">
                <a:solidFill>
                  <a:schemeClr val="tx1"/>
                </a:solidFill>
                <a:effectLst/>
                <a:latin typeface="+mn-lt"/>
                <a:ea typeface="+mn-ea"/>
                <a:cs typeface="+mn-cs"/>
              </a:rPr>
              <a:t>RTI International,</a:t>
            </a:r>
            <a:r>
              <a:rPr lang="fr-CD" sz="1200" kern="1200" dirty="0">
                <a:solidFill>
                  <a:schemeClr val="tx1"/>
                </a:solidFill>
                <a:effectLst/>
                <a:latin typeface="+mn-lt"/>
                <a:ea typeface="+mn-ea"/>
                <a:cs typeface="+mn-cs"/>
              </a:rPr>
              <a:t> 2022. Il est proposé gratuitement pour une utilisation dans le cadre d'analyses et de recherches communautaires, avec mention des US CDC et de RTI International comme auteurs originaux du guide, des questionnaires d'enquête et de tous les modèles Excel et du dictionnaire de données. </a:t>
            </a:r>
          </a:p>
          <a:p>
            <a:pPr marL="171450" marR="0" indent="-171450">
              <a:lnSpc>
                <a:spcPct val="107000"/>
              </a:lnSpc>
              <a:spcBef>
                <a:spcPts val="0"/>
              </a:spcBef>
              <a:spcAft>
                <a:spcPts val="800"/>
              </a:spcAft>
              <a:buFont typeface="Arial" panose="020B0604020202020204" pitchFamily="34" charset="0"/>
              <a:buChar char="•"/>
            </a:pPr>
            <a:r>
              <a:rPr lang="fr-FR" sz="1200" kern="1200" dirty="0">
                <a:solidFill>
                  <a:schemeClr val="tx1"/>
                </a:solidFill>
                <a:effectLst/>
                <a:latin typeface="+mn-lt"/>
                <a:ea typeface="+mn-ea"/>
                <a:cs typeface="+mn-cs"/>
              </a:rPr>
              <a:t>Ce Guide a été élaboré en collaboration avec le </a:t>
            </a:r>
            <a:r>
              <a:rPr lang="fr-FR" sz="1200" b="1" kern="1200" dirty="0">
                <a:solidFill>
                  <a:schemeClr val="tx1"/>
                </a:solidFill>
                <a:effectLst/>
                <a:latin typeface="+mn-lt"/>
                <a:ea typeface="+mn-ea"/>
                <a:cs typeface="+mn-cs"/>
              </a:rPr>
              <a:t>Ministère de la santé publique, Hygiène et prévention, </a:t>
            </a:r>
            <a:r>
              <a:rPr lang="fr-FR" sz="1200" kern="1200" dirty="0">
                <a:solidFill>
                  <a:schemeClr val="tx1"/>
                </a:solidFill>
                <a:effectLst/>
                <a:latin typeface="+mn-lt"/>
                <a:ea typeface="+mn-ea"/>
                <a:cs typeface="+mn-cs"/>
              </a:rPr>
              <a:t>à travers le</a:t>
            </a:r>
            <a:r>
              <a:rPr lang="fr-FR" sz="1200" b="1" kern="1200" dirty="0">
                <a:solidFill>
                  <a:schemeClr val="tx1"/>
                </a:solidFill>
                <a:effectLst/>
                <a:latin typeface="+mn-lt"/>
                <a:ea typeface="+mn-ea"/>
                <a:cs typeface="+mn-cs"/>
              </a:rPr>
              <a:t> Programme National de Communication pour la Promotion de la Santé (PNCPS) </a:t>
            </a:r>
            <a:r>
              <a:rPr lang="fr-FR" sz="1200" kern="1200" dirty="0">
                <a:solidFill>
                  <a:schemeClr val="tx1"/>
                </a:solidFill>
                <a:effectLst/>
                <a:latin typeface="+mn-lt"/>
                <a:ea typeface="+mn-ea"/>
                <a:cs typeface="+mn-cs"/>
              </a:rPr>
              <a:t>et la</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Task</a:t>
            </a:r>
            <a:r>
              <a:rPr lang="fr-FR" sz="1200" b="1" kern="1200" dirty="0">
                <a:solidFill>
                  <a:schemeClr val="tx1"/>
                </a:solidFill>
                <a:effectLst/>
                <a:latin typeface="+mn-lt"/>
                <a:ea typeface="+mn-ea"/>
                <a:cs typeface="+mn-cs"/>
              </a:rPr>
              <a:t> Force Communication en Santé</a:t>
            </a:r>
            <a:r>
              <a:rPr lang="fr-FR" sz="1200" kern="1200" dirty="0">
                <a:solidFill>
                  <a:schemeClr val="tx1"/>
                </a:solidFill>
                <a:effectLst/>
                <a:latin typeface="+mn-lt"/>
                <a:ea typeface="+mn-ea"/>
                <a:cs typeface="+mn-cs"/>
              </a:rPr>
              <a:t> sous la coordination de Monsieur Raoul </a:t>
            </a:r>
            <a:r>
              <a:rPr lang="fr-FR" sz="1200" kern="1200" dirty="0" err="1">
                <a:solidFill>
                  <a:schemeClr val="tx1"/>
                </a:solidFill>
                <a:effectLst/>
                <a:latin typeface="+mn-lt"/>
                <a:ea typeface="+mn-ea"/>
                <a:cs typeface="+mn-cs"/>
              </a:rPr>
              <a:t>Kamanda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Mangamfu</a:t>
            </a:r>
            <a:r>
              <a:rPr lang="fr-FR" sz="1200" kern="1200" dirty="0">
                <a:solidFill>
                  <a:schemeClr val="tx1"/>
                </a:solidFill>
                <a:effectLst/>
                <a:latin typeface="+mn-lt"/>
                <a:ea typeface="+mn-ea"/>
                <a:cs typeface="+mn-cs"/>
              </a:rPr>
              <a:t>, Directeur National du PNCPS et Coordonnateur National de la </a:t>
            </a:r>
            <a:r>
              <a:rPr lang="fr-FR" sz="1200" kern="1200" dirty="0" err="1">
                <a:solidFill>
                  <a:schemeClr val="tx1"/>
                </a:solidFill>
                <a:effectLst/>
                <a:latin typeface="+mn-lt"/>
                <a:ea typeface="+mn-ea"/>
                <a:cs typeface="+mn-cs"/>
              </a:rPr>
              <a:t>Task</a:t>
            </a:r>
            <a:r>
              <a:rPr lang="fr-FR" sz="1200" kern="1200" dirty="0">
                <a:solidFill>
                  <a:schemeClr val="tx1"/>
                </a:solidFill>
                <a:effectLst/>
                <a:latin typeface="+mn-lt"/>
                <a:ea typeface="+mn-ea"/>
                <a:cs typeface="+mn-cs"/>
              </a:rPr>
              <a:t> Force.  La vulgarisation de ce guide pour son implémentation et utilisation sera assurée par le PNCPS et CDC auprès des autres structures et services utilisateurs du Ministère de la Santé Publique, Hygiène et Prévention ainsi que les organisations et projets opérant dans le secteur de la santé.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E59EFB-D9D2-4AEF-8FAC-03B30C8FDC60}" type="slidenum">
              <a:rPr lang="en-US" smtClean="0"/>
              <a:t>1</a:t>
            </a:fld>
            <a:endParaRPr lang="en-US"/>
          </a:p>
        </p:txBody>
      </p:sp>
    </p:spTree>
    <p:extLst>
      <p:ext uri="{BB962C8B-B14F-4D97-AF65-F5344CB8AC3E}">
        <p14:creationId xmlns:p14="http://schemas.microsoft.com/office/powerpoint/2010/main" val="45680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L'objectif principal de </a:t>
            </a:r>
            <a:r>
              <a:rPr lang="en-US" dirty="0" err="1"/>
              <a:t>l'enquête</a:t>
            </a:r>
            <a:r>
              <a:rPr lang="en-US" dirty="0"/>
              <a:t> CAP n°1 est 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rPr>
              <a:t>Fournir</a:t>
            </a:r>
            <a:r>
              <a:rPr lang="en-US" sz="1200" dirty="0">
                <a:solidFill>
                  <a:schemeClr val="tx1"/>
                </a:solidFill>
              </a:rPr>
              <a:t> les </a:t>
            </a:r>
            <a:r>
              <a:rPr lang="en-US" sz="1200" dirty="0" err="1">
                <a:solidFill>
                  <a:schemeClr val="tx1"/>
                </a:solidFill>
              </a:rPr>
              <a:t>informations</a:t>
            </a:r>
            <a:r>
              <a:rPr lang="en-US" sz="1200" dirty="0">
                <a:solidFill>
                  <a:schemeClr val="tx1"/>
                </a:solidFill>
              </a:rPr>
              <a:t> sur les connaissances, attitudes et pratiques liées à la transmission d'Ebola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identifier les leaders de confiance qui participent aux activités d'engagement communautaire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Si l'enquête est réalisée périodiquement dans le temps, elle peut être utile pour mesurer les changements d'attitudes et de comportements liés à Ebola.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Les données recueillies à l'aide de l'enquête fourniront des informations sur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les connaissances, les croyances et les attitudes qui contribuent à la propagation d'Ebola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Aide à la compréhension de l'environnement social et à l'identification des besoins et des possibilités d'engagement communautaire.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976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L'enquête</a:t>
            </a:r>
            <a:r>
              <a:rPr lang="en-US" dirty="0"/>
              <a:t> CAP 1 comporte un total de 59 questions et prend environ 45 minutes à remplir.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 comprend un mélange de questions à choix multiples et de réponses ouvertes.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 thèmes abordés dans l'enquête 1 sont les suivants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effectLst/>
                <a:latin typeface="Calibri" panose="020F0502020204030204" pitchFamily="34" charset="0"/>
                <a:ea typeface="Yu Mincho" panose="02020400000000000000" pitchFamily="18" charset="-128"/>
                <a:cs typeface="Arial" panose="020B0604020202020204" pitchFamily="34" charset="0"/>
              </a:rPr>
              <a:t>Principales sources d'information sur la santé dans la communauté</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effectLst/>
                <a:latin typeface="Carlito"/>
                <a:ea typeface="Yu Mincho" panose="02020400000000000000" pitchFamily="18" charset="-128"/>
                <a:cs typeface="Arial" panose="020B0604020202020204" pitchFamily="34" charset="0"/>
              </a:rPr>
              <a:t>La communauté fait-elle </a:t>
            </a:r>
            <a:r>
              <a:rPr lang="en-US" sz="1800" b="0" cap="none" dirty="0">
                <a:effectLst/>
                <a:latin typeface="Carlito"/>
                <a:ea typeface="Carlito"/>
                <a:cs typeface="Carlito"/>
              </a:rPr>
              <a:t>confiance aux </a:t>
            </a:r>
            <a:r>
              <a:rPr lang="en-US" sz="1800" b="0" cap="none" dirty="0">
                <a:solidFill>
                  <a:srgbClr val="000000"/>
                </a:solidFill>
                <a:effectLst/>
                <a:latin typeface="Carlito"/>
                <a:ea typeface="Carlito"/>
                <a:cs typeface="Carlito"/>
              </a:rPr>
              <a:t>informations sanitaires qu'elle reçoit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solidFill>
                  <a:schemeClr val="tx1"/>
                </a:solidFill>
                <a:effectLst/>
                <a:latin typeface="Carlito"/>
                <a:ea typeface="Carlito"/>
                <a:cs typeface="Carlito"/>
              </a:rPr>
              <a:t>Quels sont les </a:t>
            </a:r>
            <a:r>
              <a:rPr lang="en-US" sz="1800" b="0" cap="none"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principaux problèmes de santé dans la communauté,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les connaissances et les préoccupations concernant la maladie à virus Ebola, sa </a:t>
            </a:r>
            <a:r>
              <a:rPr lang="en-US" sz="1800" b="0" cap="none" dirty="0">
                <a:effectLst/>
                <a:latin typeface="Calibri" panose="020F0502020204030204" pitchFamily="34" charset="0"/>
                <a:ea typeface="Yu Mincho" panose="02020400000000000000" pitchFamily="18" charset="-128"/>
                <a:cs typeface="Arial" panose="020B0604020202020204" pitchFamily="34" charset="0"/>
              </a:rPr>
              <a:t>transmission et les mesures de protection.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cap="none" dirty="0">
              <a:effectLst/>
              <a:latin typeface="Calibri" panose="020F0502020204030204" pitchFamily="34" charset="0"/>
              <a:ea typeface="Yu Mincho" panose="02020400000000000000" pitchFamily="18"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cap="none"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53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L'enquête</a:t>
            </a:r>
            <a:r>
              <a:rPr lang="en-US" dirty="0"/>
              <a:t> CAP 2 s'est concentrée sur l'interaction avec la communauté et la confiance dans la réponse.</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Les données recueillies à l'aide de l'enquête fourniront des informations sur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Quelles sont les observations, expériences et impressions des membres de la communauté concernant les équipes d'intervention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Quel est le soutien ou la participation de la communauté aux efforts d'intervention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Ces expériences renforcent-elles ou brisent-elles la confiance ?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Que doivent faire différemment les équipes d'intervention ? </a:t>
            </a:r>
            <a:endParaRPr lang="en-US" sz="1200" b="0" i="0" u="none" strike="noStrike" cap="none" spc="0" dirty="0">
              <a:solidFill>
                <a:schemeClr val="tx1"/>
              </a:solidFill>
              <a:effectLst/>
              <a:latin typeface="+mn-lt"/>
            </a:endParaRPr>
          </a:p>
          <a:p>
            <a:pPr marL="342900" marR="0" indent="-342900" algn="l" fontAlgn="t">
              <a:spcBef>
                <a:spcPts val="0"/>
              </a:spcBef>
              <a:spcAft>
                <a:spcPts val="0"/>
              </a:spcAft>
              <a:buClrTx/>
              <a:buSzPct val="100000"/>
              <a:buFont typeface="Arial" panose="020B0604020202020204" pitchFamily="34" charset="0"/>
              <a:buChar cha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Quels sont les exemples d'expériences positives ou de conséquences involontaires des activités d'intervention ?</a:t>
            </a:r>
            <a:endParaRPr lang="en-US" sz="1200" b="0" i="0" u="none" strike="noStrike" cap="none" spc="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Peut être utile pour mieux comprendre les communautés ayant un faible niveau de soutien à la riposte aux épidémies, ou pour comprendre les différences de soutien à la riposte à Ebola entre différentes communautés.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63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34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2400" dirty="0">
              <a:solidFill>
                <a:schemeClr val="tx1"/>
              </a:solidFill>
            </a:endParaRPr>
          </a:p>
          <a:p>
            <a:pPr marL="0" marR="0">
              <a:lnSpc>
                <a:spcPct val="107000"/>
              </a:lnSpc>
              <a:spcBef>
                <a:spcPts val="0"/>
              </a:spcBef>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Vous pouvez utiliser un ou les deux questionnaires dépendamment de vos besoins</a:t>
            </a:r>
          </a:p>
          <a:p>
            <a:pPr marL="0" marR="0">
              <a:lnSpc>
                <a:spcPct val="107000"/>
              </a:lnSpc>
              <a:spcBef>
                <a:spcPts val="0"/>
              </a:spcBef>
              <a:spcAft>
                <a:spcPts val="800"/>
              </a:spcAft>
            </a:pPr>
            <a:endParaRPr lang="fr-FR"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Il se peut que vous n’ayez pas besoin de toutes les questions, dans ce cas, il est préférable de ne prendre que les questions dont vous avez vraiment besoin. </a:t>
            </a:r>
          </a:p>
          <a:p>
            <a:pPr marL="0" marR="0">
              <a:lnSpc>
                <a:spcPct val="107000"/>
              </a:lnSpc>
              <a:spcBef>
                <a:spcPts val="0"/>
              </a:spcBef>
              <a:spcAft>
                <a:spcPts val="800"/>
              </a:spcAft>
            </a:pPr>
            <a:endParaRPr lang="fr-FR"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D'autre part, il se peut que certaines informations dont vous avez besoin ne figurent pas dans les </a:t>
            </a:r>
            <a:r>
              <a:rPr lang="fr-FR" sz="2400" kern="1200" dirty="0">
                <a:effectLst/>
                <a:latin typeface="Calibri" panose="020F0502020204030204" pitchFamily="34" charset="0"/>
                <a:ea typeface="Calibri" panose="020F0502020204030204" pitchFamily="34" charset="0"/>
                <a:cs typeface="Times New Roman" panose="02020603050405020304" pitchFamily="18" charset="0"/>
              </a:rPr>
              <a:t>deux questionnaires</a:t>
            </a: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 vous pouvez ajouter les questions dont vous avez besoins.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Ou vous pouvez décider que les questionnaires d'enquête fournissent exactement ce dont vous avez besoin, et vous les utiliserez tels quels.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Quelle que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soit</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votre</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décision</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il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est</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important que vous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preniez</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le temps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d'y</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réfléchir</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afin</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de ne pas poser de questions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inutiles</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ou</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de ne pas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manquer</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l'occasion</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d'obtenir</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toutes</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les information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dont</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vous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avez</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besoin</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endParaRPr lang="en-US" sz="2400" kern="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Pour plus de détails sur ce sujet, consulte la section 3.4.1 du guide, qui traite des concepts clés de la conception d'une enquête.</a:t>
            </a:r>
          </a:p>
          <a:p>
            <a:pPr marL="0" marR="0">
              <a:lnSpc>
                <a:spcPct val="107000"/>
              </a:lnSpc>
              <a:spcBef>
                <a:spcPts val="0"/>
              </a:spcBef>
              <a:spcAft>
                <a:spcPts val="80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Montserrat" panose="00000500000000000000" pitchFamily="2" charset="0"/>
              </a:rPr>
              <a:t>Voici quelques points importants sur l’utilisation de l’enquête KAP dans la boite a outils :</a:t>
            </a:r>
          </a:p>
          <a:p>
            <a:r>
              <a:rPr lang="en-US" b="1" dirty="0"/>
              <a:t>Limiter les questions de l'enquête aux besoins d'information prioritaires </a:t>
            </a:r>
          </a:p>
          <a:p>
            <a:pPr marL="171450" indent="-171450">
              <a:buFont typeface="Arial" panose="020B0604020202020204" pitchFamily="34" charset="0"/>
              <a:buChar char="•"/>
            </a:pPr>
            <a:r>
              <a:rPr lang="en-US" dirty="0"/>
              <a:t>La tentation est grande d'ajouter des informations inutiles parce qu'elles peuvent être intéressantes. Nous devons être respectueux du temps des gens. L'ajout de questions supplémentaires ajoutera de la fatigue et risque de réduire la qualité de la réponse.</a:t>
            </a:r>
          </a:p>
          <a:p>
            <a:r>
              <a:rPr lang="en-US" b="1" dirty="0"/>
              <a:t>Utilisez des questions d'enquête rédigées dans la langue maternelle de la personne interrogée </a:t>
            </a:r>
            <a:r>
              <a:rPr lang="en-US" dirty="0"/>
              <a:t>:</a:t>
            </a:r>
          </a:p>
          <a:p>
            <a:r>
              <a:rPr lang="en-US" dirty="0"/>
              <a:t>Les questions de l'enquête doivent être rédigées dans une langue avec laquelle les répondants sont le plus à l'aise.</a:t>
            </a:r>
          </a:p>
          <a:p>
            <a:endParaRPr lang="en-US" dirty="0"/>
          </a:p>
          <a:p>
            <a:pPr lvl="0">
              <a:lnSpc>
                <a:spcPct val="100000"/>
              </a:lnSpc>
            </a:pPr>
            <a:r>
              <a:rPr lang="en-US" b="1" dirty="0"/>
              <a:t>Testez toutes les questions de l'enquête </a:t>
            </a:r>
            <a:r>
              <a:rPr lang="en-US" dirty="0"/>
              <a:t>:</a:t>
            </a:r>
          </a:p>
          <a:p>
            <a:pPr lvl="0">
              <a:lnSpc>
                <a:spcPct val="100000"/>
              </a:lnSpc>
            </a:pPr>
            <a:r>
              <a:rPr lang="en-US" sz="2600" dirty="0">
                <a:effectLst/>
                <a:latin typeface="Calibri" panose="020F0502020204030204" pitchFamily="34" charset="0"/>
                <a:ea typeface="Calibri" panose="020F0502020204030204" pitchFamily="34" charset="0"/>
                <a:cs typeface="Times New Roman" panose="02020603050405020304" pitchFamily="18" charset="0"/>
              </a:rPr>
              <a:t>Les essais pilotes seront l'occasion pour les enquêteurs de s'exercer à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utiliser</a:t>
            </a:r>
            <a:r>
              <a:rPr lang="en-US" sz="2600" dirty="0">
                <a:effectLst/>
                <a:latin typeface="Calibri" panose="020F0502020204030204" pitchFamily="34" charset="0"/>
                <a:ea typeface="Calibri" panose="020F0502020204030204" pitchFamily="34" charset="0"/>
                <a:cs typeface="Times New Roman" panose="02020603050405020304" pitchFamily="18" charset="0"/>
              </a:rPr>
              <a:t> l'enquête, de comprendre le temps qu'elle prend et de s'entraîner à enregistrer les réponses. </a:t>
            </a:r>
          </a:p>
          <a:p>
            <a:pPr lvl="0">
              <a:lnSpc>
                <a:spcPct val="100000"/>
              </a:lnSpc>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pPr>
            <a:r>
              <a:rPr lang="en-US" b="1" dirty="0"/>
              <a:t>Comprend une méthode de suivi lorsque les personnes refusent de participer ou ne sont pas à la maison : </a:t>
            </a:r>
          </a:p>
          <a:p>
            <a:pPr lvl="0">
              <a:lnSpc>
                <a:spcPct val="10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Le suivi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informations est important car vous en avez besoin pour calculer les taux de participation aux enquêtes. </a:t>
            </a:r>
          </a:p>
          <a:p>
            <a:pPr lvl="0">
              <a:lnSpc>
                <a:spcPct val="100000"/>
              </a:lnSpc>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pPr>
            <a:endParaRPr lang="en-US" sz="2600" dirty="0">
              <a:effectLst/>
              <a:latin typeface="Calibri" panose="020F0502020204030204" pitchFamily="34" charset="0"/>
              <a:cs typeface="Times New Roman" panose="02020603050405020304" pitchFamily="18" charset="0"/>
            </a:endParaRPr>
          </a:p>
          <a:p>
            <a:pPr lvl="0">
              <a:lnSpc>
                <a:spcPct val="100000"/>
              </a:lnSpc>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242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 données peuvent être recueillies oralement par un enquêteur.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 données peuvent être saisies sur une tablette ou enregistrées sur des formulaires d'enquête papier.  Les deux méthodes fonctionnent bien.  La principale différence est qu'avec l'enquête sur papier, les personnes chargées de la </a:t>
            </a:r>
            <a:r>
              <a:rPr lang="en-US" dirty="0" err="1"/>
              <a:t>collecte</a:t>
            </a:r>
            <a:r>
              <a:rPr lang="en-US" dirty="0"/>
              <a:t> des données devront saisir les réponses à l'enquête dans un ordinateur par la suite.  De plus, avec la </a:t>
            </a:r>
            <a:r>
              <a:rPr lang="en-US" dirty="0" err="1"/>
              <a:t>collecte</a:t>
            </a:r>
            <a:r>
              <a:rPr lang="en-US" dirty="0"/>
              <a:t> de données sur papier, les personnes chargées de la </a:t>
            </a:r>
            <a:r>
              <a:rPr lang="en-US" dirty="0" err="1"/>
              <a:t>collecte</a:t>
            </a:r>
            <a:r>
              <a:rPr lang="en-US" dirty="0"/>
              <a:t> des données devront conserver une liste des refus d'enquête et des personnes qui n'étaient pas à la maison lorsque l'entretien a été tenté. Ces informations seront importantes pour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a:lnSpc>
                <a:spcPct val="100000"/>
              </a:lnSpc>
            </a:pPr>
            <a:r>
              <a:rPr lang="en-US" sz="1200" dirty="0">
                <a:solidFill>
                  <a:schemeClr val="tx1"/>
                </a:solidFill>
              </a:rPr>
              <a:t>Le tableau est ensuite téléchargé vers le programme en ligne </a:t>
            </a:r>
          </a:p>
          <a:p>
            <a:pPr lvl="1">
              <a:lnSpc>
                <a:spcPct val="100000"/>
              </a:lnSpc>
            </a:pPr>
            <a:r>
              <a:rPr lang="en-US" sz="1200" dirty="0">
                <a:solidFill>
                  <a:schemeClr val="tx1"/>
                </a:solidFill>
              </a:rPr>
              <a:t>Facile à </a:t>
            </a:r>
            <a:r>
              <a:rPr lang="en-US" sz="1200" dirty="0" err="1">
                <a:solidFill>
                  <a:schemeClr val="tx1"/>
                </a:solidFill>
              </a:rPr>
              <a:t>utiliser</a:t>
            </a:r>
            <a:r>
              <a:rPr lang="en-US" sz="1200" dirty="0">
                <a:solidFill>
                  <a:schemeClr val="tx1"/>
                </a:solidFill>
              </a:rPr>
              <a:t> et plus rapide, mais nécessite un budget pour les tablettes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ormation </a:t>
            </a:r>
            <a:r>
              <a:rPr lang="en-US" dirty="0"/>
              <a:t>pour le calcul du taux de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lvl="1">
              <a:lnSpc>
                <a:spcPct val="100000"/>
              </a:lnSpc>
            </a:pPr>
            <a:r>
              <a:rPr lang="en-US" sz="1200" dirty="0">
                <a:solidFill>
                  <a:schemeClr val="tx1"/>
                </a:solidFill>
              </a:rPr>
              <a:t>Imprimer </a:t>
            </a:r>
            <a:r>
              <a:rPr lang="en-US" sz="1200" dirty="0" err="1">
                <a:solidFill>
                  <a:schemeClr val="tx1"/>
                </a:solidFill>
              </a:rPr>
              <a:t>ces</a:t>
            </a:r>
            <a:r>
              <a:rPr lang="en-US" sz="1200" dirty="0">
                <a:solidFill>
                  <a:schemeClr val="tx1"/>
                </a:solidFill>
              </a:rPr>
              <a:t> enquêtes, l'enquêteur les remplit à la main</a:t>
            </a:r>
          </a:p>
          <a:p>
            <a:pPr lvl="1">
              <a:lnSpc>
                <a:spcPct val="100000"/>
              </a:lnSpc>
            </a:pPr>
            <a:r>
              <a:rPr lang="en-US" sz="1200" dirty="0">
                <a:solidFill>
                  <a:schemeClr val="tx1"/>
                </a:solidFill>
              </a:rPr>
              <a:t>Faible coût, faible risque de sécurité</a:t>
            </a:r>
          </a:p>
          <a:p>
            <a:pPr lvl="1">
              <a:lnSpc>
                <a:spcPct val="100000"/>
              </a:lnSpc>
            </a:pPr>
            <a:r>
              <a:rPr lang="en-US" sz="1200" dirty="0">
                <a:solidFill>
                  <a:schemeClr val="tx1"/>
                </a:solidFill>
              </a:rPr>
              <a:t>Il est important de conserver les formulaires complets en toute sécurité jusqu'à ce qu'ils soient saisis. </a:t>
            </a:r>
          </a:p>
          <a:p>
            <a:pPr lvl="1">
              <a:lnSpc>
                <a:spcPct val="100000"/>
              </a:lnSpc>
            </a:pPr>
            <a:r>
              <a:rPr lang="en-US" sz="1200" dirty="0">
                <a:solidFill>
                  <a:schemeClr val="tx1"/>
                </a:solidFill>
              </a:rPr>
              <a:t>Besoin d'un système pour enregistrer les </a:t>
            </a:r>
            <a:r>
              <a:rPr lang="en-US" sz="1200" dirty="0" err="1">
                <a:solidFill>
                  <a:schemeClr val="tx1"/>
                </a:solidFill>
              </a:rPr>
              <a:t>refulsals </a:t>
            </a:r>
            <a:r>
              <a:rPr lang="en-US" sz="1200" dirty="0">
                <a:solidFill>
                  <a:schemeClr val="tx1"/>
                </a:solidFill>
              </a:rPr>
              <a:t>et pas à la maison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20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Vous pouvez également collecter des données d'enquête en utilisant des questionnaires papier. Cela ne pose aucun problème. Vous devrez vérifier les enquêtes chaque jour pour vous assurer que les formulaires sont entièrement remplis et lisibles.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 données peuvent être saisies sur une tablette ou enregistrées sur des formulaires d'enquête papier.  Les deux méthodes fonctionnent bien.  La principale différence est qu'avec l'enquête papier, les collecteurs de données devront saisir les réponses à l'enquête dans un ordinateur par la suite.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 plus, avec la </a:t>
            </a:r>
            <a:r>
              <a:rPr lang="en-US" dirty="0" err="1"/>
              <a:t>collecte</a:t>
            </a:r>
            <a:r>
              <a:rPr lang="en-US" dirty="0"/>
              <a:t> de données sur papier, les personnes chargées de la </a:t>
            </a:r>
            <a:r>
              <a:rPr lang="en-US" dirty="0" err="1"/>
              <a:t>collecte</a:t>
            </a:r>
            <a:r>
              <a:rPr lang="en-US" dirty="0"/>
              <a:t> des données devront conserver une liste des refus d'enquête et des personnes qui n'étaient pas à la maison lorsque l'interview a été tentée. Ces informations seront importantes pour le calcul du taux de participation. </a:t>
            </a:r>
            <a:r>
              <a:rPr lang="en-US" b="0" i="0" dirty="0">
                <a:solidFill>
                  <a:srgbClr val="5B6F82"/>
                </a:solidFill>
                <a:effectLst/>
                <a:latin typeface="Noto Sans"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Nous vous recommandons de le saisir dans </a:t>
            </a:r>
            <a:r>
              <a:rPr lang="en-US" b="0" i="0" dirty="0" err="1">
                <a:solidFill>
                  <a:srgbClr val="5B6F82"/>
                </a:solidFill>
                <a:effectLst/>
                <a:latin typeface="Noto Sans" panose="020B0502040204020203" pitchFamily="34" charset="0"/>
              </a:rPr>
              <a:t>KOBo</a:t>
            </a:r>
            <a:r>
              <a:rPr lang="en-US" b="0" i="0" dirty="0">
                <a:solidFill>
                  <a:srgbClr val="5B6F82"/>
                </a:solidFill>
                <a:effectLst/>
                <a:latin typeface="Noto Sans" panose="020B0502040204020203" pitchFamily="34" charset="0"/>
              </a:rPr>
              <a:t>. Ainsi, vous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988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 données peuvent être recueillies oralement par un enquêteur.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 données peuvent être saisies sur une tablette ou enregistrées sur des formulaires d'enquête papier.  Les deux méthodes fonctionnent bien.  La principale différence est qu'avec l'enquête sur papier, les personnes chargées de la </a:t>
            </a:r>
            <a:r>
              <a:rPr lang="en-US" dirty="0" err="1"/>
              <a:t>collecte</a:t>
            </a:r>
            <a:r>
              <a:rPr lang="en-US" dirty="0"/>
              <a:t> des données devront saisir les réponses à l'enquête dans un ordinateur par la suite.  De plus, avec la </a:t>
            </a:r>
            <a:r>
              <a:rPr lang="en-US" dirty="0" err="1"/>
              <a:t>collecte</a:t>
            </a:r>
            <a:r>
              <a:rPr lang="en-US" dirty="0"/>
              <a:t> de données sur papier, les personnes chargées de la </a:t>
            </a:r>
            <a:r>
              <a:rPr lang="en-US" dirty="0" err="1"/>
              <a:t>collecte</a:t>
            </a:r>
            <a:r>
              <a:rPr lang="en-US" dirty="0"/>
              <a:t> des données devront conserver une liste des refus d'enquête et des personnes qui n'étaient pas à la maison lorsque l'entretien a été tenté. Ces informations seront importantes pour le calcul du taux de participation. </a:t>
            </a:r>
            <a:r>
              <a:rPr lang="en-US" b="0" i="0" dirty="0">
                <a:solidFill>
                  <a:srgbClr val="5B6F82"/>
                </a:solidFill>
                <a:effectLst/>
                <a:latin typeface="Noto Sans"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Si vous utilisez une tablette, vous devrez la programmer avec les questions. Nous vous avons facilité la tâche en créant un fichier de format pour chaque questionnaire qui peut être utilisé avec le programme d'enquête gratuit en libre accès Kobo. Kobo est un outil d'enquête créé pour être utilisé librement par tous, avec le soutien de l'Agence américaine pour le développement international.  Toutefois, si vous utilisez un autre outil d'enquête, vous pourrez peut-être </a:t>
            </a:r>
            <a:r>
              <a:rPr lang="en-US" b="0" i="0" dirty="0" err="1">
                <a:solidFill>
                  <a:srgbClr val="5B6F82"/>
                </a:solidFill>
                <a:effectLst/>
                <a:latin typeface="Noto Sans" panose="020B0502040204020203" pitchFamily="34" charset="0"/>
              </a:rPr>
              <a:t>utiliser</a:t>
            </a:r>
            <a:r>
              <a:rPr lang="en-US" b="0" i="0" dirty="0">
                <a:solidFill>
                  <a:srgbClr val="5B6F82"/>
                </a:solidFill>
                <a:effectLst/>
                <a:latin typeface="Noto Sans" panose="020B0502040204020203" pitchFamily="34" charset="0"/>
              </a:rPr>
              <a:t> ce fichier de format, ou vous pouvez créer le vôtre.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lvl="0">
              <a:lnSpc>
                <a:spcPct val="100000"/>
              </a:lnSpc>
            </a:pPr>
            <a:r>
              <a:rPr lang="en-US" sz="2800" dirty="0">
                <a:solidFill>
                  <a:schemeClr val="tx1"/>
                </a:solidFill>
              </a:rPr>
              <a:t>Vous devez télécharger le questionnaire d'enquête sur la tablette.</a:t>
            </a:r>
          </a:p>
          <a:p>
            <a:pPr lvl="0">
              <a:lnSpc>
                <a:spcPct val="100000"/>
              </a:lnSpc>
            </a:pPr>
            <a:r>
              <a:rPr lang="en-US" sz="2800" dirty="0">
                <a:solidFill>
                  <a:schemeClr val="tx1"/>
                </a:solidFill>
              </a:rPr>
              <a:t>Nous vous facilitons la tâche en fournissant pour chaque questionnaire un fichier au format enquête qui peut être téléchargé sur kobo.org, un outil d'enquête gratuit largement utilisé.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726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 vous utilisiez des tablettes pour collecter des données ou que vous recueilliez des données à l'aide de formulaires papier, vous voudrez saisir vos données dans un programme informatique de gestion des données. KOBO.org est l'outil en ligne gratuit que nous utilisons dans ce guide, mais vous pouvez utiliser un autre programme si vous le préférez. Nous ne cautionnons pas ce produit, il s'agit simplement d'un exemple d'outil disponible gratuitement. </a:t>
            </a:r>
          </a:p>
          <a:p>
            <a:endParaRPr lang="en-US" dirty="0"/>
          </a:p>
          <a:p>
            <a:r>
              <a:rPr lang="en-US" dirty="0"/>
              <a:t>Pour les équipes qui ont collecté les données à l'aide de formulaires papier, vous devrez établir une procédure pour saisir les données dans un programme informatique. Les collecteurs de données ou le superviseur des données peuvent saisir les données dans un </a:t>
            </a:r>
            <a:r>
              <a:rPr lang="en-US" dirty="0" err="1"/>
              <a:t>formulaire</a:t>
            </a:r>
            <a:r>
              <a:rPr lang="en-US" dirty="0"/>
              <a:t> qui ressemble à l'enquête sur un ordinateur en utilisant KoBo. </a:t>
            </a:r>
          </a:p>
          <a:p>
            <a:endParaRPr lang="en-US" dirty="0"/>
          </a:p>
          <a:p>
            <a:r>
              <a:rPr lang="en-US" dirty="0"/>
              <a:t>Cet écran montre une capture d'écran de l'écran d'enregistrement de kobo.org. Ici, vous devez enregistrer votre enquête. Une personne doit créer un compte où seront stockées les données de l'enquête.  </a:t>
            </a:r>
          </a:p>
          <a:p>
            <a:endParaRPr lang="en-US" dirty="0"/>
          </a:p>
          <a:p>
            <a:r>
              <a:rPr lang="en-US" dirty="0"/>
              <a:t>Le guide montre comment créer un compte, comment se connecter et comment activer votre enquête.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3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 document vous aide à planifier et à mettre en œuvre une enquête KAP lors d'une épidémie d'Ebola</a:t>
            </a:r>
            <a:endParaRPr lang="en-US" dirty="0"/>
          </a:p>
          <a:p>
            <a:endParaRPr lang="en-US" dirty="0"/>
          </a:p>
          <a:p>
            <a:r>
              <a:rPr lang="en-US" dirty="0" err="1"/>
              <a:t>Aujourd'hui</a:t>
            </a:r>
            <a:r>
              <a:rPr lang="en-US" dirty="0"/>
              <a:t>, je vais brièvement rappeler pourquoi nous avons entrepris le projet de </a:t>
            </a:r>
            <a:r>
              <a:rPr lang="en-US" dirty="0" err="1"/>
              <a:t>créer</a:t>
            </a:r>
            <a:r>
              <a:rPr lang="en-US" dirty="0"/>
              <a:t> ce guide  deux enquêtes communautaires en quatre langues, </a:t>
            </a:r>
          </a:p>
          <a:p>
            <a:r>
              <a:rPr lang="en-US" dirty="0"/>
              <a:t>comment nous avons effectué le travail de développement et </a:t>
            </a:r>
          </a:p>
          <a:p>
            <a:r>
              <a:rPr lang="en-US" dirty="0"/>
              <a:t>Je passerai ensuite plus de temps à examiner les questionnaires d'enquête, un guide que nous avons rédigé pour accompagner les questionnaires et quelques autres fichiers utiles pour l'analyse des données d'enquête.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253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Cliquez</a:t>
            </a:r>
            <a:r>
              <a:rPr lang="fr-FR" baseline="0" dirty="0"/>
              <a:t> sur le </a:t>
            </a:r>
            <a:r>
              <a:rPr lang="fr-FR" baseline="0" dirty="0" err="1"/>
              <a:t>button</a:t>
            </a:r>
            <a:r>
              <a:rPr lang="fr-FR" baseline="0" dirty="0"/>
              <a:t> « Nouveau »</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160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Cliquez</a:t>
            </a:r>
            <a:r>
              <a:rPr lang="fr-FR" baseline="0" dirty="0"/>
              <a:t> sur le </a:t>
            </a:r>
            <a:r>
              <a:rPr lang="fr-FR" baseline="0" dirty="0" err="1"/>
              <a:t>button</a:t>
            </a:r>
            <a:r>
              <a:rPr lang="fr-FR" baseline="0" dirty="0"/>
              <a:t> « Nouveau »</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221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Cliquez</a:t>
            </a:r>
            <a:r>
              <a:rPr lang="fr-FR" baseline="0" dirty="0"/>
              <a:t> sur le </a:t>
            </a:r>
            <a:r>
              <a:rPr lang="fr-FR" baseline="0" dirty="0" err="1"/>
              <a:t>button</a:t>
            </a:r>
            <a:r>
              <a:rPr lang="fr-FR" baseline="0" dirty="0"/>
              <a:t> « Nouveau »</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55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600"/>
              </a:spcAft>
            </a:pPr>
            <a:r>
              <a:rPr lang="fr-CD" sz="1200" b="1" dirty="0">
                <a:effectLst/>
                <a:latin typeface="Calibri" panose="020F0502020204030204" pitchFamily="34" charset="0"/>
                <a:ea typeface="Calibri" panose="020F0502020204030204" pitchFamily="34" charset="0"/>
                <a:cs typeface="Times New Roman" panose="02020603050405020304" pitchFamily="18" charset="0"/>
              </a:rPr>
              <a:t>Étape 3. </a:t>
            </a:r>
            <a:r>
              <a:rPr lang="fr-CD" sz="1200" dirty="0">
                <a:effectLst/>
                <a:latin typeface="Calibri" panose="020F0502020204030204" pitchFamily="34" charset="0"/>
                <a:ea typeface="Calibri" panose="020F0502020204030204" pitchFamily="34" charset="0"/>
                <a:cs typeface="Times New Roman" panose="02020603050405020304" pitchFamily="18" charset="0"/>
              </a:rPr>
              <a:t>Copiez sur votre bureau le fichier Excel de la boîte à outils qui contient le format </a:t>
            </a:r>
            <a:r>
              <a:rPr lang="fr-CD" sz="1200" dirty="0" err="1">
                <a:effectLst/>
                <a:latin typeface="Calibri" panose="020F0502020204030204" pitchFamily="34" charset="0"/>
                <a:ea typeface="Calibri" panose="020F0502020204030204" pitchFamily="34" charset="0"/>
                <a:cs typeface="Times New Roman" panose="02020603050405020304" pitchFamily="18" charset="0"/>
              </a:rPr>
              <a:t>KoBo</a:t>
            </a:r>
            <a:r>
              <a:rPr lang="fr-CD" sz="1200" dirty="0">
                <a:effectLst/>
                <a:latin typeface="Calibri" panose="020F0502020204030204" pitchFamily="34" charset="0"/>
                <a:ea typeface="Calibri" panose="020F0502020204030204" pitchFamily="34" charset="0"/>
                <a:cs typeface="Times New Roman" panose="02020603050405020304" pitchFamily="18" charset="0"/>
              </a:rPr>
              <a:t> pour l'enquête que vous utilisez (enquête 1 ou 2).  Les fichiers sont nommés : « Fichier de format de questionnaire 1 », et « Fichier de format de questionnaire 2 ».  </a:t>
            </a:r>
          </a:p>
          <a:p>
            <a:pPr>
              <a:lnSpc>
                <a:spcPct val="107000"/>
              </a:lnSpc>
              <a:spcAft>
                <a:spcPts val="600"/>
              </a:spcAft>
            </a:pPr>
            <a:endParaRPr lang="fr-CD"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D" sz="1200" dirty="0">
                <a:effectLst/>
                <a:latin typeface="Calibri" panose="020F0502020204030204" pitchFamily="34" charset="0"/>
                <a:ea typeface="Calibri" panose="020F0502020204030204" pitchFamily="34" charset="0"/>
                <a:cs typeface="Times New Roman" panose="02020603050405020304" pitchFamily="18" charset="0"/>
              </a:rPr>
              <a:t>Lorsque l'écran suivant s'affiche (ci-dessous), vous téléchargez le fichier dans la boîte, soit en le faisant glisser, soit en cliquant sur l'icône XLS, puis en sélectionnant le fichier Excel sur votre bureau. Vous créerez ainsi votre version électronique du questionnaire d'enquête.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23</a:t>
            </a:fld>
            <a:endParaRPr lang="en-US"/>
          </a:p>
        </p:txBody>
      </p:sp>
    </p:spTree>
    <p:extLst>
      <p:ext uri="{BB962C8B-B14F-4D97-AF65-F5344CB8AC3E}">
        <p14:creationId xmlns:p14="http://schemas.microsoft.com/office/powerpoint/2010/main" val="1796019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600"/>
              </a:spcAft>
            </a:pPr>
            <a:r>
              <a:rPr lang="fr-CD" sz="1200" b="1" dirty="0">
                <a:effectLst/>
                <a:latin typeface="Calibri" panose="020F0502020204030204" pitchFamily="34" charset="0"/>
                <a:ea typeface="Calibri" panose="020F0502020204030204" pitchFamily="34" charset="0"/>
                <a:cs typeface="Times New Roman" panose="02020603050405020304" pitchFamily="18" charset="0"/>
              </a:rPr>
              <a:t>Étape 3. </a:t>
            </a:r>
            <a:r>
              <a:rPr lang="fr-CD" sz="1200" dirty="0">
                <a:effectLst/>
                <a:latin typeface="Calibri" panose="020F0502020204030204" pitchFamily="34" charset="0"/>
                <a:ea typeface="Calibri" panose="020F0502020204030204" pitchFamily="34" charset="0"/>
                <a:cs typeface="Times New Roman" panose="02020603050405020304" pitchFamily="18" charset="0"/>
              </a:rPr>
              <a:t>Copiez sur votre bureau le fichier Excel de la boîte à outils qui contient le format </a:t>
            </a:r>
            <a:r>
              <a:rPr lang="fr-CD" sz="1200" dirty="0" err="1">
                <a:effectLst/>
                <a:latin typeface="Calibri" panose="020F0502020204030204" pitchFamily="34" charset="0"/>
                <a:ea typeface="Calibri" panose="020F0502020204030204" pitchFamily="34" charset="0"/>
                <a:cs typeface="Times New Roman" panose="02020603050405020304" pitchFamily="18" charset="0"/>
              </a:rPr>
              <a:t>KoBo</a:t>
            </a:r>
            <a:r>
              <a:rPr lang="fr-CD" sz="1200" dirty="0">
                <a:effectLst/>
                <a:latin typeface="Calibri" panose="020F0502020204030204" pitchFamily="34" charset="0"/>
                <a:ea typeface="Calibri" panose="020F0502020204030204" pitchFamily="34" charset="0"/>
                <a:cs typeface="Times New Roman" panose="02020603050405020304" pitchFamily="18" charset="0"/>
              </a:rPr>
              <a:t> pour l'enquête que vous utilisez (enquête 1 ou 2).  Les fichiers sont nommés : « Fichier de format de questionnaire 1 », et « Fichier de format de questionnaire 2 ».  </a:t>
            </a:r>
          </a:p>
          <a:p>
            <a:pPr>
              <a:lnSpc>
                <a:spcPct val="107000"/>
              </a:lnSpc>
              <a:spcAft>
                <a:spcPts val="600"/>
              </a:spcAft>
            </a:pPr>
            <a:endParaRPr lang="fr-CD"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D" sz="1200" dirty="0">
                <a:effectLst/>
                <a:latin typeface="Calibri" panose="020F0502020204030204" pitchFamily="34" charset="0"/>
                <a:ea typeface="Calibri" panose="020F0502020204030204" pitchFamily="34" charset="0"/>
                <a:cs typeface="Times New Roman" panose="02020603050405020304" pitchFamily="18" charset="0"/>
              </a:rPr>
              <a:t>Lorsque l'écran suivant s'affiche (ci-dessous), vous téléchargez le fichier dans la boîte, soit en le faisant glisser, soit en cliquant sur l'icône XLS, puis en sélectionnant le fichier Excel sur votre bureau. Vous créerez ainsi votre version électronique du questionnaire d'enquête.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24</a:t>
            </a:fld>
            <a:endParaRPr lang="en-US"/>
          </a:p>
        </p:txBody>
      </p:sp>
    </p:spTree>
    <p:extLst>
      <p:ext uri="{BB962C8B-B14F-4D97-AF65-F5344CB8AC3E}">
        <p14:creationId xmlns:p14="http://schemas.microsoft.com/office/powerpoint/2010/main" val="1356295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Étape 4. </a:t>
            </a:r>
            <a:r>
              <a:rPr lang="fr-FR" sz="1200" kern="1200" dirty="0">
                <a:solidFill>
                  <a:schemeClr val="tx1"/>
                </a:solidFill>
                <a:effectLst/>
                <a:latin typeface="+mn-lt"/>
                <a:ea typeface="+mn-ea"/>
                <a:cs typeface="+mn-cs"/>
              </a:rPr>
              <a:t>Vous verrez l'écran ci-dessous.  Dans le coin supérieur droit, sélectionnez l'icône en forme d'œil, ce qui vous permettra de </a:t>
            </a:r>
            <a:r>
              <a:rPr lang="fr-FR" sz="1200" kern="1200" dirty="0" err="1">
                <a:solidFill>
                  <a:schemeClr val="tx1"/>
                </a:solidFill>
                <a:effectLst/>
                <a:latin typeface="+mn-lt"/>
                <a:ea typeface="+mn-ea"/>
                <a:cs typeface="+mn-cs"/>
              </a:rPr>
              <a:t>prévisualiser</a:t>
            </a:r>
            <a:r>
              <a:rPr lang="fr-FR" sz="1200" kern="1200" dirty="0">
                <a:solidFill>
                  <a:schemeClr val="tx1"/>
                </a:solidFill>
                <a:effectLst/>
                <a:latin typeface="+mn-lt"/>
                <a:ea typeface="+mn-ea"/>
                <a:cs typeface="+mn-cs"/>
              </a:rPr>
              <a:t> l'enquête. S'il y a des erreurs dans le formatage de l'enquête, vous obtiendrez un message d'erreur. Si cela se produit, vous devrez modifier le format du fichier Excel et le télécharger à nouveau (y </a:t>
            </a:r>
            <a:r>
              <a:rPr lang="fr-FR" sz="1200" kern="1200" dirty="0" err="1">
                <a:solidFill>
                  <a:schemeClr val="tx1"/>
                </a:solidFill>
                <a:effectLst/>
                <a:latin typeface="+mn-lt"/>
                <a:ea typeface="+mn-ea"/>
                <a:cs typeface="+mn-cs"/>
              </a:rPr>
              <a:t>a-t-il</a:t>
            </a:r>
            <a:r>
              <a:rPr lang="fr-FR" sz="1200" kern="1200" dirty="0">
                <a:solidFill>
                  <a:schemeClr val="tx1"/>
                </a:solidFill>
                <a:effectLst/>
                <a:latin typeface="+mn-lt"/>
                <a:ea typeface="+mn-ea"/>
                <a:cs typeface="+mn-cs"/>
              </a:rPr>
              <a:t> un lien dans les conseils sur la modification de ce fichier ? Les formats de fichiers Excel fournis dans le kit d'outils ont été testés et il ne devrait pas y avoir d'erreurs.  </a:t>
            </a:r>
            <a:endParaRPr lang="en-US"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fois que vous aurez coché la case "aperçu", vous fermerez cet onglet de visualisation en regardant le ruban supérieur et en fermant l'onglet en cliquant sur le "x".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devriez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alors</a:t>
            </a:r>
            <a:r>
              <a:rPr lang="en-US" sz="1200" kern="1200" dirty="0">
                <a:solidFill>
                  <a:schemeClr val="tx1"/>
                </a:solidFill>
                <a:effectLst/>
                <a:latin typeface="+mn-lt"/>
                <a:ea typeface="+mn-ea"/>
                <a:cs typeface="+mn-cs"/>
              </a:rPr>
              <a:t> revoir </a:t>
            </a:r>
            <a:r>
              <a:rPr lang="en-US" sz="1200" kern="1200" dirty="0" err="1">
                <a:solidFill>
                  <a:schemeClr val="tx1"/>
                </a:solidFill>
                <a:effectLst/>
                <a:latin typeface="+mn-lt"/>
                <a:ea typeface="+mn-ea"/>
                <a:cs typeface="+mn-cs"/>
              </a:rPr>
              <a:t>cet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écran</a:t>
            </a:r>
            <a:r>
              <a:rPr lang="en-US" sz="1200" kern="1200" dirty="0">
                <a:solidFill>
                  <a:schemeClr val="tx1"/>
                </a:solidFill>
                <a:effectLst/>
                <a:latin typeface="+mn-lt"/>
                <a:ea typeface="+mn-ea"/>
                <a:cs typeface="+mn-cs"/>
              </a:rPr>
              <a:t>. </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25</a:t>
            </a:fld>
            <a:endParaRPr lang="en-US"/>
          </a:p>
        </p:txBody>
      </p:sp>
    </p:spTree>
    <p:extLst>
      <p:ext uri="{BB962C8B-B14F-4D97-AF65-F5344CB8AC3E}">
        <p14:creationId xmlns:p14="http://schemas.microsoft.com/office/powerpoint/2010/main" val="108331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26</a:t>
            </a:fld>
            <a:endParaRPr lang="en-US"/>
          </a:p>
        </p:txBody>
      </p:sp>
    </p:spTree>
    <p:extLst>
      <p:ext uri="{BB962C8B-B14F-4D97-AF65-F5344CB8AC3E}">
        <p14:creationId xmlns:p14="http://schemas.microsoft.com/office/powerpoint/2010/main" val="582492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Étape 6</a:t>
            </a:r>
            <a:r>
              <a:rPr lang="fr-FR" sz="1200" kern="1200" dirty="0">
                <a:solidFill>
                  <a:schemeClr val="tx1"/>
                </a:solidFill>
                <a:effectLst/>
                <a:latin typeface="+mn-lt"/>
                <a:ea typeface="+mn-ea"/>
                <a:cs typeface="+mn-cs"/>
              </a:rPr>
              <a:t>. Dans la partie inférieure droite de l'écran, vous verrez le bouton "ouvrir". Si vous cliquez dessus, vous pouvez commencer à saisir des données dans l'ensemble de données vide.  Si vous configurez cette enquête dans </a:t>
            </a:r>
            <a:r>
              <a:rPr lang="fr-FR" sz="1200" kern="1200" dirty="0" err="1">
                <a:solidFill>
                  <a:schemeClr val="tx1"/>
                </a:solidFill>
                <a:effectLst/>
                <a:latin typeface="+mn-lt"/>
                <a:ea typeface="+mn-ea"/>
                <a:cs typeface="+mn-cs"/>
              </a:rPr>
              <a:t>KoBo</a:t>
            </a:r>
            <a:r>
              <a:rPr lang="fr-FR" sz="1200" kern="1200" dirty="0">
                <a:solidFill>
                  <a:schemeClr val="tx1"/>
                </a:solidFill>
                <a:effectLst/>
                <a:latin typeface="+mn-lt"/>
                <a:ea typeface="+mn-ea"/>
                <a:cs typeface="+mn-cs"/>
              </a:rPr>
              <a:t> afin de saisir les données des questionnaires papier, vous pouvez ouvrir le fichier de cette manière.  Si vous souhaitez accéder à l'ensemble de données à partir d'une tablette ou d'un autre ordinateur, vous devez sélectionner le bouton "copier". Vous copierez ainsi un lien vers l'ensemble de données que vous pourrez ensuite envoyer à toute personne souhaitant accéder à votre ensemble de données.  Ici, vous vous assurerez également que l'option de saisie des données "en ligne/hors ligne" est sélectionnée, afin que les collecteurs de données puissent utiliser le formulaire même en l'absence d'Internet. Le fichier principal sera mis à jour dès que la tablette sera de retour dans une zone avec wifi.  </a:t>
            </a:r>
          </a:p>
          <a:p>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Remarque : </a:t>
            </a:r>
            <a:r>
              <a:rPr lang="fr-FR" sz="1200" kern="1200" dirty="0">
                <a:solidFill>
                  <a:schemeClr val="tx1"/>
                </a:solidFill>
                <a:effectLst/>
                <a:latin typeface="+mn-lt"/>
                <a:ea typeface="+mn-ea"/>
                <a:cs typeface="+mn-cs"/>
              </a:rPr>
              <a:t>avec cette méthode, </a:t>
            </a:r>
            <a:r>
              <a:rPr lang="fr-FR" sz="1200" b="1" u="sng" kern="1200" dirty="0">
                <a:solidFill>
                  <a:schemeClr val="tx1"/>
                </a:solidFill>
                <a:effectLst/>
                <a:latin typeface="+mn-lt"/>
                <a:ea typeface="+mn-ea"/>
                <a:cs typeface="+mn-cs"/>
              </a:rPr>
              <a:t>une seule personne créera </a:t>
            </a:r>
            <a:r>
              <a:rPr lang="fr-FR" sz="1200" kern="1200" dirty="0">
                <a:solidFill>
                  <a:schemeClr val="tx1"/>
                </a:solidFill>
                <a:effectLst/>
                <a:latin typeface="+mn-lt"/>
                <a:ea typeface="+mn-ea"/>
                <a:cs typeface="+mn-cs"/>
              </a:rPr>
              <a:t>un compte pour toute l'équipe, puis les collecteurs de données enverront les données à ce compte unique en utilisant la liaison Internet. Les collecteurs de données n'ont pas besoin de créer eux-mêmes des comptes </a:t>
            </a:r>
            <a:r>
              <a:rPr lang="fr-FR" sz="1200" kern="1200" dirty="0" err="1">
                <a:solidFill>
                  <a:schemeClr val="tx1"/>
                </a:solidFill>
                <a:effectLst/>
                <a:latin typeface="+mn-lt"/>
                <a:ea typeface="+mn-ea"/>
                <a:cs typeface="+mn-cs"/>
              </a:rPr>
              <a:t>KoBo</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27</a:t>
            </a:fld>
            <a:endParaRPr lang="en-US"/>
          </a:p>
        </p:txBody>
      </p:sp>
    </p:spTree>
    <p:extLst>
      <p:ext uri="{BB962C8B-B14F-4D97-AF65-F5344CB8AC3E}">
        <p14:creationId xmlns:p14="http://schemas.microsoft.com/office/powerpoint/2010/main" val="2338414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REMARQUE : si vous utilisez les enquêtes papier, ouvrez cette même enquête pour effectuer une saisie manuelle des données des formulaires papier.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28</a:t>
            </a:fld>
            <a:endParaRPr lang="en-US"/>
          </a:p>
        </p:txBody>
      </p:sp>
    </p:spTree>
    <p:extLst>
      <p:ext uri="{BB962C8B-B14F-4D97-AF65-F5344CB8AC3E}">
        <p14:creationId xmlns:p14="http://schemas.microsoft.com/office/powerpoint/2010/main" val="3736196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Définition de quelques concepts :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Population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Echantillonnage</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5E0F8AF6-2714-4E24-8347-418CEFCB8304}" type="slidenum">
              <a:rPr lang="en-US" smtClean="0"/>
              <a:t>29</a:t>
            </a:fld>
            <a:endParaRPr lang="en-US"/>
          </a:p>
        </p:txBody>
      </p:sp>
    </p:spTree>
    <p:extLst>
      <p:ext uri="{BB962C8B-B14F-4D97-AF65-F5344CB8AC3E}">
        <p14:creationId xmlns:p14="http://schemas.microsoft.com/office/powerpoint/2010/main" val="153205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Ressources humaines-Personnel</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Plusieurs personnes sont impliquées dans la planification et la mise en œuvre d'une enquête KAP.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Etablir un calandrier pour Planifier les activités de l'enquête KAP et les partis prenante pour chaque etape</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Ressources financiere- Financement/ Budget</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budget pour couvrir les coûts d'embauche et de formation des collecteurs de données ainsi que tout article ou service nécessaire pour l’enquête.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
                <a:srgbClr val="8D8B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3</a:t>
            </a:fld>
            <a:endParaRPr lang="en-US"/>
          </a:p>
        </p:txBody>
      </p:sp>
    </p:spTree>
    <p:extLst>
      <p:ext uri="{BB962C8B-B14F-4D97-AF65-F5344CB8AC3E}">
        <p14:creationId xmlns:p14="http://schemas.microsoft.com/office/powerpoint/2010/main" val="2376349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l'échantillonnage — ou le sondage — désigne les méthodes de sélection d'un sous-ensemble d'individus à l'intérieur d'une population pour estimer les caractéristiques de l'ensemble de la population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30</a:t>
            </a:fld>
            <a:endParaRPr lang="en-US"/>
          </a:p>
        </p:txBody>
      </p:sp>
    </p:spTree>
    <p:extLst>
      <p:ext uri="{BB962C8B-B14F-4D97-AF65-F5344CB8AC3E}">
        <p14:creationId xmlns:p14="http://schemas.microsoft.com/office/powerpoint/2010/main" val="3666284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Une fois que vous avez calculé la taille de l'échantillon de l'enquête, vous devrez également concevoir des méthodes pour numéroter, sélectionner et recruter les répondants. Idéalement, la sélection des participants se fait en obtenant une liste de tous les membres de la population concernée, puis en choisissant des participants au hasard dans cette liste. Contactez le bureau de santé publique local pour obtenir une liste de tous les foyers de la région concernée.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fois que vous avez une liste de tous les résidents de la population concernée, l'identification des individus à recruter pour l'entretien est une simple question de sélection aléatoire à partir de la liste.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plusieurs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possibilités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Vous pouvez attribuer un numéro à chaque individu, puis utiliser un générateur de nombres aléatoires tel que celui-ci (Calculateur de taille d'échantillon Stat Trek </a:t>
            </a:r>
            <a:r>
              <a:rPr lang="fr-FR" sz="1200" u="none" strike="noStrike" kern="1200" dirty="0">
                <a:solidFill>
                  <a:schemeClr val="tx1"/>
                </a:solidFill>
                <a:effectLst/>
                <a:latin typeface="+mn-lt"/>
                <a:ea typeface="+mn-ea"/>
                <a:cs typeface="+mn-cs"/>
                <a:hlinkClick r:id="rId3"/>
              </a:rPr>
              <a:t>: </a:t>
            </a:r>
            <a:r>
              <a:rPr lang="fr-FR" sz="1200" kern="1200" dirty="0">
                <a:solidFill>
                  <a:schemeClr val="tx1"/>
                </a:solidFill>
                <a:effectLst/>
                <a:latin typeface="+mn-lt"/>
                <a:ea typeface="+mn-ea"/>
                <a:cs typeface="+mn-cs"/>
              </a:rPr>
              <a:t>https://stattrek.com/survey-sampling/sample-size-calculator.aspx) pour sélectionner les individus au hasard.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Dans des environnements plus éloignés, vous pouvez simplement mettre tous les numéros dans un bol et les sélectionner au hasard.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S'il n'est pas possible d'obtenir ou de créer une liste de chaque membre de la population, des méthodes alternatives telles que l'échantillonnage stratifié (parfois aussi appelé échantillonnage représentatif) peuvent être utilisées.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31</a:t>
            </a:fld>
            <a:endParaRPr lang="en-US"/>
          </a:p>
        </p:txBody>
      </p:sp>
    </p:spTree>
    <p:extLst>
      <p:ext uri="{BB962C8B-B14F-4D97-AF65-F5344CB8AC3E}">
        <p14:creationId xmlns:p14="http://schemas.microsoft.com/office/powerpoint/2010/main" val="1925698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Lorsque l'échantillonnage aléatoire de l'ensemble de la population n'est pas possible, nous pouvons utiliser des méthodes alternatives, telles que la sélection aléatoire de villages, puis de quartiers au sein de villages, de maisons au sein de quartiers, puis d'individus au sein de ménages sélectionnés.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Tant que les sélections sont faites de manière aléatoire tout au long du processus, il s'agit également d'une méthode acceptable pour la sélection des répondants.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Cette méthode vous permet également de vous assurer que certaines caractéristiques de votre échantillon sont cohérentes avec la population sous-jacente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32</a:t>
            </a:fld>
            <a:endParaRPr lang="en-US"/>
          </a:p>
        </p:txBody>
      </p:sp>
    </p:spTree>
    <p:extLst>
      <p:ext uri="{BB962C8B-B14F-4D97-AF65-F5344CB8AC3E}">
        <p14:creationId xmlns:p14="http://schemas.microsoft.com/office/powerpoint/2010/main" val="3953761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Nous avons estimé les chiffres du tableau ci-dessus à partir de quatre chiffres obtenus en ligne :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population de la zone de santé de Beni : </a:t>
            </a:r>
            <a:r>
              <a:rPr lang="fr-FR" sz="1200" u="none" strike="noStrike" kern="1200" dirty="0">
                <a:solidFill>
                  <a:schemeClr val="tx1"/>
                </a:solidFill>
                <a:effectLst/>
                <a:latin typeface="+mn-lt"/>
                <a:ea typeface="+mn-ea"/>
                <a:cs typeface="+mn-cs"/>
                <a:hlinkClick r:id="rId3"/>
              </a:rPr>
              <a:t>(</a:t>
            </a:r>
            <a:r>
              <a:rPr lang="fr-FR" sz="1200" kern="1200" dirty="0">
                <a:solidFill>
                  <a:schemeClr val="tx1"/>
                </a:solidFill>
                <a:effectLst/>
                <a:latin typeface="+mn-lt"/>
                <a:ea typeface="+mn-ea"/>
                <a:cs typeface="+mn-cs"/>
              </a:rPr>
              <a:t>https://www.watercharity.org/book/beni-biosand-training-democratic-republic-of-congo-2/)</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pourcentage de femmes dans la population totale de la RDC et le pourcentage d'enfants de moins de 15 ans </a:t>
            </a:r>
            <a:r>
              <a:rPr lang="fr-FR" sz="1200" u="none" strike="noStrike" kern="1200" dirty="0">
                <a:solidFill>
                  <a:schemeClr val="tx1"/>
                </a:solidFill>
                <a:effectLst/>
                <a:latin typeface="+mn-lt"/>
                <a:ea typeface="+mn-ea"/>
                <a:cs typeface="+mn-cs"/>
                <a:hlinkClick r:id="rId4"/>
              </a:rPr>
              <a:t>: </a:t>
            </a:r>
            <a:r>
              <a:rPr lang="fr-FR" sz="1200" kern="1200" dirty="0">
                <a:solidFill>
                  <a:schemeClr val="tx1"/>
                </a:solidFill>
                <a:effectLst/>
                <a:latin typeface="+mn-lt"/>
                <a:ea typeface="+mn-ea"/>
                <a:cs typeface="+mn-cs"/>
              </a:rPr>
              <a:t>https://africa.unwomen.org/en/where-we-are/west-and-central-africa/democratic-republic-of-congo)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population de la ville de Beni, seul grand centre urbain de la zone de santé : </a:t>
            </a:r>
            <a:r>
              <a:rPr lang="fr-FR" sz="1200" u="none" strike="noStrike" kern="1200" dirty="0">
                <a:solidFill>
                  <a:schemeClr val="tx1"/>
                </a:solidFill>
                <a:effectLst/>
                <a:latin typeface="+mn-lt"/>
                <a:ea typeface="+mn-ea"/>
                <a:cs typeface="+mn-cs"/>
                <a:hlinkClick r:id="rId5"/>
              </a:rPr>
              <a:t>(https://www.cidrap.umn.edu/news-perspective/2018/07/news-scan-jul-31-2018#:~:</a:t>
            </a:r>
            <a:r>
              <a:rPr lang="fr-FR" sz="1200" u="none" strike="noStrike" kern="1200" dirty="0" err="1">
                <a:solidFill>
                  <a:schemeClr val="tx1"/>
                </a:solidFill>
                <a:effectLst/>
                <a:latin typeface="+mn-lt"/>
                <a:ea typeface="+mn-ea"/>
                <a:cs typeface="+mn-cs"/>
                <a:hlinkClick r:id="rId5"/>
              </a:rPr>
              <a:t>text</a:t>
            </a:r>
            <a:r>
              <a:rPr lang="fr-FR" sz="1200" u="none" strike="noStrike" kern="1200" dirty="0">
                <a:solidFill>
                  <a:schemeClr val="tx1"/>
                </a:solidFill>
                <a:effectLst/>
                <a:latin typeface="+mn-lt"/>
                <a:ea typeface="+mn-ea"/>
                <a:cs typeface="+mn-cs"/>
                <a:hlinkClick r:id="rId5"/>
              </a:rPr>
              <a:t>=Le%20ministère%20de%20la%20santé%20de%20la%20RDC%20a%20urgité%20les%20travailleurs%20de%20la%20santé%20à%20Beni%2C%20qui%20a%20une%20population%20d'environ%20232%2C000.</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33</a:t>
            </a:fld>
            <a:endParaRPr lang="en-US"/>
          </a:p>
        </p:txBody>
      </p:sp>
    </p:spTree>
    <p:extLst>
      <p:ext uri="{BB962C8B-B14F-4D97-AF65-F5344CB8AC3E}">
        <p14:creationId xmlns:p14="http://schemas.microsoft.com/office/powerpoint/2010/main" val="872951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34</a:t>
            </a:fld>
            <a:endParaRPr lang="en-US"/>
          </a:p>
        </p:txBody>
      </p:sp>
    </p:spTree>
    <p:extLst>
      <p:ext uri="{BB962C8B-B14F-4D97-AF65-F5344CB8AC3E}">
        <p14:creationId xmlns:p14="http://schemas.microsoft.com/office/powerpoint/2010/main" val="1071970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nombre de collecteurs de données requis sera déterminé par l'étendue géographique et la taille de l'échantillon de population à interroger. D'une manière générale, vous souhaitez engager suffisamment de collecteurs de données pour qu'ils se rendent dans la communauté par équipes de deux (idéalement un homme et une femme) et pour pouvoir réaliser toutes les enquêtes en une semaine environ. Le nombre d'enquêtes pouvant être réalisées en une journée dépendra de la distance entre les établissements de santé (ou autres lieux d'enquête) et de la fréquence à laquelle les personnes interrogées refusent de participer à l'enquête ou y mettent fin en cours de route. Si vous n'avez pas d'idée du timing, vous pouvez envoyer votre équipe faire une journée d'enquêtes sur les pratiques, et vous verrez combien d'enquêtes peuvent être réalisées en une journée.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r>
              <a:rPr lang="fr-FR" dirty="0">
                <a:solidFill>
                  <a:schemeClr val="tx1"/>
                </a:solidFill>
              </a:rPr>
              <a:t>Les collecteurs de données sont issus des communautés à Enquêteur issue de la communauté, Ils ont l'expérience de la conduite d'enquêtes KAP et parlent couramment les langues locales et le français;</a:t>
            </a:r>
          </a:p>
          <a:p>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Il est important d'engager un superviseur local qui connaît la communauté et a une bonne réputation.</a:t>
            </a:r>
          </a:p>
          <a:p>
            <a:endParaRPr lang="fr-FR" dirty="0">
              <a:solidFill>
                <a:schemeClr val="tx1"/>
              </a:solidFill>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35</a:t>
            </a:fld>
            <a:endParaRPr lang="en-US"/>
          </a:p>
        </p:txBody>
      </p:sp>
    </p:spTree>
    <p:extLst>
      <p:ext uri="{BB962C8B-B14F-4D97-AF65-F5344CB8AC3E}">
        <p14:creationId xmlns:p14="http://schemas.microsoft.com/office/powerpoint/2010/main" val="3307022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section suivante passe en revue chacune des composantes de la formation, et fournit des instructions sur ce qui doit être présenté et discuté.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36</a:t>
            </a:fld>
            <a:endParaRPr lang="en-US"/>
          </a:p>
        </p:txBody>
      </p:sp>
    </p:spTree>
    <p:extLst>
      <p:ext uri="{BB962C8B-B14F-4D97-AF65-F5344CB8AC3E}">
        <p14:creationId xmlns:p14="http://schemas.microsoft.com/office/powerpoint/2010/main" val="3276778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est essentiel que tous les membres de l'équipe comprennent pourquoi l'enquête KAP est entreprise et comment les résultats seront utilisés pour aider les réponses à Ebola.  Les personnes chargées de la collecte des données pourront mieux faire face aux situations inattendues si elles comprennent </a:t>
            </a:r>
            <a:r>
              <a:rPr lang="fr-FR" sz="1200" b="1" i="1" kern="1200" dirty="0">
                <a:solidFill>
                  <a:schemeClr val="tx1"/>
                </a:solidFill>
                <a:effectLst/>
                <a:latin typeface="+mn-lt"/>
                <a:ea typeface="+mn-ea"/>
                <a:cs typeface="+mn-cs"/>
              </a:rPr>
              <a:t>pourquoi </a:t>
            </a:r>
            <a:r>
              <a:rPr lang="fr-FR" sz="1200" kern="1200" dirty="0">
                <a:solidFill>
                  <a:schemeClr val="tx1"/>
                </a:solidFill>
                <a:effectLst/>
                <a:latin typeface="+mn-lt"/>
                <a:ea typeface="+mn-ea"/>
                <a:cs typeface="+mn-cs"/>
              </a:rPr>
              <a:t>elles mènent l'enquête. Les collecteurs de données doivent également comprendre l'objectif afin de pouvoir l'expliquer aux personnes interrogées.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collecteurs de données de l'enquête doivent comprendre le protocole d'échantillonnage. Tous les collecteurs de données doivent disposer de conseils écrits et verbaux sur la manière dont les foyers sont sélectionnés et sur les personnes à interroger. Ces documents doivent être élaborés et fournis par le superviseur de terrain. Si le protocole prévoit d'interroger alternativement les hommes et les femmes, il faut en discuter et prévoir ce qu'il faut faire si un homme ou une femme n'est pas présent lorsque c'est son tour d'être invité à participer.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Comprendre pourquoi l'enquête KAP est entreprise et comment les résultats seront utilisés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37</a:t>
            </a:fld>
            <a:endParaRPr lang="en-US"/>
          </a:p>
        </p:txBody>
      </p:sp>
    </p:spTree>
    <p:extLst>
      <p:ext uri="{BB962C8B-B14F-4D97-AF65-F5344CB8AC3E}">
        <p14:creationId xmlns:p14="http://schemas.microsoft.com/office/powerpoint/2010/main" val="1098894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914400" rtl="0" eaLnBrk="1" fontAlgn="auto" latinLnBrk="0" hangingPunct="1">
              <a:lnSpc>
                <a:spcPct val="90000"/>
              </a:lnSpc>
              <a:spcBef>
                <a:spcPts val="1000"/>
              </a:spcBef>
              <a:spcAft>
                <a:spcPts val="0"/>
              </a:spcAft>
              <a:buClr>
                <a:srgbClr val="E25423"/>
              </a:buClr>
              <a:buSzTx/>
              <a:buFontTx/>
              <a:buNone/>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Il faut montrer aux collecteurs de données le script d'introduction de l'enquête, qu'ils peuvent lire pour expliquer rapidement l'objectif de l'enquête, sa durée, son caractère confidentiel et le fait que les répondants peuvent refuser de participer, refuser de répondre à toute question et mettre fin à l'enquête à tout moment sans aucune conséquence négative.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38</a:t>
            </a:fld>
            <a:endParaRPr lang="en-US"/>
          </a:p>
        </p:txBody>
      </p:sp>
    </p:spTree>
    <p:extLst>
      <p:ext uri="{BB962C8B-B14F-4D97-AF65-F5344CB8AC3E}">
        <p14:creationId xmlns:p14="http://schemas.microsoft.com/office/powerpoint/2010/main" val="46862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Les personnes chargées de la collecte des données doivent être informées qu'une bonne communication avec les répondants est essentielle pour éviter les biais qui pourraient affecter les résultats de l'enquête. Les personnes chargées de la collecte des données doivent chercher à établir la confiance en étant polies, respectueuses et patientes.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Avant de commencer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une</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interview,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ils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doivent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Se présenter en indiquant son nom et son agence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Présenter les objectifs de l'enquête et assurer aux participants que leurs réponses seront anonymes et confidentielles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Permettre au répondant de poser des questions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Obtenir le consentement verbal du participant et le noter sur le questionnaire.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Mener</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l'entretien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60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En outre, les personnes chargées de la collecte des données doivent être informées que les enquêtés sont susceptibles de répondre différemment aux questions selon qu'ils sont entourés ou non d'autres personnes qui écoutent les réponses qu'ils donnent. Tout doit être mis en œuvre pour permettre à l'enquêté de répondre à l'enquête en privé.</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39</a:t>
            </a:fld>
            <a:endParaRPr lang="en-US"/>
          </a:p>
        </p:txBody>
      </p:sp>
    </p:spTree>
    <p:extLst>
      <p:ext uri="{BB962C8B-B14F-4D97-AF65-F5344CB8AC3E}">
        <p14:creationId xmlns:p14="http://schemas.microsoft.com/office/powerpoint/2010/main" val="230621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Chef de projet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Cette personne est responsable de la réussite globale de l'enquête.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Le rôle du chef de projet est de :</a:t>
            </a: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Travailler avec les collaborateurs (comme les chercheurs locaux, les responsables communautaires et les fonctionnaires locaux) et les responsables de la riposte au virus Ebola pour définir les objectifs de l'enquête KAP et s'assurer que l'enquête dispose d'un financement et d'un personnel suffisants.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Planifier l'enquête, en s'assurant qu'il y a suffisamment de personnel et de temps pour la collecte et l'analyse des données.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Partagez les résultats de l'enquête avec les partenaires qui peuvent les utiliser pour agir.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Les équipes de réponse au virus Ebola, les structures gouvernementales locales et régionales, et les autres utilisateurs de l'information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Ces personnes jouent un rôle important au début du processus.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Leur rôle consiste à :  </a:t>
            </a: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Aidez à définir les objectifs de l'enquête KAP</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Contribuer à l'adaptation de l'instrument au contexte local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recevoir les résultats de l'enquête et les appliquer à leur travail dans le cadre de l'intervention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Des spécialistes des sciences du comportement, des épidémiologistes et des statisticiens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Ces experts techniques peuvent vous aider à réviser les questionnaires d'enquête de la boîte à outils. Dans la mesure du possible, l'équipe d'enquête doit avoir accès à des experts en sciences du comportement et en statistiques, même s'ils ne font pas partie de votre personnel à plein temps.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Équipe technique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Au sein de cette équipe, certains membres ont plusieurs rôles différents.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Une personne peut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remplir</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plus d'un rôle :</a:t>
            </a: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Adaptateur/concepteur de l'enquête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Cette personne travaille avec le chef de projet pour apporter toutes les révisions aux instruments d'enquête (y compris les traductions dans les langues locales), crée la stratégie, identifie la taille et le type d'échantillon de l'enquête KAP et aide à recruter les collecteurs de données.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Gestionnaire de données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Une fois l'enquête terminée, cette personne programme le logiciel de saisie des données. Le gestionnaire de données gère la plateforme mobile de collecte de données et nettoie et code les données pour l'analyse.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Cette</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personne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dirigera</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l'analyse des données.</a:t>
            </a: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Coordinateur de terrain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Cette personne est chargée de former les collecteurs de données de l'enquête, de superviser les superviseurs de terrain et de soutenir les collecteurs de données de l'enquête si nécessaire. Cette personne crée également des dossiers de terrain qui indiquent aux collecteurs de données où commencer leur enquête, quel processus utiliser pour aller de maison en maison et comment enregistrer les refus.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Superviseur de terrain - Les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superviseurs de terrain se rendent sur le terrain lors de la collecte des données pour soutenir les collecteurs de données et résoudre les problèmes qui peuvent survenir. Ils s'assurent que les personnes chargées de la collecte des données suivent les protocoles, en particulier les protocoles relatifs à l'obtention du consentement éclairé et à la pose des questions telles qu'elles sont écrites.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Collecteurs de données d'enquête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Ces membres de l'équipe mènent des enquêtes auprès de la population. Si possible, ils doivent être recrutés parmi la population locale et parler la même langue, et les équipes doivent comprendre des hommes et des femmes.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76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Assurez-vous que les enquêteurs comprennent toutes les questions et qu'elles doivent être poser les dans l'ordre où elles sont écrites.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le collecteur de données doit avoir l'occasion de s'exercer à soumettre des enregistrements à l'aide de la tablette.</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40</a:t>
            </a:fld>
            <a:endParaRPr lang="en-US"/>
          </a:p>
        </p:txBody>
      </p:sp>
    </p:spTree>
    <p:extLst>
      <p:ext uri="{BB962C8B-B14F-4D97-AF65-F5344CB8AC3E}">
        <p14:creationId xmlns:p14="http://schemas.microsoft.com/office/powerpoint/2010/main" val="2319022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Pour planifier la collecte quotidienne des données, un calendrier doit être élaboré pour chaque équipe. Voici quelques éléments à prendre en compte pour la planification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Le nombre d'enquêtes qui peuvent être menées de façon réaliste en une journée compte tenu du contexte du terrain (distance, accessibilité, disponibilité des moyens de transport) et de la durée de l'enquête.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Attribution des entretiens en fonction de la proximité géographique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Déplacement de l'équipe pour maximiser les possibilités de supervision</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La familiarité de chaque équipe avec la zone à enquêter (il est </a:t>
            </a:r>
            <a:r>
              <a:rPr kumimoji="0" lang="fr-FR" sz="2667" b="0" i="1" u="none" strike="noStrike" kern="1200" cap="none" spc="0" normalizeH="0" baseline="0" noProof="0" dirty="0">
                <a:ln>
                  <a:noFill/>
                </a:ln>
                <a:solidFill>
                  <a:prstClr val="black"/>
                </a:solidFill>
                <a:effectLst/>
                <a:uLnTx/>
                <a:uFillTx/>
                <a:latin typeface="Calibri" panose="020F0502020204030204"/>
                <a:ea typeface="+mn-ea"/>
                <a:cs typeface="+mn-cs"/>
              </a:rPr>
              <a:t>impératif d'envoyer des collecteurs de données qui connaissent les communautés et parlent la langue locale</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41</a:t>
            </a:fld>
            <a:endParaRPr lang="en-US"/>
          </a:p>
        </p:txBody>
      </p:sp>
    </p:spTree>
    <p:extLst>
      <p:ext uri="{BB962C8B-B14F-4D97-AF65-F5344CB8AC3E}">
        <p14:creationId xmlns:p14="http://schemas.microsoft.com/office/powerpoint/2010/main" val="988125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est possible que les recensements officiels et les listes d'établissements de santé ne soient pas à jour. Si l'on découvre sur le terrain qu'une maison de l'échantillon n'existe plus, les collecteurs de données auront pour instruction d'enquêter dans l'une des maisons de secours qui ont été choisies à cet effet.</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42</a:t>
            </a:fld>
            <a:endParaRPr lang="en-US"/>
          </a:p>
        </p:txBody>
      </p:sp>
    </p:spTree>
    <p:extLst>
      <p:ext uri="{BB962C8B-B14F-4D97-AF65-F5344CB8AC3E}">
        <p14:creationId xmlns:p14="http://schemas.microsoft.com/office/powerpoint/2010/main" val="970553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Est fonction de l'étendue géographique et du nombre d'unités à visiter</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Prendre en compte l'accessibilité des ménages pour déterminer le nombre de collecteurs de données nécessaires pour achever la collecte des données dans le temps imparti.</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prévoir d'envoyer les collecteurs de données en équipes de deux ou plus.</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Lors de la répartition des équipes, il est judicieux de mettre un enquêteur plus expérimenté avec un autre qui l'est moins.</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43</a:t>
            </a:fld>
            <a:endParaRPr lang="en-US"/>
          </a:p>
        </p:txBody>
      </p:sp>
    </p:spTree>
    <p:extLst>
      <p:ext uri="{BB962C8B-B14F-4D97-AF65-F5344CB8AC3E}">
        <p14:creationId xmlns:p14="http://schemas.microsoft.com/office/powerpoint/2010/main" val="2042896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Les personnes chargées de la collecte des données suivront un plan écrit qui leur sera remis par leur superviseur et qui leur indiquera les zones à enquêter et fournira des instructions spécifiques sur la manière de sélectionner les foyers à enquêter et sur les personnes à enquêter dans chaque foyer</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La planification de la collecte des données doit tenir compte de la situation sécuritaire. Avant de procéder à l'essai pilote ou à la collecte des données de l'enquête, vérifiez la situation en matière de sécurité auprès des autorités sanitaires locales et déterminez les zones sûres pour la collecte des données.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Il est également très important de rencontrer les dirigeants politiques locaux au niveau de la ville, du village ou du quartier, à la fois pour obtenir leur soutien pour la collecte des données et pour recevoir des informations sur la situation sécuritaire au niveau local.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La sécurité sera également renforcée par l'embauche de collecteurs de données locaux qui connaissent la communauté et qui y sont connus.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44</a:t>
            </a:fld>
            <a:endParaRPr lang="en-US"/>
          </a:p>
        </p:txBody>
      </p:sp>
    </p:spTree>
    <p:extLst>
      <p:ext uri="{BB962C8B-B14F-4D97-AF65-F5344CB8AC3E}">
        <p14:creationId xmlns:p14="http://schemas.microsoft.com/office/powerpoint/2010/main" val="880575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collecte des données doit être supervisée par une équipe de superviseurs de terrain. Ils sont essentiels pour garantir la qualité des données. Leur rôle est de :</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Assurer la supervision quotidienne des collecteurs de données d'enquête</a:t>
            </a:r>
            <a:r>
              <a:rPr lang="fr-FR" sz="1200" kern="1200" dirty="0">
                <a:solidFill>
                  <a:schemeClr val="tx1"/>
                </a:solidFill>
                <a:effectLst/>
                <a:latin typeface="+mn-lt"/>
                <a:ea typeface="+mn-ea"/>
                <a:cs typeface="+mn-cs"/>
              </a:rPr>
              <a:t>. Les superviseurs observent quotidiennement l'administration d'une enquête pour chaque équipe afin de fournir un retour d'information et de leur donner l'occasion de poser des questions. Ils doivent également examiner les enquêtes ou les données de la tablette à la fin de chaque journée pour vérifier qu'elles sont complètes et lisibles. </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Être disponible en cas de difficulté.</a:t>
            </a:r>
            <a:r>
              <a:rPr lang="fr-FR" sz="1200" kern="1200" dirty="0">
                <a:solidFill>
                  <a:schemeClr val="tx1"/>
                </a:solidFill>
                <a:effectLst/>
                <a:latin typeface="+mn-lt"/>
                <a:ea typeface="+mn-ea"/>
                <a:cs typeface="+mn-cs"/>
              </a:rPr>
              <a:t> Si un membre de l'équipe rencontre des difficultés sur le terrain, le superviseur est disponible pour trouver des solutions.</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Communiquez avec le coordinateur de terrain s'il y a des changements importants ou des préoccupations</a:t>
            </a:r>
            <a:r>
              <a:rPr lang="fr-FR" sz="1200" kern="1200" dirty="0">
                <a:solidFill>
                  <a:schemeClr val="tx1"/>
                </a:solidFill>
                <a:effectLst/>
                <a:latin typeface="+mn-lt"/>
                <a:ea typeface="+mn-ea"/>
                <a:cs typeface="+mn-cs"/>
              </a:rPr>
              <a:t>. Le coordinateur de terrain élaborera un plan quotidien pour observer et soutenir chaque équipe de collecte de données au moins une fois pendant la collecte des données. Il est important d'être sur le terrain en permanence et d'alterner entre les équipes afin d'apporter le plus de soutien possible.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45</a:t>
            </a:fld>
            <a:endParaRPr lang="en-US"/>
          </a:p>
        </p:txBody>
      </p:sp>
    </p:spTree>
    <p:extLst>
      <p:ext uri="{BB962C8B-B14F-4D97-AF65-F5344CB8AC3E}">
        <p14:creationId xmlns:p14="http://schemas.microsoft.com/office/powerpoint/2010/main" val="2604636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superviseurs de terrain doivent accompagner les différents groupes de collecteurs de données afin d'observer leur travail, de répondre à leurs questions et d'avoir une idée de la rapidité avec laquelle les entretiens sont réalisés. Idéalement, les superviseurs de terrain alterneront les équipes d'enquêteurs avec lesquelles ils sont en contact toutes les quelques heures.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46</a:t>
            </a:fld>
            <a:endParaRPr lang="en-US"/>
          </a:p>
        </p:txBody>
      </p:sp>
    </p:spTree>
    <p:extLst>
      <p:ext uri="{BB962C8B-B14F-4D97-AF65-F5344CB8AC3E}">
        <p14:creationId xmlns:p14="http://schemas.microsoft.com/office/powerpoint/2010/main" val="3110492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 vous ayez collecté des données manuellement ou en ligne, vous passerez toujours par la même étape suivante : le téléchargement de vos données dans une feuille de calcul Excel. </a:t>
            </a:r>
          </a:p>
          <a:p>
            <a:r>
              <a:rPr lang="en-US" dirty="0"/>
              <a:t>Je ne vais pas détailler toutes les étapes du téléchargement et du nettoyage des données, mais en voici un bref aperçu, avec des références aux sections du guide. </a:t>
            </a:r>
          </a:p>
          <a:p>
            <a:r>
              <a:rPr lang="en-US" dirty="0"/>
              <a:t>Ces étapes seront les mêmes, que vous ayez collecté les données à l'aide de tablettes ou de formulaires papier.</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83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fr-FR" dirty="0"/>
              <a:t>Si vous avez collecté les données d'enquête en saisissant les données directement sur une tablette ou un ordinateur, vous pouvez sauter cette section et passer directement à la section 11.2. </a:t>
            </a:r>
          </a:p>
          <a:p>
            <a:pPr marL="171450" indent="-171450" fontAlgn="auto">
              <a:spcBef>
                <a:spcPts val="0"/>
              </a:spcBef>
              <a:spcAft>
                <a:spcPts val="0"/>
              </a:spcAft>
              <a:buFont typeface="Arial" panose="020B0604020202020204" pitchFamily="34" charset="0"/>
              <a:buChar char="•"/>
              <a:defRPr/>
            </a:pPr>
            <a:r>
              <a:rPr lang="fr-FR" dirty="0"/>
              <a:t>Si vous avez collecté les données d'enquête en enregistrant les réponses sur des questionnaires papier, vous devrez saisir les données des formulaires papier dans le formulaire d'enquête </a:t>
            </a:r>
            <a:r>
              <a:rPr lang="fr-FR" dirty="0" err="1"/>
              <a:t>KoBo</a:t>
            </a:r>
            <a:r>
              <a:rPr lang="fr-FR" dirty="0"/>
              <a:t> afin d'utiliser les outils de nettoyage et d'analyse. </a:t>
            </a:r>
          </a:p>
          <a:p>
            <a:pPr marL="171450" indent="-171450" fontAlgn="auto">
              <a:spcBef>
                <a:spcPts val="0"/>
              </a:spcBef>
              <a:spcAft>
                <a:spcPts val="0"/>
              </a:spcAft>
              <a:buFont typeface="Arial" panose="020B0604020202020204" pitchFamily="34" charset="0"/>
              <a:buChar char="•"/>
              <a:defRPr/>
            </a:pPr>
            <a:r>
              <a:rPr lang="fr-FR" dirty="0"/>
              <a:t>Si vous n'avez pas encore créé un ensemble de données électroniques pour les données de votre enquête, allez à la section 5.1 ci-dessus, Créer votre formulaire de questionnaire en ligne, et suivez les instructions pour créer un compte </a:t>
            </a:r>
            <a:r>
              <a:rPr lang="fr-FR" dirty="0" err="1"/>
              <a:t>KoBo</a:t>
            </a:r>
            <a:r>
              <a:rPr lang="fr-FR" dirty="0"/>
              <a:t>, et télécharger la feuille Excel de la boîte à outils pour l'enquête #1 ou #2 afin de créer une version en ligne de votre enquête.  Une fois celle-ci créée, vous pourrez ouvrir l'enquête et saisir manuellement vos réponses dans l'ensemble de données. </a:t>
            </a:r>
          </a:p>
          <a:p>
            <a:pPr marL="171450" indent="-171450" fontAlgn="auto">
              <a:spcBef>
                <a:spcPts val="0"/>
              </a:spcBef>
              <a:spcAft>
                <a:spcPts val="0"/>
              </a:spcAft>
              <a:buFont typeface="Arial" panose="020B0604020202020204" pitchFamily="34" charset="0"/>
              <a:buChar char="•"/>
              <a:defRPr/>
            </a:pPr>
            <a:r>
              <a:rPr lang="fr-FR" dirty="0"/>
              <a:t>Nous vous recommandons d'essayer ce processus avec quelques enregistrements jusqu'à ce que vous ayez un système qui fonctionne pour vous avant de saisir un grand nombre d'enregistrements. </a:t>
            </a:r>
            <a:endParaRPr lang="en-US" dirty="0"/>
          </a:p>
          <a:p>
            <a:pPr marL="171450" indent="-171450" fontAlgn="auto">
              <a:spcBef>
                <a:spcPts val="0"/>
              </a:spcBef>
              <a:spcAft>
                <a:spcPts val="0"/>
              </a:spcAft>
              <a:buFont typeface="Arial" panose="020B0604020202020204" pitchFamily="34" charset="0"/>
              <a:buChar char="•"/>
              <a:defRPr/>
            </a:pPr>
            <a:endParaRPr lang="fr-FR"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48</a:t>
            </a:fld>
            <a:endParaRPr lang="en-US"/>
          </a:p>
        </p:txBody>
      </p:sp>
    </p:spTree>
    <p:extLst>
      <p:ext uri="{BB962C8B-B14F-4D97-AF65-F5344CB8AC3E}">
        <p14:creationId xmlns:p14="http://schemas.microsoft.com/office/powerpoint/2010/main" val="996226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Connecter à votre compte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sélectionner l'enquête que vous avez déployée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puis de sélectionner "FORMULAIRE en haut de l'écran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ensuite "OUVRIR" en bas à droite de l'écran Après la dernière question, vous aurez le choix entre deux boutons, "enregistrer" et "soumettre". Vous pouvez sauvegarder si vous n’avez pas de connexion internet ou si elle n’est pas bonne</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49</a:t>
            </a:fld>
            <a:endParaRPr lang="en-US"/>
          </a:p>
        </p:txBody>
      </p:sp>
    </p:spTree>
    <p:extLst>
      <p:ext uri="{BB962C8B-B14F-4D97-AF65-F5344CB8AC3E}">
        <p14:creationId xmlns:p14="http://schemas.microsoft.com/office/powerpoint/2010/main" val="194116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Le calendrier suivant montre la séquence des étapes de préparation et de réalisation d'une enquête KAP. Bien que le temps nécessaire pour accomplir chaque étape puisse varier, il est important de prendre chaque étape dans l'ordre et de ne pas en sauter une.  Ce calendrier suppose que le soutien financier pour l'enquête a déjà été obtenu selon un budget décrit à la section 2.3.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a:t>
            </a:fld>
            <a:endParaRPr lang="en-US"/>
          </a:p>
        </p:txBody>
      </p:sp>
    </p:spTree>
    <p:extLst>
      <p:ext uri="{BB962C8B-B14F-4D97-AF65-F5344CB8AC3E}">
        <p14:creationId xmlns:p14="http://schemas.microsoft.com/office/powerpoint/2010/main" val="4004503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Bef>
                <a:spcPts val="0"/>
              </a:spcBef>
              <a:spcAft>
                <a:spcPts val="0"/>
              </a:spcAft>
              <a:defRPr/>
            </a:pPr>
            <a:r>
              <a:rPr lang="fr-FR" b="1" dirty="0"/>
              <a:t>Étape 1 : </a:t>
            </a:r>
            <a:r>
              <a:rPr lang="fr-FR" dirty="0"/>
              <a:t>Dans le </a:t>
            </a:r>
            <a:r>
              <a:rPr lang="fr-FR" dirty="0" err="1"/>
              <a:t>visualiseur</a:t>
            </a:r>
            <a:r>
              <a:rPr lang="fr-FR" dirty="0"/>
              <a:t> de données de </a:t>
            </a:r>
            <a:r>
              <a:rPr lang="fr-FR" dirty="0" err="1"/>
              <a:t>KoBo</a:t>
            </a:r>
            <a:r>
              <a:rPr lang="fr-FR" dirty="0"/>
              <a:t>, sélectionnez l'onglet "DATA" en haut, puis le bouton "</a:t>
            </a:r>
            <a:r>
              <a:rPr lang="fr-FR" dirty="0" err="1"/>
              <a:t>Downloads</a:t>
            </a:r>
            <a:r>
              <a:rPr lang="fr-FR" dirty="0"/>
              <a:t>" sur le côté gauche. </a:t>
            </a:r>
            <a:r>
              <a:rPr lang="en-US" dirty="0" err="1"/>
              <a:t>Sélectionnez</a:t>
            </a:r>
            <a:r>
              <a:rPr lang="en-US" dirty="0"/>
              <a:t> </a:t>
            </a:r>
            <a:r>
              <a:rPr lang="en-US" dirty="0" err="1"/>
              <a:t>ensuite</a:t>
            </a:r>
            <a:r>
              <a:rPr lang="en-US" dirty="0"/>
              <a:t> les options </a:t>
            </a:r>
            <a:r>
              <a:rPr lang="en-US" dirty="0" err="1"/>
              <a:t>suivantes</a:t>
            </a:r>
            <a:r>
              <a:rPr lang="en-US" dirty="0"/>
              <a:t> (</a:t>
            </a:r>
            <a:r>
              <a:rPr lang="en-US" dirty="0" err="1"/>
              <a:t>voir</a:t>
            </a:r>
            <a:r>
              <a:rPr lang="en-US" dirty="0"/>
              <a:t> </a:t>
            </a:r>
            <a:r>
              <a:rPr lang="en-US" dirty="0" err="1"/>
              <a:t>l'image</a:t>
            </a:r>
            <a:r>
              <a:rPr lang="en-US" dirty="0"/>
              <a:t> ci-</a:t>
            </a:r>
            <a:r>
              <a:rPr lang="en-US" dirty="0" err="1"/>
              <a:t>dessous</a:t>
            </a:r>
            <a:r>
              <a:rPr lang="en-US" dirty="0"/>
              <a:t>) : </a:t>
            </a:r>
          </a:p>
          <a:p>
            <a:pPr marL="171450" indent="-171450" fontAlgn="auto">
              <a:spcBef>
                <a:spcPts val="0"/>
              </a:spcBef>
              <a:spcAft>
                <a:spcPts val="0"/>
              </a:spcAft>
              <a:buFont typeface="Arial" panose="020B0604020202020204" pitchFamily="34" charset="0"/>
              <a:buChar char="•"/>
              <a:defRPr/>
            </a:pPr>
            <a:r>
              <a:rPr lang="en-US" dirty="0"/>
              <a:t>Type </a:t>
            </a:r>
            <a:r>
              <a:rPr lang="en-US" dirty="0" err="1"/>
              <a:t>d'exportation</a:t>
            </a:r>
            <a:r>
              <a:rPr lang="en-US" dirty="0"/>
              <a:t> : "XLS"</a:t>
            </a:r>
          </a:p>
          <a:p>
            <a:pPr marL="171450" indent="-171450" fontAlgn="auto">
              <a:spcBef>
                <a:spcPts val="0"/>
              </a:spcBef>
              <a:spcAft>
                <a:spcPts val="0"/>
              </a:spcAft>
              <a:buFont typeface="Arial" panose="020B0604020202020204" pitchFamily="34" charset="0"/>
              <a:buChar char="•"/>
              <a:defRPr/>
            </a:pPr>
            <a:r>
              <a:rPr lang="fr-FR" dirty="0"/>
              <a:t>Format de la valeur et de l'en-tête : "Français (</a:t>
            </a:r>
            <a:r>
              <a:rPr lang="fr-FR" dirty="0" err="1"/>
              <a:t>fr</a:t>
            </a:r>
            <a:r>
              <a:rPr lang="fr-FR" dirty="0"/>
              <a:t>)" (C'est le format par défaut).</a:t>
            </a:r>
            <a:endParaRPr lang="en-US" dirty="0"/>
          </a:p>
          <a:p>
            <a:pPr marL="171450" indent="-171450" fontAlgn="auto">
              <a:spcBef>
                <a:spcPts val="0"/>
              </a:spcBef>
              <a:spcAft>
                <a:spcPts val="0"/>
              </a:spcAft>
              <a:buFont typeface="Arial" panose="020B0604020202020204" pitchFamily="34" charset="0"/>
              <a:buChar char="•"/>
              <a:defRPr/>
            </a:pPr>
            <a:r>
              <a:rPr lang="fr-FR" dirty="0"/>
              <a:t>Cliquez sur "Options avancées", puis sous "Exporter plusieurs questions en tant que...", choisissez "Colonnes séparées" : </a:t>
            </a:r>
          </a:p>
          <a:p>
            <a:pPr marL="171450" indent="-171450" fontAlgn="auto">
              <a:spcBef>
                <a:spcPts val="0"/>
              </a:spcBef>
              <a:spcAft>
                <a:spcPts val="0"/>
              </a:spcAft>
              <a:buFont typeface="Arial" panose="020B0604020202020204" pitchFamily="34" charset="0"/>
              <a:buChar char="•"/>
              <a:defRPr/>
            </a:pPr>
            <a:r>
              <a:rPr lang="fr-FR" dirty="0"/>
              <a:t>Sélectionnez ensuite "Exporter". Une ligne apparaîtra alors au bas de votre écran (vous devrez peut-être la faire défiler pour la voir). </a:t>
            </a:r>
          </a:p>
          <a:p>
            <a:pPr marL="171450" indent="-171450" fontAlgn="auto">
              <a:spcBef>
                <a:spcPts val="0"/>
              </a:spcBef>
              <a:spcAft>
                <a:spcPts val="0"/>
              </a:spcAft>
              <a:buFont typeface="Arial" panose="020B0604020202020204" pitchFamily="34" charset="0"/>
              <a:buChar char="•"/>
              <a:defRPr/>
            </a:pPr>
            <a:r>
              <a:rPr lang="fr-FR" dirty="0"/>
              <a:t>À l'extrême droite de la ligne, sélectionnez le bouton "Télécharger". Enregistrez ce fichier sous le nom de "</a:t>
            </a:r>
            <a:r>
              <a:rPr lang="fr-FR" b="1" dirty="0"/>
              <a:t>données d'enquête"</a:t>
            </a:r>
            <a:r>
              <a:rPr lang="fr-FR" dirty="0"/>
              <a:t>. </a:t>
            </a:r>
            <a:endParaRPr lang="en-US" dirty="0"/>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50</a:t>
            </a:fld>
            <a:endParaRPr lang="en-US"/>
          </a:p>
        </p:txBody>
      </p:sp>
    </p:spTree>
    <p:extLst>
      <p:ext uri="{BB962C8B-B14F-4D97-AF65-F5344CB8AC3E}">
        <p14:creationId xmlns:p14="http://schemas.microsoft.com/office/powerpoint/2010/main" val="1512745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0"/>
              </a:spcBef>
            </a:pPr>
            <a:r>
              <a:rPr lang="fr-FR" altLang="en-US" dirty="0"/>
              <a:t>La façon dont les données sont importées de </a:t>
            </a:r>
            <a:r>
              <a:rPr lang="fr-FR" altLang="en-US" dirty="0" err="1"/>
              <a:t>KoBo</a:t>
            </a:r>
            <a:r>
              <a:rPr lang="fr-FR" altLang="en-US" dirty="0"/>
              <a:t> n'est pas adaptée à l'analyse dans un logiciel d'analyse statistique, car elle inclut toutes les sections de texte libre de l'enquête sous forme de colonnes individuelles, et les noms de variables sont trop longs. L'image suivante est un exemple de ce que vous verrez :</a:t>
            </a:r>
            <a:endParaRPr lang="en-US" altLang="en-US" dirty="0"/>
          </a:p>
          <a:p>
            <a:pPr>
              <a:spcBef>
                <a:spcPct val="0"/>
              </a:spcBef>
            </a:pP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51</a:t>
            </a:fld>
            <a:endParaRPr lang="en-US"/>
          </a:p>
        </p:txBody>
      </p:sp>
    </p:spTree>
    <p:extLst>
      <p:ext uri="{BB962C8B-B14F-4D97-AF65-F5344CB8AC3E}">
        <p14:creationId xmlns:p14="http://schemas.microsoft.com/office/powerpoint/2010/main" val="3159468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52</a:t>
            </a:fld>
            <a:endParaRPr lang="en-US"/>
          </a:p>
        </p:txBody>
      </p:sp>
    </p:spTree>
    <p:extLst>
      <p:ext uri="{BB962C8B-B14F-4D97-AF65-F5344CB8AC3E}">
        <p14:creationId xmlns:p14="http://schemas.microsoft.com/office/powerpoint/2010/main" val="1829059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Aft>
                <a:spcPts val="0"/>
              </a:spcAft>
              <a:defRPr/>
            </a:pPr>
            <a:r>
              <a:rPr lang="fr-FR" sz="1200" dirty="0">
                <a:solidFill>
                  <a:prstClr val="black"/>
                </a:solidFill>
                <a:latin typeface="Calibri" panose="020F0502020204030204"/>
              </a:rPr>
              <a:t>T</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éléchargé</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1200" dirty="0"/>
              <a:t>un texte descriptif dans votre enquête (par exemple, un texte explicatif à lire à haute voix au participant), celui-ci sera téléchargé dans une colonne distincte dans votre ensemble de données. Passez en revue votre ensemble de données et supprimez ces colonnes</a:t>
            </a:r>
            <a:endParaRPr lang="en-US" sz="1200"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53</a:t>
            </a:fld>
            <a:endParaRPr lang="en-US"/>
          </a:p>
        </p:txBody>
      </p:sp>
    </p:spTree>
    <p:extLst>
      <p:ext uri="{BB962C8B-B14F-4D97-AF65-F5344CB8AC3E}">
        <p14:creationId xmlns:p14="http://schemas.microsoft.com/office/powerpoint/2010/main" val="3724902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Aft>
                <a:spcPts val="0"/>
              </a:spcAft>
              <a:defRPr/>
            </a:pPr>
            <a:r>
              <a:rPr lang="fr-FR" sz="1200" dirty="0">
                <a:solidFill>
                  <a:prstClr val="black"/>
                </a:solidFill>
                <a:latin typeface="Calibri" panose="020F0502020204030204"/>
              </a:rPr>
              <a:t>T</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éléchargé</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1200" dirty="0"/>
              <a:t>un texte descriptif dans votre enquête (par exemple, un texte explicatif à lire à haute voix au participant), celui-ci sera téléchargé dans une colonne distincte dans votre ensemble de données. Passez en revue votre ensemble de données et supprimez ces colonnes</a:t>
            </a:r>
            <a:endParaRPr lang="en-US" sz="1200"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54</a:t>
            </a:fld>
            <a:endParaRPr lang="en-US"/>
          </a:p>
        </p:txBody>
      </p:sp>
    </p:spTree>
    <p:extLst>
      <p:ext uri="{BB962C8B-B14F-4D97-AF65-F5344CB8AC3E}">
        <p14:creationId xmlns:p14="http://schemas.microsoft.com/office/powerpoint/2010/main" val="2236362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fr-FR" dirty="0"/>
              <a:t>Une fois que vous avez éliminé toutes les colonnes inutiles de l'ensemble de données, vous devez créer un livre de codes, ou un fichier qui documente ce que représente chaque variable de votre ensemble de données. Deux livres de codes vous ont été fournis - "Survey 1 codebook.xlsx" et "Survey 2 codebook.xlsx". Si vous utilisez les enquêtes originales sans modification, vous pouvez les utiliser comme livre de codes. Si vous avez apporté des modifications à l'enquête, vous devrez soit modifier les livres de codes fournis, soit créer les vôtres en les utilisant comme exemple. </a:t>
            </a:r>
            <a:endParaRPr lang="en-US" dirty="0"/>
          </a:p>
          <a:p>
            <a:pPr marL="171450" indent="-171450" fontAlgn="auto">
              <a:spcBef>
                <a:spcPts val="0"/>
              </a:spcBef>
              <a:spcAft>
                <a:spcPts val="0"/>
              </a:spcAft>
              <a:buFont typeface="Arial" panose="020B0604020202020204" pitchFamily="34" charset="0"/>
              <a:buChar char="•"/>
              <a:defRPr/>
            </a:pPr>
            <a:r>
              <a:rPr lang="fr-FR" dirty="0"/>
              <a:t>Votre livre de codes servira de guide pour la compréhension de votre ensemble de données. Il doit comprendre les éléments suivants : Variable, Nom de la variable, Description de la variable, et Code utilisé pour fournir des informations sur la variable. Lorsque vous nommez des variables, les noms doivent être relativement courts et intuitifs. En outre, le nom ne doit pas inclure de caractères spéciaux (par exemple, &amp;, !, $, #, @, etc.), il ne doit pas comporter d'espaces et ne doit pas commencer par un chiffre.</a:t>
            </a:r>
            <a:endParaRPr lang="en-US" dirty="0"/>
          </a:p>
          <a:p>
            <a:pPr fontAlgn="auto">
              <a:spcBef>
                <a:spcPts val="0"/>
              </a:spcBef>
              <a:spcAft>
                <a:spcPts val="0"/>
              </a:spcAf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55</a:t>
            </a:fld>
            <a:endParaRPr lang="en-US"/>
          </a:p>
        </p:txBody>
      </p:sp>
    </p:spTree>
    <p:extLst>
      <p:ext uri="{BB962C8B-B14F-4D97-AF65-F5344CB8AC3E}">
        <p14:creationId xmlns:p14="http://schemas.microsoft.com/office/powerpoint/2010/main" val="4084621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spcBef>
                <a:spcPct val="0"/>
              </a:spcBef>
              <a:buFontTx/>
              <a:buChar char="•"/>
            </a:pPr>
            <a:r>
              <a:rPr lang="fr-FR" altLang="en-US" dirty="0"/>
              <a:t>Une fois que vous avez supprimé toutes les colonnes de texte descriptif de votre ensemble de données et que vous disposez d'un livre de codes avec les nouveaux noms à attribuer aux variables de l'ensemble de données, vous pouvez procéder au renommage de toutes les variables de votre ensemble de données. Vous pouvez le faire dans un logiciel statistique ou directement dans Excel. Pour cet exemple, nous allons le faire directement dans Excel. </a:t>
            </a:r>
            <a:endParaRPr lang="en-US" altLang="en-US" dirty="0"/>
          </a:p>
          <a:p>
            <a:pPr marL="171450" indent="-171450">
              <a:spcBef>
                <a:spcPct val="0"/>
              </a:spcBef>
              <a:buFontTx/>
              <a:buChar char="•"/>
            </a:pPr>
            <a:r>
              <a:rPr lang="fr-FR" altLang="en-US" dirty="0"/>
              <a:t>Si vous avez supprimé toutes les colonnes qui ne sont pas incluses dans votre livre de codes et généré un livre de codes avec tous les noms de variables dans le même ordre que celui dans lequel l'enquête a été administrée, vous pouvez utiliser la méthode suivante pour changer rapidement tous les noms de variables. Vous devez mettre en évidence tous les noms de variables dans votre livre de codes dans la colonne intitulée "Nom" (Colonne B), faire un clic droit et sélectionner "Copier". À partir de là, ouvrez votre ensemble de données, cliquez sur le premier nom de variable figurant dans la rangée 1, colonne A. Allez dans le coin supérieur gauche du ruban où se trouve l'icône "Coller". Cliquez sur la petite flèche en dessous de celle-ci et sélectionnez l'icône avec les deux flèches pour transposer la colonne à votre ligne de noms de variables dans votre ensemble de données (voir l'icône encerclée ci-dessous). Une fois cette sélection effectuée, tous les noms de variables devraient être remplacés par les nouvelles variables. Il est </a:t>
            </a:r>
            <a:r>
              <a:rPr lang="fr-FR" altLang="en-US" b="1" dirty="0"/>
              <a:t>très important </a:t>
            </a:r>
            <a:r>
              <a:rPr lang="fr-FR" altLang="en-US" dirty="0"/>
              <a:t>de vérifier que les variables ont été copiées correctement et que les noms de variables correspondent aux bonnes colonnes.</a:t>
            </a: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56</a:t>
            </a:fld>
            <a:endParaRPr lang="en-US"/>
          </a:p>
        </p:txBody>
      </p:sp>
    </p:spTree>
    <p:extLst>
      <p:ext uri="{BB962C8B-B14F-4D97-AF65-F5344CB8AC3E}">
        <p14:creationId xmlns:p14="http://schemas.microsoft.com/office/powerpoint/2010/main" val="3053893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spcBef>
                <a:spcPct val="0"/>
              </a:spcBef>
              <a:buFontTx/>
              <a:buChar char="•"/>
            </a:pPr>
            <a:r>
              <a:rPr lang="fr-FR" altLang="en-US" dirty="0"/>
              <a:t>Une fois que vous avez supprimé toutes les colonnes de texte descriptif de votre ensemble de données et que vous disposez d'un livre de codes avec les nouveaux noms à attribuer aux variables de l'ensemble de données, vous pouvez procéder au renommage de toutes les variables de votre ensemble de données. Vous pouvez le faire dans un logiciel statistique ou directement dans Excel. Pour cet exemple, nous allons le faire directement dans Excel. </a:t>
            </a:r>
            <a:endParaRPr lang="en-US" altLang="en-US" dirty="0"/>
          </a:p>
          <a:p>
            <a:pPr marL="171450" indent="-171450">
              <a:spcBef>
                <a:spcPct val="0"/>
              </a:spcBef>
              <a:buFontTx/>
              <a:buChar char="•"/>
            </a:pPr>
            <a:r>
              <a:rPr lang="fr-FR" altLang="en-US" dirty="0"/>
              <a:t>Si vous avez supprimé toutes les colonnes qui ne sont pas incluses dans votre livre de codes et généré un livre de codes avec tous les noms de variables dans le même ordre que celui dans lequel l'enquête a été administrée, vous pouvez utiliser la méthode suivante pour changer rapidement tous les noms de variables. Vous devez mettre en évidence tous les noms de variables dans votre livre de codes dans la colonne intitulée "Nom" (Colonne B), faire un clic droit et sélectionner "Copier". À partir de là, ouvrez votre ensemble de données, cliquez sur le premier nom de variable figurant dans la rangée 1, colonne A. Allez dans le coin supérieur gauche du ruban où se trouve l'icône "Coller". Cliquez sur la petite flèche en dessous de celle-ci et sélectionnez l'icône avec les deux flèches pour transposer la colonne à votre ligne de noms de variables dans votre ensemble de données (voir l'icône encerclée ci-dessous). Une fois cette sélection effectuée, tous les noms de variables devraient être remplacés par les nouvelles variables. Il est </a:t>
            </a:r>
            <a:r>
              <a:rPr lang="fr-FR" altLang="en-US" b="1" dirty="0"/>
              <a:t>très important </a:t>
            </a:r>
            <a:r>
              <a:rPr lang="fr-FR" altLang="en-US" dirty="0"/>
              <a:t>de vérifier que les variables ont été copiées correctement et que les noms de variables correspondent aux bonnes colonnes.</a:t>
            </a: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57</a:t>
            </a:fld>
            <a:endParaRPr lang="en-US"/>
          </a:p>
        </p:txBody>
      </p:sp>
    </p:spTree>
    <p:extLst>
      <p:ext uri="{BB962C8B-B14F-4D97-AF65-F5344CB8AC3E}">
        <p14:creationId xmlns:p14="http://schemas.microsoft.com/office/powerpoint/2010/main" val="3400770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58</a:t>
            </a:fld>
            <a:endParaRPr lang="en-US"/>
          </a:p>
        </p:txBody>
      </p:sp>
    </p:spTree>
    <p:extLst>
      <p:ext uri="{BB962C8B-B14F-4D97-AF65-F5344CB8AC3E}">
        <p14:creationId xmlns:p14="http://schemas.microsoft.com/office/powerpoint/2010/main" val="1595847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Une fois que votre ensemble de données a été nettoyé et qu'un livre de codes a été créé, vous pouvez l'importer dans n'importe quel logiciel d'analyse statistique pour l'analyse des données. Bien que </a:t>
            </a:r>
            <a:r>
              <a:rPr lang="fr-FR" sz="1200" kern="1200" dirty="0" err="1">
                <a:solidFill>
                  <a:schemeClr val="tx1"/>
                </a:solidFill>
                <a:effectLst/>
                <a:latin typeface="+mn-lt"/>
                <a:ea typeface="+mn-ea"/>
                <a:cs typeface="+mn-cs"/>
              </a:rPr>
              <a:t>KoBo</a:t>
            </a:r>
            <a:r>
              <a:rPr lang="fr-FR" sz="1200" kern="1200" dirty="0">
                <a:solidFill>
                  <a:schemeClr val="tx1"/>
                </a:solidFill>
                <a:effectLst/>
                <a:latin typeface="+mn-lt"/>
                <a:ea typeface="+mn-ea"/>
                <a:cs typeface="+mn-cs"/>
              </a:rPr>
              <a:t> ait la capacité d'afficher les résultats de l'enquête stratifiés par sexe, nous vous recommandons d'utiliser une application d'analyse de données, telle que R, SAS, </a:t>
            </a:r>
            <a:r>
              <a:rPr lang="fr-FR" sz="1200" kern="1200" dirty="0" err="1">
                <a:solidFill>
                  <a:schemeClr val="tx1"/>
                </a:solidFill>
                <a:effectLst/>
                <a:latin typeface="+mn-lt"/>
                <a:ea typeface="+mn-ea"/>
                <a:cs typeface="+mn-cs"/>
              </a:rPr>
              <a:t>EpiInfo</a:t>
            </a:r>
            <a:r>
              <a:rPr lang="fr-FR" sz="1200" kern="1200" dirty="0">
                <a:solidFill>
                  <a:schemeClr val="tx1"/>
                </a:solidFill>
                <a:effectLst/>
                <a:latin typeface="+mn-lt"/>
                <a:ea typeface="+mn-ea"/>
                <a:cs typeface="+mn-cs"/>
              </a:rPr>
              <a:t>, SPSS ou un autre programme pour produire des tableaux de fréquence et des intervalles de confiance à 95 %.  Si vous n'avez accès à aucun type de logiciel d'analyse de données, les fréquences peuvent être tabulées manuellement dans Excel, mais cela prend beaucoup de temps et nous ne vous recommandons pas d'utiliser ce procédé. Dans ce guide, nous fournirons un programme pour un échantillon de données à analyser dans Epi Info, ainsi que des conseils sur la façon d'analyser vos données à l'aide de ce logiciel. </a:t>
            </a:r>
            <a:endParaRPr lang="en-US" sz="1200"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Si vous décidez d'utiliser </a:t>
            </a:r>
            <a:r>
              <a:rPr lang="fr-FR" sz="1200" u="sng" kern="1200" dirty="0" err="1">
                <a:solidFill>
                  <a:schemeClr val="tx1"/>
                </a:solidFill>
                <a:effectLst/>
                <a:latin typeface="+mn-lt"/>
                <a:ea typeface="+mn-ea"/>
                <a:cs typeface="+mn-cs"/>
              </a:rPr>
              <a:t>EpiInfo</a:t>
            </a:r>
            <a:r>
              <a:rPr lang="fr-FR" sz="1200" u="sng" kern="1200" dirty="0">
                <a:solidFill>
                  <a:schemeClr val="tx1"/>
                </a:solidFill>
                <a:effectLst/>
                <a:latin typeface="+mn-lt"/>
                <a:ea typeface="+mn-ea"/>
                <a:cs typeface="+mn-cs"/>
              </a:rPr>
              <a:t>, vous devrez diviser l'ensemble de données de l'enquête n°1 et de l'enquête n°2 en deux parties. En effet, EpiInfo ne peut analyser qu'un maximum de 255 variables, et les enquêtes contiennent plus de 255 variables. </a:t>
            </a:r>
          </a:p>
          <a:p>
            <a:endParaRPr lang="fr-FR" sz="1200" u="sng"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Diviser l'ensemble de données en deux</a:t>
            </a: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EPI Info ne peut pas traiter les ensembles de données comportant plus de 255 variables</a:t>
            </a: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S’assurer que les deux parties contiennent les 11 premières variables (informations sur la collecte des données de l'enquête), le sexe du participant et les variables de pondération (le cas échéant)</a:t>
            </a: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Avant de supprimer des variables, assurez-vous de faire deux copies de l'ensemble des données</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59</a:t>
            </a:fld>
            <a:endParaRPr lang="en-US"/>
          </a:p>
        </p:txBody>
      </p:sp>
    </p:spTree>
    <p:extLst>
      <p:ext uri="{BB962C8B-B14F-4D97-AF65-F5344CB8AC3E}">
        <p14:creationId xmlns:p14="http://schemas.microsoft.com/office/powerpoint/2010/main" val="1014702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Avant d'entreprendre des enquêtes KAP, il est important de comprendre le temps et les ressources qui seront nécessaires et de s'assurer que vous disposez d'un budget adéquat.  En utilisant le calendrier type ci-dessus et l'une des enquêtes types (et avec un financement déjà en place), il a fallu environ 5 semaines pour réaliser les 14 étapes.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En plus du temps passé par votre personnel habituel à adapter et à utiliser les enquêtes KAP que nous vous avons fournies, vous devrez disposer d'un budget pour payer le recrutement et la formation des collecteurs de données de l'enquête KAP locale, ainsi que pour tout matériel ou service non fourni par votre agence.  Pour établir ce budget, vous devrez faire quelques calculs sur le nombre de collecteurs de données dont vous aurez besoin, sur le taux de rémunération en vigueur pour ces travailleurs, ainsi que sur les frais de transport (et les repas s'ils sont généralement fournis). </a:t>
            </a: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Vous trouverez ci-dessous une feuille de budget de base qui vous aidera à planifier les coûts associés à une enquête KAP. Si vous devez demander ces fonds, vous devez le faire bien avant d'entreprendre l'enquête KAP. Le tableau ci-dessous vous aidera à réfléchir à ce qui doit être inclus dans une demande de budget pour le financement d'une enquête KAP. </a:t>
            </a: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Cet exemple utilise une estimation de 600 enquêtes avec des données collectées sur 5 jours, en utilisant 12 collecteurs de données et deux superviseurs de terrain. Vous devrez déterminer les taux de rémunération locaux et les coûts locaux de nourriture et de transport pour établir votre estimation budgétaire.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3E59EFB-D9D2-4AEF-8FAC-03B30C8FDC60}" type="slidenum">
              <a:rPr lang="en-US" smtClean="0"/>
              <a:t>6</a:t>
            </a:fld>
            <a:endParaRPr lang="en-US"/>
          </a:p>
        </p:txBody>
      </p:sp>
    </p:spTree>
    <p:extLst>
      <p:ext uri="{BB962C8B-B14F-4D97-AF65-F5344CB8AC3E}">
        <p14:creationId xmlns:p14="http://schemas.microsoft.com/office/powerpoint/2010/main" val="30524026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1" indent="-457200" algn="l" defTabSz="914400" rtl="0" eaLnBrk="1" fontAlgn="auto" latinLnBrk="0" hangingPunct="1">
              <a:lnSpc>
                <a:spcPct val="90000"/>
              </a:lnSpc>
              <a:spcBef>
                <a:spcPts val="1000"/>
              </a:spcBef>
              <a:spcAft>
                <a:spcPts val="800"/>
              </a:spcAft>
              <a:buClr>
                <a:srgbClr val="70AD47">
                  <a:lumMod val="75000"/>
                </a:srgbClr>
              </a:buClr>
              <a:buSzTx/>
              <a:buFont typeface="Arial" panose="020B0604020202020204" pitchFamily="34" charset="0"/>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Le premier ensemble de données comprendra les 11 premières variables (Colonnes A-K), les questions 1 à 22b (Colonnes L-FM), et la question 44 (Colonne LO). Supprimez toutes les autres variables. Enregistrez cet ensemble de données avec "_1" à la fin du nom comme un fichier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xls</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pPr marL="914400" marR="0" lvl="1" indent="-457200" algn="l" defTabSz="914400" rtl="0" eaLnBrk="1" fontAlgn="auto" latinLnBrk="0" hangingPunct="1">
              <a:lnSpc>
                <a:spcPct val="90000"/>
              </a:lnSpc>
              <a:spcBef>
                <a:spcPts val="1000"/>
              </a:spcBef>
              <a:spcAft>
                <a:spcPts val="800"/>
              </a:spcAft>
              <a:buClr>
                <a:srgbClr val="70AD47">
                  <a:lumMod val="75000"/>
                </a:srgbClr>
              </a:buClr>
              <a:buSzTx/>
              <a:buFont typeface="Arial" panose="020B0604020202020204" pitchFamily="34" charset="0"/>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Le deuxième ensemble de données comprendra les 11 premières variables (colonnes A-K) et les questions 22c à 50 (colonnes FN-LZ). Supprimez toutes les autres variables. Enregistrez cet ensemble de données avec "_2" à la fin du nom comme un fichier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xls</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60</a:t>
            </a:fld>
            <a:endParaRPr lang="en-US"/>
          </a:p>
        </p:txBody>
      </p:sp>
    </p:spTree>
    <p:extLst>
      <p:ext uri="{BB962C8B-B14F-4D97-AF65-F5344CB8AC3E}">
        <p14:creationId xmlns:p14="http://schemas.microsoft.com/office/powerpoint/2010/main" val="29407502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61</a:t>
            </a:fld>
            <a:endParaRPr lang="en-US"/>
          </a:p>
        </p:txBody>
      </p:sp>
    </p:spTree>
    <p:extLst>
      <p:ext uri="{BB962C8B-B14F-4D97-AF65-F5344CB8AC3E}">
        <p14:creationId xmlns:p14="http://schemas.microsoft.com/office/powerpoint/2010/main" val="156296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Chaque ensemble de données devra inclure l'heure de début et de fin de l'enquête, le nom de l'enquêteur, le code du participant, la localité, la région sanitaire, la zone sanitaire, la date de l'enquête, l'heure de l'enquête, le consentement à l'enquête et toutes les questions des participants (les 11 premières variables de votre ensemble de données)</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62</a:t>
            </a:fld>
            <a:endParaRPr lang="en-US"/>
          </a:p>
        </p:txBody>
      </p:sp>
    </p:spTree>
    <p:extLst>
      <p:ext uri="{BB962C8B-B14F-4D97-AF65-F5344CB8AC3E}">
        <p14:creationId xmlns:p14="http://schemas.microsoft.com/office/powerpoint/2010/main" val="14046269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63</a:t>
            </a:fld>
            <a:endParaRPr lang="en-US"/>
          </a:p>
        </p:txBody>
      </p:sp>
    </p:spTree>
    <p:extLst>
      <p:ext uri="{BB962C8B-B14F-4D97-AF65-F5344CB8AC3E}">
        <p14:creationId xmlns:p14="http://schemas.microsoft.com/office/powerpoint/2010/main" val="2340243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Pour ouvrir le programme dans Epi Info</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vous devez être en mode "Analyse classique" sur</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Ensuite, dans l'éditeur de programme, vous cliquerez sur "Open Pgm« </a:t>
            </a: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64</a:t>
            </a:fld>
            <a:endParaRPr lang="en-US"/>
          </a:p>
        </p:txBody>
      </p:sp>
    </p:spTree>
    <p:extLst>
      <p:ext uri="{BB962C8B-B14F-4D97-AF65-F5344CB8AC3E}">
        <p14:creationId xmlns:p14="http://schemas.microsoft.com/office/powerpoint/2010/main" val="3206198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Ensuite, une fenêtre s'ouvrira dans laquelle vous serez invité à sélectionner le fichier du programme. Cliquez sur "Text File" dans le coin inférieur gauche, ce qui ouvrira le chercheur de fichiers</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De là, vous pouvez sélectionner le programme où que vous l'ayez enregistré</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vous pouvez cliquer sur OK et cela ouvrira le code du programme, et le script devrait se trouver dans la case inférieure "Éditeur de programme".</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65</a:t>
            </a:fld>
            <a:endParaRPr lang="en-US"/>
          </a:p>
        </p:txBody>
      </p:sp>
    </p:spTree>
    <p:extLst>
      <p:ext uri="{BB962C8B-B14F-4D97-AF65-F5344CB8AC3E}">
        <p14:creationId xmlns:p14="http://schemas.microsoft.com/office/powerpoint/2010/main" val="3103001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66</a:t>
            </a:fld>
            <a:endParaRPr lang="en-US"/>
          </a:p>
        </p:txBody>
      </p:sp>
    </p:spTree>
    <p:extLst>
      <p:ext uri="{BB962C8B-B14F-4D97-AF65-F5344CB8AC3E}">
        <p14:creationId xmlns:p14="http://schemas.microsoft.com/office/powerpoint/2010/main" val="12639654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nSpc>
                <a:spcPct val="120000"/>
              </a:lnSpc>
              <a:buFont typeface="Arial" panose="020B0604020202020204" pitchFamily="34" charset="0"/>
              <a:buChar char="•"/>
            </a:pPr>
            <a:r>
              <a:rPr lang="fr-FR" sz="1200" dirty="0">
                <a:solidFill>
                  <a:schemeClr val="tx1"/>
                </a:solidFill>
              </a:rPr>
              <a:t>Le chemin d'accès au fichier est l'endroit où votre ensemble de données est sauvegardé. Pour obtenir le chemin de fichier écrit pour votre ensemble de données, ouvrez l'ensemble de données dans Excel. </a:t>
            </a:r>
            <a:endParaRPr lang="fr-FR" sz="1050" dirty="0">
              <a:solidFill>
                <a:schemeClr val="tx1"/>
              </a:solidFill>
            </a:endParaRPr>
          </a:p>
          <a:p>
            <a:pPr marL="171450" indent="-171450">
              <a:lnSpc>
                <a:spcPct val="120000"/>
              </a:lnSpc>
              <a:buFont typeface="Arial" panose="020B0604020202020204" pitchFamily="34" charset="0"/>
              <a:buChar char="•"/>
            </a:pPr>
            <a:r>
              <a:rPr lang="fr-FR" sz="1200" dirty="0">
                <a:solidFill>
                  <a:schemeClr val="tx1"/>
                </a:solidFill>
              </a:rPr>
              <a:t>Assurez-vous qu'il s'agit bien de l'ensemble de données correspondant au bon fichier .pgm7. Une fois que vous avez ouvert votre jeu de données, allez dans le coin supérieur gauche de l'écran et cliquez sur "File" (voir ci-dessous).</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67</a:t>
            </a:fld>
            <a:endParaRPr lang="en-US"/>
          </a:p>
        </p:txBody>
      </p:sp>
    </p:spTree>
    <p:extLst>
      <p:ext uri="{BB962C8B-B14F-4D97-AF65-F5344CB8AC3E}">
        <p14:creationId xmlns:p14="http://schemas.microsoft.com/office/powerpoint/2010/main" val="7508907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Once you have copied the file path, return to your .pgm7 file. The first line in this file will be the read statement. You will erase the file path that is in the first set of brackets (highlighted in red) and paste the new file path into your .pgm7 file. </a:t>
            </a:r>
            <a:r>
              <a:rPr lang="en-US" sz="1200" kern="1200" dirty="0" err="1">
                <a:solidFill>
                  <a:schemeClr val="tx1"/>
                </a:solidFill>
                <a:effectLst/>
                <a:latin typeface="+mn-lt"/>
                <a:ea typeface="+mn-ea"/>
                <a:cs typeface="+mn-cs"/>
              </a:rPr>
              <a:t>EpiInfo</a:t>
            </a:r>
            <a:r>
              <a:rPr lang="en-US" sz="1200" kern="1200" dirty="0">
                <a:solidFill>
                  <a:schemeClr val="tx1"/>
                </a:solidFill>
                <a:effectLst/>
                <a:latin typeface="+mn-lt"/>
                <a:ea typeface="+mn-ea"/>
                <a:cs typeface="+mn-cs"/>
              </a:rPr>
              <a:t> will include quotation marks around this – </a:t>
            </a:r>
            <a:r>
              <a:rPr lang="en-US" sz="1200" b="1" u="sng" kern="1200" dirty="0">
                <a:solidFill>
                  <a:schemeClr val="tx1"/>
                </a:solidFill>
                <a:effectLst/>
                <a:latin typeface="+mn-lt"/>
                <a:ea typeface="+mn-ea"/>
                <a:cs typeface="+mn-cs"/>
              </a:rPr>
              <a:t>make sure to delete the quotation marks around the file path before running the commands.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{C:\Users\toj0\Desktop\Data\testset1_s1_1.xls}:[</a:t>
            </a:r>
            <a:r>
              <a:rPr lang="en-US" sz="1200" kern="1200" dirty="0" err="1">
                <a:solidFill>
                  <a:schemeClr val="tx1"/>
                </a:solidFill>
                <a:effectLst/>
                <a:latin typeface="+mn-lt"/>
                <a:ea typeface="+mn-ea"/>
                <a:cs typeface="+mn-cs"/>
              </a:rPr>
              <a:t>Enquête</a:t>
            </a:r>
            <a:r>
              <a:rPr lang="en-US" sz="1200" kern="1200" dirty="0">
                <a:solidFill>
                  <a:schemeClr val="tx1"/>
                </a:solidFill>
                <a:effectLst/>
                <a:latin typeface="+mn-lt"/>
                <a:ea typeface="+mn-ea"/>
                <a:cs typeface="+mn-cs"/>
              </a:rPr>
              <a:t> CAP 1 - English </a:t>
            </a:r>
            <a:r>
              <a:rPr lang="en-US" sz="1200" kern="1200" dirty="0" err="1">
                <a:solidFill>
                  <a:schemeClr val="tx1"/>
                </a:solidFill>
                <a:effectLst/>
                <a:latin typeface="+mn-lt"/>
                <a:ea typeface="+mn-ea"/>
                <a:cs typeface="+mn-cs"/>
              </a:rPr>
              <a:t>incl</a:t>
            </a:r>
            <a:r>
              <a:rPr lang="en-US" sz="1200" kern="1200" dirty="0">
                <a:solidFill>
                  <a:schemeClr val="tx1"/>
                </a:solidFill>
                <a:effectLst/>
                <a:latin typeface="+mn-lt"/>
                <a:ea typeface="+mn-ea"/>
                <a:cs typeface="+mn-cs"/>
              </a:rPr>
              <a:t>###$]</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69</a:t>
            </a:fld>
            <a:endParaRPr lang="en-US"/>
          </a:p>
        </p:txBody>
      </p:sp>
    </p:spTree>
    <p:extLst>
      <p:ext uri="{BB962C8B-B14F-4D97-AF65-F5344CB8AC3E}">
        <p14:creationId xmlns:p14="http://schemas.microsoft.com/office/powerpoint/2010/main" val="2239438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nom de la feuille est la prochaine information que vous devrez lire dans votre jeu de données. Pour trouver le nom de votre feuille, ouvrez votre jeu de données et regardez le nom de la feuille (voir ci-dessous).</a:t>
            </a:r>
          </a:p>
          <a:p>
            <a:endParaRPr lang="fr-FR" dirty="0"/>
          </a:p>
          <a:p>
            <a:r>
              <a:rPr lang="fr-FR" dirty="0"/>
              <a:t>Saisissez ce nom exactement comme il est écrit dans la deuxième série de parenthèses de votre instruction de lecture (voir le texte en violet ci-dessous).</a:t>
            </a:r>
          </a:p>
          <a:p>
            <a:r>
              <a:rPr lang="fr-FR" dirty="0"/>
              <a:t>READ {C:\Users\toj0\Desktop\Data\testset1_s1_1.xls} :[Enquête CAP 1 - English </a:t>
            </a:r>
            <a:r>
              <a:rPr lang="fr-FR" dirty="0" err="1"/>
              <a:t>incl</a:t>
            </a:r>
            <a:r>
              <a:rPr lang="fr-FR" dirty="0"/>
              <a:t>####$]</a:t>
            </a:r>
          </a:p>
          <a:p>
            <a:endParaRPr lang="fr-FR" dirty="0"/>
          </a:p>
          <a:p>
            <a:r>
              <a:rPr lang="fr-FR" dirty="0"/>
              <a:t>Une fois que vous avez fini de modifier votre instruction de lecture, veillez à fermer votre jeu de données avant d'exécuter les commandes.</a:t>
            </a:r>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70</a:t>
            </a:fld>
            <a:endParaRPr lang="en-US"/>
          </a:p>
        </p:txBody>
      </p:sp>
    </p:spTree>
    <p:extLst>
      <p:ext uri="{BB962C8B-B14F-4D97-AF65-F5344CB8AC3E}">
        <p14:creationId xmlns:p14="http://schemas.microsoft.com/office/powerpoint/2010/main" val="325655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Cet exemple utilise une estimation de 600 enquêtes avec des données collectées sur 5 jours, en utilisant 12 collecteurs de données et deux superviseurs de terrain. Vous devrez déterminer les taux de rémunération locaux et les coûts locaux de nourriture et de transport pour établir votre estimation budgétaire. </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a:t>
            </a:fld>
            <a:endParaRPr lang="en-US"/>
          </a:p>
        </p:txBody>
      </p:sp>
    </p:spTree>
    <p:extLst>
      <p:ext uri="{BB962C8B-B14F-4D97-AF65-F5344CB8AC3E}">
        <p14:creationId xmlns:p14="http://schemas.microsoft.com/office/powerpoint/2010/main" val="348160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Pour les questions où le participant ne peut choisir qu'une seule option, Epi Info produira deux tableaux : un pour les femmes et un pour les hommes. </a:t>
            </a:r>
          </a:p>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 fournira les fréquences pour chaque option de la question dans le tableau et le pourcentage de participants féminins ou masculins qui ont choisi cette option.</a:t>
            </a:r>
          </a:p>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Sous le tableau, Epi Info indique les intervalles de confiance à 95 % pour les fréquences et les pourcentages du tableau. Voir l'exemple de la sortie de la question 1 ci-dessous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72</a:t>
            </a:fld>
            <a:endParaRPr lang="en-US"/>
          </a:p>
        </p:txBody>
      </p:sp>
    </p:spTree>
    <p:extLst>
      <p:ext uri="{BB962C8B-B14F-4D97-AF65-F5344CB8AC3E}">
        <p14:creationId xmlns:p14="http://schemas.microsoft.com/office/powerpoint/2010/main" val="1564430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Pour ce tableau, vous pouvez interpréter que tous les participants masculins (2) ont choisi "Non" pour cette question. Chez les femmes, 1 a choisi "Oui" (13%) et 7 ont choisi "Non" (88%).</a:t>
            </a:r>
            <a:endParaRPr lang="en-US" sz="1200" kern="1200" dirty="0">
              <a:solidFill>
                <a:schemeClr val="tx1"/>
              </a:solidFill>
              <a:effectLst/>
              <a:latin typeface="+mn-lt"/>
              <a:ea typeface="+mn-ea"/>
              <a:cs typeface="+mn-cs"/>
            </a:endParaRPr>
          </a:p>
          <a:p>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Dans cet exemple, vous devez saisir ces données dans le tableau situé à l'extrême gauche de la feuille ci-dessous Q1, où les données sont surlignées en rouge. </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73</a:t>
            </a:fld>
            <a:endParaRPr lang="en-US"/>
          </a:p>
        </p:txBody>
      </p:sp>
    </p:spTree>
    <p:extLst>
      <p:ext uri="{BB962C8B-B14F-4D97-AF65-F5344CB8AC3E}">
        <p14:creationId xmlns:p14="http://schemas.microsoft.com/office/powerpoint/2010/main" val="12922656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Pour remplir le modèle de résultats d'enquête pour la question Q2 "Quelles sont vos sources générales d'information ?", vous devrez afficher les résultats de chaque option de réponse (Q2_1 à Q2_20). En utilisant le script fourni, Epi Info affichera les résultats de Q2_1 à Q2_20 pour les femmes d'abord, puis les résultats pour les hommes ensuite. </a:t>
            </a:r>
            <a:r>
              <a:rPr lang="en-US" sz="1200" kern="1200" dirty="0" err="1">
                <a:solidFill>
                  <a:schemeClr val="tx1"/>
                </a:solidFill>
                <a:effectLst/>
                <a:latin typeface="+mn-lt"/>
                <a:ea typeface="+mn-ea"/>
                <a:cs typeface="+mn-cs"/>
              </a:rPr>
              <a:t>Voici</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exemple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résultats</a:t>
            </a:r>
            <a:r>
              <a:rPr lang="en-US" sz="1200" kern="1200" dirty="0">
                <a:solidFill>
                  <a:schemeClr val="tx1"/>
                </a:solidFill>
                <a:effectLst/>
                <a:latin typeface="+mn-lt"/>
                <a:ea typeface="+mn-ea"/>
                <a:cs typeface="+mn-cs"/>
              </a:rPr>
              <a:t> pour les femmes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Chaque fréquence sera le pourcentage de répondants qui ont choisi cette option parmi tous les répondants qui ont répondu à cette question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74</a:t>
            </a:fld>
            <a:endParaRPr lang="en-US"/>
          </a:p>
        </p:txBody>
      </p:sp>
    </p:spTree>
    <p:extLst>
      <p:ext uri="{BB962C8B-B14F-4D97-AF65-F5344CB8AC3E}">
        <p14:creationId xmlns:p14="http://schemas.microsoft.com/office/powerpoint/2010/main" val="31215748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tx1"/>
                </a:solidFill>
              </a:rPr>
              <a:t>Pour lire votre jeu de données dans </a:t>
            </a:r>
            <a:r>
              <a:rPr lang="fr-FR" sz="1200" dirty="0" err="1">
                <a:solidFill>
                  <a:schemeClr val="tx1"/>
                </a:solidFill>
              </a:rPr>
              <a:t>EpiInfo</a:t>
            </a:r>
            <a:r>
              <a:rPr lang="fr-FR" sz="1200" dirty="0">
                <a:solidFill>
                  <a:schemeClr val="tx1"/>
                </a:solidFill>
              </a:rPr>
              <a:t>, allez dans l'Explorateur de commandes à gauche de l'écran et cliquez sur "Lire" sous le dossier "Données". </a:t>
            </a:r>
          </a:p>
          <a:p>
            <a:r>
              <a:rPr lang="fr-FR" sz="1200" dirty="0">
                <a:solidFill>
                  <a:schemeClr val="tx1"/>
                </a:solidFill>
              </a:rPr>
              <a:t>Sélectionnez votre type de jeu de données. Si vous avez utilisé Microsoft Excel pour créer votre jeu de données, cliquez sur l'option "(.</a:t>
            </a:r>
            <a:r>
              <a:rPr lang="fr-FR" sz="1200" dirty="0" err="1">
                <a:solidFill>
                  <a:schemeClr val="tx1"/>
                </a:solidFill>
              </a:rPr>
              <a:t>xls</a:t>
            </a:r>
            <a:r>
              <a:rPr lang="fr-FR" sz="1200" dirty="0">
                <a:solidFill>
                  <a:schemeClr val="tx1"/>
                </a:solidFill>
              </a:rPr>
              <a:t>)".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75</a:t>
            </a:fld>
            <a:endParaRPr lang="en-US"/>
          </a:p>
        </p:txBody>
      </p:sp>
    </p:spTree>
    <p:extLst>
      <p:ext uri="{BB962C8B-B14F-4D97-AF65-F5344CB8AC3E}">
        <p14:creationId xmlns:p14="http://schemas.microsoft.com/office/powerpoint/2010/main" val="4500095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Sélectionnez votre type de jeu de données. Si vous avez utilisé Microsoft Excel pour créer votre jeu de données, cliquez sur l'option "(.</a:t>
            </a:r>
            <a:r>
              <a:rPr lang="fr-FR" sz="1200" dirty="0" err="1">
                <a:solidFill>
                  <a:schemeClr val="tx1"/>
                </a:solidFill>
              </a:rPr>
              <a:t>xls</a:t>
            </a:r>
            <a:r>
              <a:rPr lang="fr-FR" sz="1200" dirty="0">
                <a:solidFill>
                  <a:schemeClr val="tx1"/>
                </a:solidFill>
              </a:rPr>
              <a:t>)".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76</a:t>
            </a:fld>
            <a:endParaRPr lang="en-US"/>
          </a:p>
        </p:txBody>
      </p:sp>
    </p:spTree>
    <p:extLst>
      <p:ext uri="{BB962C8B-B14F-4D97-AF65-F5344CB8AC3E}">
        <p14:creationId xmlns:p14="http://schemas.microsoft.com/office/powerpoint/2010/main" val="4149272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tx1"/>
                </a:solidFill>
              </a:rPr>
              <a:t>De là, vous sélectionnerez « Parcourir", et cela ouvrira une autre fenêtre.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77</a:t>
            </a:fld>
            <a:endParaRPr lang="en-US"/>
          </a:p>
        </p:txBody>
      </p:sp>
    </p:spTree>
    <p:extLst>
      <p:ext uri="{BB962C8B-B14F-4D97-AF65-F5344CB8AC3E}">
        <p14:creationId xmlns:p14="http://schemas.microsoft.com/office/powerpoint/2010/main" val="2051678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Naviguez jusqu'à l'endroit où vous avez enregistré vos ensembles de données.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78</a:t>
            </a:fld>
            <a:endParaRPr lang="en-US"/>
          </a:p>
        </p:txBody>
      </p:sp>
    </p:spTree>
    <p:extLst>
      <p:ext uri="{BB962C8B-B14F-4D97-AF65-F5344CB8AC3E}">
        <p14:creationId xmlns:p14="http://schemas.microsoft.com/office/powerpoint/2010/main" val="4480869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Pour commencer, cliquez sur votre premier ensemble de données (étiqueté _1). Cela vous ramènera à votre fenêtre de lecture initiale, où vous sélectionnerez l'ensemble de données dans l'explorateur de sources de données.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79</a:t>
            </a:fld>
            <a:endParaRPr lang="en-US"/>
          </a:p>
        </p:txBody>
      </p:sp>
    </p:spTree>
    <p:extLst>
      <p:ext uri="{BB962C8B-B14F-4D97-AF65-F5344CB8AC3E}">
        <p14:creationId xmlns:p14="http://schemas.microsoft.com/office/powerpoint/2010/main" val="6759864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Clquez</a:t>
            </a:r>
            <a:r>
              <a:rPr lang="fr-FR" dirty="0"/>
              <a:t> sur le </a:t>
            </a:r>
            <a:r>
              <a:rPr lang="fr-FR" dirty="0" err="1"/>
              <a:t>codebook</a:t>
            </a:r>
            <a:r>
              <a:rPr lang="fr-FR" dirty="0"/>
              <a:t>$, puis</a:t>
            </a:r>
            <a:r>
              <a:rPr lang="fr-FR" baseline="0" dirty="0"/>
              <a:t> sur Ok</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80</a:t>
            </a:fld>
            <a:endParaRPr lang="en-US"/>
          </a:p>
        </p:txBody>
      </p:sp>
    </p:spTree>
    <p:extLst>
      <p:ext uri="{BB962C8B-B14F-4D97-AF65-F5344CB8AC3E}">
        <p14:creationId xmlns:p14="http://schemas.microsoft.com/office/powerpoint/2010/main" val="31809541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Une fois que vous avez lu votre ensemble de données, vous pouvez commencer l'analyse. Trouvez le dossier des statistiques (dans la boîte de l'explorateur de commandes à gauche), et sous celui-ci, localisez "fréquences".  Une boîte apparaîtra, avec le symbole "*" pré-rempli dans la boîte "Fréquence de" de . Le symbole "*", indique à Epi Info de produire une statistique de fréquence pour chaque variable de votre ensemble de données. Cliquez sur "OK".  (Note : pour examiner une seule variable, cliquez sur la flèche et sélectionnez la variable dans la liste). Votre sortie pour les variables ressemblera à ceci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81</a:t>
            </a:fld>
            <a:endParaRPr lang="en-US"/>
          </a:p>
        </p:txBody>
      </p:sp>
    </p:spTree>
    <p:extLst>
      <p:ext uri="{BB962C8B-B14F-4D97-AF65-F5344CB8AC3E}">
        <p14:creationId xmlns:p14="http://schemas.microsoft.com/office/powerpoint/2010/main" val="23839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cette section du guide, nous expliquons comment définir l'objectif de l'enquête, puis, si tu dois ajouter des questions, comment créer des questions d'enquête bien conçues et comment les tester.</a:t>
            </a: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est important de bien définir le besoin de votre enquête pour savoir si les deux questionnaires fournissent les informations dont vous avez besoin avant de les utiliser.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598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Trouvez le dossier des statistiques (dans la boîte de l'explorateur de commandes à gauche), et sous celui-ci, localisez "fréquences".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82</a:t>
            </a:fld>
            <a:endParaRPr lang="en-US"/>
          </a:p>
        </p:txBody>
      </p:sp>
    </p:spTree>
    <p:extLst>
      <p:ext uri="{BB962C8B-B14F-4D97-AF65-F5344CB8AC3E}">
        <p14:creationId xmlns:p14="http://schemas.microsoft.com/office/powerpoint/2010/main" val="9801696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Une boîte apparaîtra, avec le symbole "*" pré-rempli dans la boîte "Fréquence de" de . Le symbole "*", indique à Epi Info de produire une statistique de fréquence pour chaque variable de votre ensemble de données.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83</a:t>
            </a:fld>
            <a:endParaRPr lang="en-US"/>
          </a:p>
        </p:txBody>
      </p:sp>
    </p:spTree>
    <p:extLst>
      <p:ext uri="{BB962C8B-B14F-4D97-AF65-F5344CB8AC3E}">
        <p14:creationId xmlns:p14="http://schemas.microsoft.com/office/powerpoint/2010/main" val="30725850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Cliquez sur "OK".  (Note : pour examiner une seule variable, cliquez sur la flèche et sélectionnez la variable dans la liste)</a:t>
            </a:r>
            <a:endParaRPr lang="en-US" sz="1200" dirty="0">
              <a:solidFill>
                <a:schemeClr val="tx1"/>
              </a:solidFill>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84</a:t>
            </a:fld>
            <a:endParaRPr lang="en-US"/>
          </a:p>
        </p:txBody>
      </p:sp>
    </p:spTree>
    <p:extLst>
      <p:ext uri="{BB962C8B-B14F-4D97-AF65-F5344CB8AC3E}">
        <p14:creationId xmlns:p14="http://schemas.microsoft.com/office/powerpoint/2010/main" val="17402524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85</a:t>
            </a:fld>
            <a:endParaRPr lang="en-US"/>
          </a:p>
        </p:txBody>
      </p:sp>
    </p:spTree>
    <p:extLst>
      <p:ext uri="{BB962C8B-B14F-4D97-AF65-F5344CB8AC3E}">
        <p14:creationId xmlns:p14="http://schemas.microsoft.com/office/powerpoint/2010/main" val="37489366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Si vous souhaitez inclure les données manquantes dans vos fréquences, vous devrez modifier la programmation d'Epi Info pour afficher les données manquantes. Pour ce faire, cliquez sur "Set" sous le dossier Options dans l'Explorateur de commandes. Cochez la case "Inclure les valeurs manquantes" et cliquez sur OK. Maintenant, lorsque vous produisez une fréquence, il y aura une ligne pour les données manquantes. Il est important de noter le nombre de données manquantes dans votre ensemble de données. Cependant, lorsque nous calculons des pourcentages, il est courant de ne pas inclure les données manquantes dans ces pourcentages. Ainsi, avant de saisir vos données dans le modèle de résultats, assurez-vous de répéter cette étape et de décocher la case "Inclure les valeurs manquantes".</a:t>
            </a:r>
            <a:endParaRPr lang="en-US" sz="1200"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86</a:t>
            </a:fld>
            <a:endParaRPr lang="en-US"/>
          </a:p>
        </p:txBody>
      </p:sp>
    </p:spTree>
    <p:extLst>
      <p:ext uri="{BB962C8B-B14F-4D97-AF65-F5344CB8AC3E}">
        <p14:creationId xmlns:p14="http://schemas.microsoft.com/office/powerpoint/2010/main" val="3852957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Dans le modèle de résultats d'enquête, nous avons regroupé la variable numérique Age en différentes catégories. Les conseils suivants vous expliquent comment recoder une variable numérique en catégories distinctes dans Epi Info en utilisant l'exemple de la variable Age.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Tout d'abord, vous devez définir une nouvelle variable dans Epi Info qui représentera la variable âge catégorisée. Pour ce faire, cliquez sur "Définir" sous le dossier Variables dans l'Explorateur de commandes. Entrez le nom de la variable (en suivant les indications ci-dessus) et sélectionnez le type de variable ("Texte" est recommandé pour une variable catégorisée), puis sélectionnez OK. Par exemple, nous définissons la variable AGECAT comme une variable Texte. Une fois que vous avez défini votre nouvelle variable, vous allez sélectionner "Recoder" sous le dossier Variables. Sélectionnez la variable numérique que vous souhaitez regrouper dans la liste déroulante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et sélectionnez la nouvelle variable dans la liste déroulante "To". Saisissez la plage de valeurs que vous souhaitez créer dans vos groupes d'âge dans "Value" et "To Value". Ensuite, nommez ce groupe dans la colonne "Valeur recodée". Voir l'exemple ci-dessous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87</a:t>
            </a:fld>
            <a:endParaRPr lang="en-US"/>
          </a:p>
        </p:txBody>
      </p:sp>
    </p:spTree>
    <p:extLst>
      <p:ext uri="{BB962C8B-B14F-4D97-AF65-F5344CB8AC3E}">
        <p14:creationId xmlns:p14="http://schemas.microsoft.com/office/powerpoint/2010/main" val="24463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88</a:t>
            </a:fld>
            <a:endParaRPr lang="en-US"/>
          </a:p>
        </p:txBody>
      </p:sp>
    </p:spTree>
    <p:extLst>
      <p:ext uri="{BB962C8B-B14F-4D97-AF65-F5344CB8AC3E}">
        <p14:creationId xmlns:p14="http://schemas.microsoft.com/office/powerpoint/2010/main" val="3788491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plus de l'outil Excel </a:t>
            </a:r>
            <a:r>
              <a:rPr lang="en-US" dirty="0" err="1"/>
              <a:t>DataAnalyzer</a:t>
            </a:r>
            <a:r>
              <a:rPr lang="en-US" dirty="0"/>
              <a:t>, la boîte à outils KAP contient deux fichiers Excel qui vous permettent de réaliser rapidement des graphiques une fois que vous avez des résultats.  Actuellement, nous cherchons un moyen de faire en sorte que le programme Excel </a:t>
            </a:r>
            <a:r>
              <a:rPr lang="en-US" dirty="0" err="1"/>
              <a:t>DataAnalyzer</a:t>
            </a:r>
            <a:r>
              <a:rPr lang="en-US" dirty="0"/>
              <a:t> de </a:t>
            </a:r>
            <a:r>
              <a:rPr lang="en-US" dirty="0" err="1"/>
              <a:t>KoBo</a:t>
            </a:r>
            <a:r>
              <a:rPr lang="en-US" dirty="0"/>
              <a:t> crée des tableaux contenant les fréquences afin que les personnes qui le souhaitent puissent </a:t>
            </a:r>
            <a:r>
              <a:rPr lang="en-US" dirty="0" err="1"/>
              <a:t>utiliser</a:t>
            </a:r>
            <a:r>
              <a:rPr lang="en-US" dirty="0"/>
              <a:t> nos fichiers de résultats Excel pour générer des graphiques.  Dans ce programme, lorsque vous collez vos résultats dans le tableau de gauche, les graphiques sont automatiquement générés à droite.    </a:t>
            </a:r>
          </a:p>
          <a:p>
            <a:endParaRPr lang="en-US" dirty="0"/>
          </a:p>
          <a:p>
            <a:r>
              <a:rPr lang="en-US" dirty="0"/>
              <a:t>Si vous analysez vos données dans R ou un autre programme de ce type, vous pouvez facilement </a:t>
            </a:r>
            <a:r>
              <a:rPr lang="en-US" dirty="0" err="1"/>
              <a:t>utiliser</a:t>
            </a:r>
            <a:r>
              <a:rPr lang="en-US" dirty="0"/>
              <a:t> </a:t>
            </a:r>
            <a:r>
              <a:rPr lang="en-US" dirty="0" err="1"/>
              <a:t>ces</a:t>
            </a:r>
            <a:r>
              <a:rPr lang="en-US" dirty="0"/>
              <a:t> outils.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700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 autre caractéristique importante de </a:t>
            </a:r>
            <a:r>
              <a:rPr lang="en-US" dirty="0" err="1"/>
              <a:t>ces</a:t>
            </a:r>
            <a:r>
              <a:rPr lang="en-US" dirty="0"/>
              <a:t> fichiers Excel est la manière dont nous avons organisé les questions en catégories, afin que les questions similaires soient regroupées.  </a:t>
            </a:r>
          </a:p>
          <a:p>
            <a:r>
              <a:rPr lang="en-US" dirty="0"/>
              <a:t>J'ai agrandi les onglets au bas de la feuille de calcul pour que vous puissiez voir comment le fichier est divisé. </a:t>
            </a:r>
          </a:p>
          <a:p>
            <a:endParaRPr lang="en-US" dirty="0"/>
          </a:p>
          <a:p>
            <a:r>
              <a:rPr lang="en-US" dirty="0"/>
              <a:t>Le fichier Excel de l'enquête n° 1, en haut, comporte des feuilles de calcul pour les sujets suivants : caractéristiques démographiques des participants, sources d'informations sur la santé, confiance dans les informations sur la santé, préoccupations en matière de santé, connaissances et préoccupations concernant Ebola, [lire la suite].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9700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Documentation et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stockage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Au fur et à mesure de l'élaboration de votre questionnaire, de la planification et de la mise en œuvre de votre enquête, conservez des copies de tous les documents que vous utilisez tout au long du processus.  Cela vous aidera à décrire votre travail plus tard. L'archivage pourrait également être très utile pour de futurs travaux de sciences sociales.  Pour chaque enquête KAP, veillez à enregistrer les documents suivants dans le dossier électronique approprié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Le questionnaire (fichier MS Word ou </a:t>
            </a:r>
            <a:r>
              <a:rPr lang="fr-FR" sz="1200" dirty="0" err="1">
                <a:effectLst/>
                <a:latin typeface="Calibri" panose="020F0502020204030204" pitchFamily="34" charset="0"/>
                <a:ea typeface="Times New Roman" panose="02020603050405020304" pitchFamily="18" charset="0"/>
                <a:cs typeface="Times New Roman" panose="02020603050405020304" pitchFamily="18" charset="0"/>
              </a:rPr>
              <a:t>KoBo</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Base de données brute (Excel)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Base de données nettoyée (Excel)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Résultats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l'analyse</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(Excel)</a:t>
            </a:r>
          </a:p>
          <a:p>
            <a:pPr marL="342900" lvl="0" indent="-342900">
              <a:lnSpc>
                <a:spcPct val="107000"/>
              </a:lnSpc>
              <a:spcAft>
                <a:spcPts val="800"/>
              </a:spcAft>
              <a:buFont typeface="+mj-lt"/>
              <a:buAutoNum type="arabicPeriod"/>
              <a:tabLst>
                <a:tab pos="4572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Rapport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général</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présentation</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PowerPoint</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92</a:t>
            </a:fld>
            <a:endParaRPr lang="en-US"/>
          </a:p>
        </p:txBody>
      </p:sp>
    </p:spTree>
    <p:extLst>
      <p:ext uri="{BB962C8B-B14F-4D97-AF65-F5344CB8AC3E}">
        <p14:creationId xmlns:p14="http://schemas.microsoft.com/office/powerpoint/2010/main" val="1283785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cette section du guide, nous expliquons comment définir l'objectif de l'enquête, puis, si tu dois ajouter des questions, comment créer des questions d'enquête bien conçues et comment les tester.</a:t>
            </a: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est important de bien définir le besoin de votre enquête pour savoir si les deux questionnaires fournissent les informations dont vous avez besoin avant de les utiliser.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51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7240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userDrawn="1"/>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96588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437861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userDrawn="1"/>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80778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14827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739411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BA5E52C-B4AE-41AB-B9E5-4430A30D932A}" type="slidenum">
              <a:rPr lang="en-US"/>
              <a:pPr>
                <a:defRPr/>
              </a:pPr>
              <a:t>‹#›</a:t>
            </a:fld>
            <a:endParaRPr lang="en-US"/>
          </a:p>
        </p:txBody>
      </p:sp>
    </p:spTree>
    <p:extLst>
      <p:ext uri="{BB962C8B-B14F-4D97-AF65-F5344CB8AC3E}">
        <p14:creationId xmlns:p14="http://schemas.microsoft.com/office/powerpoint/2010/main" val="646561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1674160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userDrawn="1"/>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192050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userDrawn="1"/>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93689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74666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412800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userDrawn="1"/>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329779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435713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03627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1981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14675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16802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28947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753017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700779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userDrawn="1"/>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79915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Cliquez pour modifier les styles du texte principal</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1099455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Cliquez pour modifier les styles du texte principal</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2/29/2024</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14879515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9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2/29/2024</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24248259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kobotoolbox.org/)"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customXml" Target="../ink/ink2.xml"/><Relationship Id="rId5" Type="http://schemas.openxmlformats.org/officeDocument/2006/relationships/image" Target="../media/image23.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customXml" Target="../ink/ink4.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stattrek.com/survey-sampling/sample-size-calculator.aspx"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customXml" Target="../ink/ink6.xml"/><Relationship Id="rId5" Type="http://schemas.openxmlformats.org/officeDocument/2006/relationships/image" Target="../media/image35.png"/><Relationship Id="rId4" Type="http://schemas.openxmlformats.org/officeDocument/2006/relationships/customXml" Target="../ink/ink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https://www.cdc.gov/epiinfo/pc.html" TargetMode="External"/><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48.emf"/><Relationship Id="rId4" Type="http://schemas.openxmlformats.org/officeDocument/2006/relationships/image" Target="../media/image47.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4.xml"/><Relationship Id="rId1" Type="http://schemas.openxmlformats.org/officeDocument/2006/relationships/themeOverride" Target="../theme/themeOverride5.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AC32-4E5F-4FE0-B2CD-1B8A69203008}"/>
              </a:ext>
            </a:extLst>
          </p:cNvPr>
          <p:cNvSpPr>
            <a:spLocks noGrp="1"/>
          </p:cNvSpPr>
          <p:nvPr>
            <p:ph type="title"/>
          </p:nvPr>
        </p:nvSpPr>
        <p:spPr>
          <a:xfrm>
            <a:off x="457200" y="1258120"/>
            <a:ext cx="10839490" cy="2014469"/>
          </a:xfrm>
        </p:spPr>
        <p:txBody>
          <a:bodyPr>
            <a:noAutofit/>
          </a:bodyPr>
          <a:lstStyle/>
          <a:p>
            <a:r>
              <a:rPr lang="fr-FR" sz="4000" dirty="0">
                <a:solidFill>
                  <a:schemeClr val="tx1"/>
                </a:solidFill>
              </a:rPr>
              <a:t>Guide de l’enquête CAP</a:t>
            </a:r>
            <a:endParaRPr lang="en-US" sz="4000" dirty="0">
              <a:solidFill>
                <a:schemeClr val="tx1"/>
              </a:solidFill>
            </a:endParaRPr>
          </a:p>
        </p:txBody>
      </p:sp>
      <p:sp>
        <p:nvSpPr>
          <p:cNvPr id="3" name="Subtitle 2">
            <a:extLst>
              <a:ext uri="{FF2B5EF4-FFF2-40B4-BE49-F238E27FC236}">
                <a16:creationId xmlns:a16="http://schemas.microsoft.com/office/drawing/2014/main" id="{01BE9039-FAA1-4018-9593-F81B75A8F3DA}"/>
              </a:ext>
            </a:extLst>
          </p:cNvPr>
          <p:cNvSpPr>
            <a:spLocks noGrp="1"/>
          </p:cNvSpPr>
          <p:nvPr>
            <p:ph type="subTitle" idx="1"/>
          </p:nvPr>
        </p:nvSpPr>
        <p:spPr>
          <a:xfrm>
            <a:off x="457200" y="3691689"/>
            <a:ext cx="10206681" cy="2327291"/>
          </a:xfrm>
        </p:spPr>
        <p:txBody>
          <a:bodyPr>
            <a:noAutofit/>
          </a:bodyPr>
          <a:lstStyle/>
          <a:p>
            <a:endParaRPr lang="en-US" sz="2800" dirty="0">
              <a:latin typeface="+mn-lt"/>
              <a:cs typeface="Arial" panose="020B0604020202020204" pitchFamily="34" charset="0"/>
            </a:endParaRPr>
          </a:p>
        </p:txBody>
      </p:sp>
    </p:spTree>
    <p:extLst>
      <p:ext uri="{BB962C8B-B14F-4D97-AF65-F5344CB8AC3E}">
        <p14:creationId xmlns:p14="http://schemas.microsoft.com/office/powerpoint/2010/main" val="3999306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en-US" dirty="0"/>
              <a:t>Questionnaire n°1 </a:t>
            </a:r>
            <a:r>
              <a:rPr lang="en-US" dirty="0" err="1"/>
              <a:t>d’enquête</a:t>
            </a:r>
            <a:r>
              <a:rPr lang="en-US" dirty="0"/>
              <a:t> CAP</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p:txBody>
          <a:bodyPr/>
          <a:lstStyle/>
          <a:p>
            <a:r>
              <a:rPr lang="en-US" sz="2800" dirty="0">
                <a:solidFill>
                  <a:schemeClr val="tx1"/>
                </a:solidFill>
              </a:rPr>
              <a:t>Fournit des informations sur :</a:t>
            </a:r>
          </a:p>
          <a:p>
            <a:pPr lvl="1"/>
            <a:r>
              <a:rPr lang="en-US" sz="2800" dirty="0">
                <a:solidFill>
                  <a:schemeClr val="tx1"/>
                </a:solidFill>
              </a:rPr>
              <a:t>Connaissances, croyances et attitudes d'Ebola</a:t>
            </a:r>
          </a:p>
          <a:p>
            <a:pPr lvl="1"/>
            <a:r>
              <a:rPr lang="en-US" sz="2800" dirty="0">
                <a:solidFill>
                  <a:schemeClr val="tx1"/>
                </a:solidFill>
              </a:rPr>
              <a:t>Comment les gens perçoivent Ebola par rapport à d'autres problèmes</a:t>
            </a:r>
          </a:p>
          <a:p>
            <a:pPr lvl="1"/>
            <a:r>
              <a:rPr lang="en-US" sz="2800" dirty="0">
                <a:solidFill>
                  <a:schemeClr val="tx1"/>
                </a:solidFill>
              </a:rPr>
              <a:t>Environnement social dans lequel Ebola se déroule</a:t>
            </a:r>
          </a:p>
          <a:p>
            <a:r>
              <a:rPr lang="en-US" sz="2800" dirty="0">
                <a:solidFill>
                  <a:schemeClr val="tx1"/>
                </a:solidFill>
              </a:rPr>
              <a:t>Utile pour mesurer les changements d'attitudes et de comportements dans le temps</a:t>
            </a:r>
          </a:p>
          <a:p>
            <a:r>
              <a:rPr lang="en-US" sz="2800" dirty="0">
                <a:solidFill>
                  <a:schemeClr val="tx1"/>
                </a:solidFill>
                <a:ea typeface="Calibri" panose="020F0502020204030204" pitchFamily="34" charset="0"/>
                <a:cs typeface="Times New Roman" panose="02020603050405020304" pitchFamily="18" charset="0"/>
              </a:rPr>
              <a:t>Identifier les leaders de confiance pour l'engagement communautaire</a:t>
            </a:r>
            <a:endParaRPr lang="en-US" sz="2800" dirty="0">
              <a:solidFill>
                <a:schemeClr val="tx1"/>
              </a:solidFill>
            </a:endParaRPr>
          </a:p>
          <a:p>
            <a:pPr marL="0" indent="0">
              <a:buNone/>
            </a:pPr>
            <a:endParaRPr lang="en-US" dirty="0"/>
          </a:p>
        </p:txBody>
      </p:sp>
    </p:spTree>
    <p:extLst>
      <p:ext uri="{BB962C8B-B14F-4D97-AF65-F5344CB8AC3E}">
        <p14:creationId xmlns:p14="http://schemas.microsoft.com/office/powerpoint/2010/main" val="20069101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en-US" dirty="0"/>
              <a:t>Contenu du questionnaire n° 1 de l’enquête CAP</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a:xfrm>
            <a:off x="705394" y="2191677"/>
            <a:ext cx="6003080" cy="3569043"/>
          </a:xfrm>
        </p:spPr>
        <p:txBody>
          <a:bodyPr>
            <a:noAutofit/>
          </a:bodyPr>
          <a:lstStyle/>
          <a:p>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Connaissances, préoccupations concernant Ebola (13)*.</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Sources d'information sur la santé (4)</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Confiance dans les informations sur la santé/les maladies (14)</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Problèmes de santé dans la communauté (1)</a:t>
            </a:r>
          </a:p>
          <a:p>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Transmission d'Ebola (1)</a:t>
            </a:r>
            <a:endPar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a:p>
            <a:endPar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p:txBody>
      </p:sp>
      <p:sp>
        <p:nvSpPr>
          <p:cNvPr id="5" name="TextBox 4">
            <a:extLst>
              <a:ext uri="{FF2B5EF4-FFF2-40B4-BE49-F238E27FC236}">
                <a16:creationId xmlns:a16="http://schemas.microsoft.com/office/drawing/2014/main" id="{383947C8-0684-4BE4-B2FA-FC20445D461B}"/>
              </a:ext>
            </a:extLst>
          </p:cNvPr>
          <p:cNvSpPr txBox="1"/>
          <p:nvPr/>
        </p:nvSpPr>
        <p:spPr>
          <a:xfrm>
            <a:off x="6518366" y="2050869"/>
            <a:ext cx="5433001" cy="388865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Mesures de protection (5)</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Symptômes d'Ebola, soins médicaux (5)</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Participation de la communauté à la réponse (4)</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Perceptions de la réponse à Ebola (4)</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Données démographiques des répondants (8)</a:t>
            </a:r>
          </a:p>
        </p:txBody>
      </p:sp>
      <p:sp>
        <p:nvSpPr>
          <p:cNvPr id="7" name="TextBox 6">
            <a:extLst>
              <a:ext uri="{FF2B5EF4-FFF2-40B4-BE49-F238E27FC236}">
                <a16:creationId xmlns:a16="http://schemas.microsoft.com/office/drawing/2014/main" id="{E6BFBF75-1BCE-48F9-AEF0-B1036E06364E}"/>
              </a:ext>
            </a:extLst>
          </p:cNvPr>
          <p:cNvSpPr txBox="1"/>
          <p:nvPr/>
        </p:nvSpPr>
        <p:spPr>
          <a:xfrm>
            <a:off x="609600" y="1668457"/>
            <a:ext cx="6098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59 questions </a:t>
            </a:r>
          </a:p>
        </p:txBody>
      </p:sp>
      <p:sp>
        <p:nvSpPr>
          <p:cNvPr id="8" name="TextBox 7">
            <a:extLst>
              <a:ext uri="{FF2B5EF4-FFF2-40B4-BE49-F238E27FC236}">
                <a16:creationId xmlns:a16="http://schemas.microsoft.com/office/drawing/2014/main" id="{D04E28F5-2282-4492-835B-0710226F87EF}"/>
              </a:ext>
            </a:extLst>
          </p:cNvPr>
          <p:cNvSpPr txBox="1"/>
          <p:nvPr/>
        </p:nvSpPr>
        <p:spPr>
          <a:xfrm>
            <a:off x="880945" y="6021596"/>
            <a:ext cx="90659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Les chiffres entre parenthèses indiquent le nombre de questions sur ce sujet. </a:t>
            </a:r>
          </a:p>
        </p:txBody>
      </p:sp>
    </p:spTree>
    <p:extLst>
      <p:ext uri="{BB962C8B-B14F-4D97-AF65-F5344CB8AC3E}">
        <p14:creationId xmlns:p14="http://schemas.microsoft.com/office/powerpoint/2010/main" val="23750487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4D76-DBD5-430F-9556-96ED116CEF4B}"/>
              </a:ext>
            </a:extLst>
          </p:cNvPr>
          <p:cNvSpPr>
            <a:spLocks noGrp="1"/>
          </p:cNvSpPr>
          <p:nvPr>
            <p:ph type="title"/>
          </p:nvPr>
        </p:nvSpPr>
        <p:spPr/>
        <p:txBody>
          <a:bodyPr/>
          <a:lstStyle/>
          <a:p>
            <a:r>
              <a:rPr lang="en-US" dirty="0"/>
              <a:t>Questionnaire n°2 </a:t>
            </a:r>
            <a:r>
              <a:rPr lang="en-US" dirty="0" err="1"/>
              <a:t>d’enquête</a:t>
            </a:r>
            <a:r>
              <a:rPr lang="en-US" dirty="0"/>
              <a:t> CAP</a:t>
            </a:r>
          </a:p>
        </p:txBody>
      </p:sp>
      <p:sp>
        <p:nvSpPr>
          <p:cNvPr id="3" name="Text Placeholder 2">
            <a:extLst>
              <a:ext uri="{FF2B5EF4-FFF2-40B4-BE49-F238E27FC236}">
                <a16:creationId xmlns:a16="http://schemas.microsoft.com/office/drawing/2014/main" id="{4F0A8FDA-B80B-4AC4-9C0F-D866D4CBD6C6}"/>
              </a:ext>
            </a:extLst>
          </p:cNvPr>
          <p:cNvSpPr>
            <a:spLocks noGrp="1"/>
          </p:cNvSpPr>
          <p:nvPr>
            <p:ph type="body" sz="quarter" idx="10"/>
          </p:nvPr>
        </p:nvSpPr>
        <p:spPr/>
        <p:txBody>
          <a:bodyPr>
            <a:normAutofit/>
          </a:bodyPr>
          <a:lstStyle/>
          <a:p>
            <a:r>
              <a:rPr lang="en-US" sz="2800" dirty="0">
                <a:solidFill>
                  <a:schemeClr val="tx1"/>
                </a:solidFill>
              </a:rPr>
              <a:t>Expériences des personnes interrogées concernant la riposte au virus Ebola et niveaux de confiance</a:t>
            </a:r>
          </a:p>
          <a:p>
            <a:r>
              <a:rPr lang="en-US" sz="2800" dirty="0">
                <a:solidFill>
                  <a:schemeClr val="tx1"/>
                </a:solidFill>
              </a:rPr>
              <a:t>Fournit des informations sur :</a:t>
            </a:r>
          </a:p>
          <a:p>
            <a:pPr lvl="1"/>
            <a:r>
              <a:rPr lang="en-US" sz="2800" dirty="0">
                <a:solidFill>
                  <a:schemeClr val="tx1"/>
                </a:solidFill>
              </a:rPr>
              <a:t>Niveaux de participation aux activités de réponse</a:t>
            </a:r>
          </a:p>
          <a:p>
            <a:pPr lvl="1"/>
            <a:r>
              <a:rPr lang="en-US" sz="2800" dirty="0">
                <a:solidFill>
                  <a:schemeClr val="tx1"/>
                </a:solidFill>
              </a:rPr>
              <a:t>Opinions sur la réponse</a:t>
            </a:r>
          </a:p>
          <a:p>
            <a:pPr lvl="1"/>
            <a:r>
              <a:rPr lang="en-US" sz="2800" dirty="0">
                <a:solidFill>
                  <a:schemeClr val="tx1"/>
                </a:solidFill>
              </a:rPr>
              <a:t>Possibilités de soutien communautaire</a:t>
            </a:r>
          </a:p>
          <a:p>
            <a:r>
              <a:rPr lang="en-US" sz="2800" dirty="0">
                <a:solidFill>
                  <a:schemeClr val="tx1"/>
                </a:solidFill>
              </a:rPr>
              <a:t>Utile pour comprendre les différences de soutien à la riposte au virus Ebola entre les différentes communautés. </a:t>
            </a:r>
          </a:p>
          <a:p>
            <a:endParaRPr lang="en-US" sz="2800" dirty="0">
              <a:solidFill>
                <a:schemeClr val="tx1"/>
              </a:solidFill>
            </a:endParaRPr>
          </a:p>
          <a:p>
            <a:endParaRPr lang="en-US" dirty="0"/>
          </a:p>
        </p:txBody>
      </p:sp>
    </p:spTree>
    <p:extLst>
      <p:ext uri="{BB962C8B-B14F-4D97-AF65-F5344CB8AC3E}">
        <p14:creationId xmlns:p14="http://schemas.microsoft.com/office/powerpoint/2010/main" val="3528628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fr-FR" dirty="0"/>
              <a:t>Contenu du questionnaire n° 2 de l'enquête KAP</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p:txBody>
          <a:bodyPr>
            <a:normAutofit/>
          </a:bodyPr>
          <a:lstStyle/>
          <a:p>
            <a:r>
              <a:rPr lang="fr-FR" sz="2800" dirty="0">
                <a:solidFill>
                  <a:schemeClr val="tx1"/>
                </a:solidFill>
              </a:rPr>
              <a:t>65 questions </a:t>
            </a:r>
          </a:p>
          <a:p>
            <a:r>
              <a:rPr lang="fr-FR" sz="2800" dirty="0">
                <a:solidFill>
                  <a:schemeClr val="tx1"/>
                </a:solidFill>
              </a:rPr>
              <a:t>Connaissance de l'épidémie et des activités de lutte contre Ebola (2)</a:t>
            </a:r>
          </a:p>
          <a:p>
            <a:r>
              <a:rPr lang="fr-FR" sz="2800" dirty="0">
                <a:solidFill>
                  <a:schemeClr val="tx1"/>
                </a:solidFill>
              </a:rPr>
              <a:t>Expériences avec les piliers/équipes de la riposte à Ebola : </a:t>
            </a:r>
          </a:p>
          <a:p>
            <a:pPr lvl="1"/>
            <a:r>
              <a:rPr lang="fr-FR" sz="2800" dirty="0">
                <a:solidFill>
                  <a:schemeClr val="tx1"/>
                </a:solidFill>
              </a:rPr>
              <a:t>Surveillance du virus Ebola (8)</a:t>
            </a:r>
          </a:p>
          <a:p>
            <a:pPr lvl="1"/>
            <a:r>
              <a:rPr lang="fr-FR" sz="2800" dirty="0">
                <a:solidFill>
                  <a:schemeClr val="tx1"/>
                </a:solidFill>
              </a:rPr>
              <a:t>Centres de traitement d'Ebola (8)</a:t>
            </a:r>
          </a:p>
          <a:p>
            <a:pPr lvl="1"/>
            <a:r>
              <a:rPr lang="fr-FR" sz="2800" dirty="0">
                <a:solidFill>
                  <a:schemeClr val="tx1"/>
                </a:solidFill>
              </a:rPr>
              <a:t>Recherche des contacts (13)</a:t>
            </a:r>
          </a:p>
          <a:p>
            <a:pPr lvl="1"/>
            <a:r>
              <a:rPr lang="fr-FR" sz="2800" dirty="0">
                <a:solidFill>
                  <a:schemeClr val="tx1"/>
                </a:solidFill>
              </a:rPr>
              <a:t>Vaccination (15)</a:t>
            </a:r>
          </a:p>
          <a:p>
            <a:pPr lvl="1"/>
            <a:r>
              <a:rPr lang="fr-FR" sz="2800" dirty="0">
                <a:solidFill>
                  <a:schemeClr val="tx1"/>
                </a:solidFill>
              </a:rPr>
              <a:t>Enterrements sûrs et dignes (12)</a:t>
            </a:r>
          </a:p>
          <a:p>
            <a:pPr lvl="1"/>
            <a:r>
              <a:rPr lang="fr-FR" sz="2800" dirty="0">
                <a:solidFill>
                  <a:schemeClr val="tx1"/>
                </a:solidFill>
              </a:rPr>
              <a:t>Données démographiques des répondants (7)</a:t>
            </a:r>
            <a:endParaRPr lang="en-US" sz="2800" b="0" i="0" u="none" strike="noStrike" cap="none" spc="0" dirty="0">
              <a:solidFill>
                <a:schemeClr val="tx1"/>
              </a:solidFill>
              <a:effectLst/>
              <a:latin typeface="+mn-lt"/>
              <a:ea typeface="Calibri" panose="020F0502020204030204" pitchFamily="34" charset="0"/>
              <a:cs typeface="Times New Roman" panose="02020603050405020304" pitchFamily="18" charset="0"/>
            </a:endParaRPr>
          </a:p>
          <a:p>
            <a:pPr marL="0" marR="0" indent="0" algn="l" fontAlgn="t">
              <a:lnSpc>
                <a:spcPct val="107000"/>
              </a:lnSpc>
              <a:spcBef>
                <a:spcPts val="0"/>
              </a:spcBef>
              <a:spcAft>
                <a:spcPts val="0"/>
              </a:spcAft>
              <a:buNone/>
            </a:pPr>
            <a:endParaRPr lang="en-US" sz="28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2242036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p:txBody>
          <a:bodyPr>
            <a:normAutofit/>
          </a:bodyPr>
          <a:lstStyle/>
          <a:p>
            <a:r>
              <a:rPr lang="en-US" sz="3600" b="1" dirty="0"/>
              <a:t>Définir les objectifs de l'enquête, sélectionner et adapter les questionnaires de l'enquête KAP</a:t>
            </a:r>
            <a:endParaRPr lang="en-US" sz="3600" dirty="0"/>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p:txBody>
          <a:bodyPr>
            <a:normAutofit/>
          </a:bodyPr>
          <a:lstStyle/>
          <a:p>
            <a:r>
              <a:rPr lang="en-US" sz="2800" dirty="0">
                <a:solidFill>
                  <a:schemeClr val="tx1"/>
                </a:solidFill>
                <a:effectLst/>
                <a:ea typeface="Calibri" panose="020F0502020204030204" pitchFamily="34" charset="0"/>
                <a:cs typeface="Times New Roman" panose="02020603050405020304" pitchFamily="18" charset="0"/>
              </a:rPr>
              <a:t>Utiliser les questionnaires tels qu'ils sont (il faut encore faire un test pilote).</a:t>
            </a:r>
          </a:p>
          <a:p>
            <a:r>
              <a:rPr lang="en-US" sz="2800" dirty="0">
                <a:solidFill>
                  <a:schemeClr val="tx1"/>
                </a:solidFill>
                <a:ea typeface="Calibri" panose="020F0502020204030204" pitchFamily="34" charset="0"/>
                <a:cs typeface="Times New Roman" panose="02020603050405020304" pitchFamily="18" charset="0"/>
              </a:rPr>
              <a:t>Supprimer ou ajouter des questions </a:t>
            </a:r>
          </a:p>
          <a:p>
            <a:r>
              <a:rPr lang="en-US" sz="2800" dirty="0">
                <a:solidFill>
                  <a:schemeClr val="tx1"/>
                </a:solidFill>
                <a:ea typeface="Calibri" panose="020F0502020204030204" pitchFamily="34" charset="0"/>
                <a:cs typeface="Times New Roman" panose="02020603050405020304" pitchFamily="18" charset="0"/>
              </a:rPr>
              <a:t>Si des questions sont ajoutées, il est important de suivre les meilleures pratiques de conception de questions d'enquête (section 3.4.1). </a:t>
            </a:r>
          </a:p>
          <a:p>
            <a:pPr lvl="1"/>
            <a:r>
              <a:rPr lang="en-US" sz="2800" dirty="0">
                <a:solidFill>
                  <a:schemeClr val="tx1"/>
                </a:solidFill>
                <a:ea typeface="Calibri" panose="020F0502020204030204" pitchFamily="34" charset="0"/>
                <a:cs typeface="Times New Roman" panose="02020603050405020304" pitchFamily="18" charset="0"/>
              </a:rPr>
              <a:t>Introduire la question</a:t>
            </a:r>
          </a:p>
          <a:p>
            <a:pPr lvl="1"/>
            <a:r>
              <a:rPr lang="en-US" sz="2800" dirty="0">
                <a:solidFill>
                  <a:schemeClr val="tx1"/>
                </a:solidFill>
                <a:ea typeface="Calibri" panose="020F0502020204030204" pitchFamily="34" charset="0"/>
                <a:cs typeface="Times New Roman" panose="02020603050405020304" pitchFamily="18" charset="0"/>
              </a:rPr>
              <a:t>Formulation de la question</a:t>
            </a:r>
          </a:p>
          <a:p>
            <a:pPr lvl="1"/>
            <a:r>
              <a:rPr lang="en-US" sz="2800" dirty="0">
                <a:solidFill>
                  <a:schemeClr val="tx1"/>
                </a:solidFill>
                <a:ea typeface="Calibri" panose="020F0502020204030204" pitchFamily="34" charset="0"/>
                <a:cs typeface="Times New Roman" panose="02020603050405020304" pitchFamily="18" charset="0"/>
              </a:rPr>
              <a:t>Options de réponse : oui/non, choisir dans une liste, texte libre, etc. </a:t>
            </a:r>
          </a:p>
          <a:p>
            <a:pPr lvl="1"/>
            <a:r>
              <a:rPr lang="en-US" sz="2800" dirty="0">
                <a:solidFill>
                  <a:schemeClr val="tx1"/>
                </a:solidFill>
                <a:ea typeface="Calibri" panose="020F0502020204030204" pitchFamily="34" charset="0"/>
                <a:cs typeface="Times New Roman" panose="02020603050405020304" pitchFamily="18" charset="0"/>
              </a:rPr>
              <a:t>Sauter les motifs </a:t>
            </a:r>
          </a:p>
          <a:p>
            <a:pPr marL="0" indent="0">
              <a:buNone/>
            </a:pPr>
            <a:endParaRPr lang="en-US" sz="2800" dirty="0">
              <a:solidFill>
                <a:schemeClr val="tx1"/>
              </a:solidFill>
              <a:ea typeface="Calibri" panose="020F0502020204030204" pitchFamily="34" charset="0"/>
              <a:cs typeface="Times New Roman" panose="02020603050405020304" pitchFamily="18" charset="0"/>
            </a:endParaRPr>
          </a:p>
          <a:p>
            <a:pPr lvl="1"/>
            <a:endParaRPr lang="en-US" sz="2800" dirty="0">
              <a:solidFill>
                <a:schemeClr val="tx1"/>
              </a:solidFill>
              <a:effectLst/>
              <a:ea typeface="Calibri" panose="020F0502020204030204" pitchFamily="34" charset="0"/>
              <a:cs typeface="Times New Roman" panose="02020603050405020304" pitchFamily="18" charset="0"/>
            </a:endParaRPr>
          </a:p>
          <a:p>
            <a:pPr marL="914400" lvl="2" indent="0">
              <a:buNone/>
            </a:pP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41063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175098" y="-1"/>
            <a:ext cx="7587574" cy="1731523"/>
          </a:xfrm>
        </p:spPr>
        <p:txBody>
          <a:bodyPr>
            <a:normAutofit/>
          </a:bodyPr>
          <a:lstStyle/>
          <a:p>
            <a:r>
              <a:rPr lang="en-US" sz="3600" b="1" dirty="0"/>
              <a:t>Définir les objectifs de l'enquête, sélectionner et adapter les questionnaires de l'enquête KAP</a:t>
            </a:r>
            <a:endParaRPr lang="en-US" sz="3600" dirty="0">
              <a:cs typeface="Calibri" panose="020F0502020204030204" pitchFamily="34" charset="0"/>
            </a:endParaRP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534837" y="1731523"/>
            <a:ext cx="6741451" cy="4795039"/>
          </a:xfrm>
        </p:spPr>
        <p:txBody>
          <a:bodyPr>
            <a:normAutofit lnSpcReduction="10000"/>
          </a:bodyPr>
          <a:lstStyle/>
          <a:p>
            <a:r>
              <a:rPr lang="en-US" sz="2600" dirty="0">
                <a:solidFill>
                  <a:schemeClr val="tx1"/>
                </a:solidFill>
              </a:rPr>
              <a:t>Utiliser la langue maternelle des répondants</a:t>
            </a:r>
          </a:p>
          <a:p>
            <a:r>
              <a:rPr lang="en-US" sz="2600" dirty="0">
                <a:solidFill>
                  <a:schemeClr val="tx1"/>
                </a:solidFill>
              </a:rPr>
              <a:t>Test pilote : tester l'enquête auprès du public visé. </a:t>
            </a:r>
            <a:r>
              <a:rPr lang="en-US" sz="2600" b="1" dirty="0">
                <a:solidFill>
                  <a:schemeClr val="tx1"/>
                </a:solidFill>
              </a:rPr>
              <a:t>Vérifiez-le :</a:t>
            </a:r>
          </a:p>
          <a:p>
            <a:pPr lvl="1"/>
            <a:r>
              <a:rPr lang="en-US" sz="2600" dirty="0">
                <a:solidFill>
                  <a:schemeClr val="tx1"/>
                </a:solidFill>
              </a:rPr>
              <a:t>Toute nouvelle question est bien comprise et il est facile d'y répondre. </a:t>
            </a:r>
          </a:p>
          <a:p>
            <a:pPr lvl="1"/>
            <a:r>
              <a:rPr lang="en-US" sz="2600" dirty="0">
                <a:solidFill>
                  <a:schemeClr val="tx1"/>
                </a:solidFill>
              </a:rPr>
              <a:t>Les termes importants d'Ebola sont compris</a:t>
            </a:r>
          </a:p>
          <a:p>
            <a:pPr lvl="1"/>
            <a:r>
              <a:rPr lang="en-US" sz="2600" dirty="0">
                <a:solidFill>
                  <a:schemeClr val="tx1"/>
                </a:solidFill>
              </a:rPr>
              <a:t>Les réponses courantes sont incluses dans les options de réponse</a:t>
            </a:r>
          </a:p>
          <a:p>
            <a:pPr lvl="1"/>
            <a:r>
              <a:rPr lang="en-US" sz="2600" dirty="0">
                <a:solidFill>
                  <a:schemeClr val="tx1"/>
                </a:solidFill>
              </a:rPr>
              <a:t>L'estimation de la durée de l'enquête est précise</a:t>
            </a:r>
          </a:p>
          <a:p>
            <a:pPr lvl="1"/>
            <a:r>
              <a:rPr lang="en-US" sz="2600" dirty="0">
                <a:solidFill>
                  <a:schemeClr val="tx1"/>
                </a:solidFill>
              </a:rPr>
              <a:t>Le processus d'enregistrement des refus est clair</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pPr marL="0" indent="0">
              <a:buNone/>
            </a:pPr>
            <a:endParaRPr lang="en-US" sz="2000" dirty="0"/>
          </a:p>
          <a:p>
            <a:pPr lvl="2"/>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endParaRPr lang="en-US" dirty="0">
              <a:solidFill>
                <a:schemeClr val="tx1"/>
              </a:solidFill>
            </a:endParaRPr>
          </a:p>
        </p:txBody>
      </p:sp>
      <p:sp>
        <p:nvSpPr>
          <p:cNvPr id="5" name="TextBox 4">
            <a:extLst>
              <a:ext uri="{FF2B5EF4-FFF2-40B4-BE49-F238E27FC236}">
                <a16:creationId xmlns:a16="http://schemas.microsoft.com/office/drawing/2014/main" id="{D2D8C965-4ED8-417F-A4BC-4939E8D6B12B}"/>
              </a:ext>
            </a:extLst>
          </p:cNvPr>
          <p:cNvSpPr txBox="1"/>
          <p:nvPr/>
        </p:nvSpPr>
        <p:spPr>
          <a:xfrm>
            <a:off x="7762672" y="2940457"/>
            <a:ext cx="43330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Les essais pilotes permettent de tester à la fois la clarté des nouvelles questions, les éventuelles variations locales dans les réponses courantes, et la durée de la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collecte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des données. Crédit photo RTI. </a:t>
            </a:r>
          </a:p>
        </p:txBody>
      </p:sp>
      <p:pic>
        <p:nvPicPr>
          <p:cNvPr id="7" name="Picture 6">
            <a:extLst>
              <a:ext uri="{FF2B5EF4-FFF2-40B4-BE49-F238E27FC236}">
                <a16:creationId xmlns:a16="http://schemas.microsoft.com/office/drawing/2014/main" id="{6FF1A78A-10D2-449F-ACB6-7B16400CCF2A}"/>
              </a:ext>
            </a:extLst>
          </p:cNvPr>
          <p:cNvPicPr>
            <a:picLocks noChangeAspect="1"/>
          </p:cNvPicPr>
          <p:nvPr/>
        </p:nvPicPr>
        <p:blipFill rotWithShape="1">
          <a:blip r:embed="rId3">
            <a:extLst>
              <a:ext uri="{28A0092B-C50C-407E-A947-70E740481C1C}">
                <a14:useLocalDpi xmlns:a14="http://schemas.microsoft.com/office/drawing/2010/main" val="0"/>
              </a:ext>
            </a:extLst>
          </a:blip>
          <a:srcRect l="5017" t="-15822" r="2818" b="26015"/>
          <a:stretch/>
        </p:blipFill>
        <p:spPr>
          <a:xfrm>
            <a:off x="7762672" y="-1"/>
            <a:ext cx="4254230" cy="2940457"/>
          </a:xfrm>
          <a:prstGeom prst="rect">
            <a:avLst/>
          </a:prstGeom>
        </p:spPr>
      </p:pic>
    </p:spTree>
    <p:extLst>
      <p:ext uri="{BB962C8B-B14F-4D97-AF65-F5344CB8AC3E}">
        <p14:creationId xmlns:p14="http://schemas.microsoft.com/office/powerpoint/2010/main" val="149971360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10194758" cy="1072898"/>
          </a:xfrm>
        </p:spPr>
        <p:txBody>
          <a:bodyPr>
            <a:normAutofit fontScale="90000"/>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Planifier la </a:t>
            </a:r>
            <a:r>
              <a:rPr lang="en-US" sz="3600" dirty="0" err="1">
                <a:solidFill>
                  <a:schemeClr val="accent2">
                    <a:lumMod val="75000"/>
                  </a:schemeClr>
                </a:solidFill>
                <a:effectLst/>
                <a:ea typeface="Times New Roman" panose="02020603050405020304" pitchFamily="18" charset="0"/>
                <a:cs typeface="Calibri" panose="020F0502020204030204" pitchFamily="34" charset="0"/>
              </a:rPr>
              <a:t>collecte</a:t>
            </a:r>
            <a:r>
              <a:rPr lang="en-US" sz="3600" dirty="0">
                <a:solidFill>
                  <a:schemeClr val="accent2">
                    <a:lumMod val="75000"/>
                  </a:schemeClr>
                </a:solidFill>
                <a:effectLst/>
                <a:ea typeface="Times New Roman" panose="02020603050405020304" pitchFamily="18" charset="0"/>
                <a:cs typeface="Calibri" panose="020F0502020204030204" pitchFamily="34" charset="0"/>
              </a:rPr>
              <a:t> des données de l'enquête : choisir la tablette ou le papier (section 5) </a:t>
            </a: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958516" y="1553765"/>
            <a:ext cx="4588042" cy="3523562"/>
          </a:xfrm>
          <a:ln>
            <a:solidFill>
              <a:schemeClr val="tx1"/>
            </a:solidFill>
          </a:ln>
        </p:spPr>
        <p:txBody>
          <a:bodyPr>
            <a:normAutofit/>
          </a:bodyPr>
          <a:lstStyle/>
          <a:p>
            <a:pPr>
              <a:lnSpc>
                <a:spcPct val="100000"/>
              </a:lnSpc>
            </a:pPr>
            <a:endParaRPr lang="en-US" sz="2800" dirty="0">
              <a:solidFill>
                <a:schemeClr val="tx1"/>
              </a:solidFill>
            </a:endParaRPr>
          </a:p>
          <a:p>
            <a:pPr marL="457200" lvl="1" indent="0">
              <a:lnSpc>
                <a:spcPct val="100000"/>
              </a:lnSpc>
              <a:buNone/>
            </a:pPr>
            <a:r>
              <a:rPr lang="en-US" sz="2000" dirty="0"/>
              <a:t>Ajouter la photo de Chris d'une personne faisant une interview avec une tablette. </a:t>
            </a: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
        <p:nvSpPr>
          <p:cNvPr id="7" name="TextBox 6">
            <a:extLst>
              <a:ext uri="{FF2B5EF4-FFF2-40B4-BE49-F238E27FC236}">
                <a16:creationId xmlns:a16="http://schemas.microsoft.com/office/drawing/2014/main" id="{C8EC7C48-39B0-4590-915A-100215AC7883}"/>
              </a:ext>
            </a:extLst>
          </p:cNvPr>
          <p:cNvSpPr txBox="1"/>
          <p:nvPr/>
        </p:nvSpPr>
        <p:spPr>
          <a:xfrm>
            <a:off x="6250621" y="5283553"/>
            <a:ext cx="51673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Collecte de données d'enquête, questionnaires papier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(Crédit photo : </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Research Triangle Institute)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outdoor, person&#10;&#10;Description automatically generated">
            <a:extLst>
              <a:ext uri="{FF2B5EF4-FFF2-40B4-BE49-F238E27FC236}">
                <a16:creationId xmlns:a16="http://schemas.microsoft.com/office/drawing/2014/main" id="{BF4B5107-9CC7-4564-AF79-7E271E4A7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21" y="1553764"/>
            <a:ext cx="4969581" cy="3523562"/>
          </a:xfrm>
          <a:prstGeom prst="rect">
            <a:avLst/>
          </a:prstGeom>
        </p:spPr>
      </p:pic>
      <p:sp>
        <p:nvSpPr>
          <p:cNvPr id="9" name="TextBox 8">
            <a:extLst>
              <a:ext uri="{FF2B5EF4-FFF2-40B4-BE49-F238E27FC236}">
                <a16:creationId xmlns:a16="http://schemas.microsoft.com/office/drawing/2014/main" id="{D0391111-B84A-4E2B-8A21-D0EB410A9FBF}"/>
              </a:ext>
            </a:extLst>
          </p:cNvPr>
          <p:cNvSpPr txBox="1"/>
          <p:nvPr/>
        </p:nvSpPr>
        <p:spPr>
          <a:xfrm>
            <a:off x="928653" y="5283553"/>
            <a:ext cx="51673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Collecte de données d'enquête,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collecte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données sur tablette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(Crédit photo : </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Research Triangle Institute)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86C6F1-222F-4B0F-88C1-624562AA6D00}"/>
              </a:ext>
            </a:extLst>
          </p:cNvPr>
          <p:cNvPicPr>
            <a:picLocks noChangeAspect="1"/>
          </p:cNvPicPr>
          <p:nvPr/>
        </p:nvPicPr>
        <p:blipFill>
          <a:blip r:embed="rId4"/>
          <a:stretch>
            <a:fillRect/>
          </a:stretch>
        </p:blipFill>
        <p:spPr>
          <a:xfrm>
            <a:off x="1183355" y="1541340"/>
            <a:ext cx="4523624" cy="3535986"/>
          </a:xfrm>
          <a:prstGeom prst="rect">
            <a:avLst/>
          </a:prstGeom>
        </p:spPr>
      </p:pic>
    </p:spTree>
    <p:extLst>
      <p:ext uri="{BB962C8B-B14F-4D97-AF65-F5344CB8AC3E}">
        <p14:creationId xmlns:p14="http://schemas.microsoft.com/office/powerpoint/2010/main" val="14262670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6910137" cy="1143000"/>
          </a:xfrm>
        </p:spPr>
        <p:txBody>
          <a:bodyPr>
            <a:noAutofit/>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Collecte des données d'enquête : questionnaires papier (section 10)</a:t>
            </a:r>
            <a:endParaRPr lang="en-US" sz="36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600" y="1778923"/>
            <a:ext cx="7018421" cy="4221827"/>
          </a:xfrm>
        </p:spPr>
        <p:txBody>
          <a:bodyPr>
            <a:normAutofit fontScale="85000" lnSpcReduction="10000"/>
          </a:bodyPr>
          <a:lstStyle/>
          <a:p>
            <a:pPr>
              <a:lnSpc>
                <a:spcPct val="100000"/>
              </a:lnSpc>
            </a:pPr>
            <a:r>
              <a:rPr lang="en-US" sz="2800" dirty="0">
                <a:solidFill>
                  <a:schemeClr val="tx1"/>
                </a:solidFill>
              </a:rPr>
              <a:t>Enquêtes imprimées, complétées par l'enquêteur </a:t>
            </a:r>
          </a:p>
          <a:p>
            <a:pPr>
              <a:lnSpc>
                <a:spcPct val="100000"/>
              </a:lnSpc>
            </a:pPr>
            <a:r>
              <a:rPr lang="en-US" sz="2800" dirty="0">
                <a:solidFill>
                  <a:schemeClr val="tx1"/>
                </a:solidFill>
              </a:rPr>
              <a:t>Faible coût, faible risque de sécurité</a:t>
            </a:r>
          </a:p>
          <a:p>
            <a:pPr>
              <a:lnSpc>
                <a:spcPct val="100000"/>
              </a:lnSpc>
            </a:pPr>
            <a:r>
              <a:rPr lang="en-US" sz="2800" dirty="0">
                <a:solidFill>
                  <a:schemeClr val="tx1"/>
                </a:solidFill>
              </a:rPr>
              <a:t>Il est important de conserver les formulaires complets en toute sécurité jusqu'à ce qu'ils soient saisis. </a:t>
            </a:r>
          </a:p>
          <a:p>
            <a:pPr>
              <a:lnSpc>
                <a:spcPct val="100000"/>
              </a:lnSpc>
            </a:pPr>
            <a:r>
              <a:rPr lang="en-US" sz="2800" dirty="0">
                <a:solidFill>
                  <a:schemeClr val="tx1"/>
                </a:solidFill>
              </a:rPr>
              <a:t>Besoin d'un système d'enregistrement des refus</a:t>
            </a:r>
          </a:p>
          <a:p>
            <a:pPr>
              <a:lnSpc>
                <a:spcPct val="100000"/>
              </a:lnSpc>
            </a:pPr>
            <a:r>
              <a:rPr lang="en-US" sz="2800" dirty="0">
                <a:solidFill>
                  <a:schemeClr val="tx1"/>
                </a:solidFill>
              </a:rPr>
              <a:t>Une fois les données collectées, il faut les saisir dans la base de données.</a:t>
            </a:r>
          </a:p>
          <a:p>
            <a:pPr lvl="0">
              <a:lnSpc>
                <a:spcPct val="100000"/>
              </a:lnSpc>
            </a:pPr>
            <a:r>
              <a:rPr lang="en-US" sz="2800" dirty="0">
                <a:solidFill>
                  <a:schemeClr val="tx1"/>
                </a:solidFill>
              </a:rPr>
              <a:t>Boîte à outils : Fichier Excel pour le formatage des enquêtes sur Kobo.org</a:t>
            </a: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pic>
        <p:nvPicPr>
          <p:cNvPr id="7" name="Picture 6" descr="A picture containing outdoor, person&#10;&#10;Description automatically generated">
            <a:extLst>
              <a:ext uri="{FF2B5EF4-FFF2-40B4-BE49-F238E27FC236}">
                <a16:creationId xmlns:a16="http://schemas.microsoft.com/office/drawing/2014/main" id="{E56AEC54-06FC-4063-B47B-053D43685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432" y="0"/>
            <a:ext cx="4407568" cy="3125080"/>
          </a:xfrm>
          <a:prstGeom prst="rect">
            <a:avLst/>
          </a:prstGeom>
        </p:spPr>
      </p:pic>
    </p:spTree>
    <p:extLst>
      <p:ext uri="{BB962C8B-B14F-4D97-AF65-F5344CB8AC3E}">
        <p14:creationId xmlns:p14="http://schemas.microsoft.com/office/powerpoint/2010/main" val="38529232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5945579" cy="1143000"/>
          </a:xfrm>
        </p:spPr>
        <p:txBody>
          <a:bodyPr>
            <a:normAutofit fontScale="90000"/>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Collecte des données d'enquête : tablette (section 10)</a:t>
            </a:r>
            <a:endParaRPr lang="en-US" sz="36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601" y="1778923"/>
            <a:ext cx="6882063" cy="4221827"/>
          </a:xfrm>
        </p:spPr>
        <p:txBody>
          <a:bodyPr>
            <a:normAutofit fontScale="92500"/>
          </a:bodyPr>
          <a:lstStyle/>
          <a:p>
            <a:pPr lvl="0">
              <a:lnSpc>
                <a:spcPct val="100000"/>
              </a:lnSpc>
            </a:pPr>
            <a:r>
              <a:rPr lang="en-US" sz="2800" dirty="0">
                <a:solidFill>
                  <a:schemeClr val="tx1"/>
                </a:solidFill>
              </a:rPr>
              <a:t>Le collecteur de données pose des questions, puis saisit les données sur une tablette.</a:t>
            </a:r>
          </a:p>
          <a:p>
            <a:pPr lvl="0">
              <a:lnSpc>
                <a:spcPct val="100000"/>
              </a:lnSpc>
            </a:pPr>
            <a:r>
              <a:rPr lang="en-US" sz="2800" dirty="0">
                <a:solidFill>
                  <a:schemeClr val="tx1"/>
                </a:solidFill>
              </a:rPr>
              <a:t>Le tableau est ensuite téléchargé vers le programme en ligne </a:t>
            </a:r>
          </a:p>
          <a:p>
            <a:pPr lvl="0">
              <a:lnSpc>
                <a:spcPct val="100000"/>
              </a:lnSpc>
            </a:pPr>
            <a:r>
              <a:rPr lang="en-US" sz="2800" dirty="0">
                <a:solidFill>
                  <a:schemeClr val="tx1"/>
                </a:solidFill>
              </a:rPr>
              <a:t>Relativement simple, rapide</a:t>
            </a:r>
          </a:p>
          <a:p>
            <a:pPr lvl="0">
              <a:lnSpc>
                <a:spcPct val="100000"/>
              </a:lnSpc>
            </a:pPr>
            <a:r>
              <a:rPr lang="en-US" sz="2800" dirty="0">
                <a:solidFill>
                  <a:schemeClr val="tx1"/>
                </a:solidFill>
              </a:rPr>
              <a:t>Plus coûteux, la sécurité peut être un problème</a:t>
            </a:r>
          </a:p>
          <a:p>
            <a:pPr lvl="0">
              <a:lnSpc>
                <a:spcPct val="100000"/>
              </a:lnSpc>
            </a:pPr>
            <a:r>
              <a:rPr lang="en-US" sz="2800" dirty="0">
                <a:solidFill>
                  <a:schemeClr val="tx1"/>
                </a:solidFill>
              </a:rPr>
              <a:t>Boîte à outils : Fichier Excel pour le formatage des enquêtes sur Kobo.org</a:t>
            </a: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
        <p:nvSpPr>
          <p:cNvPr id="8" name="Text Placeholder 2">
            <a:extLst>
              <a:ext uri="{FF2B5EF4-FFF2-40B4-BE49-F238E27FC236}">
                <a16:creationId xmlns:a16="http://schemas.microsoft.com/office/drawing/2014/main" id="{9A4FEAF0-7488-4C9E-AABB-0BF31F38E312}"/>
              </a:ext>
            </a:extLst>
          </p:cNvPr>
          <p:cNvSpPr txBox="1">
            <a:spLocks/>
          </p:cNvSpPr>
          <p:nvPr/>
        </p:nvSpPr>
        <p:spPr>
          <a:xfrm>
            <a:off x="7491664" y="46376"/>
            <a:ext cx="4588042" cy="3523562"/>
          </a:xfrm>
          <a:prstGeom prst="rect">
            <a:avLst/>
          </a:prstGeom>
          <a:ln w="3175">
            <a:solidFill>
              <a:schemeClr val="tx1"/>
            </a:solidFill>
          </a:ln>
        </p:spPr>
        <p:txBody>
          <a:bodyPr vert="horz" lIns="91440" tIns="45720" rIns="91440" bIns="45720" rtlCol="0">
            <a:normAutofit/>
          </a:bodyPr>
          <a:lstStyle>
            <a:lvl1pPr marL="457189" indent="-457189" algn="l" defTabSz="914400" rtl="0" eaLnBrk="1" latinLnBrk="0" hangingPunct="1">
              <a:lnSpc>
                <a:spcPct val="90000"/>
              </a:lnSpc>
              <a:spcBef>
                <a:spcPts val="1000"/>
              </a:spcBef>
              <a:buClr>
                <a:srgbClr val="E25423"/>
              </a:buClr>
              <a:buFont typeface="Wingdings" panose="05000000000000000000" pitchFamily="2" charset="2"/>
              <a:buChar char="§"/>
              <a:defRPr sz="2667" kern="1200">
                <a:solidFill>
                  <a:schemeClr val="accent4">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8D8B00"/>
              </a:buClr>
              <a:buFont typeface="Arial" panose="020B0604020202020204" pitchFamily="34" charset="0"/>
              <a:buChar char="•"/>
              <a:defRPr sz="2667"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006A71"/>
              </a:buClr>
              <a:buFont typeface="Arial" panose="020B0604020202020204" pitchFamily="34" charset="0"/>
              <a:buChar char="•"/>
              <a:defRPr sz="2667"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0" indent="-457189" algn="l" defTabSz="914400" rtl="0" eaLnBrk="1" fontAlgn="auto" latinLnBrk="0" hangingPunct="1">
              <a:lnSpc>
                <a:spcPct val="100000"/>
              </a:lnSpc>
              <a:spcBef>
                <a:spcPts val="1000"/>
              </a:spcBef>
              <a:spcAft>
                <a:spcPts val="0"/>
              </a:spcAft>
              <a:buClr>
                <a:srgbClr val="E25423"/>
              </a:buClr>
              <a:buSzTx/>
              <a:buFont typeface="Wingdings" panose="05000000000000000000" pitchFamily="2" charset="2"/>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Ajouter la photo de Chris d'une personne faisant une interview avec une tablette</a:t>
            </a:r>
            <a:r>
              <a:rPr kumimoji="0" lang="en-US" sz="2000" b="0" i="0" u="none" strike="noStrike" kern="1200" cap="none" spc="0" normalizeH="0" baseline="0" noProof="0" dirty="0">
                <a:ln w="3175">
                  <a:solidFill>
                    <a:prstClr val="black"/>
                  </a:solidFill>
                </a:ln>
                <a:solidFill>
                  <a:srgbClr val="FFC000">
                    <a:lumMod val="75000"/>
                  </a:srgbClr>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en-US" sz="2667" b="0" i="0" u="none" strike="noStrike" kern="1200" cap="none" spc="0" normalizeH="0" baseline="0" noProof="0" dirty="0">
              <a:ln w="3175">
                <a:solidFill>
                  <a:prstClr val="black"/>
                </a:solidFill>
              </a:ln>
              <a:solidFill>
                <a:srgbClr val="FFC000">
                  <a:lumMod val="75000"/>
                </a:srgbClr>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20D0603D-4AB9-4A2E-8F20-3FF2D4494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664" y="46376"/>
            <a:ext cx="4523874" cy="3532159"/>
          </a:xfrm>
          <a:prstGeom prst="rect">
            <a:avLst/>
          </a:prstGeom>
        </p:spPr>
      </p:pic>
    </p:spTree>
    <p:extLst>
      <p:ext uri="{BB962C8B-B14F-4D97-AF65-F5344CB8AC3E}">
        <p14:creationId xmlns:p14="http://schemas.microsoft.com/office/powerpoint/2010/main" val="35899474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832104" y="274639"/>
            <a:ext cx="10750296" cy="1947354"/>
          </a:xfrm>
        </p:spPr>
        <p:txBody>
          <a:bodyPr>
            <a:noAutofit/>
          </a:bodyPr>
          <a:lstStyle/>
          <a:p>
            <a:r>
              <a:rPr lang="fr-FR" sz="3200" dirty="0">
                <a:solidFill>
                  <a:schemeClr val="accent2">
                    <a:lumMod val="75000"/>
                  </a:schemeClr>
                </a:solidFill>
                <a:cs typeface="Calibri" panose="020F0502020204030204" pitchFamily="34" charset="0"/>
              </a:rPr>
              <a:t>Étape 1. Sur un ordinateur, allez sur KoBo </a:t>
            </a:r>
            <a:r>
              <a:rPr lang="fr-FR" sz="3200" dirty="0">
                <a:solidFill>
                  <a:schemeClr val="accent2">
                    <a:lumMod val="75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(https://www.KoBotoolbox.org/)</a:t>
            </a:r>
            <a:r>
              <a:rPr lang="fr-FR" sz="3200" dirty="0">
                <a:solidFill>
                  <a:schemeClr val="accent2">
                    <a:lumMod val="75000"/>
                  </a:schemeClr>
                </a:solidFill>
                <a:cs typeface="Calibri" panose="020F0502020204030204" pitchFamily="34" charset="0"/>
              </a:rPr>
              <a:t>, et créez un compte.  Ce compte contiendra les données de votre enquête. </a:t>
            </a:r>
            <a:endParaRPr lang="en-US" sz="3200" dirty="0">
              <a:solidFill>
                <a:schemeClr val="accent2">
                  <a:lumMod val="75000"/>
                </a:schemeClr>
              </a:solidFill>
              <a:latin typeface="+mn-lt"/>
            </a:endParaRPr>
          </a:p>
        </p:txBody>
      </p:sp>
      <p:pic>
        <p:nvPicPr>
          <p:cNvPr id="5" name="Picture 4">
            <a:extLst>
              <a:ext uri="{FF2B5EF4-FFF2-40B4-BE49-F238E27FC236}">
                <a16:creationId xmlns:a16="http://schemas.microsoft.com/office/drawing/2014/main" id="{D1A92459-BDDE-4F08-BAC8-E1057BC1A8F1}"/>
              </a:ext>
            </a:extLst>
          </p:cNvPr>
          <p:cNvPicPr>
            <a:picLocks noChangeAspect="1"/>
          </p:cNvPicPr>
          <p:nvPr/>
        </p:nvPicPr>
        <p:blipFill>
          <a:blip r:embed="rId4"/>
          <a:stretch>
            <a:fillRect/>
          </a:stretch>
        </p:blipFill>
        <p:spPr>
          <a:xfrm>
            <a:off x="2522702" y="2221993"/>
            <a:ext cx="6090946" cy="4230633"/>
          </a:xfrm>
          <a:prstGeom prst="rect">
            <a:avLst/>
          </a:prstGeom>
        </p:spPr>
      </p:pic>
    </p:spTree>
    <p:extLst>
      <p:ext uri="{BB962C8B-B14F-4D97-AF65-F5344CB8AC3E}">
        <p14:creationId xmlns:p14="http://schemas.microsoft.com/office/powerpoint/2010/main" val="36643607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620859" y="894481"/>
            <a:ext cx="5888709" cy="4877669"/>
          </a:xfrm>
        </p:spPr>
        <p:txBody>
          <a:bodyPr>
            <a:normAutofit fontScale="25000" lnSpcReduction="20000"/>
          </a:bodyPr>
          <a:lstStyle/>
          <a:p>
            <a:pPr marL="0" indent="0">
              <a:lnSpc>
                <a:spcPts val="4000"/>
              </a:lnSpc>
              <a:spcBef>
                <a:spcPct val="0"/>
              </a:spcBef>
            </a:pPr>
            <a:r>
              <a:rPr lang="en-US" sz="14900" dirty="0">
                <a:solidFill>
                  <a:srgbClr val="D9531E"/>
                </a:solidFill>
                <a:latin typeface="Calibri" pitchFamily="34" charset="0"/>
                <a:ea typeface="+mj-ea"/>
                <a:cs typeface="+mj-cs"/>
              </a:rPr>
              <a:t>Objectifs</a:t>
            </a:r>
          </a:p>
          <a:p>
            <a:pPr lvl="1">
              <a:buClr>
                <a:srgbClr val="DA521E"/>
              </a:buClr>
            </a:pPr>
            <a:endParaRPr lang="en-US" dirty="0"/>
          </a:p>
          <a:p>
            <a:pPr marL="457189" lvl="1" indent="-457189">
              <a:lnSpc>
                <a:spcPct val="110000"/>
              </a:lnSpc>
              <a:spcBef>
                <a:spcPts val="1000"/>
              </a:spcBef>
              <a:buClr>
                <a:srgbClr val="E25423"/>
              </a:buClr>
              <a:tabLst>
                <a:tab pos="914400" algn="l"/>
              </a:tabLst>
            </a:pPr>
            <a:r>
              <a:rPr lang="en-US" sz="8600" dirty="0"/>
              <a:t>Décrire comment </a:t>
            </a:r>
            <a:r>
              <a:rPr lang="fr-FR" sz="8600" dirty="0"/>
              <a:t>planifier</a:t>
            </a:r>
            <a:r>
              <a:rPr lang="en-US" sz="8600" dirty="0"/>
              <a:t> et mettre en oeuvre une </a:t>
            </a:r>
            <a:r>
              <a:rPr lang="fr-FR" sz="8600" dirty="0"/>
              <a:t>enquête CAP lors d'une épidémie d'Ebola</a:t>
            </a:r>
            <a:endParaRPr lang="en-US" sz="8600" dirty="0"/>
          </a:p>
          <a:p>
            <a:pPr marL="457189" marR="0" lvl="1" indent="-457189">
              <a:lnSpc>
                <a:spcPct val="110000"/>
              </a:lnSpc>
              <a:spcBef>
                <a:spcPts val="1000"/>
              </a:spcBef>
              <a:buClr>
                <a:srgbClr val="E25423"/>
              </a:buClr>
              <a:tabLst>
                <a:tab pos="914400" algn="l"/>
              </a:tabLst>
            </a:pPr>
            <a:r>
              <a:rPr lang="en-US" sz="8600" dirty="0"/>
              <a:t>Décrire comment les questionnaires d'enquête ont été élaborés et testés </a:t>
            </a:r>
          </a:p>
          <a:p>
            <a:pPr marL="457189" marR="0" lvl="1" indent="-457189">
              <a:lnSpc>
                <a:spcPct val="110000"/>
              </a:lnSpc>
              <a:spcBef>
                <a:spcPts val="1000"/>
              </a:spcBef>
              <a:buClr>
                <a:srgbClr val="E25423"/>
              </a:buClr>
              <a:tabLst>
                <a:tab pos="914400" algn="l"/>
              </a:tabLst>
            </a:pPr>
            <a:r>
              <a:rPr lang="en-US" sz="8600" dirty="0"/>
              <a:t>Décrire </a:t>
            </a:r>
            <a:r>
              <a:rPr lang="fr-FR" sz="8600" dirty="0"/>
              <a:t>comment personalizer votre enquête CAP, et planifier pour la collecte de donnée et l’analyse</a:t>
            </a:r>
            <a:endParaRPr lang="en-US" sz="8600" dirty="0"/>
          </a:p>
          <a:p>
            <a:pPr marL="457189" marR="0" lvl="1" indent="-457189">
              <a:lnSpc>
                <a:spcPct val="110000"/>
              </a:lnSpc>
              <a:spcBef>
                <a:spcPts val="1000"/>
              </a:spcBef>
              <a:buClr>
                <a:srgbClr val="E25423"/>
              </a:buClr>
              <a:tabLst>
                <a:tab pos="914400" algn="l"/>
              </a:tabLst>
            </a:pPr>
            <a:r>
              <a:rPr lang="fr-FR" sz="8600" dirty="0"/>
              <a:t>Examiner </a:t>
            </a:r>
            <a:r>
              <a:rPr lang="en-US" sz="8600" dirty="0"/>
              <a:t>les questionnaires, et le fichiers Excel </a:t>
            </a:r>
          </a:p>
          <a:p>
            <a:pPr marL="457189" lvl="1" indent="-457189">
              <a:lnSpc>
                <a:spcPct val="110000"/>
              </a:lnSpc>
              <a:spcBef>
                <a:spcPts val="1000"/>
              </a:spcBef>
              <a:buClr>
                <a:srgbClr val="E25423"/>
              </a:buClr>
            </a:pPr>
            <a:endParaRPr lang="fr-FR" sz="8600" dirty="0"/>
          </a:p>
          <a:p>
            <a:pPr lvl="1">
              <a:lnSpc>
                <a:spcPct val="110000"/>
              </a:lnSpc>
              <a:buClr>
                <a:srgbClr val="DA521E"/>
              </a:buClr>
            </a:pPr>
            <a:endParaRPr lang="fr-FR" sz="6000" dirty="0"/>
          </a:p>
          <a:p>
            <a:pPr lvl="1">
              <a:lnSpc>
                <a:spcPct val="110000"/>
              </a:lnSpc>
              <a:buClr>
                <a:srgbClr val="DA521E"/>
              </a:buClr>
            </a:pPr>
            <a:endParaRPr lang="en-US" sz="6000" dirty="0"/>
          </a:p>
          <a:p>
            <a:pPr marL="571511" lvl="1" indent="-342900">
              <a:lnSpc>
                <a:spcPct val="100000"/>
              </a:lnSpc>
              <a:buFont typeface="Wingdings" panose="05000000000000000000" pitchFamily="2" charset="2"/>
              <a:buChar char="§"/>
            </a:pPr>
            <a:endParaRPr lang="en-US" dirty="0">
              <a:solidFill>
                <a:schemeClr val="tx1"/>
              </a:solidFill>
              <a:effectLst/>
            </a:endParaRPr>
          </a:p>
          <a:p>
            <a:pPr lvl="2"/>
            <a:endParaRPr lang="en-US" sz="2000" dirty="0">
              <a:solidFill>
                <a:schemeClr val="tx1"/>
              </a:solidFill>
              <a:effectLst/>
            </a:endParaRPr>
          </a:p>
          <a:p>
            <a:pPr lvl="2"/>
            <a:endParaRPr lang="en-US" sz="2000" dirty="0">
              <a:solidFill>
                <a:schemeClr val="tx1"/>
              </a:solidFill>
              <a:effectLst/>
            </a:endParaRPr>
          </a:p>
          <a:p>
            <a:pPr marL="290513" lvl="2" indent="0">
              <a:buNone/>
            </a:pPr>
            <a:endParaRPr lang="en-US" dirty="0"/>
          </a:p>
        </p:txBody>
      </p:sp>
      <p:pic>
        <p:nvPicPr>
          <p:cNvPr id="3" name="Picture 2">
            <a:extLst>
              <a:ext uri="{FF2B5EF4-FFF2-40B4-BE49-F238E27FC236}">
                <a16:creationId xmlns:a16="http://schemas.microsoft.com/office/drawing/2014/main" id="{81596339-E51C-4AD2-8038-CE60CACA0106}"/>
              </a:ext>
            </a:extLst>
          </p:cNvPr>
          <p:cNvPicPr>
            <a:picLocks noChangeAspect="1"/>
          </p:cNvPicPr>
          <p:nvPr/>
        </p:nvPicPr>
        <p:blipFill>
          <a:blip r:embed="rId3"/>
          <a:stretch>
            <a:fillRect/>
          </a:stretch>
        </p:blipFill>
        <p:spPr>
          <a:xfrm>
            <a:off x="6817981" y="403473"/>
            <a:ext cx="4676940" cy="5679604"/>
          </a:xfrm>
          <a:prstGeom prst="rect">
            <a:avLst/>
          </a:prstGeom>
        </p:spPr>
      </p:pic>
      <p:pic>
        <p:nvPicPr>
          <p:cNvPr id="8" name="Picture 7">
            <a:extLst>
              <a:ext uri="{FF2B5EF4-FFF2-40B4-BE49-F238E27FC236}">
                <a16:creationId xmlns:a16="http://schemas.microsoft.com/office/drawing/2014/main" id="{56D7AE33-7980-48E8-9DFF-A60622035E86}"/>
              </a:ext>
            </a:extLst>
          </p:cNvPr>
          <p:cNvPicPr>
            <a:picLocks noChangeAspect="1"/>
          </p:cNvPicPr>
          <p:nvPr/>
        </p:nvPicPr>
        <p:blipFill>
          <a:blip r:embed="rId4"/>
          <a:stretch>
            <a:fillRect/>
          </a:stretch>
        </p:blipFill>
        <p:spPr>
          <a:xfrm>
            <a:off x="8445911" y="4292654"/>
            <a:ext cx="3341342" cy="2161873"/>
          </a:xfrm>
          <a:prstGeom prst="rect">
            <a:avLst/>
          </a:prstGeom>
          <a:ln w="3175">
            <a:solidFill>
              <a:schemeClr val="tx1"/>
            </a:solidFill>
          </a:ln>
        </p:spPr>
      </p:pic>
    </p:spTree>
    <p:extLst>
      <p:ext uri="{BB962C8B-B14F-4D97-AF65-F5344CB8AC3E}">
        <p14:creationId xmlns:p14="http://schemas.microsoft.com/office/powerpoint/2010/main" val="169115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472274" y="-261257"/>
            <a:ext cx="11110126" cy="1497204"/>
          </a:xfrm>
        </p:spPr>
        <p:txBody>
          <a:bodyPr>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Vous recevrez un e-mail pour activer votre compte.</a:t>
            </a:r>
            <a:b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br>
            <a:endParaRPr lang="en-US" sz="3200" dirty="0">
              <a:solidFill>
                <a:schemeClr val="accent2">
                  <a:lumMod val="75000"/>
                </a:schemeClr>
              </a:solidFill>
              <a:latin typeface="+mn-lt"/>
            </a:endParaRPr>
          </a:p>
        </p:txBody>
      </p:sp>
      <p:sp>
        <p:nvSpPr>
          <p:cNvPr id="7" name="Titre 1"/>
          <p:cNvSpPr txBox="1">
            <a:spLocks/>
          </p:cNvSpPr>
          <p:nvPr/>
        </p:nvSpPr>
        <p:spPr>
          <a:xfrm>
            <a:off x="1899138" y="775856"/>
            <a:ext cx="8008538" cy="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2800" b="1" dirty="0">
              <a:solidFill>
                <a:schemeClr val="accent2">
                  <a:lumMod val="75000"/>
                </a:schemeClr>
              </a:solidFill>
              <a:latin typeface="Calibri"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90493783-81ED-3DEA-A42A-8B73889647FE}"/>
              </a:ext>
            </a:extLst>
          </p:cNvPr>
          <p:cNvPicPr>
            <a:picLocks noChangeAspect="1"/>
          </p:cNvPicPr>
          <p:nvPr/>
        </p:nvPicPr>
        <p:blipFill>
          <a:blip r:embed="rId3"/>
          <a:stretch>
            <a:fillRect/>
          </a:stretch>
        </p:blipFill>
        <p:spPr>
          <a:xfrm>
            <a:off x="1193533" y="1235947"/>
            <a:ext cx="9538636" cy="4567705"/>
          </a:xfrm>
          <a:prstGeom prst="rect">
            <a:avLst/>
          </a:prstGeom>
        </p:spPr>
      </p:pic>
    </p:spTree>
    <p:extLst>
      <p:ext uri="{BB962C8B-B14F-4D97-AF65-F5344CB8AC3E}">
        <p14:creationId xmlns:p14="http://schemas.microsoft.com/office/powerpoint/2010/main" val="12801940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472274" y="-261257"/>
            <a:ext cx="11110126" cy="1497204"/>
          </a:xfrm>
        </p:spPr>
        <p:txBody>
          <a:bodyPr>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kumimoji="0" lang="en-US" sz="28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b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Étape 2. </a:t>
            </a:r>
            <a: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Sélectionnez "Nouveau“ votre écran ressemblera a la page ci-dessous</a:t>
            </a:r>
            <a:endParaRPr lang="en-US" sz="3200" dirty="0">
              <a:solidFill>
                <a:schemeClr val="accent2">
                  <a:lumMod val="75000"/>
                </a:schemeClr>
              </a:solidFill>
              <a:latin typeface="+mn-lt"/>
            </a:endParaRPr>
          </a:p>
        </p:txBody>
      </p:sp>
      <p:sp>
        <p:nvSpPr>
          <p:cNvPr id="7" name="Titre 1"/>
          <p:cNvSpPr txBox="1">
            <a:spLocks/>
          </p:cNvSpPr>
          <p:nvPr/>
        </p:nvSpPr>
        <p:spPr>
          <a:xfrm>
            <a:off x="1899138" y="775856"/>
            <a:ext cx="8008538" cy="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2800" b="1" dirty="0">
              <a:solidFill>
                <a:schemeClr val="accent2">
                  <a:lumMod val="75000"/>
                </a:schemeClr>
              </a:solidFill>
              <a:latin typeface="Calibri"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6EABAB1-F525-4641-10EA-4F6514656BE6}"/>
              </a:ext>
            </a:extLst>
          </p:cNvPr>
          <p:cNvPicPr>
            <a:picLocks noChangeAspect="1"/>
          </p:cNvPicPr>
          <p:nvPr/>
        </p:nvPicPr>
        <p:blipFill>
          <a:blip r:embed="rId3"/>
          <a:stretch>
            <a:fillRect/>
          </a:stretch>
        </p:blipFill>
        <p:spPr>
          <a:xfrm>
            <a:off x="625641" y="1554641"/>
            <a:ext cx="10504157" cy="2853730"/>
          </a:xfrm>
          <a:prstGeom prst="rect">
            <a:avLst/>
          </a:prstGeom>
        </p:spPr>
      </p:pic>
    </p:spTree>
    <p:extLst>
      <p:ext uri="{BB962C8B-B14F-4D97-AF65-F5344CB8AC3E}">
        <p14:creationId xmlns:p14="http://schemas.microsoft.com/office/powerpoint/2010/main" val="32069517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832104" y="274639"/>
            <a:ext cx="10750296" cy="501216"/>
          </a:xfrm>
        </p:spPr>
        <p:txBody>
          <a:bodyPr>
            <a:noAutofit/>
          </a:bodyPr>
          <a:lstStyle/>
          <a:p>
            <a:r>
              <a:rPr lang="fr-FR" sz="3200" dirty="0">
                <a:solidFill>
                  <a:schemeClr val="accent2">
                    <a:lumMod val="75000"/>
                  </a:schemeClr>
                </a:solidFill>
                <a:cs typeface="Calibri" panose="020F0502020204030204" pitchFamily="34" charset="0"/>
              </a:rPr>
              <a:t>Ensuite </a:t>
            </a: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t>"Télécharger un XLSForm".</a:t>
            </a:r>
            <a:endParaRPr lang="en-US" sz="3200" dirty="0">
              <a:solidFill>
                <a:schemeClr val="accent2">
                  <a:lumMod val="75000"/>
                </a:schemeClr>
              </a:solidFill>
              <a:latin typeface="+mn-lt"/>
            </a:endParaRPr>
          </a:p>
        </p:txBody>
      </p:sp>
      <p:sp>
        <p:nvSpPr>
          <p:cNvPr id="7" name="Titre 1"/>
          <p:cNvSpPr txBox="1">
            <a:spLocks/>
          </p:cNvSpPr>
          <p:nvPr/>
        </p:nvSpPr>
        <p:spPr>
          <a:xfrm>
            <a:off x="478292" y="1039700"/>
            <a:ext cx="6153620" cy="373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3200" b="1" dirty="0">
              <a:solidFill>
                <a:schemeClr val="accent2">
                  <a:lumMod val="75000"/>
                </a:schemeClr>
              </a:solidFill>
              <a:latin typeface="Calibri" pitchFamily="34" charset="0"/>
              <a:cs typeface="Calibri" panose="020F0502020204030204" pitchFamily="34" charset="0"/>
            </a:endParaRPr>
          </a:p>
        </p:txBody>
      </p:sp>
      <p:sp>
        <p:nvSpPr>
          <p:cNvPr id="8" name="Rectangle 7"/>
          <p:cNvSpPr/>
          <p:nvPr/>
        </p:nvSpPr>
        <p:spPr>
          <a:xfrm>
            <a:off x="5154805" y="954593"/>
            <a:ext cx="78482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chemeClr val="accent2">
                  <a:lumMod val="75000"/>
                </a:schemeClr>
              </a:solidFill>
              <a:latin typeface="Calibri"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64CA3C6-17C6-1B34-B13A-2AE7A92F7F38}"/>
              </a:ext>
            </a:extLst>
          </p:cNvPr>
          <p:cNvPicPr>
            <a:picLocks noChangeAspect="1"/>
          </p:cNvPicPr>
          <p:nvPr/>
        </p:nvPicPr>
        <p:blipFill>
          <a:blip r:embed="rId3"/>
          <a:stretch>
            <a:fillRect/>
          </a:stretch>
        </p:blipFill>
        <p:spPr>
          <a:xfrm>
            <a:off x="832104" y="1413442"/>
            <a:ext cx="10149605" cy="5046648"/>
          </a:xfrm>
          <a:prstGeom prst="rect">
            <a:avLst/>
          </a:prstGeom>
        </p:spPr>
      </p:pic>
    </p:spTree>
    <p:extLst>
      <p:ext uri="{BB962C8B-B14F-4D97-AF65-F5344CB8AC3E}">
        <p14:creationId xmlns:p14="http://schemas.microsoft.com/office/powerpoint/2010/main" val="1676055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09600" y="240632"/>
            <a:ext cx="10972800" cy="1545167"/>
          </a:xfrm>
        </p:spPr>
        <p:txBody>
          <a:bodyPr anchor="ctr">
            <a:noAutofit/>
          </a:bodyPr>
          <a:lstStyle/>
          <a:p>
            <a:r>
              <a:rPr lang="fr-FR" sz="3200" dirty="0">
                <a:solidFill>
                  <a:schemeClr val="accent2">
                    <a:lumMod val="75000"/>
                  </a:schemeClr>
                </a:solidFill>
                <a:cs typeface="Calibri" panose="020F0502020204030204" pitchFamily="34" charset="0"/>
              </a:rPr>
              <a:t>Étape 3.</a:t>
            </a:r>
            <a:r>
              <a:rPr lang="fr-FR" sz="2800" b="1" dirty="0">
                <a:latin typeface="+mn-lt"/>
                <a:ea typeface="Times New Roman" panose="02020603050405020304" pitchFamily="18" charset="0"/>
                <a:cs typeface="Times New Roman" panose="02020603050405020304" pitchFamily="18" charset="0"/>
              </a:rPr>
              <a:t> </a:t>
            </a:r>
            <a:r>
              <a:rPr lang="fr-FR" sz="3200" dirty="0">
                <a:solidFill>
                  <a:schemeClr val="accent2">
                    <a:lumMod val="75000"/>
                  </a:schemeClr>
                </a:solidFill>
                <a:cs typeface="Calibri" panose="020F0502020204030204" pitchFamily="34" charset="0"/>
              </a:rPr>
              <a:t>Copiez sur votre bureau le fichier Excel de la boîte à outils qui contient le format KoBo pour l'enquête que vous utilisez (enquête 1 ou 2)</a:t>
            </a:r>
            <a:endParaRPr lang="en-US" sz="3200" dirty="0">
              <a:solidFill>
                <a:schemeClr val="accent2">
                  <a:lumMod val="75000"/>
                </a:schemeClr>
              </a:solidFill>
              <a:cs typeface="Calibri" panose="020F0502020204030204" pitchFamily="34" charset="0"/>
            </a:endParaRPr>
          </a:p>
        </p:txBody>
      </p:sp>
      <p:pic>
        <p:nvPicPr>
          <p:cNvPr id="6" name="Picture 5">
            <a:extLst>
              <a:ext uri="{FF2B5EF4-FFF2-40B4-BE49-F238E27FC236}">
                <a16:creationId xmlns:a16="http://schemas.microsoft.com/office/drawing/2014/main" id="{DC571895-D3C8-51C7-0BC0-0B1CBBDCC19C}"/>
              </a:ext>
            </a:extLst>
          </p:cNvPr>
          <p:cNvPicPr>
            <a:picLocks noChangeAspect="1"/>
          </p:cNvPicPr>
          <p:nvPr/>
        </p:nvPicPr>
        <p:blipFill>
          <a:blip r:embed="rId3"/>
          <a:stretch>
            <a:fillRect/>
          </a:stretch>
        </p:blipFill>
        <p:spPr>
          <a:xfrm>
            <a:off x="836341" y="2059086"/>
            <a:ext cx="10058400" cy="4672156"/>
          </a:xfrm>
          <a:prstGeom prst="rect">
            <a:avLst/>
          </a:prstGeom>
        </p:spPr>
      </p:pic>
    </p:spTree>
    <p:extLst>
      <p:ext uri="{BB962C8B-B14F-4D97-AF65-F5344CB8AC3E}">
        <p14:creationId xmlns:p14="http://schemas.microsoft.com/office/powerpoint/2010/main" val="372647596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78514" y="-163629"/>
            <a:ext cx="10703885" cy="1694045"/>
          </a:xfrm>
        </p:spPr>
        <p:txBody>
          <a:bodyPr anchor="ctr">
            <a:noAutofit/>
          </a:bodyPr>
          <a:lstStyle/>
          <a:p>
            <a:br>
              <a:rPr lang="fr-FR" sz="3200" b="1" dirty="0">
                <a:latin typeface="+mn-lt"/>
                <a:ea typeface="Times New Roman" panose="02020603050405020304" pitchFamily="18" charset="0"/>
                <a:cs typeface="Times New Roman" panose="02020603050405020304" pitchFamily="18" charset="0"/>
              </a:rPr>
            </a:br>
            <a:br>
              <a:rPr lang="fr-FR" sz="3200" b="1" dirty="0">
                <a:latin typeface="+mn-lt"/>
                <a:ea typeface="Times New Roman" panose="02020603050405020304" pitchFamily="18" charset="0"/>
                <a:cs typeface="Times New Roman" panose="02020603050405020304" pitchFamily="18" charset="0"/>
              </a:rPr>
            </a:br>
            <a:r>
              <a:rPr lang="fr-FR" sz="3200" b="1" dirty="0">
                <a:latin typeface="+mn-lt"/>
                <a:ea typeface="Times New Roman" panose="02020603050405020304" pitchFamily="18" charset="0"/>
                <a:cs typeface="Times New Roman" panose="02020603050405020304" pitchFamily="18" charset="0"/>
              </a:rPr>
              <a:t>Remplissez les information relatives a votre projet et cliquez « crée le projet »  </a:t>
            </a:r>
            <a:br>
              <a:rPr lang="fr-FR" sz="3200" b="1" dirty="0">
                <a:latin typeface="+mn-lt"/>
                <a:ea typeface="Times New Roman" panose="02020603050405020304" pitchFamily="18" charset="0"/>
                <a:cs typeface="Times New Roman" panose="02020603050405020304" pitchFamily="18" charset="0"/>
              </a:rPr>
            </a:br>
            <a:endParaRPr lang="en-US" sz="3200" dirty="0">
              <a:solidFill>
                <a:schemeClr val="accent2">
                  <a:lumMod val="75000"/>
                </a:schemeClr>
              </a:solidFill>
              <a:cs typeface="Calibri" panose="020F0502020204030204" pitchFamily="34" charset="0"/>
            </a:endParaRPr>
          </a:p>
        </p:txBody>
      </p:sp>
      <p:pic>
        <p:nvPicPr>
          <p:cNvPr id="5" name="Picture 4">
            <a:extLst>
              <a:ext uri="{FF2B5EF4-FFF2-40B4-BE49-F238E27FC236}">
                <a16:creationId xmlns:a16="http://schemas.microsoft.com/office/drawing/2014/main" id="{5D7F2A30-D0AB-EBC2-57F4-51212843FE07}"/>
              </a:ext>
            </a:extLst>
          </p:cNvPr>
          <p:cNvPicPr>
            <a:picLocks noChangeAspect="1"/>
          </p:cNvPicPr>
          <p:nvPr/>
        </p:nvPicPr>
        <p:blipFill>
          <a:blip r:embed="rId3"/>
          <a:stretch>
            <a:fillRect/>
          </a:stretch>
        </p:blipFill>
        <p:spPr>
          <a:xfrm>
            <a:off x="878514" y="1600283"/>
            <a:ext cx="9815505" cy="5135053"/>
          </a:xfrm>
          <a:prstGeom prst="rect">
            <a:avLst/>
          </a:prstGeom>
        </p:spPr>
      </p:pic>
    </p:spTree>
    <p:extLst>
      <p:ext uri="{BB962C8B-B14F-4D97-AF65-F5344CB8AC3E}">
        <p14:creationId xmlns:p14="http://schemas.microsoft.com/office/powerpoint/2010/main" val="33302980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303105"/>
          </a:xfrm>
        </p:spPr>
        <p:txBody>
          <a:bodyPr anchor="ctr">
            <a:noAutofit/>
          </a:bodyPr>
          <a:lstStyle/>
          <a:p>
            <a:pPr>
              <a:lnSpc>
                <a:spcPct val="100000"/>
              </a:lnSpc>
            </a:pPr>
            <a:r>
              <a:rPr lang="fr-FR" sz="3200" dirty="0">
                <a:ea typeface="Times New Roman" panose="02020603050405020304" pitchFamily="18" charset="0"/>
                <a:cs typeface="Times New Roman" panose="02020603050405020304" pitchFamily="18" charset="0"/>
              </a:rPr>
              <a:t>Étape 4. </a:t>
            </a:r>
            <a:r>
              <a:rPr lang="fr-FR" sz="3200" dirty="0">
                <a:cs typeface="Times New Roman" panose="02020603050405020304" pitchFamily="18" charset="0"/>
              </a:rPr>
              <a:t>Dans le coin supérieur droit, sélectionnez l'icône en forme d'œil, ce qui vous permettra de prévisualiser l'enquête</a:t>
            </a:r>
            <a:endParaRPr lang="en-US" sz="3200" dirty="0">
              <a:cs typeface="Times New Roman" panose="02020603050405020304" pitchFamily="18" charset="0"/>
            </a:endParaRPr>
          </a:p>
        </p:txBody>
      </p:sp>
      <p:pic>
        <p:nvPicPr>
          <p:cNvPr id="7" name="Picture 6">
            <a:extLst>
              <a:ext uri="{FF2B5EF4-FFF2-40B4-BE49-F238E27FC236}">
                <a16:creationId xmlns:a16="http://schemas.microsoft.com/office/drawing/2014/main" id="{558A6D95-AFB2-4F55-A524-6B061647AB0F}"/>
              </a:ext>
            </a:extLst>
          </p:cNvPr>
          <p:cNvPicPr>
            <a:picLocks noChangeAspect="1"/>
          </p:cNvPicPr>
          <p:nvPr/>
        </p:nvPicPr>
        <p:blipFill>
          <a:blip r:embed="rId3"/>
          <a:stretch>
            <a:fillRect/>
          </a:stretch>
        </p:blipFill>
        <p:spPr>
          <a:xfrm>
            <a:off x="332960" y="1895707"/>
            <a:ext cx="11367431" cy="4383423"/>
          </a:xfrm>
          <a:prstGeom prst="rect">
            <a:avLst/>
          </a:prstGeom>
        </p:spPr>
      </p:pic>
    </p:spTree>
    <p:extLst>
      <p:ext uri="{BB962C8B-B14F-4D97-AF65-F5344CB8AC3E}">
        <p14:creationId xmlns:p14="http://schemas.microsoft.com/office/powerpoint/2010/main" val="9592414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3651" y="-77003"/>
            <a:ext cx="10648748" cy="2021305"/>
          </a:xfrm>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t>Étape 5.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Ensuite, cliquez sur le bouton "déployer". Si l'enquête se déploie correctement, un bref message s'affichera au bas de votre écran, indiquant que l'enquête a été déployée. </a:t>
            </a:r>
            <a:endParaRPr lang="en-US" sz="3600" dirty="0"/>
          </a:p>
        </p:txBody>
      </p:sp>
      <p:pic>
        <p:nvPicPr>
          <p:cNvPr id="6" name="Picture 5">
            <a:extLst>
              <a:ext uri="{FF2B5EF4-FFF2-40B4-BE49-F238E27FC236}">
                <a16:creationId xmlns:a16="http://schemas.microsoft.com/office/drawing/2014/main" id="{13259DF6-2B3D-F2B0-8DCE-B6A7CDAAB373}"/>
              </a:ext>
            </a:extLst>
          </p:cNvPr>
          <p:cNvPicPr>
            <a:picLocks noChangeAspect="1"/>
          </p:cNvPicPr>
          <p:nvPr/>
        </p:nvPicPr>
        <p:blipFill>
          <a:blip r:embed="rId3"/>
          <a:stretch>
            <a:fillRect/>
          </a:stretch>
        </p:blipFill>
        <p:spPr>
          <a:xfrm>
            <a:off x="609599" y="2232893"/>
            <a:ext cx="10459453" cy="4049491"/>
          </a:xfrm>
          <a:prstGeom prst="rect">
            <a:avLst/>
          </a:prstGeom>
        </p:spPr>
      </p:pic>
    </p:spTree>
    <p:extLst>
      <p:ext uri="{BB962C8B-B14F-4D97-AF65-F5344CB8AC3E}">
        <p14:creationId xmlns:p14="http://schemas.microsoft.com/office/powerpoint/2010/main" val="12561510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69151"/>
          </a:xfrm>
        </p:spPr>
        <p:txBody>
          <a:bodyPr anchor="ctr">
            <a:normAutofit/>
          </a:bodyPr>
          <a:lstStyle/>
          <a:p>
            <a:pPr>
              <a:lnSpc>
                <a:spcPct val="100000"/>
              </a:lnSpc>
            </a:pPr>
            <a:r>
              <a:rPr lang="fr-FR" sz="3200" dirty="0">
                <a:ea typeface="Times New Roman" panose="02020603050405020304" pitchFamily="18" charset="0"/>
                <a:cs typeface="Times New Roman" panose="02020603050405020304" pitchFamily="18" charset="0"/>
              </a:rPr>
              <a:t>Étape 6. </a:t>
            </a:r>
            <a:r>
              <a:rPr lang="fr-FR" sz="3200" dirty="0">
                <a:ea typeface="+mn-ea"/>
                <a:cs typeface="Times New Roman" panose="02020603050405020304" pitchFamily="18" charset="0"/>
              </a:rPr>
              <a:t>Cliquet le bouton "ouvrir "dans la partie </a:t>
            </a:r>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inférieure droite de l'écran</a:t>
            </a:r>
            <a:r>
              <a:rPr kumimoji="0" lang="fr-FR" sz="3200" b="1" i="0" u="none" strike="noStrike" kern="1200" cap="none" spc="0" normalizeH="0" baseline="0" noProof="0" dirty="0">
                <a:ln>
                  <a:noFill/>
                </a:ln>
                <a:solidFill>
                  <a:srgbClr val="D9531E"/>
                </a:solidFill>
                <a:effectLst/>
                <a:uLnTx/>
                <a:uFillTx/>
                <a:latin typeface="Calibri" pitchFamily="34" charset="0"/>
                <a:ea typeface="+mn-ea"/>
                <a:cs typeface="Times New Roman" panose="02020603050405020304" pitchFamily="18" charset="0"/>
              </a:rPr>
              <a:t>  pour</a:t>
            </a:r>
            <a:r>
              <a:rPr lang="fr-FR" sz="3200" dirty="0">
                <a:ea typeface="+mn-ea"/>
                <a:cs typeface="Times New Roman" panose="02020603050405020304" pitchFamily="18" charset="0"/>
              </a:rPr>
              <a:t> commencer à saisir des données</a:t>
            </a:r>
            <a:endParaRPr lang="en-US" sz="3200" dirty="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6EAC517A-59E8-3059-890A-5E8C239F3248}"/>
              </a:ext>
            </a:extLst>
          </p:cNvPr>
          <p:cNvPicPr>
            <a:picLocks noChangeAspect="1"/>
          </p:cNvPicPr>
          <p:nvPr/>
        </p:nvPicPr>
        <p:blipFill>
          <a:blip r:embed="rId3"/>
          <a:stretch>
            <a:fillRect/>
          </a:stretch>
        </p:blipFill>
        <p:spPr>
          <a:xfrm>
            <a:off x="191540" y="2062976"/>
            <a:ext cx="11170570" cy="3679901"/>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909495C7-9EAC-3D52-51C7-D7816859081F}"/>
                  </a:ext>
                </a:extLst>
              </p14:cNvPr>
              <p14:cNvContentPartPr/>
              <p14:nvPr/>
            </p14:nvContentPartPr>
            <p14:xfrm>
              <a:off x="10123727" y="4720864"/>
              <a:ext cx="728640" cy="565920"/>
            </p14:xfrm>
          </p:contentPart>
        </mc:Choice>
        <mc:Fallback xmlns="">
          <p:pic>
            <p:nvPicPr>
              <p:cNvPr id="6" name="Ink 5">
                <a:extLst>
                  <a:ext uri="{FF2B5EF4-FFF2-40B4-BE49-F238E27FC236}">
                    <a16:creationId xmlns:a16="http://schemas.microsoft.com/office/drawing/2014/main" id="{909495C7-9EAC-3D52-51C7-D7816859081F}"/>
                  </a:ext>
                </a:extLst>
              </p:cNvPr>
              <p:cNvPicPr/>
              <p:nvPr/>
            </p:nvPicPr>
            <p:blipFill>
              <a:blip r:embed="rId5"/>
              <a:stretch>
                <a:fillRect/>
              </a:stretch>
            </p:blipFill>
            <p:spPr>
              <a:xfrm>
                <a:off x="10114727" y="4712224"/>
                <a:ext cx="74628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70668CD-C56B-6300-2FA0-52AF9D8084FE}"/>
                  </a:ext>
                </a:extLst>
              </p14:cNvPr>
              <p14:cNvContentPartPr/>
              <p14:nvPr/>
            </p14:nvContentPartPr>
            <p14:xfrm>
              <a:off x="8452247" y="6634984"/>
              <a:ext cx="360" cy="360"/>
            </p14:xfrm>
          </p:contentPart>
        </mc:Choice>
        <mc:Fallback xmlns="">
          <p:pic>
            <p:nvPicPr>
              <p:cNvPr id="7" name="Ink 6">
                <a:extLst>
                  <a:ext uri="{FF2B5EF4-FFF2-40B4-BE49-F238E27FC236}">
                    <a16:creationId xmlns:a16="http://schemas.microsoft.com/office/drawing/2014/main" id="{270668CD-C56B-6300-2FA0-52AF9D8084FE}"/>
                  </a:ext>
                </a:extLst>
              </p:cNvPr>
              <p:cNvPicPr/>
              <p:nvPr/>
            </p:nvPicPr>
            <p:blipFill>
              <a:blip r:embed="rId7"/>
              <a:stretch>
                <a:fillRect/>
              </a:stretch>
            </p:blipFill>
            <p:spPr>
              <a:xfrm>
                <a:off x="8443607" y="6625984"/>
                <a:ext cx="18000" cy="18000"/>
              </a:xfrm>
              <a:prstGeom prst="rect">
                <a:avLst/>
              </a:prstGeom>
            </p:spPr>
          </p:pic>
        </mc:Fallback>
      </mc:AlternateContent>
    </p:spTree>
    <p:extLst>
      <p:ext uri="{BB962C8B-B14F-4D97-AF65-F5344CB8AC3E}">
        <p14:creationId xmlns:p14="http://schemas.microsoft.com/office/powerpoint/2010/main" val="27192672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196" y="200945"/>
            <a:ext cx="11369204" cy="1358672"/>
          </a:xfrm>
        </p:spPr>
        <p:txBody>
          <a:bodyPr>
            <a:normAutofit fontScale="90000"/>
          </a:bodyPr>
          <a:lstStyle/>
          <a:p>
            <a:pPr marR="0" lvl="0" algn="l" defTabSz="914400" rtl="0" eaLnBrk="1" fontAlgn="auto" latinLnBrk="0" hangingPunct="1">
              <a:lnSpc>
                <a:spcPct val="100000"/>
              </a:lnSpc>
              <a:spcBef>
                <a:spcPts val="0"/>
              </a:spcBef>
              <a:spcAft>
                <a:spcPts val="0"/>
              </a:spcAft>
              <a:buClr>
                <a:srgbClr val="E25423"/>
              </a:buClr>
              <a:buSzTx/>
              <a:tabLst/>
              <a:defRPr/>
            </a:pPr>
            <a:r>
              <a:rPr lang="fr-FR" sz="3200" dirty="0">
                <a:cs typeface="Times New Roman" panose="02020603050405020304" pitchFamily="18" charset="0"/>
              </a:rPr>
              <a:t>Étape 7. Pour une tablette, ouvrez l'enquête, sélectionnez "signet" ou "favori" dans les options de votre navigateur. Cela permet d'ouvrir facilement l'enquête si nécessaire à l'avenir</a:t>
            </a:r>
            <a:endParaRPr lang="en-US" sz="3200" dirty="0">
              <a:cs typeface="Times New Roman" panose="02020603050405020304" pitchFamily="18" charset="0"/>
            </a:endParaRPr>
          </a:p>
        </p:txBody>
      </p:sp>
      <p:sp>
        <p:nvSpPr>
          <p:cNvPr id="4" name="Espace réservé du contenu 2"/>
          <p:cNvSpPr txBox="1">
            <a:spLocks/>
          </p:cNvSpPr>
          <p:nvPr/>
        </p:nvSpPr>
        <p:spPr>
          <a:xfrm>
            <a:off x="84585" y="1559617"/>
            <a:ext cx="11269215" cy="5134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E9FACB2-6A68-343B-E2CC-F02E3F1FCA25}"/>
                  </a:ext>
                </a:extLst>
              </p14:cNvPr>
              <p14:cNvContentPartPr/>
              <p14:nvPr/>
            </p14:nvContentPartPr>
            <p14:xfrm>
              <a:off x="1583447" y="1795144"/>
              <a:ext cx="360" cy="360"/>
            </p14:xfrm>
          </p:contentPart>
        </mc:Choice>
        <mc:Fallback xmlns="">
          <p:pic>
            <p:nvPicPr>
              <p:cNvPr id="3" name="Ink 2">
                <a:extLst>
                  <a:ext uri="{FF2B5EF4-FFF2-40B4-BE49-F238E27FC236}">
                    <a16:creationId xmlns:a16="http://schemas.microsoft.com/office/drawing/2014/main" id="{0E9FACB2-6A68-343B-E2CC-F02E3F1FCA25}"/>
                  </a:ext>
                </a:extLst>
              </p:cNvPr>
              <p:cNvPicPr/>
              <p:nvPr/>
            </p:nvPicPr>
            <p:blipFill>
              <a:blip r:embed="rId4"/>
              <a:stretch>
                <a:fillRect/>
              </a:stretch>
            </p:blipFill>
            <p:spPr>
              <a:xfrm>
                <a:off x="1574807" y="1786504"/>
                <a:ext cx="18000" cy="18000"/>
              </a:xfrm>
              <a:prstGeom prst="rect">
                <a:avLst/>
              </a:prstGeom>
            </p:spPr>
          </p:pic>
        </mc:Fallback>
      </mc:AlternateContent>
      <p:pic>
        <p:nvPicPr>
          <p:cNvPr id="14" name="Picture 13">
            <a:extLst>
              <a:ext uri="{FF2B5EF4-FFF2-40B4-BE49-F238E27FC236}">
                <a16:creationId xmlns:a16="http://schemas.microsoft.com/office/drawing/2014/main" id="{B52512E5-4D34-0907-DC16-A4E3A6BB6466}"/>
              </a:ext>
            </a:extLst>
          </p:cNvPr>
          <p:cNvPicPr>
            <a:picLocks noChangeAspect="1"/>
          </p:cNvPicPr>
          <p:nvPr/>
        </p:nvPicPr>
        <p:blipFill>
          <a:blip r:embed="rId5"/>
          <a:stretch>
            <a:fillRect/>
          </a:stretch>
        </p:blipFill>
        <p:spPr>
          <a:xfrm>
            <a:off x="213196" y="2257390"/>
            <a:ext cx="11367796" cy="2500094"/>
          </a:xfrm>
          <a:prstGeom prst="rect">
            <a:avLst/>
          </a:prstGeom>
        </p:spPr>
      </p:pic>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ABE3CC53-6317-C550-4C72-AC298DE94657}"/>
                  </a:ext>
                </a:extLst>
              </p14:cNvPr>
              <p14:cNvContentPartPr/>
              <p14:nvPr/>
            </p14:nvContentPartPr>
            <p14:xfrm>
              <a:off x="11115152" y="2137112"/>
              <a:ext cx="465840" cy="519480"/>
            </p14:xfrm>
          </p:contentPart>
        </mc:Choice>
        <mc:Fallback xmlns="">
          <p:pic>
            <p:nvPicPr>
              <p:cNvPr id="15" name="Ink 14">
                <a:extLst>
                  <a:ext uri="{FF2B5EF4-FFF2-40B4-BE49-F238E27FC236}">
                    <a16:creationId xmlns:a16="http://schemas.microsoft.com/office/drawing/2014/main" id="{ABE3CC53-6317-C550-4C72-AC298DE94657}"/>
                  </a:ext>
                </a:extLst>
              </p:cNvPr>
              <p:cNvPicPr/>
              <p:nvPr/>
            </p:nvPicPr>
            <p:blipFill>
              <a:blip r:embed="rId7"/>
              <a:stretch>
                <a:fillRect/>
              </a:stretch>
            </p:blipFill>
            <p:spPr>
              <a:xfrm>
                <a:off x="11106512" y="2128112"/>
                <a:ext cx="483480" cy="537120"/>
              </a:xfrm>
              <a:prstGeom prst="rect">
                <a:avLst/>
              </a:prstGeom>
            </p:spPr>
          </p:pic>
        </mc:Fallback>
      </mc:AlternateContent>
    </p:spTree>
    <p:extLst>
      <p:ext uri="{BB962C8B-B14F-4D97-AF65-F5344CB8AC3E}">
        <p14:creationId xmlns:p14="http://schemas.microsoft.com/office/powerpoint/2010/main" val="21981874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t">
            <a:normAutofit/>
          </a:bodyPr>
          <a:lstStyle/>
          <a:p>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mj-cs"/>
              </a:rPr>
              <a:t>Echantillonnage des participants à l'enquête KAP ( Section 6)</a:t>
            </a:r>
            <a:br>
              <a:rPr lang="fr-FR" dirty="0"/>
            </a:br>
            <a:endParaRPr lang="en-US" dirty="0"/>
          </a:p>
        </p:txBody>
      </p:sp>
      <p:pic>
        <p:nvPicPr>
          <p:cNvPr id="2050" name="Picture 2" descr="People fre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13" y="2564209"/>
            <a:ext cx="4876800" cy="3934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79286B-2A82-3B6B-A85D-202AB162781E}"/>
              </a:ext>
            </a:extLst>
          </p:cNvPr>
          <p:cNvSpPr txBox="1"/>
          <p:nvPr/>
        </p:nvSpPr>
        <p:spPr>
          <a:xfrm>
            <a:off x="763675" y="1778558"/>
            <a:ext cx="4642338"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en-US" sz="2400" dirty="0"/>
              <a:t>Population</a:t>
            </a:r>
          </a:p>
        </p:txBody>
      </p:sp>
    </p:spTree>
    <p:extLst>
      <p:ext uri="{BB962C8B-B14F-4D97-AF65-F5344CB8AC3E}">
        <p14:creationId xmlns:p14="http://schemas.microsoft.com/office/powerpoint/2010/main" val="20729549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83127"/>
            <a:ext cx="8973787" cy="997528"/>
          </a:xfrm>
        </p:spPr>
        <p:txBody>
          <a:bodyPr>
            <a:noAutofit/>
          </a:bodyPr>
          <a:lstStyle/>
          <a:p>
            <a:pPr>
              <a:spcBef>
                <a:spcPts val="0"/>
              </a:spcBef>
            </a:pPr>
            <a:r>
              <a:rPr lang="fr-FR" sz="2800" dirty="0">
                <a:solidFill>
                  <a:srgbClr val="DA521E"/>
                </a:solidFill>
                <a:latin typeface="+mn-lt"/>
                <a:ea typeface="+mn-ea"/>
                <a:cs typeface="+mn-cs"/>
              </a:rPr>
              <a:t>Comprendre toute les étapes nécessaire avant de commencer une étude CAP ( Section 2)</a:t>
            </a:r>
            <a:endParaRPr lang="en-US" sz="2800" dirty="0">
              <a:solidFill>
                <a:srgbClr val="DA521E"/>
              </a:solidFill>
              <a:latin typeface="+mn-lt"/>
              <a:ea typeface="+mn-ea"/>
              <a:cs typeface="+mn-cs"/>
            </a:endParaRPr>
          </a:p>
        </p:txBody>
      </p:sp>
      <p:pic>
        <p:nvPicPr>
          <p:cNvPr id="6" name="Image 5"/>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300853" y="581891"/>
            <a:ext cx="3891147" cy="2594098"/>
          </a:xfrm>
          <a:prstGeom prst="rect">
            <a:avLst/>
          </a:prstGeom>
        </p:spPr>
      </p:pic>
      <p:sp>
        <p:nvSpPr>
          <p:cNvPr id="8" name="TextBox 7">
            <a:extLst>
              <a:ext uri="{FF2B5EF4-FFF2-40B4-BE49-F238E27FC236}">
                <a16:creationId xmlns:a16="http://schemas.microsoft.com/office/drawing/2014/main" id="{7C469EAF-0C83-96C0-F9DA-672019155C54}"/>
              </a:ext>
            </a:extLst>
          </p:cNvPr>
          <p:cNvSpPr txBox="1"/>
          <p:nvPr/>
        </p:nvSpPr>
        <p:spPr>
          <a:xfrm>
            <a:off x="356260" y="1364343"/>
            <a:ext cx="7829798" cy="3656386"/>
          </a:xfrm>
          <a:prstGeom prst="rect">
            <a:avLst/>
          </a:prstGeom>
          <a:noFill/>
        </p:spPr>
        <p:txBody>
          <a:bodyPr wrap="square">
            <a:spAutoFit/>
          </a:bodyPr>
          <a:lstStyle/>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Planifier les ressources- Quels sont les besoins en ressources necessaires? </a:t>
            </a:r>
          </a:p>
          <a:p>
            <a:pPr marL="685800" lvl="1" indent="-228600">
              <a:lnSpc>
                <a:spcPct val="90000"/>
              </a:lnSpc>
              <a:spcBef>
                <a:spcPts val="500"/>
              </a:spcBef>
              <a:buClr>
                <a:srgbClr val="8D8B00"/>
              </a:buClr>
              <a:buFont typeface="Arial" panose="020B0604020202020204" pitchFamily="34" charset="0"/>
              <a:buChar char="•"/>
            </a:pPr>
            <a:r>
              <a:rPr lang="en-US" sz="2800" dirty="0"/>
              <a:t>Ressources humaines-Personnel</a:t>
            </a:r>
          </a:p>
          <a:p>
            <a:pPr marL="685800" lvl="1" indent="-228600">
              <a:lnSpc>
                <a:spcPct val="90000"/>
              </a:lnSpc>
              <a:spcBef>
                <a:spcPts val="500"/>
              </a:spcBef>
              <a:buClr>
                <a:srgbClr val="8D8B00"/>
              </a:buClr>
              <a:buFont typeface="Arial" panose="020B0604020202020204" pitchFamily="34" charset="0"/>
              <a:buChar char="•"/>
            </a:pPr>
            <a:r>
              <a:rPr lang="en-US" sz="2800" dirty="0"/>
              <a:t>Calandrier pour Planifier les activités et les partis prenante pour chaque etape</a:t>
            </a:r>
          </a:p>
          <a:p>
            <a:pPr marL="685800" lvl="1" indent="-228600">
              <a:lnSpc>
                <a:spcPct val="90000"/>
              </a:lnSpc>
              <a:spcBef>
                <a:spcPts val="500"/>
              </a:spcBef>
              <a:buClr>
                <a:srgbClr val="8D8B00"/>
              </a:buClr>
              <a:buFont typeface="Arial" panose="020B0604020202020204" pitchFamily="34" charset="0"/>
              <a:buChar char="•"/>
            </a:pPr>
            <a:r>
              <a:rPr lang="en-US" sz="2800" dirty="0"/>
              <a:t>Ressources financiere- Financement/ Budget</a:t>
            </a:r>
          </a:p>
          <a:p>
            <a:pPr marL="685800" lvl="1" indent="-228600">
              <a:lnSpc>
                <a:spcPct val="90000"/>
              </a:lnSpc>
              <a:spcBef>
                <a:spcPts val="500"/>
              </a:spcBef>
              <a:buClr>
                <a:srgbClr val="8D8B00"/>
              </a:buClr>
              <a:buFont typeface="Arial" panose="020B0604020202020204" pitchFamily="34" charset="0"/>
              <a:buChar char="•"/>
            </a:pPr>
            <a:endParaRPr lang="en-US" sz="2800" dirty="0"/>
          </a:p>
          <a:p>
            <a:pPr>
              <a:lnSpc>
                <a:spcPct val="90000"/>
              </a:lnSpc>
              <a:spcBef>
                <a:spcPts val="1000"/>
              </a:spcBef>
              <a:buClr>
                <a:srgbClr val="E25423"/>
              </a:buClr>
            </a:pPr>
            <a:endParaRPr lang="fr-FR" sz="2800" dirty="0"/>
          </a:p>
        </p:txBody>
      </p:sp>
    </p:spTree>
    <p:extLst>
      <p:ext uri="{BB962C8B-B14F-4D97-AF65-F5344CB8AC3E}">
        <p14:creationId xmlns:p14="http://schemas.microsoft.com/office/powerpoint/2010/main" val="29173859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mj-cs"/>
              </a:rPr>
              <a:t>Echantillonnage des participants à l'enquête KAP</a:t>
            </a:r>
            <a:br>
              <a:rPr kumimoji="0" lang="fr-FR" sz="3733" b="1" i="0" u="none" strike="noStrike" kern="1200" cap="none" spc="0" normalizeH="0" baseline="0" noProof="0" dirty="0">
                <a:ln>
                  <a:noFill/>
                </a:ln>
                <a:solidFill>
                  <a:srgbClr val="D9531E"/>
                </a:solidFill>
                <a:effectLst/>
                <a:uLnTx/>
                <a:uFillTx/>
                <a:latin typeface="Calibri" pitchFamily="34" charset="0"/>
                <a:ea typeface="+mj-ea"/>
                <a:cs typeface="+mj-cs"/>
              </a:rPr>
            </a:br>
            <a:endParaRPr lang="en-US" dirty="0"/>
          </a:p>
        </p:txBody>
      </p:sp>
      <p:pic>
        <p:nvPicPr>
          <p:cNvPr id="1026" name="Picture 2" descr="https://inkidata.fr/wp-content/uploads/2021/09/echantillonnage_marketing-scaled.jpe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751" y="2434828"/>
            <a:ext cx="5267864" cy="3278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D78733-A9F7-23A2-F6F6-3630CD773C44}"/>
              </a:ext>
            </a:extLst>
          </p:cNvPr>
          <p:cNvSpPr txBox="1"/>
          <p:nvPr/>
        </p:nvSpPr>
        <p:spPr>
          <a:xfrm>
            <a:off x="874207" y="1517301"/>
            <a:ext cx="4220307"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en-US" sz="2400" dirty="0"/>
              <a:t>Echantillonage</a:t>
            </a:r>
          </a:p>
        </p:txBody>
      </p:sp>
    </p:spTree>
    <p:extLst>
      <p:ext uri="{BB962C8B-B14F-4D97-AF65-F5344CB8AC3E}">
        <p14:creationId xmlns:p14="http://schemas.microsoft.com/office/powerpoint/2010/main" val="111685506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mj-cs"/>
              </a:rPr>
              <a:t>Echantillonnage des participants à l'enquête KAP</a:t>
            </a:r>
            <a:endParaRPr lang="en-US" dirty="0"/>
          </a:p>
        </p:txBody>
      </p:sp>
      <p:sp>
        <p:nvSpPr>
          <p:cNvPr id="4" name="Ellipse 3"/>
          <p:cNvSpPr/>
          <p:nvPr/>
        </p:nvSpPr>
        <p:spPr>
          <a:xfrm>
            <a:off x="1507374" y="2602950"/>
            <a:ext cx="2399608" cy="13040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accent2">
                    <a:lumMod val="75000"/>
                  </a:schemeClr>
                </a:solidFill>
              </a:rPr>
              <a:t>Numéroter</a:t>
            </a:r>
            <a:endParaRPr lang="en-US" sz="2400" dirty="0">
              <a:ln>
                <a:solidFill>
                  <a:schemeClr val="tx1"/>
                </a:solidFill>
              </a:ln>
              <a:solidFill>
                <a:schemeClr val="accent2">
                  <a:lumMod val="75000"/>
                </a:schemeClr>
              </a:solidFill>
            </a:endParaRPr>
          </a:p>
        </p:txBody>
      </p:sp>
      <p:sp>
        <p:nvSpPr>
          <p:cNvPr id="5" name="Ellipse 4"/>
          <p:cNvSpPr/>
          <p:nvPr/>
        </p:nvSpPr>
        <p:spPr>
          <a:xfrm>
            <a:off x="4247985" y="4108089"/>
            <a:ext cx="2806930" cy="1495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tx1"/>
                </a:solidFill>
              </a:rPr>
              <a:t>Sélectionner</a:t>
            </a:r>
            <a:endParaRPr lang="en-US" sz="2400" dirty="0">
              <a:ln>
                <a:solidFill>
                  <a:schemeClr val="tx1"/>
                </a:solidFill>
              </a:ln>
              <a:solidFill>
                <a:schemeClr val="tx1"/>
              </a:solidFill>
            </a:endParaRPr>
          </a:p>
        </p:txBody>
      </p:sp>
      <p:sp>
        <p:nvSpPr>
          <p:cNvPr id="6" name="Ellipse 5"/>
          <p:cNvSpPr/>
          <p:nvPr/>
        </p:nvSpPr>
        <p:spPr>
          <a:xfrm>
            <a:off x="7423113" y="2255124"/>
            <a:ext cx="3059084" cy="15794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tx1"/>
                </a:solidFill>
              </a:rPr>
              <a:t>Recruter</a:t>
            </a:r>
            <a:endParaRPr lang="en-US" sz="2400" dirty="0">
              <a:ln>
                <a:solidFill>
                  <a:schemeClr val="tx1"/>
                </a:solidFill>
              </a:ln>
              <a:solidFill>
                <a:schemeClr val="tx1"/>
              </a:solidFill>
            </a:endParaRPr>
          </a:p>
        </p:txBody>
      </p:sp>
      <p:sp>
        <p:nvSpPr>
          <p:cNvPr id="7" name="Flèche droite 6"/>
          <p:cNvSpPr/>
          <p:nvPr/>
        </p:nvSpPr>
        <p:spPr>
          <a:xfrm rot="2401879">
            <a:off x="3764323" y="3793142"/>
            <a:ext cx="637779" cy="443418"/>
          </a:xfrm>
          <a:prstGeom prst="rightArrow">
            <a:avLst>
              <a:gd name="adj1" fmla="val 50000"/>
              <a:gd name="adj2" fmla="val 4036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droite 7"/>
          <p:cNvSpPr/>
          <p:nvPr/>
        </p:nvSpPr>
        <p:spPr>
          <a:xfrm rot="19508511">
            <a:off x="7411998" y="3952278"/>
            <a:ext cx="637779" cy="443418"/>
          </a:xfrm>
          <a:prstGeom prst="rightArrow">
            <a:avLst>
              <a:gd name="adj1" fmla="val 50000"/>
              <a:gd name="adj2" fmla="val 4036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FD0DF2-A5DD-71C8-5232-2EAD5EA4FCA8}"/>
              </a:ext>
            </a:extLst>
          </p:cNvPr>
          <p:cNvSpPr txBox="1"/>
          <p:nvPr/>
        </p:nvSpPr>
        <p:spPr>
          <a:xfrm>
            <a:off x="582804" y="1798655"/>
            <a:ext cx="4330840"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fr-FR" sz="2400" dirty="0"/>
              <a:t>Méthodes d'échantillonnage</a:t>
            </a:r>
            <a:endParaRPr lang="en-US" sz="2400" dirty="0"/>
          </a:p>
        </p:txBody>
      </p:sp>
    </p:spTree>
    <p:extLst>
      <p:ext uri="{BB962C8B-B14F-4D97-AF65-F5344CB8AC3E}">
        <p14:creationId xmlns:p14="http://schemas.microsoft.com/office/powerpoint/2010/main" val="11657329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Échantillonnage aléatoire stratifié </a:t>
            </a:r>
            <a:endParaRPr lang="en-US" sz="3200" dirty="0"/>
          </a:p>
        </p:txBody>
      </p:sp>
      <p:sp>
        <p:nvSpPr>
          <p:cNvPr id="3" name="Espace réservé du texte 2"/>
          <p:cNvSpPr>
            <a:spLocks noGrp="1"/>
          </p:cNvSpPr>
          <p:nvPr>
            <p:ph type="body" sz="quarter" idx="10"/>
          </p:nvPr>
        </p:nvSpPr>
        <p:spPr/>
        <p:txBody>
          <a:bodyPr>
            <a:normAutofit/>
          </a:bodyPr>
          <a:lstStyle/>
          <a:p>
            <a:r>
              <a:rPr lang="fr-FR" sz="2800" dirty="0">
                <a:solidFill>
                  <a:schemeClr val="tx1"/>
                </a:solidFill>
              </a:rPr>
              <a:t>Des méthodes alternatives sont utiliser </a:t>
            </a:r>
            <a:r>
              <a:rPr lang="fr-FR" sz="2800" dirty="0">
                <a:solidFill>
                  <a:prstClr val="black"/>
                </a:solidFill>
                <a:latin typeface="Calibri" panose="020F0502020204030204"/>
              </a:rPr>
              <a:t>l</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orsque</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l'échantillonnage aléatoire n'est pas possible</a:t>
            </a:r>
            <a:r>
              <a:rPr lang="fr-FR" sz="2800" dirty="0">
                <a:solidFill>
                  <a:schemeClr val="tx1"/>
                </a:solidFill>
              </a:rPr>
              <a:t>. </a:t>
            </a:r>
          </a:p>
          <a:p>
            <a:r>
              <a:rPr lang="fr-FR" sz="2800" dirty="0">
                <a:solidFill>
                  <a:schemeClr val="tx1"/>
                </a:solidFill>
              </a:rPr>
              <a:t>les sélections sont faites de manière aléatoire tout au long du processus.</a:t>
            </a:r>
          </a:p>
          <a:p>
            <a:r>
              <a:rPr lang="fr-FR" sz="2800" dirty="0">
                <a:solidFill>
                  <a:schemeClr val="tx1"/>
                </a:solidFill>
              </a:rPr>
              <a:t>La  méthode permet de s’ assurer que certaines caractéristiques de l’échantillon sont cohérentes avec la population sous-jacente.</a:t>
            </a:r>
            <a:endParaRPr lang="en-US" sz="2800" dirty="0">
              <a:solidFill>
                <a:schemeClr val="tx1"/>
              </a:solidFill>
            </a:endParaRPr>
          </a:p>
        </p:txBody>
      </p:sp>
    </p:spTree>
    <p:extLst>
      <p:ext uri="{BB962C8B-B14F-4D97-AF65-F5344CB8AC3E}">
        <p14:creationId xmlns:p14="http://schemas.microsoft.com/office/powerpoint/2010/main" val="301483050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Estimation de la taille de l’échantillon (illustration de la ZS de Beni)</a:t>
            </a:r>
            <a:endParaRPr lang="en-US" dirty="0"/>
          </a:p>
        </p:txBody>
      </p:sp>
      <p:graphicFrame>
        <p:nvGraphicFramePr>
          <p:cNvPr id="4" name="Tableau 3"/>
          <p:cNvGraphicFramePr>
            <a:graphicFrameLocks noGrp="1"/>
          </p:cNvGraphicFramePr>
          <p:nvPr/>
        </p:nvGraphicFramePr>
        <p:xfrm>
          <a:off x="609599" y="1676399"/>
          <a:ext cx="10972801" cy="3924300"/>
        </p:xfrm>
        <a:graphic>
          <a:graphicData uri="http://schemas.openxmlformats.org/drawingml/2006/table">
            <a:tbl>
              <a:tblPr firstRow="1" firstCol="1" bandRow="1"/>
              <a:tblGrid>
                <a:gridCol w="4945235">
                  <a:extLst>
                    <a:ext uri="{9D8B030D-6E8A-4147-A177-3AD203B41FA5}">
                      <a16:colId xmlns:a16="http://schemas.microsoft.com/office/drawing/2014/main" val="4283545394"/>
                    </a:ext>
                  </a:extLst>
                </a:gridCol>
                <a:gridCol w="2152702">
                  <a:extLst>
                    <a:ext uri="{9D8B030D-6E8A-4147-A177-3AD203B41FA5}">
                      <a16:colId xmlns:a16="http://schemas.microsoft.com/office/drawing/2014/main" val="1508086197"/>
                    </a:ext>
                  </a:extLst>
                </a:gridCol>
                <a:gridCol w="1937432">
                  <a:extLst>
                    <a:ext uri="{9D8B030D-6E8A-4147-A177-3AD203B41FA5}">
                      <a16:colId xmlns:a16="http://schemas.microsoft.com/office/drawing/2014/main" val="1594658760"/>
                    </a:ext>
                  </a:extLst>
                </a:gridCol>
                <a:gridCol w="1937432">
                  <a:extLst>
                    <a:ext uri="{9D8B030D-6E8A-4147-A177-3AD203B41FA5}">
                      <a16:colId xmlns:a16="http://schemas.microsoft.com/office/drawing/2014/main" val="1553088878"/>
                    </a:ext>
                  </a:extLst>
                </a:gridCol>
              </a:tblGrid>
              <a:tr h="784860">
                <a:tc>
                  <a:txBody>
                    <a:bodyPr/>
                    <a:lstStyle/>
                    <a:p>
                      <a:pPr>
                        <a:lnSpc>
                          <a:spcPct val="107000"/>
                        </a:lnSpc>
                        <a:spcAft>
                          <a:spcPts val="600"/>
                        </a:spcAft>
                      </a:pPr>
                      <a:r>
                        <a:rPr lang="fr-FR" sz="24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Total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Hommes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Femmes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26023"/>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de la zone de santé de Beni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260,000 (100%) </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127,400 (100%)</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132,600 (100%)</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3357351"/>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de la ville de Beni (population urbaine)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120,640 (46%)</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59,114 (46%)</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61,526 (46%)</a:t>
                      </a:r>
                    </a:p>
                  </a:txBody>
                  <a:tcPr marL="6350" marR="6350" marT="0" marB="0" anchor="ctr">
                    <a:lnL>
                      <a:noFill/>
                    </a:lnL>
                    <a:lnR>
                      <a:noFill/>
                    </a:lnR>
                    <a:lnT>
                      <a:noFill/>
                    </a:lnT>
                    <a:lnB>
                      <a:noFill/>
                    </a:lnB>
                  </a:tcPr>
                </a:tc>
                <a:extLst>
                  <a:ext uri="{0D108BD9-81ED-4DB2-BD59-A6C34878D82A}">
                    <a16:rowId xmlns:a16="http://schemas.microsoft.com/office/drawing/2014/main" val="2750657792"/>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des villages de taille moyenne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91,978 (35%)</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32,192 (35%)</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46,909 (35%)</a:t>
                      </a:r>
                    </a:p>
                  </a:txBody>
                  <a:tcPr marL="6350" marR="6350" marT="0" marB="0" anchor="ctr">
                    <a:lnL>
                      <a:noFill/>
                    </a:lnL>
                    <a:lnR>
                      <a:noFill/>
                    </a:lnR>
                    <a:lnT>
                      <a:noFill/>
                    </a:lnT>
                    <a:lnB>
                      <a:noFill/>
                    </a:lnB>
                  </a:tcPr>
                </a:tc>
                <a:extLst>
                  <a:ext uri="{0D108BD9-81ED-4DB2-BD59-A6C34878D82A}">
                    <a16:rowId xmlns:a16="http://schemas.microsoft.com/office/drawing/2014/main" val="3718507403"/>
                  </a:ext>
                </a:extLst>
              </a:tr>
              <a:tr h="784860">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Petite population du village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45,989 (18%)</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22,535 (18%)</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23,454 (18%)</a:t>
                      </a:r>
                    </a:p>
                  </a:txBody>
                  <a:tcPr marL="6350" marR="6350" marT="0" marB="0" anchor="ctr">
                    <a:lnL>
                      <a:noFill/>
                    </a:lnL>
                    <a:lnR>
                      <a:noFill/>
                    </a:lnR>
                    <a:lnT>
                      <a:noFill/>
                    </a:lnT>
                    <a:lnB>
                      <a:noFill/>
                    </a:lnB>
                  </a:tcPr>
                </a:tc>
                <a:extLst>
                  <a:ext uri="{0D108BD9-81ED-4DB2-BD59-A6C34878D82A}">
                    <a16:rowId xmlns:a16="http://schemas.microsoft.com/office/drawing/2014/main" val="3292038473"/>
                  </a:ext>
                </a:extLst>
              </a:tr>
            </a:tbl>
          </a:graphicData>
        </a:graphic>
      </p:graphicFrame>
    </p:spTree>
    <p:extLst>
      <p:ext uri="{BB962C8B-B14F-4D97-AF65-F5344CB8AC3E}">
        <p14:creationId xmlns:p14="http://schemas.microsoft.com/office/powerpoint/2010/main" val="37066082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z="3733" b="1" i="0" u="none" strike="noStrike" kern="1200" cap="none" spc="0" normalizeH="0" baseline="0" noProof="0" dirty="0">
                <a:ln>
                  <a:noFill/>
                </a:ln>
                <a:solidFill>
                  <a:srgbClr val="D9531E"/>
                </a:solidFill>
                <a:effectLst/>
                <a:uLnTx/>
                <a:uFillTx/>
                <a:latin typeface="Calibri" pitchFamily="34" charset="0"/>
                <a:ea typeface="+mj-ea"/>
                <a:cs typeface="+mj-cs"/>
              </a:rPr>
              <a:t>Estimation de la taille de l’échantillon</a:t>
            </a:r>
            <a:endParaRPr lang="en-US" dirty="0"/>
          </a:p>
        </p:txBody>
      </p:sp>
      <p:pic>
        <p:nvPicPr>
          <p:cNvPr id="4" name="Picture 2"/>
          <p:cNvPicPr/>
          <p:nvPr/>
        </p:nvPicPr>
        <p:blipFill rotWithShape="1">
          <a:blip r:embed="rId3"/>
          <a:srcRect l="14420" t="27310" r="62827" b="27415"/>
          <a:stretch/>
        </p:blipFill>
        <p:spPr bwMode="auto">
          <a:xfrm>
            <a:off x="6096000" y="1885950"/>
            <a:ext cx="5836920" cy="3303270"/>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66D4D60-9533-F6FB-7462-E1A2784C0104}"/>
              </a:ext>
            </a:extLst>
          </p:cNvPr>
          <p:cNvSpPr txBox="1"/>
          <p:nvPr/>
        </p:nvSpPr>
        <p:spPr>
          <a:xfrm>
            <a:off x="609600" y="1885950"/>
            <a:ext cx="5368290" cy="3047501"/>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fr-FR" sz="2667" dirty="0"/>
              <a:t>Utiliser un estimateur de taille d'échantillon en ligne tel que Stat Trek Sample Size Calculator pour commencer le processus d’estimation </a:t>
            </a:r>
            <a:r>
              <a:rPr lang="en-US" sz="2667" dirty="0"/>
              <a:t>(</a:t>
            </a:r>
            <a:r>
              <a:rPr lang="en-US" sz="2667" dirty="0">
                <a:hlinkClick r:id="rId4">
                  <a:extLst>
                    <a:ext uri="{A12FA001-AC4F-418D-AE19-62706E023703}">
                      <ahyp:hlinkClr xmlns:ahyp="http://schemas.microsoft.com/office/drawing/2018/hyperlinkcolor" val="tx"/>
                    </a:ext>
                  </a:extLst>
                </a:hlinkClick>
              </a:rPr>
              <a:t>https://stattrek.com/survey-sampling/sample-size-calculator.aspx</a:t>
            </a:r>
            <a:r>
              <a:rPr lang="en-US" sz="2667" dirty="0"/>
              <a:t>) </a:t>
            </a:r>
            <a:r>
              <a:rPr lang="fr-FR" sz="2667" dirty="0"/>
              <a:t>. </a:t>
            </a:r>
            <a:endParaRPr lang="en-US" sz="2667" dirty="0"/>
          </a:p>
        </p:txBody>
      </p:sp>
    </p:spTree>
    <p:extLst>
      <p:ext uri="{BB962C8B-B14F-4D97-AF65-F5344CB8AC3E}">
        <p14:creationId xmlns:p14="http://schemas.microsoft.com/office/powerpoint/2010/main" val="283129663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14300"/>
            <a:ext cx="10972800" cy="1783080"/>
          </a:xfrm>
        </p:spPr>
        <p:txBody>
          <a:bodyPr>
            <a:normAutofit fontScale="90000"/>
          </a:bodyPr>
          <a:lstStyle/>
          <a:p>
            <a:br>
              <a:rPr lang="fr-FR" dirty="0"/>
            </a:br>
            <a:br>
              <a:rPr lang="fr-FR" dirty="0"/>
            </a:br>
            <a:br>
              <a:rPr lang="fr-FR" dirty="0"/>
            </a:br>
            <a:br>
              <a:rPr lang="fr-FR" dirty="0"/>
            </a:br>
            <a:br>
              <a:rPr lang="fr-FR" dirty="0"/>
            </a:br>
            <a:r>
              <a:rPr lang="fr-FR" dirty="0"/>
              <a:t>Recrutement de collecteurs de données d'enquête ( section 7)</a:t>
            </a:r>
            <a:br>
              <a:rPr lang="en-US" dirty="0"/>
            </a:br>
            <a:endParaRPr lang="en-US" dirty="0"/>
          </a:p>
        </p:txBody>
      </p:sp>
      <p:sp>
        <p:nvSpPr>
          <p:cNvPr id="3" name="Espace réservé du texte 2"/>
          <p:cNvSpPr>
            <a:spLocks noGrp="1"/>
          </p:cNvSpPr>
          <p:nvPr>
            <p:ph type="body" sz="quarter" idx="10"/>
          </p:nvPr>
        </p:nvSpPr>
        <p:spPr>
          <a:xfrm>
            <a:off x="609600" y="1554479"/>
            <a:ext cx="7219950" cy="4446271"/>
          </a:xfrm>
        </p:spPr>
        <p:txBody>
          <a:bodyPr>
            <a:normAutofit/>
          </a:bodyPr>
          <a:lstStyle/>
          <a:p>
            <a:r>
              <a:rPr lang="fr-FR" dirty="0">
                <a:solidFill>
                  <a:schemeClr val="tx1"/>
                </a:solidFill>
              </a:rPr>
              <a:t>Les enquêteurs sont issue de la communauté.</a:t>
            </a:r>
          </a:p>
          <a:p>
            <a:r>
              <a:rPr lang="fr-FR" dirty="0">
                <a:solidFill>
                  <a:schemeClr val="tx1"/>
                </a:solidFill>
              </a:rPr>
              <a:t> Il est important de recruter un superviseur local qui connaît la communauté.</a:t>
            </a:r>
          </a:p>
          <a:p>
            <a:r>
              <a:rPr lang="fr-FR" dirty="0">
                <a:solidFill>
                  <a:schemeClr val="tx1"/>
                </a:solidFill>
              </a:rPr>
              <a:t>Il est important de s'associer aux autorités locales pour sélectionner les</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 enquêteurs.</a:t>
            </a:r>
            <a:endParaRPr lang="fr-FR" dirty="0">
              <a:solidFill>
                <a:schemeClr val="tx1"/>
              </a:solidFill>
            </a:endParaRPr>
          </a:p>
          <a:p>
            <a:endParaRPr lang="en-US" dirty="0"/>
          </a:p>
          <a:p>
            <a:pPr lvl="0"/>
            <a:endParaRPr lang="en-US" dirty="0">
              <a:solidFill>
                <a:schemeClr val="tx1"/>
              </a:solidFill>
            </a:endParaRPr>
          </a:p>
          <a:p>
            <a:endParaRPr lang="en-US" dirty="0"/>
          </a:p>
        </p:txBody>
      </p:sp>
      <p:pic>
        <p:nvPicPr>
          <p:cNvPr id="1027" name="Picture 3">
            <a:extLst>
              <a:ext uri="{FF2B5EF4-FFF2-40B4-BE49-F238E27FC236}">
                <a16:creationId xmlns:a16="http://schemas.microsoft.com/office/drawing/2014/main" id="{9235B5FD-B7D8-E546-4FD2-43F629E62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372" y="1067752"/>
            <a:ext cx="3595687" cy="479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42014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Formation des collecteurs de données d'enquête ( section 8)</a:t>
            </a:r>
            <a:br>
              <a:rPr lang="en-US" dirty="0"/>
            </a:br>
            <a:endParaRPr lang="en-US" dirty="0"/>
          </a:p>
        </p:txBody>
      </p:sp>
      <p:sp>
        <p:nvSpPr>
          <p:cNvPr id="3" name="Espace réservé du texte 2"/>
          <p:cNvSpPr>
            <a:spLocks noGrp="1"/>
          </p:cNvSpPr>
          <p:nvPr>
            <p:ph type="body" sz="quarter" idx="10"/>
          </p:nvPr>
        </p:nvSpPr>
        <p:spPr/>
        <p:txBody>
          <a:bodyPr>
            <a:normAutofit fontScale="92500" lnSpcReduction="10000"/>
          </a:bodyPr>
          <a:lstStyle/>
          <a:p>
            <a:r>
              <a:rPr lang="fr-FR" sz="2600" dirty="0">
                <a:solidFill>
                  <a:schemeClr val="tx1"/>
                </a:solidFill>
              </a:rPr>
              <a:t>Doit se donner dans une langue comprise par tous</a:t>
            </a:r>
          </a:p>
          <a:p>
            <a:r>
              <a:rPr lang="fr-FR" sz="2600" dirty="0">
                <a:solidFill>
                  <a:schemeClr val="tx1"/>
                </a:solidFill>
              </a:rPr>
              <a:t>Le contenu de la formation:</a:t>
            </a:r>
          </a:p>
          <a:p>
            <a:pPr lvl="1"/>
            <a:r>
              <a:rPr lang="en-US" sz="2600" dirty="0">
                <a:solidFill>
                  <a:schemeClr val="tx1"/>
                </a:solidFill>
              </a:rPr>
              <a:t>Objectif de l'enquête </a:t>
            </a:r>
          </a:p>
          <a:p>
            <a:pPr lvl="1"/>
            <a:r>
              <a:rPr lang="en-US" sz="2600" dirty="0">
                <a:solidFill>
                  <a:schemeClr val="tx1"/>
                </a:solidFill>
              </a:rPr>
              <a:t>Protocole de </a:t>
            </a:r>
            <a:r>
              <a:rPr lang="en-US" sz="2600" dirty="0" err="1">
                <a:solidFill>
                  <a:schemeClr val="tx1"/>
                </a:solidFill>
              </a:rPr>
              <a:t>sélection</a:t>
            </a:r>
            <a:r>
              <a:rPr lang="en-US" sz="2600" dirty="0">
                <a:solidFill>
                  <a:schemeClr val="tx1"/>
                </a:solidFill>
              </a:rPr>
              <a:t> des </a:t>
            </a:r>
            <a:r>
              <a:rPr lang="en-US" sz="2600" dirty="0" err="1">
                <a:solidFill>
                  <a:schemeClr val="tx1"/>
                </a:solidFill>
              </a:rPr>
              <a:t>répondants</a:t>
            </a:r>
            <a:endParaRPr lang="en-US" sz="2600" dirty="0">
              <a:solidFill>
                <a:schemeClr val="tx1"/>
              </a:solidFill>
            </a:endParaRPr>
          </a:p>
          <a:p>
            <a:pPr lvl="1"/>
            <a:r>
              <a:rPr lang="en-US" sz="2600" dirty="0" err="1">
                <a:solidFill>
                  <a:schemeClr val="tx1"/>
                </a:solidFill>
              </a:rPr>
              <a:t>Processus</a:t>
            </a:r>
            <a:r>
              <a:rPr lang="en-US" sz="2600" dirty="0">
                <a:solidFill>
                  <a:schemeClr val="tx1"/>
                </a:solidFill>
              </a:rPr>
              <a:t> de </a:t>
            </a:r>
            <a:r>
              <a:rPr lang="en-US" sz="2600" dirty="0" err="1">
                <a:solidFill>
                  <a:schemeClr val="tx1"/>
                </a:solidFill>
              </a:rPr>
              <a:t>consentement</a:t>
            </a:r>
            <a:r>
              <a:rPr lang="en-US" sz="2600" dirty="0">
                <a:solidFill>
                  <a:schemeClr val="tx1"/>
                </a:solidFill>
              </a:rPr>
              <a:t> </a:t>
            </a:r>
            <a:r>
              <a:rPr lang="en-US" sz="2600" dirty="0" err="1">
                <a:solidFill>
                  <a:schemeClr val="tx1"/>
                </a:solidFill>
              </a:rPr>
              <a:t>éclairé</a:t>
            </a:r>
            <a:r>
              <a:rPr lang="en-US" sz="2600" dirty="0">
                <a:solidFill>
                  <a:schemeClr val="tx1"/>
                </a:solidFill>
              </a:rPr>
              <a:t> </a:t>
            </a:r>
          </a:p>
          <a:p>
            <a:pPr lvl="1"/>
            <a:r>
              <a:rPr lang="en-US" sz="2600" dirty="0" err="1">
                <a:solidFill>
                  <a:schemeClr val="tx1"/>
                </a:solidFill>
              </a:rPr>
              <a:t>Révision</a:t>
            </a:r>
            <a:r>
              <a:rPr lang="en-US" sz="2600" dirty="0">
                <a:solidFill>
                  <a:schemeClr val="tx1"/>
                </a:solidFill>
              </a:rPr>
              <a:t> des questions de </a:t>
            </a:r>
            <a:r>
              <a:rPr lang="en-US" sz="2600" dirty="0" err="1">
                <a:solidFill>
                  <a:schemeClr val="tx1"/>
                </a:solidFill>
              </a:rPr>
              <a:t>l'enquête</a:t>
            </a:r>
            <a:endParaRPr lang="en-US" sz="2600" dirty="0">
              <a:solidFill>
                <a:schemeClr val="tx1"/>
              </a:solidFill>
            </a:endParaRPr>
          </a:p>
          <a:p>
            <a:pPr lvl="1"/>
            <a:r>
              <a:rPr lang="en-US" sz="2600" dirty="0" err="1">
                <a:solidFill>
                  <a:schemeClr val="tx1"/>
                </a:solidFill>
              </a:rPr>
              <a:t>Traitement</a:t>
            </a:r>
            <a:r>
              <a:rPr lang="en-US" sz="2600" dirty="0">
                <a:solidFill>
                  <a:schemeClr val="tx1"/>
                </a:solidFill>
              </a:rPr>
              <a:t> et </a:t>
            </a:r>
            <a:r>
              <a:rPr lang="en-US" sz="2600" dirty="0" err="1">
                <a:solidFill>
                  <a:schemeClr val="tx1"/>
                </a:solidFill>
              </a:rPr>
              <a:t>enregistrement</a:t>
            </a:r>
            <a:r>
              <a:rPr lang="en-US" sz="2600" dirty="0">
                <a:solidFill>
                  <a:schemeClr val="tx1"/>
                </a:solidFill>
              </a:rPr>
              <a:t> des </a:t>
            </a:r>
            <a:r>
              <a:rPr lang="en-US" sz="2600" dirty="0" err="1">
                <a:solidFill>
                  <a:schemeClr val="tx1"/>
                </a:solidFill>
              </a:rPr>
              <a:t>refus</a:t>
            </a:r>
            <a:endParaRPr lang="en-US" sz="2600" dirty="0">
              <a:solidFill>
                <a:schemeClr val="tx1"/>
              </a:solidFill>
            </a:endParaRPr>
          </a:p>
          <a:p>
            <a:pPr lvl="1"/>
            <a:r>
              <a:rPr lang="en-US" sz="2600" dirty="0">
                <a:solidFill>
                  <a:schemeClr val="tx1"/>
                </a:solidFill>
              </a:rPr>
              <a:t>Communication </a:t>
            </a:r>
            <a:r>
              <a:rPr lang="en-US" sz="2600" dirty="0" err="1">
                <a:solidFill>
                  <a:schemeClr val="tx1"/>
                </a:solidFill>
              </a:rPr>
              <a:t>interpersonnelle</a:t>
            </a:r>
            <a:endParaRPr lang="en-US" sz="2600" dirty="0">
              <a:solidFill>
                <a:schemeClr val="tx1"/>
              </a:solidFill>
            </a:endParaRPr>
          </a:p>
          <a:p>
            <a:pPr lvl="1"/>
            <a:r>
              <a:rPr lang="fr-FR" sz="2600" dirty="0">
                <a:solidFill>
                  <a:schemeClr val="tx1"/>
                </a:solidFill>
              </a:rPr>
              <a:t>Éviter les préjugés en posant des questions</a:t>
            </a:r>
            <a:endParaRPr lang="en-US" sz="2600" dirty="0">
              <a:solidFill>
                <a:schemeClr val="tx1"/>
              </a:solidFill>
            </a:endParaRPr>
          </a:p>
          <a:p>
            <a:pPr lvl="1"/>
            <a:r>
              <a:rPr lang="en-US" sz="2600" dirty="0" err="1">
                <a:solidFill>
                  <a:schemeClr val="tx1"/>
                </a:solidFill>
              </a:rPr>
              <a:t>Sauvegarde</a:t>
            </a:r>
            <a:r>
              <a:rPr lang="en-US" sz="2600" dirty="0">
                <a:solidFill>
                  <a:schemeClr val="tx1"/>
                </a:solidFill>
              </a:rPr>
              <a:t> et transmission des </a:t>
            </a:r>
            <a:r>
              <a:rPr lang="en-US" sz="2600" dirty="0" err="1">
                <a:solidFill>
                  <a:schemeClr val="tx1"/>
                </a:solidFill>
              </a:rPr>
              <a:t>données</a:t>
            </a:r>
            <a:endParaRPr lang="en-US" sz="2600" dirty="0">
              <a:solidFill>
                <a:schemeClr val="tx1"/>
              </a:solidFill>
            </a:endParaRPr>
          </a:p>
          <a:p>
            <a:pPr lvl="1"/>
            <a:r>
              <a:rPr lang="en-US" sz="2600" dirty="0" err="1">
                <a:solidFill>
                  <a:schemeClr val="tx1"/>
                </a:solidFill>
              </a:rPr>
              <a:t>Jeu</a:t>
            </a:r>
            <a:r>
              <a:rPr lang="en-US" sz="2600" dirty="0">
                <a:solidFill>
                  <a:schemeClr val="tx1"/>
                </a:solidFill>
              </a:rPr>
              <a:t> de </a:t>
            </a:r>
            <a:r>
              <a:rPr lang="en-US" sz="2600" dirty="0" err="1">
                <a:solidFill>
                  <a:schemeClr val="tx1"/>
                </a:solidFill>
              </a:rPr>
              <a:t>rôle</a:t>
            </a:r>
            <a:endParaRPr lang="en-US" sz="2600" dirty="0">
              <a:solidFill>
                <a:schemeClr val="tx1"/>
              </a:solidFill>
            </a:endParaRPr>
          </a:p>
          <a:p>
            <a:pPr lvl="1"/>
            <a:r>
              <a:rPr lang="en-US" sz="2600" dirty="0" err="1">
                <a:solidFill>
                  <a:schemeClr val="tx1"/>
                </a:solidFill>
              </a:rPr>
              <a:t>Essais</a:t>
            </a:r>
            <a:r>
              <a:rPr lang="en-US" sz="2600" dirty="0">
                <a:solidFill>
                  <a:schemeClr val="tx1"/>
                </a:solidFill>
              </a:rPr>
              <a:t> sur le terrain </a:t>
            </a:r>
          </a:p>
          <a:p>
            <a:pPr lvl="1">
              <a:buFont typeface="Wingdings" panose="05000000000000000000" pitchFamily="2" charset="2"/>
              <a:buChar char="ü"/>
            </a:pPr>
            <a:endParaRPr lang="en-US" dirty="0"/>
          </a:p>
        </p:txBody>
      </p:sp>
    </p:spTree>
    <p:extLst>
      <p:ext uri="{BB962C8B-B14F-4D97-AF65-F5344CB8AC3E}">
        <p14:creationId xmlns:p14="http://schemas.microsoft.com/office/powerpoint/2010/main" val="369178594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 de l'enquête</a:t>
            </a:r>
            <a:br>
              <a:rPr lang="en-US" dirty="0"/>
            </a:br>
            <a:endParaRPr lang="en-US" dirty="0"/>
          </a:p>
        </p:txBody>
      </p:sp>
      <p:pic>
        <p:nvPicPr>
          <p:cNvPr id="4100" name="Picture 4" descr="on n'est pas sortis de l'aube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1" y="1112839"/>
            <a:ext cx="5086350" cy="44688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4850" y="1112839"/>
            <a:ext cx="5791200" cy="2934586"/>
          </a:xfrm>
          <a:prstGeom prst="rect">
            <a:avLst/>
          </a:prstGeom>
        </p:spPr>
        <p:txBody>
          <a:bodyPr wrap="square">
            <a:spAutoFit/>
          </a:bodyPr>
          <a:lstStyle/>
          <a:p>
            <a:pPr marL="457200" indent="-457200">
              <a:lnSpc>
                <a:spcPct val="90000"/>
              </a:lnSpc>
              <a:spcBef>
                <a:spcPts val="1000"/>
              </a:spcBef>
              <a:buClr>
                <a:srgbClr val="E25423"/>
              </a:buClr>
              <a:buFont typeface="Wingdings" panose="05000000000000000000" pitchFamily="2" charset="2"/>
              <a:buChar char="§"/>
            </a:pPr>
            <a:r>
              <a:rPr lang="fr-FR" sz="2667" dirty="0"/>
              <a:t>Comprendre l’objectif de l'enquête et comment les résultats seront utilisés</a:t>
            </a:r>
          </a:p>
          <a:p>
            <a:pPr marL="457200" indent="-457200">
              <a:lnSpc>
                <a:spcPct val="90000"/>
              </a:lnSpc>
              <a:spcBef>
                <a:spcPts val="1000"/>
              </a:spcBef>
              <a:buClr>
                <a:srgbClr val="E25423"/>
              </a:buClr>
              <a:buFont typeface="Wingdings" panose="05000000000000000000" pitchFamily="2" charset="2"/>
              <a:buChar char="§"/>
            </a:pPr>
            <a:r>
              <a:rPr lang="fr-FR" sz="2667" dirty="0"/>
              <a:t>comprendre le protocole d'échantillonnage</a:t>
            </a:r>
          </a:p>
          <a:p>
            <a:pPr marL="457200" indent="-457200">
              <a:lnSpc>
                <a:spcPct val="90000"/>
              </a:lnSpc>
              <a:spcBef>
                <a:spcPts val="1000"/>
              </a:spcBef>
              <a:buClr>
                <a:srgbClr val="E25423"/>
              </a:buClr>
              <a:buFont typeface="Wingdings" panose="05000000000000000000" pitchFamily="2" charset="2"/>
              <a:buChar char="§"/>
            </a:pPr>
            <a:r>
              <a:rPr lang="fr-FR" sz="2667" dirty="0"/>
              <a:t>Comprendre le processus de sélection des foyers et des personnes à interroger</a:t>
            </a:r>
            <a:endParaRPr lang="en-US" sz="2667" dirty="0"/>
          </a:p>
        </p:txBody>
      </p:sp>
    </p:spTree>
    <p:extLst>
      <p:ext uri="{BB962C8B-B14F-4D97-AF65-F5344CB8AC3E}">
        <p14:creationId xmlns:p14="http://schemas.microsoft.com/office/powerpoint/2010/main" val="65404846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Processus de consentement éclairé</a:t>
            </a:r>
            <a:br>
              <a:rPr lang="en-US" dirty="0"/>
            </a:br>
            <a:endParaRPr lang="en-US" dirty="0"/>
          </a:p>
        </p:txBody>
      </p:sp>
      <p:pic>
        <p:nvPicPr>
          <p:cNvPr id="5124" name="Picture 4" descr="Dessin d’Emmanuel Théba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950" y="1417638"/>
            <a:ext cx="6057900" cy="41259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4830" y="1712889"/>
            <a:ext cx="5086350" cy="2870466"/>
          </a:xfrm>
          <a:prstGeom prst="rect">
            <a:avLst/>
          </a:prstGeom>
        </p:spPr>
        <p:txBody>
          <a:bodyPr wrap="square">
            <a:spAutoFit/>
          </a:bodyPr>
          <a:lstStyle/>
          <a:p>
            <a:pPr marL="457189" indent="-457189">
              <a:lnSpc>
                <a:spcPct val="90000"/>
              </a:lnSpc>
              <a:spcBef>
                <a:spcPts val="1000"/>
              </a:spcBef>
              <a:buClr>
                <a:srgbClr val="E25423"/>
              </a:buClr>
              <a:buFont typeface="Wingdings" panose="05000000000000000000" pitchFamily="2" charset="2"/>
              <a:buChar char="§"/>
            </a:pPr>
            <a:r>
              <a:rPr lang="fr-FR" sz="2667" dirty="0"/>
              <a:t>Expliquer aux enquêteurs </a:t>
            </a:r>
          </a:p>
          <a:p>
            <a:pPr marL="685800" lvl="1" indent="-228600">
              <a:lnSpc>
                <a:spcPct val="90000"/>
              </a:lnSpc>
              <a:spcBef>
                <a:spcPts val="500"/>
              </a:spcBef>
              <a:buClr>
                <a:srgbClr val="8D8B00"/>
              </a:buClr>
              <a:buFont typeface="Arial" panose="020B0604020202020204" pitchFamily="34" charset="0"/>
              <a:buChar char="•"/>
            </a:pPr>
            <a:r>
              <a:rPr lang="fr-FR" sz="2667" dirty="0"/>
              <a:t>le script d'introduction de l'enquête. </a:t>
            </a:r>
          </a:p>
          <a:p>
            <a:pPr marL="685800" lvl="1" indent="-228600">
              <a:lnSpc>
                <a:spcPct val="90000"/>
              </a:lnSpc>
              <a:spcBef>
                <a:spcPts val="500"/>
              </a:spcBef>
              <a:buClr>
                <a:srgbClr val="8D8B00"/>
              </a:buClr>
              <a:buFont typeface="Arial" panose="020B0604020202020204" pitchFamily="34" charset="0"/>
              <a:buChar char="•"/>
            </a:pPr>
            <a:r>
              <a:rPr lang="fr-FR" sz="2667" dirty="0"/>
              <a:t>l'objectif de l'enquête et sa durée. </a:t>
            </a:r>
          </a:p>
          <a:p>
            <a:pPr marL="685800" lvl="1" indent="-228600">
              <a:lnSpc>
                <a:spcPct val="90000"/>
              </a:lnSpc>
              <a:spcBef>
                <a:spcPts val="500"/>
              </a:spcBef>
              <a:buClr>
                <a:srgbClr val="8D8B00"/>
              </a:buClr>
              <a:buFont typeface="Arial" panose="020B0604020202020204" pitchFamily="34" charset="0"/>
              <a:buChar char="•"/>
            </a:pPr>
            <a:r>
              <a:rPr lang="fr-FR" sz="2667" dirty="0"/>
              <a:t>Le caractère confidentiel de l’enquête.</a:t>
            </a:r>
            <a:endParaRPr lang="en-US" sz="2667" dirty="0"/>
          </a:p>
        </p:txBody>
      </p:sp>
    </p:spTree>
    <p:extLst>
      <p:ext uri="{BB962C8B-B14F-4D97-AF65-F5344CB8AC3E}">
        <p14:creationId xmlns:p14="http://schemas.microsoft.com/office/powerpoint/2010/main" val="320517772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Communication interpersonnelle</a:t>
            </a:r>
            <a:endParaRPr lang="en-US" dirty="0"/>
          </a:p>
        </p:txBody>
      </p:sp>
      <p:sp>
        <p:nvSpPr>
          <p:cNvPr id="4" name="Rectangle 3"/>
          <p:cNvSpPr/>
          <p:nvPr/>
        </p:nvSpPr>
        <p:spPr>
          <a:xfrm>
            <a:off x="609600" y="1417639"/>
            <a:ext cx="6282690" cy="3929281"/>
          </a:xfrm>
          <a:prstGeom prst="rect">
            <a:avLst/>
          </a:prstGeom>
        </p:spPr>
        <p:txBody>
          <a:bodyPr wrap="square">
            <a:spAutoFit/>
          </a:bodyPr>
          <a:lstStyle/>
          <a:p>
            <a:pPr marL="457200" indent="-457200">
              <a:lnSpc>
                <a:spcPct val="90000"/>
              </a:lnSpc>
              <a:spcBef>
                <a:spcPts val="1000"/>
              </a:spcBef>
              <a:buClr>
                <a:srgbClr val="E25423"/>
              </a:buClr>
              <a:buFont typeface="Wingdings" panose="05000000000000000000" pitchFamily="2" charset="2"/>
              <a:buChar char="§"/>
            </a:pPr>
            <a:r>
              <a:rPr lang="fr-FR" sz="2400" dirty="0"/>
              <a:t>Se présenter en indiquant son nom et son agence</a:t>
            </a:r>
          </a:p>
          <a:p>
            <a:pPr marL="457200" indent="-457200">
              <a:lnSpc>
                <a:spcPct val="90000"/>
              </a:lnSpc>
              <a:spcBef>
                <a:spcPts val="1000"/>
              </a:spcBef>
              <a:buClr>
                <a:srgbClr val="E25423"/>
              </a:buClr>
              <a:buFont typeface="Wingdings" panose="05000000000000000000" pitchFamily="2" charset="2"/>
              <a:buChar char="§"/>
            </a:pPr>
            <a:r>
              <a:rPr lang="fr-FR" sz="2400" dirty="0"/>
              <a:t>Présenter les objectifs de l'enquête et assurer aux participants que les réponses sont confidentielles</a:t>
            </a:r>
          </a:p>
          <a:p>
            <a:pPr marL="457200" indent="-457200">
              <a:lnSpc>
                <a:spcPct val="90000"/>
              </a:lnSpc>
              <a:spcBef>
                <a:spcPts val="1000"/>
              </a:spcBef>
              <a:buClr>
                <a:srgbClr val="E25423"/>
              </a:buClr>
              <a:buFont typeface="Wingdings" panose="05000000000000000000" pitchFamily="2" charset="2"/>
              <a:buChar char="§"/>
            </a:pPr>
            <a:r>
              <a:rPr lang="fr-FR" sz="2400" dirty="0"/>
              <a:t>Permettre au répondant de poser des questions</a:t>
            </a:r>
          </a:p>
          <a:p>
            <a:pPr marL="457200" indent="-457200">
              <a:lnSpc>
                <a:spcPct val="90000"/>
              </a:lnSpc>
              <a:spcBef>
                <a:spcPts val="1000"/>
              </a:spcBef>
              <a:buClr>
                <a:srgbClr val="E25423"/>
              </a:buClr>
              <a:buFont typeface="Wingdings" panose="05000000000000000000" pitchFamily="2" charset="2"/>
              <a:buChar char="§"/>
            </a:pPr>
            <a:r>
              <a:rPr lang="fr-FR" sz="2400" dirty="0"/>
              <a:t>Obtenir le consentement verbal du participant </a:t>
            </a:r>
          </a:p>
          <a:p>
            <a:pPr marL="457200" indent="-457200">
              <a:lnSpc>
                <a:spcPct val="90000"/>
              </a:lnSpc>
              <a:spcBef>
                <a:spcPts val="1000"/>
              </a:spcBef>
              <a:buClr>
                <a:srgbClr val="E25423"/>
              </a:buClr>
              <a:buFont typeface="Wingdings" panose="05000000000000000000" pitchFamily="2" charset="2"/>
              <a:buChar char="§"/>
            </a:pPr>
            <a:r>
              <a:rPr lang="fr-FR" sz="2400" dirty="0"/>
              <a:t>Mener l'entretien</a:t>
            </a:r>
          </a:p>
        </p:txBody>
      </p:sp>
      <p:pic>
        <p:nvPicPr>
          <p:cNvPr id="2051" name="Picture 3">
            <a:extLst>
              <a:ext uri="{FF2B5EF4-FFF2-40B4-BE49-F238E27FC236}">
                <a16:creationId xmlns:a16="http://schemas.microsoft.com/office/drawing/2014/main" id="{D1B9A294-EC93-22E9-FDBD-150ADB27E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279" y="846139"/>
            <a:ext cx="3786373" cy="504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7964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2F7A17F-16CA-97E0-E08C-7A9B58A78A8A}"/>
              </a:ext>
            </a:extLst>
          </p:cNvPr>
          <p:cNvPicPr>
            <a:picLocks noChangeAspect="1"/>
          </p:cNvPicPr>
          <p:nvPr/>
        </p:nvPicPr>
        <p:blipFill rotWithShape="1">
          <a:blip r:embed="rId3"/>
          <a:srcRect b="25000"/>
          <a:stretch/>
        </p:blipFill>
        <p:spPr>
          <a:xfrm>
            <a:off x="20" y="10"/>
            <a:ext cx="12191980" cy="6857990"/>
          </a:xfrm>
          <a:prstGeom prst="rect">
            <a:avLst/>
          </a:prstGeom>
        </p:spPr>
      </p:pic>
      <p:sp>
        <p:nvSpPr>
          <p:cNvPr id="51" name="Rectangle 2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904352" y="365126"/>
            <a:ext cx="10449448" cy="860773"/>
          </a:xfrm>
        </p:spPr>
        <p:txBody>
          <a:bodyPr vert="horz" lIns="91440" tIns="45720" rIns="91440" bIns="45720" rtlCol="0" anchor="ctr">
            <a:noAutofit/>
          </a:bodyPr>
          <a:lstStyle/>
          <a:p>
            <a:pPr marR="0" lvl="1" algn="l" rtl="0" fontAlgn="auto">
              <a:lnSpc>
                <a:spcPts val="4000"/>
              </a:lnSpc>
              <a:buClr>
                <a:srgbClr val="8D8B00"/>
              </a:buClr>
              <a:buSzTx/>
              <a:tabLst/>
              <a:defRPr/>
            </a:pPr>
            <a:r>
              <a:rPr lang="en-US" sz="2800" b="1" kern="1200" dirty="0">
                <a:solidFill>
                  <a:srgbClr val="DA521E"/>
                </a:solidFill>
                <a:latin typeface="+mn-lt"/>
                <a:ea typeface="+mn-ea"/>
                <a:cs typeface="+mn-cs"/>
              </a:rPr>
              <a:t>Planifier les ressources- Quels sont les besoins en ressources necessaires? Ressources humaines-Personnel</a:t>
            </a:r>
            <a:br>
              <a:rPr lang="en-US" sz="3200" b="1" kern="1200" dirty="0">
                <a:solidFill>
                  <a:srgbClr val="D9531E"/>
                </a:solidFill>
                <a:latin typeface="Calibri" pitchFamily="34" charset="0"/>
                <a:ea typeface="+mj-ea"/>
                <a:cs typeface="+mj-cs"/>
              </a:rPr>
            </a:br>
            <a:endParaRPr lang="en-US" sz="3200" b="1" kern="1200" dirty="0">
              <a:solidFill>
                <a:srgbClr val="D9531E"/>
              </a:solidFill>
              <a:latin typeface="Calibri" pitchFamily="34" charset="0"/>
              <a:ea typeface="+mj-ea"/>
              <a:cs typeface="+mj-cs"/>
            </a:endParaRPr>
          </a:p>
        </p:txBody>
      </p:sp>
      <p:graphicFrame>
        <p:nvGraphicFramePr>
          <p:cNvPr id="24" name="Text Placeholder 2">
            <a:extLst>
              <a:ext uri="{FF2B5EF4-FFF2-40B4-BE49-F238E27FC236}">
                <a16:creationId xmlns:a16="http://schemas.microsoft.com/office/drawing/2014/main" id="{2F481BA6-FA81-71E8-0D6E-AC05AF0B683A}"/>
              </a:ext>
            </a:extLst>
          </p:cNvPr>
          <p:cNvGraphicFramePr/>
          <p:nvPr>
            <p:extLst>
              <p:ext uri="{D42A27DB-BD31-4B8C-83A1-F6EECF244321}">
                <p14:modId xmlns:p14="http://schemas.microsoft.com/office/powerpoint/2010/main" val="4123863102"/>
              </p:ext>
            </p:extLst>
          </p:nvPr>
        </p:nvGraphicFramePr>
        <p:xfrm>
          <a:off x="653143" y="1494972"/>
          <a:ext cx="10700657" cy="53630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4742236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74638"/>
            <a:ext cx="10759440" cy="1417002"/>
          </a:xfrm>
        </p:spPr>
        <p:txBody>
          <a:bodyPr>
            <a:normAutofit fontScale="90000"/>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lang="fr-FR" dirty="0"/>
              <a:t>Familiarisées les enquêteurs avec les questionnaires et </a:t>
            </a:r>
            <a:r>
              <a:rPr lang="fr-FR" dirty="0">
                <a:ea typeface="+mn-ea"/>
                <a:cs typeface="+mn-cs"/>
              </a:rPr>
              <a:t>s</a:t>
            </a:r>
            <a:r>
              <a:rPr kumimoji="0" lang="fr-FR" sz="3733" b="1" i="0" u="none" strike="noStrike" kern="1200" cap="none" spc="0" normalizeH="0" baseline="0" noProof="0" dirty="0" err="1">
                <a:ln>
                  <a:noFill/>
                </a:ln>
                <a:solidFill>
                  <a:srgbClr val="D9531E"/>
                </a:solidFill>
                <a:effectLst/>
                <a:uLnTx/>
                <a:uFillTx/>
                <a:latin typeface="Calibri" pitchFamily="34" charset="0"/>
                <a:ea typeface="+mn-ea"/>
                <a:cs typeface="+mn-cs"/>
              </a:rPr>
              <a:t>auvegardé</a:t>
            </a:r>
            <a:r>
              <a:rPr kumimoji="0" lang="fr-FR" sz="3733" b="1" i="0" u="none" strike="noStrike" kern="1200" cap="none" spc="0" normalizeH="0" baseline="0" noProof="0" dirty="0">
                <a:ln>
                  <a:noFill/>
                </a:ln>
                <a:solidFill>
                  <a:srgbClr val="D9531E"/>
                </a:solidFill>
                <a:effectLst/>
                <a:uLnTx/>
                <a:uFillTx/>
                <a:latin typeface="Calibri" pitchFamily="34" charset="0"/>
                <a:ea typeface="+mn-ea"/>
                <a:cs typeface="+mn-cs"/>
              </a:rPr>
              <a:t> </a:t>
            </a:r>
            <a:r>
              <a:rPr lang="fr-FR" dirty="0">
                <a:ea typeface="+mn-ea"/>
                <a:cs typeface="+mn-cs"/>
              </a:rPr>
              <a:t>la </a:t>
            </a:r>
            <a:r>
              <a:rPr kumimoji="0" lang="fr-FR" sz="3733" b="1" i="0" u="none" strike="noStrike" kern="1200" cap="none" spc="0" normalizeH="0" baseline="0" noProof="0" dirty="0">
                <a:ln>
                  <a:noFill/>
                </a:ln>
                <a:solidFill>
                  <a:srgbClr val="D9531E"/>
                </a:solidFill>
                <a:effectLst/>
                <a:uLnTx/>
                <a:uFillTx/>
                <a:latin typeface="Calibri" pitchFamily="34" charset="0"/>
                <a:ea typeface="+mn-ea"/>
                <a:cs typeface="+mn-cs"/>
              </a:rPr>
              <a:t>transmission des données</a:t>
            </a:r>
            <a:b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dirty="0"/>
          </a:p>
        </p:txBody>
      </p:sp>
      <p:sp>
        <p:nvSpPr>
          <p:cNvPr id="3" name="Espace réservé du texte 2"/>
          <p:cNvSpPr>
            <a:spLocks noGrp="1"/>
          </p:cNvSpPr>
          <p:nvPr>
            <p:ph type="body" sz="quarter" idx="10"/>
          </p:nvPr>
        </p:nvSpPr>
        <p:spPr>
          <a:xfrm>
            <a:off x="525780" y="1463041"/>
            <a:ext cx="11056620" cy="4537710"/>
          </a:xfrm>
        </p:spPr>
        <p:txBody>
          <a:bodyPr>
            <a:normAutofit/>
          </a:bodyPr>
          <a:lstStyle/>
          <a:p>
            <a:pPr lvl="0"/>
            <a:r>
              <a:rPr lang="fr-FR" dirty="0">
                <a:solidFill>
                  <a:schemeClr val="tx1"/>
                </a:solidFill>
              </a:rPr>
              <a:t>les enquêteurs comprennent toutes les questions et comment les poser</a:t>
            </a:r>
          </a:p>
          <a:p>
            <a:r>
              <a:rPr lang="en-US" dirty="0">
                <a:solidFill>
                  <a:schemeClr val="tx1"/>
                </a:solidFill>
              </a:rPr>
              <a:t>Collecte des données d'enquête : questionnaires papier</a:t>
            </a:r>
            <a:endParaRPr lang="fr-FR" dirty="0">
              <a:solidFill>
                <a:schemeClr val="tx1"/>
              </a:solidFill>
            </a:endParaRPr>
          </a:p>
          <a:p>
            <a:pPr lvl="1"/>
            <a:r>
              <a:rPr lang="fr-FR" sz="2400" dirty="0">
                <a:solidFill>
                  <a:schemeClr val="tx1"/>
                </a:solidFill>
              </a:rPr>
              <a:t> Vérifié le questionnaire pour s'assurer que toutes les questions ont été répondues</a:t>
            </a:r>
          </a:p>
          <a:p>
            <a:pPr lvl="1"/>
            <a:r>
              <a:rPr lang="fr-FR" sz="2400" dirty="0">
                <a:solidFill>
                  <a:schemeClr val="tx1"/>
                </a:solidFill>
              </a:rPr>
              <a:t>Remettre au superviseur le questionnaire à la fin de la journée.</a:t>
            </a:r>
            <a:endParaRPr lang="fr-FR" dirty="0">
              <a:solidFill>
                <a:schemeClr val="tx1"/>
              </a:solidFill>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Collecte des données d'enquête : </a:t>
            </a:r>
            <a:r>
              <a:rPr kumimoji="0" lang="fr-FR" sz="2700" b="0" i="0" u="none" strike="noStrike" kern="1200" cap="none" spc="0" normalizeH="0" baseline="0" noProof="0" dirty="0">
                <a:ln>
                  <a:noFill/>
                </a:ln>
                <a:solidFill>
                  <a:prstClr val="black"/>
                </a:solidFill>
                <a:effectLst/>
                <a:uLnTx/>
                <a:uFillTx/>
                <a:latin typeface="Calibri" panose="020F0502020204030204"/>
                <a:ea typeface="+mn-ea"/>
                <a:cs typeface="+mn-cs"/>
              </a:rPr>
              <a:t>Tablette</a:t>
            </a: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r>
              <a:rPr lang="fr-FR" sz="2400" dirty="0">
                <a:solidFill>
                  <a:schemeClr val="tx1"/>
                </a:solidFill>
              </a:rPr>
              <a:t>Avoir l'occasion de s'exercer à soumettre des enregistrements à l'aide de la tablette.</a:t>
            </a:r>
          </a:p>
          <a:p>
            <a:pPr marL="0" indent="0">
              <a:buNone/>
            </a:pPr>
            <a:endParaRPr lang="en-US" dirty="0"/>
          </a:p>
        </p:txBody>
      </p:sp>
    </p:spTree>
    <p:extLst>
      <p:ext uri="{BB962C8B-B14F-4D97-AF65-F5344CB8AC3E}">
        <p14:creationId xmlns:p14="http://schemas.microsoft.com/office/powerpoint/2010/main" val="254088776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Planifier la collecte quotidienne des données ( section 9) </a:t>
            </a:r>
            <a:br>
              <a:rPr lang="en-US" dirty="0"/>
            </a:br>
            <a:endParaRPr lang="en-US" dirty="0"/>
          </a:p>
        </p:txBody>
      </p:sp>
      <p:sp>
        <p:nvSpPr>
          <p:cNvPr id="3" name="Espace réservé du texte 2"/>
          <p:cNvSpPr>
            <a:spLocks noGrp="1"/>
          </p:cNvSpPr>
          <p:nvPr>
            <p:ph type="body" sz="quarter" idx="10"/>
          </p:nvPr>
        </p:nvSpPr>
        <p:spPr/>
        <p:txBody>
          <a:bodyPr>
            <a:normAutofit/>
          </a:bodyPr>
          <a:lstStyle/>
          <a:p>
            <a:r>
              <a:rPr lang="en-US" dirty="0">
                <a:solidFill>
                  <a:schemeClr val="tx1"/>
                </a:solidFill>
              </a:rPr>
              <a:t>Etablir un calendrier pour chaque equipe en tenant compte de ces elements:</a:t>
            </a:r>
          </a:p>
          <a:p>
            <a:pPr lvl="1"/>
            <a:r>
              <a:rPr lang="fr-FR" dirty="0">
                <a:solidFill>
                  <a:schemeClr val="tx1"/>
                </a:solidFill>
              </a:rPr>
              <a:t>Nombre d'enquêtes qui peuvent être menées en une journée le contexte du terrain et la durée de l'enquête.</a:t>
            </a:r>
            <a:endParaRPr lang="en-US" dirty="0">
              <a:solidFill>
                <a:schemeClr val="tx1"/>
              </a:solidFill>
            </a:endParaRPr>
          </a:p>
          <a:p>
            <a:pPr lvl="1"/>
            <a:r>
              <a:rPr lang="fr-FR" dirty="0">
                <a:solidFill>
                  <a:schemeClr val="tx1"/>
                </a:solidFill>
              </a:rPr>
              <a:t>Attribution des entretiens en fonction de la proximité géographique.</a:t>
            </a:r>
            <a:endParaRPr lang="en-US" dirty="0">
              <a:solidFill>
                <a:schemeClr val="tx1"/>
              </a:solidFill>
            </a:endParaRPr>
          </a:p>
          <a:p>
            <a:pPr lvl="1"/>
            <a:r>
              <a:rPr lang="fr-FR" dirty="0">
                <a:solidFill>
                  <a:schemeClr val="tx1"/>
                </a:solidFill>
              </a:rPr>
              <a:t>Déplacement de l'équipe pour maximiser les possibilités de supervision.</a:t>
            </a:r>
            <a:endParaRPr lang="en-US" dirty="0">
              <a:solidFill>
                <a:schemeClr val="tx1"/>
              </a:solidFill>
            </a:endParaRPr>
          </a:p>
          <a:p>
            <a:pPr lvl="1"/>
            <a:r>
              <a:rPr lang="fr-FR" dirty="0">
                <a:solidFill>
                  <a:schemeClr val="tx1"/>
                </a:solidFill>
              </a:rPr>
              <a:t>Familiarité de chaque équipe avec la zone à enquêter.</a:t>
            </a:r>
            <a:endParaRPr lang="en-US" dirty="0">
              <a:solidFill>
                <a:schemeClr val="tx1"/>
              </a:solidFill>
            </a:endParaRPr>
          </a:p>
        </p:txBody>
      </p:sp>
    </p:spTree>
    <p:extLst>
      <p:ext uri="{BB962C8B-B14F-4D97-AF65-F5344CB8AC3E}">
        <p14:creationId xmlns:p14="http://schemas.microsoft.com/office/powerpoint/2010/main" val="131834450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en-US" dirty="0"/>
            </a:br>
            <a:r>
              <a:rPr lang="fr-FR" dirty="0"/>
              <a:t>Exemple d'un plan de collecte de données auprès de la population générale</a:t>
            </a:r>
            <a:endParaRPr lang="en-US" dirty="0"/>
          </a:p>
        </p:txBody>
      </p:sp>
      <p:graphicFrame>
        <p:nvGraphicFramePr>
          <p:cNvPr id="4" name="Tableau 3"/>
          <p:cNvGraphicFramePr>
            <a:graphicFrameLocks noGrp="1"/>
          </p:cNvGraphicFramePr>
          <p:nvPr/>
        </p:nvGraphicFramePr>
        <p:xfrm>
          <a:off x="609601" y="1828799"/>
          <a:ext cx="10972798" cy="4171950"/>
        </p:xfrm>
        <a:graphic>
          <a:graphicData uri="http://schemas.openxmlformats.org/drawingml/2006/table">
            <a:tbl>
              <a:tblPr firstRow="1" firstCol="1" bandRow="1"/>
              <a:tblGrid>
                <a:gridCol w="4375953">
                  <a:extLst>
                    <a:ext uri="{9D8B030D-6E8A-4147-A177-3AD203B41FA5}">
                      <a16:colId xmlns:a16="http://schemas.microsoft.com/office/drawing/2014/main" val="170161060"/>
                    </a:ext>
                  </a:extLst>
                </a:gridCol>
                <a:gridCol w="1424269">
                  <a:extLst>
                    <a:ext uri="{9D8B030D-6E8A-4147-A177-3AD203B41FA5}">
                      <a16:colId xmlns:a16="http://schemas.microsoft.com/office/drawing/2014/main" val="944611392"/>
                    </a:ext>
                  </a:extLst>
                </a:gridCol>
                <a:gridCol w="1753453">
                  <a:extLst>
                    <a:ext uri="{9D8B030D-6E8A-4147-A177-3AD203B41FA5}">
                      <a16:colId xmlns:a16="http://schemas.microsoft.com/office/drawing/2014/main" val="858776502"/>
                    </a:ext>
                  </a:extLst>
                </a:gridCol>
                <a:gridCol w="1753453">
                  <a:extLst>
                    <a:ext uri="{9D8B030D-6E8A-4147-A177-3AD203B41FA5}">
                      <a16:colId xmlns:a16="http://schemas.microsoft.com/office/drawing/2014/main" val="205851745"/>
                    </a:ext>
                  </a:extLst>
                </a:gridCol>
                <a:gridCol w="1665670">
                  <a:extLst>
                    <a:ext uri="{9D8B030D-6E8A-4147-A177-3AD203B41FA5}">
                      <a16:colId xmlns:a16="http://schemas.microsoft.com/office/drawing/2014/main" val="1028517172"/>
                    </a:ext>
                  </a:extLst>
                </a:gridCol>
              </a:tblGrid>
              <a:tr h="834390">
                <a:tc>
                  <a:txBody>
                    <a:bodyPr/>
                    <a:lstStyle/>
                    <a:p>
                      <a:pPr algn="ctr">
                        <a:lnSpc>
                          <a:spcPct val="107000"/>
                        </a:lnSpc>
                        <a:spcAft>
                          <a:spcPts val="8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Équipe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Zone de santé</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Village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Interviews (hommes)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Interviews (femmes)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250764"/>
                  </a:ext>
                </a:extLst>
              </a:tr>
              <a:tr h="834390">
                <a:tc>
                  <a:txBody>
                    <a:bodyPr/>
                    <a:lstStyle/>
                    <a:p>
                      <a:pPr>
                        <a:lnSpc>
                          <a:spcPct val="107000"/>
                        </a:lnSpc>
                        <a:spcAft>
                          <a:spcPts val="800"/>
                        </a:spcAft>
                      </a:pPr>
                      <a:r>
                        <a:rPr lang="fr-FR" sz="2000">
                          <a:effectLst/>
                          <a:latin typeface="Calibri" panose="020F0502020204030204" pitchFamily="34" charset="0"/>
                          <a:ea typeface="Times New Roman" panose="02020603050405020304" pitchFamily="18" charset="0"/>
                          <a:cs typeface="Times New Roman" panose="02020603050405020304" pitchFamily="18" charset="0"/>
                        </a:rPr>
                        <a:t>Équipe 1 (personne A, personne B)</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Katwa</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Kihumulire</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4</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4</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63860194"/>
                  </a:ext>
                </a:extLst>
              </a:tr>
              <a:tr h="834390">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Équipe 1 </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Katwa</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Matanda</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3</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3</a:t>
                      </a:r>
                    </a:p>
                  </a:txBody>
                  <a:tcPr marL="6350" marR="6350" marT="0" marB="0">
                    <a:lnL>
                      <a:noFill/>
                    </a:lnL>
                    <a:lnR>
                      <a:noFill/>
                    </a:lnR>
                    <a:lnT>
                      <a:noFill/>
                    </a:lnT>
                    <a:lnB>
                      <a:noFill/>
                    </a:lnB>
                  </a:tcPr>
                </a:tc>
                <a:extLst>
                  <a:ext uri="{0D108BD9-81ED-4DB2-BD59-A6C34878D82A}">
                    <a16:rowId xmlns:a16="http://schemas.microsoft.com/office/drawing/2014/main" val="3256323964"/>
                  </a:ext>
                </a:extLst>
              </a:tr>
              <a:tr h="834390">
                <a:tc>
                  <a:txBody>
                    <a:bodyPr/>
                    <a:lstStyle/>
                    <a:p>
                      <a:pPr>
                        <a:lnSpc>
                          <a:spcPct val="107000"/>
                        </a:lnSpc>
                        <a:spcAft>
                          <a:spcPts val="800"/>
                        </a:spcAft>
                      </a:pPr>
                      <a:r>
                        <a:rPr lang="fr-FR" sz="2000">
                          <a:effectLst/>
                          <a:latin typeface="Calibri" panose="020F0502020204030204" pitchFamily="34" charset="0"/>
                          <a:ea typeface="Times New Roman" panose="02020603050405020304" pitchFamily="18" charset="0"/>
                          <a:cs typeface="Times New Roman" panose="02020603050405020304" pitchFamily="18" charset="0"/>
                        </a:rPr>
                        <a:t>Équipe 2 (personne C, personne D)</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Butembo</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Bwinyole</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5</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5</a:t>
                      </a:r>
                    </a:p>
                  </a:txBody>
                  <a:tcPr marL="6350" marR="6350" marT="0" marB="0">
                    <a:lnL>
                      <a:noFill/>
                    </a:lnL>
                    <a:lnR>
                      <a:noFill/>
                    </a:lnR>
                    <a:lnT>
                      <a:noFill/>
                    </a:lnT>
                    <a:lnB>
                      <a:noFill/>
                    </a:lnB>
                  </a:tcPr>
                </a:tc>
                <a:extLst>
                  <a:ext uri="{0D108BD9-81ED-4DB2-BD59-A6C34878D82A}">
                    <a16:rowId xmlns:a16="http://schemas.microsoft.com/office/drawing/2014/main" val="3556893505"/>
                  </a:ext>
                </a:extLst>
              </a:tr>
              <a:tr h="834390">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gn="ctr">
                        <a:lnSpc>
                          <a:spcPct val="107000"/>
                        </a:lnSpc>
                        <a:spcAft>
                          <a:spcPts val="8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extLst>
                  <a:ext uri="{0D108BD9-81ED-4DB2-BD59-A6C34878D82A}">
                    <a16:rowId xmlns:a16="http://schemas.microsoft.com/office/drawing/2014/main" val="1644078183"/>
                  </a:ext>
                </a:extLst>
              </a:tr>
            </a:tbl>
          </a:graphicData>
        </a:graphic>
      </p:graphicFrame>
    </p:spTree>
    <p:extLst>
      <p:ext uri="{BB962C8B-B14F-4D97-AF65-F5344CB8AC3E}">
        <p14:creationId xmlns:p14="http://schemas.microsoft.com/office/powerpoint/2010/main" val="214650769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Nombre d’enquêteurs nécessaire pour une enquête</a:t>
            </a:r>
            <a:endParaRPr lang="en-US" dirty="0"/>
          </a:p>
        </p:txBody>
      </p:sp>
      <p:sp>
        <p:nvSpPr>
          <p:cNvPr id="3" name="Espace réservé du texte 2"/>
          <p:cNvSpPr>
            <a:spLocks noGrp="1"/>
          </p:cNvSpPr>
          <p:nvPr>
            <p:ph type="body" sz="quarter" idx="10"/>
          </p:nvPr>
        </p:nvSpPr>
        <p:spPr>
          <a:xfrm>
            <a:off x="609600" y="1588771"/>
            <a:ext cx="6133024" cy="4411980"/>
          </a:xfrm>
        </p:spPr>
        <p:txBody>
          <a:bodyPr/>
          <a:lstStyle/>
          <a:p>
            <a:r>
              <a:rPr lang="fr-FR" dirty="0">
                <a:solidFill>
                  <a:schemeClr val="tx1"/>
                </a:solidFill>
              </a:rPr>
              <a:t>Le nombre d’enquêteurs dépend de:</a:t>
            </a:r>
          </a:p>
          <a:p>
            <a:pPr lvl="1"/>
            <a:r>
              <a:rPr lang="fr-FR" dirty="0">
                <a:solidFill>
                  <a:schemeClr val="tx1"/>
                </a:solidFill>
              </a:rPr>
              <a:t>l'étendue géographique et le nombre d'unités à visiter.</a:t>
            </a:r>
          </a:p>
          <a:p>
            <a:pPr lvl="1"/>
            <a:r>
              <a:rPr lang="fr-FR" dirty="0">
                <a:solidFill>
                  <a:schemeClr val="tx1"/>
                </a:solidFill>
              </a:rPr>
              <a:t>l'accessibilité des ménages pour achever la collecte des données dans le temps imparti.</a:t>
            </a:r>
            <a:endParaRPr lang="en-US" dirty="0">
              <a:solidFill>
                <a:schemeClr val="tx1"/>
              </a:solidFill>
            </a:endParaRPr>
          </a:p>
          <a:p>
            <a:pPr lvl="1"/>
            <a:r>
              <a:rPr lang="fr-FR" dirty="0">
                <a:solidFill>
                  <a:schemeClr val="tx1"/>
                </a:solidFill>
              </a:rPr>
              <a:t>Prévision d'envoyer les collecteurs de données en équipes de deux ou plus.</a:t>
            </a:r>
          </a:p>
          <a:p>
            <a:pPr marL="0" indent="0">
              <a:buNone/>
            </a:pPr>
            <a:endParaRPr lang="en-US" dirty="0"/>
          </a:p>
        </p:txBody>
      </p:sp>
      <p:pic>
        <p:nvPicPr>
          <p:cNvPr id="3075" name="Picture 3">
            <a:extLst>
              <a:ext uri="{FF2B5EF4-FFF2-40B4-BE49-F238E27FC236}">
                <a16:creationId xmlns:a16="http://schemas.microsoft.com/office/drawing/2014/main" id="{24D6C8C1-4C55-1798-B28C-A39A5FE9C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624" y="1703069"/>
            <a:ext cx="5307137" cy="414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86597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Matériel de collecte des données d'enquête</a:t>
            </a:r>
            <a:endParaRPr lang="en-US" dirty="0"/>
          </a:p>
        </p:txBody>
      </p:sp>
      <p:sp>
        <p:nvSpPr>
          <p:cNvPr id="3" name="Espace réservé du texte 2"/>
          <p:cNvSpPr>
            <a:spLocks noGrp="1"/>
          </p:cNvSpPr>
          <p:nvPr>
            <p:ph type="body" sz="quarter" idx="10"/>
          </p:nvPr>
        </p:nvSpPr>
        <p:spPr/>
        <p:txBody>
          <a:bodyPr>
            <a:normAutofit lnSpcReduction="10000"/>
          </a:bodyPr>
          <a:lstStyle/>
          <a:p>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Le Collecteurs de données suivent un plan remit par leurs superviseurs.</a:t>
            </a:r>
          </a:p>
          <a:p>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Pour une enquête papier:</a:t>
            </a:r>
          </a:p>
          <a:p>
            <a:pPr lvl="1"/>
            <a:r>
              <a:rPr lang="fr-FR" sz="2600" dirty="0">
                <a:solidFill>
                  <a:prstClr val="black"/>
                </a:solidFill>
                <a:latin typeface="Calibri" panose="020F0502020204030204"/>
              </a:rPr>
              <a:t>N</a:t>
            </a:r>
            <a:r>
              <a:rPr kumimoji="0" lang="fr-FR" sz="2600" b="0" i="0" u="none" strike="noStrike" kern="1200" cap="none" spc="0" normalizeH="0" baseline="0" noProof="0" dirty="0" err="1">
                <a:ln>
                  <a:noFill/>
                </a:ln>
                <a:solidFill>
                  <a:prstClr val="black"/>
                </a:solidFill>
                <a:effectLst/>
                <a:uLnTx/>
                <a:uFillTx/>
                <a:latin typeface="Calibri" panose="020F0502020204030204"/>
                <a:ea typeface="+mn-ea"/>
                <a:cs typeface="+mn-cs"/>
              </a:rPr>
              <a:t>oter</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 toutes les fois la personne a refusé de participer et prévoir un registre pour noter les refus. </a:t>
            </a:r>
          </a:p>
          <a:p>
            <a:r>
              <a:rPr lang="fr-FR" sz="2600" dirty="0">
                <a:solidFill>
                  <a:prstClr val="black"/>
                </a:solidFill>
                <a:latin typeface="Calibri" panose="020F0502020204030204"/>
              </a:rPr>
              <a:t>Pour une </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tablette</a:t>
            </a:r>
            <a:r>
              <a:rPr lang="fr-FR" sz="2600" dirty="0">
                <a:solidFill>
                  <a:prstClr val="black"/>
                </a:solidFill>
                <a:latin typeface="Calibri" panose="020F0502020204030204"/>
              </a:rPr>
              <a:t>:</a:t>
            </a:r>
          </a:p>
          <a:p>
            <a:pPr lvl="1"/>
            <a:r>
              <a:rPr lang="fr-FR" sz="2600" dirty="0">
                <a:solidFill>
                  <a:prstClr val="black"/>
                </a:solidFill>
                <a:latin typeface="Calibri" panose="020F0502020204030204"/>
              </a:rPr>
              <a:t>N</a:t>
            </a:r>
            <a:r>
              <a:rPr kumimoji="0" lang="fr-FR" sz="2600" b="0" i="0" u="none" strike="noStrike" kern="1200" cap="none" spc="0" normalizeH="0" baseline="0" noProof="0" dirty="0" err="1">
                <a:ln>
                  <a:noFill/>
                </a:ln>
                <a:solidFill>
                  <a:prstClr val="black"/>
                </a:solidFill>
                <a:effectLst/>
                <a:uLnTx/>
                <a:uFillTx/>
                <a:latin typeface="Calibri" panose="020F0502020204030204"/>
                <a:ea typeface="+mn-ea"/>
                <a:cs typeface="+mn-cs"/>
              </a:rPr>
              <a:t>oter</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 "refus" au début de l'enquête et laisser le reste de l'entrée en blanc</a:t>
            </a:r>
            <a:endParaRPr lang="fr-FR" sz="2600" dirty="0">
              <a:solidFill>
                <a:prstClr val="black"/>
              </a:solidFill>
              <a:latin typeface="Calibri" panose="020F0502020204030204"/>
            </a:endParaRPr>
          </a:p>
          <a:p>
            <a:pPr marL="457189" lvl="1" indent="-457189">
              <a:spcBef>
                <a:spcPts val="1000"/>
              </a:spcBef>
              <a:buClr>
                <a:srgbClr val="E25423"/>
              </a:buClr>
              <a:buFont typeface="Wingdings" panose="05000000000000000000" pitchFamily="2" charset="2"/>
              <a:buChar char="§"/>
            </a:pPr>
            <a:r>
              <a:rPr lang="fr-FR" sz="2600" noProof="0" dirty="0">
                <a:solidFill>
                  <a:prstClr val="black"/>
                </a:solidFill>
                <a:latin typeface="Calibri" panose="020F0502020204030204"/>
              </a:rPr>
              <a:t>L</a:t>
            </a:r>
            <a:r>
              <a:rPr lang="fr-FR" sz="2600" dirty="0">
                <a:solidFill>
                  <a:prstClr val="black"/>
                </a:solidFill>
                <a:latin typeface="Calibri" panose="020F0502020204030204"/>
              </a:rPr>
              <a:t>e plan doit inclure le nombre d'entretiens à réaliser chaque jour et des instructions sur ce qu'il faut faire des formulaires ou des tablettes à la fin de chaque journée. </a:t>
            </a:r>
          </a:p>
          <a:p>
            <a:pPr marL="457189" lvl="1" indent="-457189">
              <a:spcBef>
                <a:spcPts val="1000"/>
              </a:spcBef>
              <a:buClr>
                <a:srgbClr val="E25423"/>
              </a:buClr>
              <a:buFont typeface="Wingdings" panose="05000000000000000000" pitchFamily="2" charset="2"/>
              <a:buChar char="§"/>
            </a:pPr>
            <a:endParaRPr lang="fr-FR" sz="2600" dirty="0">
              <a:solidFill>
                <a:prstClr val="black"/>
              </a:solidFill>
              <a:latin typeface="Calibri" panose="020F0502020204030204"/>
            </a:endParaRPr>
          </a:p>
          <a:p>
            <a:pPr marL="457200" lvl="1" indent="0">
              <a:buNone/>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91416300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655803"/>
          </a:xfrm>
        </p:spPr>
        <p:txBody>
          <a:bodyPr anchor="t">
            <a:normAutofit fontScale="90000"/>
          </a:bodyPr>
          <a:lstStyle/>
          <a:p>
            <a:r>
              <a:rPr lang="fr-FR" dirty="0"/>
              <a:t>Supervision de la collecte des données ( section 10) </a:t>
            </a:r>
            <a:br>
              <a:rPr lang="en-US" dirty="0"/>
            </a:br>
            <a:endParaRPr lang="en-US" dirty="0"/>
          </a:p>
        </p:txBody>
      </p:sp>
      <p:sp>
        <p:nvSpPr>
          <p:cNvPr id="3" name="Espace réservé du texte 2"/>
          <p:cNvSpPr>
            <a:spLocks noGrp="1"/>
          </p:cNvSpPr>
          <p:nvPr>
            <p:ph type="body" sz="quarter" idx="10"/>
          </p:nvPr>
        </p:nvSpPr>
        <p:spPr/>
        <p:txBody>
          <a:bodyPr>
            <a:normAutofit/>
          </a:bodyPr>
          <a:lstStyle/>
          <a:p>
            <a:r>
              <a:rPr lang="fr-FR" sz="2600" dirty="0">
                <a:solidFill>
                  <a:prstClr val="black"/>
                </a:solidFill>
                <a:latin typeface="Calibri" panose="020F0502020204030204"/>
              </a:rPr>
              <a:t>Une équipe de superviseurs de terrain supervise la collecte de données pour garantir la qualité des données. </a:t>
            </a:r>
          </a:p>
          <a:p>
            <a:pPr lvl="1"/>
            <a:r>
              <a:rPr lang="fr-FR" sz="2600" dirty="0">
                <a:solidFill>
                  <a:prstClr val="black"/>
                </a:solidFill>
                <a:latin typeface="Calibri" panose="020F0502020204030204"/>
              </a:rPr>
              <a:t>Assurer la supervision quotidienne des collecteurs de données.</a:t>
            </a:r>
          </a:p>
          <a:p>
            <a:pPr lvl="1"/>
            <a:r>
              <a:rPr lang="fr-FR" sz="2600" dirty="0">
                <a:solidFill>
                  <a:prstClr val="black"/>
                </a:solidFill>
                <a:latin typeface="Calibri" panose="020F0502020204030204"/>
              </a:rPr>
              <a:t>Être disponible en cas de difficulté. </a:t>
            </a:r>
            <a:endParaRPr lang="en-US" sz="2600" dirty="0">
              <a:solidFill>
                <a:prstClr val="black"/>
              </a:solidFill>
              <a:latin typeface="Calibri" panose="020F0502020204030204"/>
            </a:endParaRPr>
          </a:p>
          <a:p>
            <a:pPr lvl="1"/>
            <a:r>
              <a:rPr lang="fr-FR" sz="2600" dirty="0">
                <a:solidFill>
                  <a:prstClr val="black"/>
                </a:solidFill>
                <a:latin typeface="Calibri" panose="020F0502020204030204"/>
              </a:rPr>
              <a:t>Communiquez avec le coordinateur de terrain s'il y a des changements importants ou des préoccupations. </a:t>
            </a:r>
            <a:endParaRPr lang="en-US" sz="2600" dirty="0">
              <a:solidFill>
                <a:prstClr val="black"/>
              </a:solidFill>
              <a:latin typeface="Calibri" panose="020F0502020204030204"/>
            </a:endParaRPr>
          </a:p>
        </p:txBody>
      </p:sp>
    </p:spTree>
    <p:extLst>
      <p:ext uri="{BB962C8B-B14F-4D97-AF65-F5344CB8AC3E}">
        <p14:creationId xmlns:p14="http://schemas.microsoft.com/office/powerpoint/2010/main" val="393160699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Le coordinateur de terrain </a:t>
            </a:r>
            <a:endParaRPr lang="en-US" dirty="0"/>
          </a:p>
        </p:txBody>
      </p:sp>
      <p:sp>
        <p:nvSpPr>
          <p:cNvPr id="3" name="Espace réservé du texte 2"/>
          <p:cNvSpPr>
            <a:spLocks noGrp="1"/>
          </p:cNvSpPr>
          <p:nvPr>
            <p:ph type="body" sz="quarter" idx="10"/>
          </p:nvPr>
        </p:nvSpPr>
        <p:spPr/>
        <p:txBody>
          <a:bodyPr/>
          <a:lstStyle/>
          <a:p>
            <a:r>
              <a:rPr lang="fr-FR" sz="2600" dirty="0">
                <a:solidFill>
                  <a:prstClr val="black"/>
                </a:solidFill>
                <a:latin typeface="Calibri" panose="020F0502020204030204"/>
              </a:rPr>
              <a:t>Supervise les superviseurs </a:t>
            </a:r>
          </a:p>
          <a:p>
            <a:r>
              <a:rPr lang="fr-FR" sz="2600" dirty="0">
                <a:solidFill>
                  <a:prstClr val="black"/>
                </a:solidFill>
                <a:latin typeface="Calibri" panose="020F0502020204030204"/>
              </a:rPr>
              <a:t>Fournit des informations contenant les noms et les numéros de contact de chaque équipe et le plan quotidien de collecte des données</a:t>
            </a:r>
            <a:endParaRPr lang="en-US" sz="2600" dirty="0">
              <a:solidFill>
                <a:prstClr val="black"/>
              </a:solidFill>
              <a:latin typeface="Calibri" panose="020F0502020204030204"/>
            </a:endParaRPr>
          </a:p>
          <a:p>
            <a:r>
              <a:rPr lang="fr-FR" sz="2600" dirty="0">
                <a:solidFill>
                  <a:prstClr val="black"/>
                </a:solidFill>
                <a:latin typeface="Calibri" panose="020F0502020204030204"/>
              </a:rPr>
              <a:t>Soutient les superviseurs de terrain ou les collecteurs de données en cas de problème majeur.</a:t>
            </a:r>
            <a:endParaRPr lang="en-US" sz="260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197410668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p:txBody>
          <a:bodyPr>
            <a:normAutofit/>
          </a:bodyPr>
          <a:lstStyle/>
          <a:p>
            <a:pPr lvl="0"/>
            <a:r>
              <a:rPr lang="en-US" sz="3600" dirty="0">
                <a:solidFill>
                  <a:schemeClr val="accent2">
                    <a:lumMod val="75000"/>
                  </a:schemeClr>
                </a:solidFill>
              </a:rPr>
              <a:t>Téléchargement, nettoyage et analyse des données (section 11)</a:t>
            </a:r>
            <a:endParaRPr lang="en-US" sz="32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599" y="1545166"/>
            <a:ext cx="11336977" cy="4926885"/>
          </a:xfrm>
        </p:spPr>
        <p:txBody>
          <a:bodyPr>
            <a:normAutofit/>
          </a:bodyPr>
          <a:lstStyle/>
          <a:p>
            <a:pPr lvl="0">
              <a:lnSpc>
                <a:spcPct val="100000"/>
              </a:lnSpc>
            </a:pPr>
            <a:r>
              <a:rPr lang="en-US" sz="2800" dirty="0">
                <a:solidFill>
                  <a:schemeClr val="tx1"/>
                </a:solidFill>
              </a:rPr>
              <a:t>Les données sont dans </a:t>
            </a:r>
            <a:r>
              <a:rPr lang="en-US" sz="2800" dirty="0" err="1">
                <a:solidFill>
                  <a:schemeClr val="tx1"/>
                </a:solidFill>
              </a:rPr>
              <a:t>KoBo</a:t>
            </a:r>
            <a:r>
              <a:rPr lang="en-US" sz="2800" dirty="0">
                <a:solidFill>
                  <a:schemeClr val="tx1"/>
                </a:solidFill>
              </a:rPr>
              <a:t> ou une autre base de données d'enquête </a:t>
            </a:r>
          </a:p>
          <a:p>
            <a:pPr lvl="0">
              <a:lnSpc>
                <a:spcPct val="100000"/>
              </a:lnSpc>
            </a:pPr>
            <a:r>
              <a:rPr lang="en-US" sz="2800" dirty="0">
                <a:solidFill>
                  <a:schemeClr val="tx1"/>
                </a:solidFill>
              </a:rPr>
              <a:t>Aperçu des étapes :</a:t>
            </a:r>
          </a:p>
          <a:p>
            <a:pPr lvl="1">
              <a:lnSpc>
                <a:spcPct val="100000"/>
              </a:lnSpc>
            </a:pPr>
            <a:r>
              <a:rPr lang="en-US" sz="2800" dirty="0">
                <a:solidFill>
                  <a:schemeClr val="tx1"/>
                </a:solidFill>
              </a:rPr>
              <a:t>Télécharger les données dans une feuille de calcul Excel (sections 11.1, 11.2)</a:t>
            </a:r>
          </a:p>
          <a:p>
            <a:pPr lvl="1">
              <a:lnSpc>
                <a:spcPct val="100000"/>
              </a:lnSpc>
            </a:pPr>
            <a:r>
              <a:rPr lang="en-US" sz="2800" dirty="0">
                <a:solidFill>
                  <a:schemeClr val="tx1"/>
                </a:solidFill>
              </a:rPr>
              <a:t>Examinez les données pour identifier tout problème ou erreur de téléchargement, corrigez les problèmes (11.3).</a:t>
            </a:r>
          </a:p>
          <a:p>
            <a:pPr lvl="1">
              <a:lnSpc>
                <a:spcPct val="100000"/>
              </a:lnSpc>
            </a:pPr>
            <a:r>
              <a:rPr lang="en-US" sz="2800" dirty="0">
                <a:solidFill>
                  <a:schemeClr val="tx1"/>
                </a:solidFill>
              </a:rPr>
              <a:t>Chargez la feuille de calcul nettoyée dans le programme d'analyse des données. </a:t>
            </a:r>
          </a:p>
          <a:p>
            <a:pPr lvl="2">
              <a:lnSpc>
                <a:spcPct val="100000"/>
              </a:lnSpc>
            </a:pPr>
            <a:r>
              <a:rPr lang="en-US" sz="2800" dirty="0">
                <a:solidFill>
                  <a:schemeClr val="tx1"/>
                </a:solidFill>
              </a:rPr>
              <a:t>Programme d'analyse des données Epi Info (11.4)</a:t>
            </a:r>
          </a:p>
          <a:p>
            <a:pPr lvl="2">
              <a:lnSpc>
                <a:spcPct val="100000"/>
              </a:lnSpc>
            </a:pPr>
            <a:r>
              <a:rPr lang="en-US" sz="2800" dirty="0">
                <a:solidFill>
                  <a:schemeClr val="tx1"/>
                </a:solidFill>
              </a:rPr>
              <a:t>Autre programme de données de votre choix (R, SPSS, SAS)</a:t>
            </a: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Tree>
    <p:extLst>
      <p:ext uri="{BB962C8B-B14F-4D97-AF65-F5344CB8AC3E}">
        <p14:creationId xmlns:p14="http://schemas.microsoft.com/office/powerpoint/2010/main" val="228644153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4370" y="553105"/>
            <a:ext cx="10908030" cy="864534"/>
          </a:xfrm>
        </p:spPr>
        <p:txBody>
          <a:bodyPr anchor="ctr">
            <a:normAutofit fontScale="90000"/>
          </a:bodyPr>
          <a:lstStyle/>
          <a:p>
            <a:pPr marR="0" lvl="0" algn="l" defTabSz="914400" rtl="0" eaLnBrk="1" fontAlgn="auto" latinLnBrk="0" hangingPunct="1">
              <a:lnSpc>
                <a:spcPct val="100000"/>
              </a:lnSpc>
              <a:spcBef>
                <a:spcPts val="0"/>
              </a:spcBef>
              <a:spcAft>
                <a:spcPts val="0"/>
              </a:spcAft>
              <a:buClrTx/>
              <a:buSzTx/>
              <a:tabLst/>
              <a:defRPr/>
            </a:pPr>
            <a:r>
              <a:rPr lang="fr-FR" sz="4000" dirty="0"/>
              <a:t>Saisie des données du questionnaire dans KoBo: Connecter à votre compte </a:t>
            </a:r>
            <a:r>
              <a:rPr lang="fr-FR" altLang="en-US" sz="4000" dirty="0"/>
              <a:t>sélectionner l'enquête que vous avez déployée</a:t>
            </a:r>
            <a:br>
              <a:rPr lang="fr-FR" altLang="en-US" sz="4000" dirty="0"/>
            </a:br>
            <a:endParaRPr lang="en-US" sz="4000" dirty="0"/>
          </a:p>
        </p:txBody>
      </p:sp>
      <p:pic>
        <p:nvPicPr>
          <p:cNvPr id="11" name="Picture 10">
            <a:extLst>
              <a:ext uri="{FF2B5EF4-FFF2-40B4-BE49-F238E27FC236}">
                <a16:creationId xmlns:a16="http://schemas.microsoft.com/office/drawing/2014/main" id="{D73DAF6A-591E-386B-81B1-929D34E79B9F}"/>
              </a:ext>
            </a:extLst>
          </p:cNvPr>
          <p:cNvPicPr>
            <a:picLocks noChangeAspect="1"/>
          </p:cNvPicPr>
          <p:nvPr/>
        </p:nvPicPr>
        <p:blipFill>
          <a:blip r:embed="rId3"/>
          <a:stretch>
            <a:fillRect/>
          </a:stretch>
        </p:blipFill>
        <p:spPr>
          <a:xfrm>
            <a:off x="1074420" y="1611630"/>
            <a:ext cx="10137676" cy="4558480"/>
          </a:xfrm>
          <a:prstGeom prst="rect">
            <a:avLst/>
          </a:prstGeom>
        </p:spPr>
      </p:pic>
    </p:spTree>
    <p:extLst>
      <p:ext uri="{BB962C8B-B14F-4D97-AF65-F5344CB8AC3E}">
        <p14:creationId xmlns:p14="http://schemas.microsoft.com/office/powerpoint/2010/main" val="253051351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8640" y="674370"/>
            <a:ext cx="11376660" cy="743269"/>
          </a:xfrm>
        </p:spPr>
        <p:txBody>
          <a:bodyPr anchor="ctr">
            <a:normAutofit fontScale="90000"/>
          </a:bodyPr>
          <a:lstStyle/>
          <a:p>
            <a:r>
              <a:rPr lang="fr-FR" altLang="en-US" sz="4000" dirty="0"/>
              <a:t>Sélectionner "FORMULAIRE en haut de l'écran</a:t>
            </a:r>
            <a:br>
              <a:rPr lang="fr-FR" altLang="en-US" sz="4000" dirty="0"/>
            </a:br>
            <a:r>
              <a:rPr lang="fr-FR" altLang="en-US" sz="4000" dirty="0"/>
              <a:t>ensuite "OUVRIR" en bas à droite de l'écran Après la dernière question,</a:t>
            </a:r>
            <a:br>
              <a:rPr lang="fr-FR" altLang="en-US" sz="4000" dirty="0"/>
            </a:br>
            <a:endParaRPr lang="en-US" sz="4000" dirty="0"/>
          </a:p>
        </p:txBody>
      </p:sp>
      <p:sp>
        <p:nvSpPr>
          <p:cNvPr id="7" name="Rectangle 6"/>
          <p:cNvSpPr/>
          <p:nvPr/>
        </p:nvSpPr>
        <p:spPr>
          <a:xfrm>
            <a:off x="1052474" y="1417639"/>
            <a:ext cx="4853026" cy="646331"/>
          </a:xfrm>
          <a:prstGeom prst="rect">
            <a:avLst/>
          </a:prstGeom>
        </p:spPr>
        <p:txBody>
          <a:bodyPr wrap="square">
            <a:spAutoFit/>
          </a:bodyPr>
          <a:lstStyle/>
          <a:p>
            <a:endParaRPr lang="en-US" altLang="en-US" dirty="0"/>
          </a:p>
          <a:p>
            <a:endParaRPr lang="en-US" dirty="0"/>
          </a:p>
        </p:txBody>
      </p:sp>
      <p:pic>
        <p:nvPicPr>
          <p:cNvPr id="5" name="Picture 4">
            <a:extLst>
              <a:ext uri="{FF2B5EF4-FFF2-40B4-BE49-F238E27FC236}">
                <a16:creationId xmlns:a16="http://schemas.microsoft.com/office/drawing/2014/main" id="{3E9609A6-2C49-3270-7E9C-87BF4D1050E9}"/>
              </a:ext>
            </a:extLst>
          </p:cNvPr>
          <p:cNvPicPr>
            <a:picLocks noChangeAspect="1"/>
          </p:cNvPicPr>
          <p:nvPr/>
        </p:nvPicPr>
        <p:blipFill>
          <a:blip r:embed="rId3"/>
          <a:stretch>
            <a:fillRect/>
          </a:stretch>
        </p:blipFill>
        <p:spPr>
          <a:xfrm>
            <a:off x="902970" y="1784147"/>
            <a:ext cx="9784080" cy="439948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5C62278-D916-D67E-05AC-8964DF8D71DD}"/>
                  </a:ext>
                </a:extLst>
              </p14:cNvPr>
              <p14:cNvContentPartPr/>
              <p14:nvPr/>
            </p14:nvContentPartPr>
            <p14:xfrm>
              <a:off x="5713470" y="2228220"/>
              <a:ext cx="1291320" cy="732600"/>
            </p14:xfrm>
          </p:contentPart>
        </mc:Choice>
        <mc:Fallback xmlns="">
          <p:pic>
            <p:nvPicPr>
              <p:cNvPr id="6" name="Ink 5">
                <a:extLst>
                  <a:ext uri="{FF2B5EF4-FFF2-40B4-BE49-F238E27FC236}">
                    <a16:creationId xmlns:a16="http://schemas.microsoft.com/office/drawing/2014/main" id="{15C62278-D916-D67E-05AC-8964DF8D71DD}"/>
                  </a:ext>
                </a:extLst>
              </p:cNvPr>
              <p:cNvPicPr/>
              <p:nvPr/>
            </p:nvPicPr>
            <p:blipFill>
              <a:blip r:embed="rId5"/>
              <a:stretch>
                <a:fillRect/>
              </a:stretch>
            </p:blipFill>
            <p:spPr>
              <a:xfrm>
                <a:off x="5704470" y="2219580"/>
                <a:ext cx="1308960" cy="750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11F59590-DA76-8B8D-4D4E-C2CB14293A37}"/>
                  </a:ext>
                </a:extLst>
              </p14:cNvPr>
              <p14:cNvContentPartPr/>
              <p14:nvPr/>
            </p14:nvContentPartPr>
            <p14:xfrm>
              <a:off x="9393030" y="4822380"/>
              <a:ext cx="905400" cy="788400"/>
            </p14:xfrm>
          </p:contentPart>
        </mc:Choice>
        <mc:Fallback xmlns="">
          <p:pic>
            <p:nvPicPr>
              <p:cNvPr id="9" name="Ink 8">
                <a:extLst>
                  <a:ext uri="{FF2B5EF4-FFF2-40B4-BE49-F238E27FC236}">
                    <a16:creationId xmlns:a16="http://schemas.microsoft.com/office/drawing/2014/main" id="{11F59590-DA76-8B8D-4D4E-C2CB14293A37}"/>
                  </a:ext>
                </a:extLst>
              </p:cNvPr>
              <p:cNvPicPr/>
              <p:nvPr/>
            </p:nvPicPr>
            <p:blipFill>
              <a:blip r:embed="rId7"/>
              <a:stretch>
                <a:fillRect/>
              </a:stretch>
            </p:blipFill>
            <p:spPr>
              <a:xfrm>
                <a:off x="9384390" y="4813740"/>
                <a:ext cx="923040" cy="806040"/>
              </a:xfrm>
              <a:prstGeom prst="rect">
                <a:avLst/>
              </a:prstGeom>
            </p:spPr>
          </p:pic>
        </mc:Fallback>
      </mc:AlternateContent>
    </p:spTree>
    <p:extLst>
      <p:ext uri="{BB962C8B-B14F-4D97-AF65-F5344CB8AC3E}">
        <p14:creationId xmlns:p14="http://schemas.microsoft.com/office/powerpoint/2010/main" val="40946997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8286" y="274639"/>
            <a:ext cx="9863117" cy="1532542"/>
          </a:xfrm>
        </p:spPr>
        <p:txBody>
          <a:bodyPr anchor="t">
            <a:noAutofit/>
          </a:bodyPr>
          <a:lstStyle/>
          <a:p>
            <a:pPr>
              <a:buClr>
                <a:srgbClr val="E25423"/>
              </a:buClr>
            </a:pPr>
            <a:r>
              <a:rPr lang="en-US" sz="2800" dirty="0"/>
              <a:t>Planifier les ressources- Quels sont les besoins en ressources necessaires? Etablir un calandrier pour Planifier les activités de l'enquête KAP: model type</a:t>
            </a:r>
          </a:p>
        </p:txBody>
      </p:sp>
      <p:pic>
        <p:nvPicPr>
          <p:cNvPr id="3" name="Image 2"/>
          <p:cNvPicPr>
            <a:picLocks noChangeAspect="1"/>
          </p:cNvPicPr>
          <p:nvPr/>
        </p:nvPicPr>
        <p:blipFill>
          <a:blip r:embed="rId3"/>
          <a:stretch>
            <a:fillRect/>
          </a:stretch>
        </p:blipFill>
        <p:spPr>
          <a:xfrm>
            <a:off x="1741714" y="1807181"/>
            <a:ext cx="8432800" cy="4597706"/>
          </a:xfrm>
          <a:prstGeom prst="rect">
            <a:avLst/>
          </a:prstGeom>
        </p:spPr>
      </p:pic>
    </p:spTree>
    <p:extLst>
      <p:ext uri="{BB962C8B-B14F-4D97-AF65-F5344CB8AC3E}">
        <p14:creationId xmlns:p14="http://schemas.microsoft.com/office/powerpoint/2010/main" val="14216521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ea typeface="Times New Roman" panose="02020603050405020304" pitchFamily="18" charset="0"/>
                <a:cs typeface="Times New Roman" panose="02020603050405020304" pitchFamily="18" charset="0"/>
              </a:rPr>
              <a:t>Téléchargement de vos données à partir de </a:t>
            </a:r>
            <a:r>
              <a:rPr lang="fr-FR" dirty="0" err="1">
                <a:ea typeface="Times New Roman" panose="02020603050405020304" pitchFamily="18" charset="0"/>
                <a:cs typeface="Times New Roman" panose="02020603050405020304" pitchFamily="18" charset="0"/>
              </a:rPr>
              <a:t>KoBo</a:t>
            </a:r>
            <a:endParaRPr lang="en-US" dirty="0"/>
          </a:p>
        </p:txBody>
      </p:sp>
      <p:pic>
        <p:nvPicPr>
          <p:cNvPr id="4" name="Picture 19"/>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066800" y="1417639"/>
            <a:ext cx="10515600" cy="5059363"/>
          </a:xfrm>
          <a:ln w="3175">
            <a:solidFill>
              <a:schemeClr val="tx1"/>
            </a:solidFill>
            <a:miter lim="800000"/>
            <a:headEnd/>
            <a:tailEnd/>
          </a:ln>
        </p:spPr>
      </p:pic>
      <p:pic>
        <p:nvPicPr>
          <p:cNvPr id="5" name="Picture 19"/>
          <p:cNvPicPr>
            <a:picLocks/>
          </p:cNvPicPr>
          <p:nvPr/>
        </p:nvPicPr>
        <p:blipFill>
          <a:blip r:embed="rId3">
            <a:extLst>
              <a:ext uri="{28A0092B-C50C-407E-A947-70E740481C1C}">
                <a14:useLocalDpi xmlns:a14="http://schemas.microsoft.com/office/drawing/2010/main" val="0"/>
              </a:ext>
            </a:extLst>
          </a:blip>
          <a:srcRect/>
          <a:stretch>
            <a:fillRect/>
          </a:stretch>
        </p:blipFill>
        <p:spPr>
          <a:xfrm>
            <a:off x="609600" y="1417638"/>
            <a:ext cx="10972800" cy="5059363"/>
          </a:xfrm>
          <a:prstGeom prst="rect">
            <a:avLst/>
          </a:prstGeom>
          <a:ln w="3175">
            <a:solidFill>
              <a:schemeClr val="tx1"/>
            </a:solidFill>
            <a:miter lim="800000"/>
            <a:headEnd/>
            <a:tailEnd/>
          </a:ln>
        </p:spPr>
      </p:pic>
    </p:spTree>
    <p:extLst>
      <p:ext uri="{BB962C8B-B14F-4D97-AF65-F5344CB8AC3E}">
        <p14:creationId xmlns:p14="http://schemas.microsoft.com/office/powerpoint/2010/main" val="261521931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altLang="en-US" sz="3600" dirty="0">
                <a:cs typeface="Times New Roman" panose="02020603050405020304" pitchFamily="18" charset="0"/>
              </a:rPr>
              <a:t>Nettoyage de vos données</a:t>
            </a:r>
            <a:endParaRPr lang="en-US" dirty="0"/>
          </a:p>
        </p:txBody>
      </p:sp>
      <p:pic>
        <p:nvPicPr>
          <p:cNvPr id="4" name="Picture 63"/>
          <p:cNvPicPr>
            <a:picLocks/>
          </p:cNvPicPr>
          <p:nvPr/>
        </p:nvPicPr>
        <p:blipFill>
          <a:blip r:embed="rId3">
            <a:extLst>
              <a:ext uri="{28A0092B-C50C-407E-A947-70E740481C1C}">
                <a14:useLocalDpi xmlns:a14="http://schemas.microsoft.com/office/drawing/2010/main" val="0"/>
              </a:ext>
            </a:extLst>
          </a:blip>
          <a:srcRect r="18295"/>
          <a:stretch>
            <a:fillRect/>
          </a:stretch>
        </p:blipFill>
        <p:spPr>
          <a:xfrm>
            <a:off x="609600" y="1593850"/>
            <a:ext cx="10972800" cy="4551363"/>
          </a:xfrm>
          <a:prstGeom prst="rect">
            <a:avLst/>
          </a:prstGeom>
          <a:ln w="3175">
            <a:solidFill>
              <a:schemeClr val="tx1"/>
            </a:solidFill>
            <a:miter lim="800000"/>
            <a:headEnd/>
            <a:tailEnd/>
          </a:ln>
        </p:spPr>
      </p:pic>
    </p:spTree>
    <p:extLst>
      <p:ext uri="{BB962C8B-B14F-4D97-AF65-F5344CB8AC3E}">
        <p14:creationId xmlns:p14="http://schemas.microsoft.com/office/powerpoint/2010/main" val="131041635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sz="3600" dirty="0"/>
              <a:t>Feuille de calcul</a:t>
            </a:r>
            <a:endParaRPr lang="en-US" dirty="0"/>
          </a:p>
        </p:txBody>
      </p:sp>
      <p:pic>
        <p:nvPicPr>
          <p:cNvPr id="4" name="Picture 17"/>
          <p:cNvPicPr>
            <a:picLocks/>
          </p:cNvPicPr>
          <p:nvPr/>
        </p:nvPicPr>
        <p:blipFill>
          <a:blip r:embed="rId3">
            <a:extLst>
              <a:ext uri="{28A0092B-C50C-407E-A947-70E740481C1C}">
                <a14:useLocalDpi xmlns:a14="http://schemas.microsoft.com/office/drawing/2010/main" val="0"/>
              </a:ext>
            </a:extLst>
          </a:blip>
          <a:srcRect r="22408"/>
          <a:stretch>
            <a:fillRect/>
          </a:stretch>
        </p:blipFill>
        <p:spPr>
          <a:xfrm>
            <a:off x="609600" y="1417639"/>
            <a:ext cx="11106150" cy="5116511"/>
          </a:xfrm>
          <a:prstGeom prst="rect">
            <a:avLst/>
          </a:prstGeom>
          <a:ln w="3175">
            <a:solidFill>
              <a:schemeClr val="tx1"/>
            </a:solidFill>
            <a:miter lim="800000"/>
            <a:headEnd/>
            <a:tailEnd/>
          </a:ln>
        </p:spPr>
      </p:pic>
    </p:spTree>
    <p:extLst>
      <p:ext uri="{BB962C8B-B14F-4D97-AF65-F5344CB8AC3E}">
        <p14:creationId xmlns:p14="http://schemas.microsoft.com/office/powerpoint/2010/main" val="532564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3611"/>
          </a:xfrm>
        </p:spPr>
        <p:txBody>
          <a:bodyPr anchor="ctr">
            <a:normAutofit fontScale="90000"/>
          </a:bodyPr>
          <a:lstStyle/>
          <a:p>
            <a:r>
              <a:rPr kumimoji="0" lang="fr-FR" altLang="en-US" sz="38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Étape 2.  </a:t>
            </a:r>
            <a:r>
              <a:rPr lang="fr-FR" sz="4000" dirty="0"/>
              <a:t>Nettoyez les données des colonnes inutiles</a:t>
            </a:r>
            <a:br>
              <a:rPr lang="en-US" sz="4000" dirty="0"/>
            </a:br>
            <a:endParaRPr lang="en-US" dirty="0"/>
          </a:p>
        </p:txBody>
      </p:sp>
      <p:sp>
        <p:nvSpPr>
          <p:cNvPr id="4" name="Rectangle 3"/>
          <p:cNvSpPr/>
          <p:nvPr/>
        </p:nvSpPr>
        <p:spPr>
          <a:xfrm>
            <a:off x="609600" y="776585"/>
            <a:ext cx="10687050" cy="7179530"/>
          </a:xfrm>
          <a:prstGeom prst="rect">
            <a:avLst/>
          </a:prstGeom>
        </p:spPr>
        <p:txBody>
          <a:bodyPr wrap="square">
            <a:spAutoFit/>
          </a:bodyPr>
          <a:lstStyle/>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Téléchargé un texte descriptif dans votre enquête dans une colonne distincte dans votre ensemble de données. </a:t>
            </a:r>
          </a:p>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Passez en revue votre ensemble de données et supprimez ces colonnes</a:t>
            </a:r>
          </a:p>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67" dirty="0"/>
              <a:t>CAP 1</a:t>
            </a:r>
          </a:p>
          <a:p>
            <a:pPr marL="914400" lvl="1" indent="-457200">
              <a:lnSpc>
                <a:spcPct val="90000"/>
              </a:lnSpc>
              <a:spcBef>
                <a:spcPts val="1000"/>
              </a:spcBef>
              <a:buClr>
                <a:schemeClr val="accent6">
                  <a:lumMod val="75000"/>
                </a:schemeClr>
              </a:buClr>
              <a:buFont typeface="Arial" panose="020B0604020202020204" pitchFamily="34" charset="0"/>
              <a:buChar char="•"/>
              <a:defRPr/>
            </a:pPr>
            <a:r>
              <a:rPr lang="fr-FR" sz="2667" dirty="0"/>
              <a:t>Supprimez les colonnes suivantes pour nettoyer votre jeu de données</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Colonnes</a:t>
            </a:r>
            <a:r>
              <a:rPr lang="en-US" sz="2600" dirty="0">
                <a:solidFill>
                  <a:prstClr val="black"/>
                </a:solidFill>
                <a:latin typeface="Calibri" panose="020F0502020204030204"/>
              </a:rPr>
              <a:t> J-L</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DR</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QI de la </a:t>
            </a:r>
            <a:r>
              <a:rPr lang="en-US" sz="2600" dirty="0" err="1">
                <a:solidFill>
                  <a:prstClr val="black"/>
                </a:solidFill>
                <a:latin typeface="Calibri" panose="020F0502020204030204"/>
              </a:rPr>
              <a:t>colonne</a:t>
            </a:r>
            <a:endParaRPr lang="en-US" sz="2600" dirty="0">
              <a:solidFill>
                <a:prstClr val="black"/>
              </a:solidFill>
              <a:latin typeface="Calibri" panose="020F0502020204030204"/>
            </a:endParaRP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LG</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LO-LP</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LU</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Colonnes</a:t>
            </a:r>
            <a:r>
              <a:rPr lang="en-US" sz="2600" dirty="0">
                <a:solidFill>
                  <a:prstClr val="black"/>
                </a:solidFill>
                <a:latin typeface="Calibri" panose="020F0502020204030204"/>
              </a:rPr>
              <a:t> MI-MR</a:t>
            </a:r>
          </a:p>
          <a:p>
            <a:pPr marL="1828789" lvl="3"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en-US" sz="2600" dirty="0">
              <a:solidFill>
                <a:prstClr val="black"/>
              </a:solidFill>
              <a:latin typeface="Calibri" panose="020F0502020204030204"/>
            </a:endParaRPr>
          </a:p>
        </p:txBody>
      </p:sp>
      <p:sp>
        <p:nvSpPr>
          <p:cNvPr id="5" name="Espace réservé du contenu 2"/>
          <p:cNvSpPr txBox="1">
            <a:spLocks/>
          </p:cNvSpPr>
          <p:nvPr/>
        </p:nvSpPr>
        <p:spPr>
          <a:xfrm flipH="1">
            <a:off x="5521325" y="3817620"/>
            <a:ext cx="1645285" cy="2224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
        <p:nvSpPr>
          <p:cNvPr id="6" name="Espace réservé du contenu 2"/>
          <p:cNvSpPr txBox="1">
            <a:spLocks/>
          </p:cNvSpPr>
          <p:nvPr/>
        </p:nvSpPr>
        <p:spPr>
          <a:xfrm>
            <a:off x="6442075" y="2346246"/>
            <a:ext cx="5140325" cy="4114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Tree>
    <p:extLst>
      <p:ext uri="{BB962C8B-B14F-4D97-AF65-F5344CB8AC3E}">
        <p14:creationId xmlns:p14="http://schemas.microsoft.com/office/powerpoint/2010/main" val="62611289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3611"/>
          </a:xfrm>
        </p:spPr>
        <p:txBody>
          <a:bodyPr anchor="ctr">
            <a:normAutofit fontScale="90000"/>
          </a:bodyPr>
          <a:lstStyle/>
          <a:p>
            <a:r>
              <a:rPr lang="fr-FR" sz="4000" dirty="0"/>
              <a:t>Nettoyez les données des colonnes inutiles</a:t>
            </a:r>
            <a:br>
              <a:rPr lang="en-US" sz="4000" dirty="0"/>
            </a:br>
            <a:endParaRPr lang="en-US" dirty="0"/>
          </a:p>
        </p:txBody>
      </p:sp>
      <p:sp>
        <p:nvSpPr>
          <p:cNvPr id="4" name="Rectangle 3"/>
          <p:cNvSpPr/>
          <p:nvPr/>
        </p:nvSpPr>
        <p:spPr>
          <a:xfrm>
            <a:off x="609600" y="776585"/>
            <a:ext cx="10687050" cy="7289175"/>
          </a:xfrm>
          <a:prstGeom prst="rect">
            <a:avLst/>
          </a:prstGeom>
        </p:spPr>
        <p:txBody>
          <a:bodyPr wrap="square">
            <a:spAutoFit/>
          </a:bodyPr>
          <a:lstStyle/>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CAP 2</a:t>
            </a:r>
          </a:p>
          <a:p>
            <a:pPr marL="914400" lvl="1" indent="-457189">
              <a:lnSpc>
                <a:spcPct val="90000"/>
              </a:lnSpc>
              <a:spcBef>
                <a:spcPts val="1000"/>
              </a:spcBef>
              <a:buClr>
                <a:srgbClr val="E25423"/>
              </a:buClr>
              <a:buFont typeface="Wingdings" panose="05000000000000000000" pitchFamily="2" charset="2"/>
              <a:buChar char="§"/>
              <a:defRPr/>
            </a:pPr>
            <a:r>
              <a:rPr lang="fr-FR" sz="2600" dirty="0">
                <a:solidFill>
                  <a:prstClr val="black"/>
                </a:solidFill>
                <a:latin typeface="Calibri" panose="020F0502020204030204"/>
              </a:rPr>
              <a:t>Supprimez les colonnes suivantes pour nettoyer votre jeu de données</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Colonnes</a:t>
            </a:r>
            <a:r>
              <a:rPr lang="en-US" sz="2600" dirty="0">
                <a:solidFill>
                  <a:prstClr val="black"/>
                </a:solidFill>
                <a:latin typeface="Calibri" panose="020F0502020204030204"/>
              </a:rPr>
              <a:t> J-L</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Q</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AT</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BI</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DC</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FH</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GW</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IA</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a:t>
            </a:r>
            <a:r>
              <a:rPr lang="en-US" sz="2600" dirty="0">
                <a:solidFill>
                  <a:prstClr val="black"/>
                </a:solidFill>
                <a:latin typeface="Calibri" panose="020F0502020204030204"/>
              </a:rPr>
              <a:t> JD</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Colonnes</a:t>
            </a:r>
            <a:r>
              <a:rPr lang="en-US" sz="2600" dirty="0">
                <a:solidFill>
                  <a:prstClr val="black"/>
                </a:solidFill>
                <a:latin typeface="Calibri" panose="020F0502020204030204"/>
              </a:rPr>
              <a:t> JR-KC</a:t>
            </a:r>
          </a:p>
          <a:p>
            <a:pPr marL="1828789" lvl="3"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en-US" sz="2600" dirty="0">
              <a:solidFill>
                <a:prstClr val="black"/>
              </a:solidFill>
              <a:latin typeface="Calibri" panose="020F0502020204030204"/>
            </a:endParaRPr>
          </a:p>
        </p:txBody>
      </p:sp>
      <p:sp>
        <p:nvSpPr>
          <p:cNvPr id="5" name="Espace réservé du contenu 2"/>
          <p:cNvSpPr txBox="1">
            <a:spLocks/>
          </p:cNvSpPr>
          <p:nvPr/>
        </p:nvSpPr>
        <p:spPr>
          <a:xfrm flipH="1">
            <a:off x="5521325" y="3817620"/>
            <a:ext cx="1645285" cy="2224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
        <p:nvSpPr>
          <p:cNvPr id="6" name="Espace réservé du contenu 2"/>
          <p:cNvSpPr txBox="1">
            <a:spLocks/>
          </p:cNvSpPr>
          <p:nvPr/>
        </p:nvSpPr>
        <p:spPr>
          <a:xfrm>
            <a:off x="6442075" y="2346246"/>
            <a:ext cx="5140325" cy="4114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Tree>
    <p:extLst>
      <p:ext uri="{BB962C8B-B14F-4D97-AF65-F5344CB8AC3E}">
        <p14:creationId xmlns:p14="http://schemas.microsoft.com/office/powerpoint/2010/main" val="71564291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44575"/>
          </a:xfrm>
        </p:spPr>
        <p:txBody>
          <a:bodyPr>
            <a:normAutofit fontScale="90000"/>
          </a:bodyPr>
          <a:lstStyle/>
          <a:p>
            <a:br>
              <a:rPr lang="fr-FR" altLang="en-US" sz="3733" b="1" dirty="0">
                <a:solidFill>
                  <a:srgbClr val="D9531E"/>
                </a:solidFill>
                <a:latin typeface="Calibri" pitchFamily="34" charset="0"/>
                <a:cs typeface="Times New Roman" panose="02020603050405020304" pitchFamily="18" charset="0"/>
              </a:rPr>
            </a:br>
            <a:r>
              <a:rPr lang="fr-FR" altLang="en-US" sz="3733" b="1" dirty="0">
                <a:solidFill>
                  <a:srgbClr val="D9531E"/>
                </a:solidFill>
                <a:latin typeface="Calibri" pitchFamily="34" charset="0"/>
                <a:cs typeface="Times New Roman" panose="02020603050405020304" pitchFamily="18" charset="0"/>
              </a:rPr>
              <a:t>Étape 3. Créer le livre de codes</a:t>
            </a:r>
            <a:br>
              <a:rPr lang="en-US" altLang="en-US" dirty="0"/>
            </a:br>
            <a:endParaRPr lang="en-US" dirty="0"/>
          </a:p>
        </p:txBody>
      </p:sp>
      <p:pic>
        <p:nvPicPr>
          <p:cNvPr id="4"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09701"/>
            <a:ext cx="10647363"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p:cNvSpPr>
            <a:spLocks noGrp="1"/>
          </p:cNvSpPr>
          <p:nvPr>
            <p:ph type="dt" sz="half" idx="10"/>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6BA5E52C-B4AE-41AB-B9E5-4430A30D932A}" type="slidenum">
              <a:rPr lang="en-US" smtClean="0"/>
              <a:pPr>
                <a:defRPr/>
              </a:pPr>
              <a:t>55</a:t>
            </a:fld>
            <a:endParaRPr lang="en-US"/>
          </a:p>
        </p:txBody>
      </p:sp>
    </p:spTree>
    <p:extLst>
      <p:ext uri="{BB962C8B-B14F-4D97-AF65-F5344CB8AC3E}">
        <p14:creationId xmlns:p14="http://schemas.microsoft.com/office/powerpoint/2010/main" val="3506353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altLang="en-US" sz="3800" b="1" dirty="0">
                <a:solidFill>
                  <a:srgbClr val="D9531E"/>
                </a:solidFill>
                <a:latin typeface="Calibri" pitchFamily="34" charset="0"/>
                <a:cs typeface="Times New Roman" panose="02020603050405020304" pitchFamily="18" charset="0"/>
              </a:rPr>
            </a:br>
            <a:r>
              <a:rPr lang="fr-FR" altLang="en-US" sz="3800" b="1" dirty="0">
                <a:solidFill>
                  <a:srgbClr val="D9531E"/>
                </a:solidFill>
                <a:latin typeface="Calibri" pitchFamily="34" charset="0"/>
                <a:cs typeface="Times New Roman" panose="02020603050405020304" pitchFamily="18" charset="0"/>
              </a:rPr>
              <a:t>Étape 4. Renommer les variables dans l'ensemble de données</a:t>
            </a:r>
            <a:br>
              <a:rPr lang="en-US" altLang="en-US" b="1" dirty="0"/>
            </a:br>
            <a:endParaRPr lang="en-US" dirty="0"/>
          </a:p>
        </p:txBody>
      </p:sp>
      <p:pic>
        <p:nvPicPr>
          <p:cNvPr id="4"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44" y="1690688"/>
            <a:ext cx="1060291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a:xfrm>
            <a:off x="1200150" y="2736852"/>
            <a:ext cx="361950" cy="323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en angle 7"/>
          <p:cNvCxnSpPr>
            <a:endCxn id="6" idx="7"/>
          </p:cNvCxnSpPr>
          <p:nvPr/>
        </p:nvCxnSpPr>
        <p:spPr>
          <a:xfrm rot="5400000">
            <a:off x="1391233" y="2289561"/>
            <a:ext cx="612579" cy="376856"/>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e la date 2"/>
          <p:cNvSpPr>
            <a:spLocks noGrp="1"/>
          </p:cNvSpPr>
          <p:nvPr>
            <p:ph type="dt" sz="half" idx="10"/>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6BA5E52C-B4AE-41AB-B9E5-4430A30D932A}" type="slidenum">
              <a:rPr lang="en-US" smtClean="0"/>
              <a:pPr>
                <a:defRPr/>
              </a:pPr>
              <a:t>56</a:t>
            </a:fld>
            <a:endParaRPr lang="en-US"/>
          </a:p>
        </p:txBody>
      </p:sp>
    </p:spTree>
    <p:extLst>
      <p:ext uri="{BB962C8B-B14F-4D97-AF65-F5344CB8AC3E}">
        <p14:creationId xmlns:p14="http://schemas.microsoft.com/office/powerpoint/2010/main" val="1246467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fontScale="90000"/>
          </a:bodyPr>
          <a:lstStyle/>
          <a:p>
            <a:br>
              <a:rPr lang="fr-FR" altLang="en-US" sz="4000" dirty="0"/>
            </a:br>
            <a:br>
              <a:rPr lang="fr-FR" altLang="en-US" sz="4000" dirty="0"/>
            </a:br>
            <a:r>
              <a:rPr lang="fr-FR" altLang="en-US" sz="4000" dirty="0"/>
              <a:t> </a:t>
            </a:r>
            <a:br>
              <a:rPr lang="fr-FR" altLang="en-US" sz="4000" dirty="0"/>
            </a:br>
            <a:r>
              <a:rPr lang="fr-FR" altLang="en-US" sz="4000" b="1" dirty="0">
                <a:solidFill>
                  <a:srgbClr val="D9531E"/>
                </a:solidFill>
                <a:latin typeface="Calibri" pitchFamily="34" charset="0"/>
                <a:cs typeface="Times New Roman" panose="02020603050405020304" pitchFamily="18" charset="0"/>
              </a:rPr>
              <a:t>Étape </a:t>
            </a:r>
            <a:r>
              <a:rPr lang="fr-FR" altLang="en-US" sz="4000" dirty="0"/>
              <a:t>5. Vérifiez </a:t>
            </a:r>
            <a:r>
              <a:rPr lang="fr-FR" altLang="en-US" sz="4000" dirty="0">
                <a:cs typeface="Times New Roman" panose="02020603050405020304" pitchFamily="18" charset="0"/>
              </a:rPr>
              <a:t>l'exactitude de la saisie des données</a:t>
            </a:r>
            <a:br>
              <a:rPr lang="fr-FR" altLang="en-US" sz="4000" dirty="0"/>
            </a:br>
            <a:br>
              <a:rPr lang="fr-FR" altLang="en-US" sz="4000" dirty="0"/>
            </a:br>
            <a:br>
              <a:rPr lang="en-US" altLang="en-US" sz="4000" dirty="0"/>
            </a:br>
            <a:endParaRPr lang="en-US" dirty="0"/>
          </a:p>
        </p:txBody>
      </p:sp>
      <p:sp>
        <p:nvSpPr>
          <p:cNvPr id="4" name="Rectangle 3"/>
          <p:cNvSpPr/>
          <p:nvPr/>
        </p:nvSpPr>
        <p:spPr>
          <a:xfrm>
            <a:off x="609600" y="1644537"/>
            <a:ext cx="10972800" cy="3560462"/>
          </a:xfrm>
          <a:prstGeom prst="rect">
            <a:avLst/>
          </a:prstGeom>
        </p:spPr>
        <p:txBody>
          <a:bodyPr wrap="square">
            <a:spAutoFit/>
          </a:bodyPr>
          <a:lstStyle/>
          <a:p>
            <a:pPr marL="342900" indent="-342900">
              <a:lnSpc>
                <a:spcPct val="90000"/>
              </a:lnSpc>
              <a:spcAft>
                <a:spcPts val="800"/>
              </a:spcAft>
              <a:buClr>
                <a:schemeClr val="accent2">
                  <a:lumMod val="75000"/>
                </a:schemeClr>
              </a:buClr>
              <a:buFont typeface="Wingdings" panose="05000000000000000000" pitchFamily="2" charset="2"/>
              <a:buChar char="§"/>
            </a:pPr>
            <a:r>
              <a:rPr lang="en-US" sz="2667" dirty="0"/>
              <a:t>Questionnaires papier </a:t>
            </a:r>
            <a:r>
              <a:rPr lang="fr-FR" altLang="en-US" sz="2667" dirty="0"/>
              <a:t>:</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S'assurer que l'ensemble de données est complet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S'assurer qu'il n'y a pas d'enregistrements complètement dupliqués dans l'ensemble de données.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Veiller à ce que chaque enregistrement ait un numéro d'identification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S'assurer qu'il n'y a pas de données manquantes inattendues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Corriger, supprimer ou isoler les erreurs et les cellules de données manquantes </a:t>
            </a:r>
            <a:endParaRPr lang="en-US" altLang="en-US" sz="2667" dirty="0"/>
          </a:p>
        </p:txBody>
      </p:sp>
    </p:spTree>
    <p:extLst>
      <p:ext uri="{BB962C8B-B14F-4D97-AF65-F5344CB8AC3E}">
        <p14:creationId xmlns:p14="http://schemas.microsoft.com/office/powerpoint/2010/main" val="294310736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FBB-0269-C524-C80F-368E105B8BEC}"/>
              </a:ext>
            </a:extLst>
          </p:cNvPr>
          <p:cNvSpPr>
            <a:spLocks noGrp="1"/>
          </p:cNvSpPr>
          <p:nvPr>
            <p:ph type="title"/>
          </p:nvPr>
        </p:nvSpPr>
        <p:spPr/>
        <p:txBody>
          <a:bodyPr anchor="ctr"/>
          <a:lstStyle/>
          <a:p>
            <a:r>
              <a:rPr lang="fr-FR" sz="3600" dirty="0">
                <a:cs typeface="Times New Roman" panose="02020603050405020304" pitchFamily="18" charset="0"/>
              </a:rPr>
              <a:t>Analyse des données et rapports</a:t>
            </a:r>
            <a:endParaRPr lang="en-US" sz="3600" dirty="0">
              <a:cs typeface="Times New Roman" panose="02020603050405020304" pitchFamily="18" charset="0"/>
            </a:endParaRPr>
          </a:p>
        </p:txBody>
      </p:sp>
      <p:sp>
        <p:nvSpPr>
          <p:cNvPr id="3" name="Text Placeholder 2">
            <a:extLst>
              <a:ext uri="{FF2B5EF4-FFF2-40B4-BE49-F238E27FC236}">
                <a16:creationId xmlns:a16="http://schemas.microsoft.com/office/drawing/2014/main" id="{4F958CAE-78CA-EA0A-5877-4F2ED9CC5C75}"/>
              </a:ext>
            </a:extLst>
          </p:cNvPr>
          <p:cNvSpPr>
            <a:spLocks noGrp="1"/>
          </p:cNvSpPr>
          <p:nvPr>
            <p:ph type="body" sz="quarter" idx="10"/>
          </p:nvPr>
        </p:nvSpPr>
        <p:spPr>
          <a:xfrm>
            <a:off x="609600" y="1760219"/>
            <a:ext cx="7471410" cy="4446271"/>
          </a:xfrm>
        </p:spPr>
        <p:txBody>
          <a:bodyPr/>
          <a:lstStyle/>
          <a:p>
            <a:r>
              <a:rPr lang="fr-FR" dirty="0">
                <a:solidFill>
                  <a:schemeClr val="tx1"/>
                </a:solidFill>
              </a:rPr>
              <a:t>Jeu de données fractionné</a:t>
            </a:r>
            <a:r>
              <a:rPr lang="en-US" dirty="0">
                <a:solidFill>
                  <a:schemeClr val="tx1"/>
                </a:solidFill>
              </a:rPr>
              <a:t>   </a:t>
            </a:r>
          </a:p>
          <a:p>
            <a:r>
              <a:rPr lang="fr-FR" dirty="0">
                <a:solidFill>
                  <a:schemeClr val="tx1"/>
                </a:solidFill>
              </a:rPr>
              <a:t>Installer et ouvrir Epi Info</a:t>
            </a:r>
          </a:p>
          <a:p>
            <a:r>
              <a:rPr lang="fr-FR" dirty="0">
                <a:solidFill>
                  <a:schemeClr val="tx1"/>
                </a:solidFill>
              </a:rPr>
              <a:t>Exécuter les programmes fournis avec ce guide</a:t>
            </a:r>
          </a:p>
          <a:p>
            <a:r>
              <a:rPr lang="fr-FR" dirty="0">
                <a:solidFill>
                  <a:schemeClr val="tx1"/>
                </a:solidFill>
              </a:rPr>
              <a:t>Informations supplémentaires - Exécuter manuellement  votre ensemble de données</a:t>
            </a:r>
          </a:p>
          <a:p>
            <a:pPr marL="0" indent="0">
              <a:buNone/>
            </a:pPr>
            <a:endParaRPr lang="en-US" dirty="0"/>
          </a:p>
        </p:txBody>
      </p:sp>
    </p:spTree>
    <p:extLst>
      <p:ext uri="{BB962C8B-B14F-4D97-AF65-F5344CB8AC3E}">
        <p14:creationId xmlns:p14="http://schemas.microsoft.com/office/powerpoint/2010/main" val="1419800696"/>
      </p:ext>
    </p:extLst>
  </p:cSld>
  <p:clrMapOvr>
    <a:overrideClrMapping bg1="lt1" tx1="dk1" bg2="lt2" tx2="dk2" accent1="accent1" accent2="accent2" accent3="accent3" accent4="accent4" accent5="accent5" accent6="accent6" hlink="hlink" folHlink="folHlink"/>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057204"/>
          </a:xfrm>
        </p:spPr>
        <p:txBody>
          <a:bodyPr anchor="ctr">
            <a:normAutofit fontScale="90000"/>
          </a:bodyPr>
          <a:lstStyle/>
          <a:p>
            <a:r>
              <a:rPr lang="fr-FR" sz="4000" dirty="0">
                <a:cs typeface="Times New Roman" panose="02020603050405020304" pitchFamily="18" charset="0"/>
              </a:rPr>
              <a:t>Jeu de données fractionné</a:t>
            </a:r>
            <a:r>
              <a:rPr lang="en-US" sz="4000" dirty="0">
                <a:cs typeface="Times New Roman" panose="02020603050405020304" pitchFamily="18" charset="0"/>
              </a:rPr>
              <a:t>   </a:t>
            </a:r>
            <a:br>
              <a:rPr lang="en-US" sz="3600" dirty="0">
                <a:cs typeface="Times New Roman" panose="02020603050405020304" pitchFamily="18" charset="0"/>
              </a:rPr>
            </a:br>
            <a:endParaRPr lang="en-US" sz="3600" dirty="0">
              <a:cs typeface="Times New Roman" panose="02020603050405020304" pitchFamily="18" charset="0"/>
            </a:endParaRPr>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Diviser l'ensemble de données en deux</a:t>
            </a:r>
          </a:p>
          <a:p>
            <a:pPr marL="685789" indent="-457200"/>
            <a:r>
              <a:rPr lang="fr-FR" dirty="0">
                <a:solidFill>
                  <a:schemeClr val="tx1"/>
                </a:solidFill>
              </a:rPr>
              <a:t>EPI Info ne peut pas traiter les ensembles de données comportant plus de 255 variables</a:t>
            </a:r>
          </a:p>
          <a:p>
            <a:pPr marL="685789" indent="-457200"/>
            <a:r>
              <a:rPr lang="fr-FR" dirty="0">
                <a:solidFill>
                  <a:schemeClr val="tx1"/>
                </a:solidFill>
              </a:rPr>
              <a:t>Avant de supprimer des variables, assurez-vous de faire deux copies de l'ensemble des données</a:t>
            </a:r>
          </a:p>
          <a:p>
            <a:pPr marL="685789" indent="-457200"/>
            <a:endParaRPr lang="en-US" dirty="0"/>
          </a:p>
        </p:txBody>
      </p:sp>
    </p:spTree>
    <p:extLst>
      <p:ext uri="{BB962C8B-B14F-4D97-AF65-F5344CB8AC3E}">
        <p14:creationId xmlns:p14="http://schemas.microsoft.com/office/powerpoint/2010/main" val="2110037054"/>
      </p:ext>
    </p:extLst>
  </p:cSld>
  <p:clrMapOvr>
    <a:overrideClrMapping bg1="lt1" tx1="dk1" bg2="lt2" tx2="dk2" accent1="accent1" accent2="accent2" accent3="accent3" accent4="accent4" accent5="accent5" accent6="accent6" hlink="hlink" folHlink="folHlink"/>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9600" y="320842"/>
            <a:ext cx="10972800" cy="878566"/>
          </a:xfrm>
        </p:spPr>
        <p:txBody>
          <a:bodyPr anchor="ctr">
            <a:normAutofit fontScale="90000"/>
          </a:bodyPr>
          <a:lstStyle/>
          <a:p>
            <a:r>
              <a:rPr lang="en-US" sz="3200" dirty="0"/>
              <a:t>Planifier les ressources- Quels sont les besoins en ressources necessaires? </a:t>
            </a:r>
            <a:r>
              <a:rPr lang="fr-FR" sz="3200" dirty="0"/>
              <a:t>Financement et budgétisation d'une enquête ( section2)</a:t>
            </a:r>
            <a:endParaRPr lang="en-US" sz="3200" dirty="0">
              <a:solidFill>
                <a:schemeClr val="tx1"/>
              </a:solidFill>
            </a:endParaRP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609600" y="1617785"/>
            <a:ext cx="10972800" cy="4382966"/>
          </a:xfrm>
        </p:spPr>
        <p:txBody>
          <a:bodyPr>
            <a:normAutofit/>
          </a:bodyPr>
          <a:lstStyle/>
          <a:p>
            <a:pPr marL="290513" lvl="1" indent="-290513">
              <a:spcBef>
                <a:spcPts val="600"/>
              </a:spcBef>
              <a:spcAft>
                <a:spcPts val="600"/>
              </a:spcAft>
              <a:buClr>
                <a:srgbClr val="DA521E"/>
              </a:buClr>
              <a:buFont typeface="Wingdings" panose="05000000000000000000" pitchFamily="2" charset="2"/>
              <a:buChar char="§"/>
              <a:tabLst>
                <a:tab pos="914400" algn="l"/>
              </a:tabLst>
            </a:pPr>
            <a:r>
              <a:rPr lang="fr-FR" sz="2800" dirty="0">
                <a:solidFill>
                  <a:schemeClr val="tx1"/>
                </a:solidFill>
              </a:rPr>
              <a:t>Disposez d'un budget adéquat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pour le recrutement et la formation des enquêteurs et pour achat des matériels</a:t>
            </a:r>
            <a:endParaRPr lang="fr-FR" sz="2800" dirty="0">
              <a:solidFill>
                <a:schemeClr val="tx1"/>
              </a:solidFill>
            </a:endParaRPr>
          </a:p>
          <a:p>
            <a:pPr marL="290513" lvl="1" indent="-290513">
              <a:spcBef>
                <a:spcPts val="600"/>
              </a:spcBef>
              <a:spcAft>
                <a:spcPts val="600"/>
              </a:spcAft>
              <a:buClr>
                <a:srgbClr val="DA521E"/>
              </a:buClr>
              <a:buFont typeface="Wingdings" panose="05000000000000000000" pitchFamily="2" charset="2"/>
              <a:buChar char="§"/>
              <a:tabLst>
                <a:tab pos="914400" algn="l"/>
              </a:tabLst>
            </a:pPr>
            <a:r>
              <a:rPr lang="fr-FR" sz="2800" dirty="0">
                <a:solidFill>
                  <a:schemeClr val="tx1"/>
                </a:solidFill>
              </a:rPr>
              <a:t>Etablir un budget en faisant des calculs sur le nombre des enquêteurs dont on aura besoin, et le taux de rémunération en vigueur. </a:t>
            </a:r>
          </a:p>
          <a:p>
            <a:pPr marL="290513" lvl="1" indent="-290513">
              <a:spcBef>
                <a:spcPts val="600"/>
              </a:spcBef>
              <a:spcAft>
                <a:spcPts val="600"/>
              </a:spcAft>
              <a:buClr>
                <a:srgbClr val="DA521E"/>
              </a:buClr>
              <a:buFont typeface="Wingdings" panose="05000000000000000000" pitchFamily="2" charset="2"/>
              <a:buChar char="§"/>
              <a:tabLst>
                <a:tab pos="914400" algn="l"/>
              </a:tabLst>
            </a:pPr>
            <a:r>
              <a:rPr lang="fr-FR" sz="2800" dirty="0">
                <a:solidFill>
                  <a:schemeClr val="tx1"/>
                </a:solidFill>
              </a:rPr>
              <a:t>Le budget ci-dessous vous aidera à planifier les coûts associés à une enquête CAP. </a:t>
            </a:r>
          </a:p>
          <a:p>
            <a:endParaRPr lang="en-US" sz="24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987573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Enquête 1</a:t>
            </a:r>
            <a:endParaRPr lang="en-US" dirty="0"/>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Diviser l'Enquête 1 en deux ensembles de données. </a:t>
            </a:r>
          </a:p>
          <a:p>
            <a:pPr marL="914400" lvl="1" indent="-457200">
              <a:spcBef>
                <a:spcPts val="1000"/>
              </a:spcBef>
              <a:spcAft>
                <a:spcPts val="800"/>
              </a:spcAft>
              <a:buClr>
                <a:schemeClr val="accent6">
                  <a:lumMod val="75000"/>
                </a:schemeClr>
              </a:buClr>
            </a:pPr>
            <a:r>
              <a:rPr lang="fr-FR" dirty="0">
                <a:solidFill>
                  <a:schemeClr val="tx1"/>
                </a:solidFill>
              </a:rPr>
              <a:t>Le premier ensemble de données comprendra les 11 premières variables et les questions 1 à 22b. </a:t>
            </a:r>
            <a:endParaRPr lang="en-US" dirty="0">
              <a:solidFill>
                <a:schemeClr val="tx1"/>
              </a:solidFill>
            </a:endParaRPr>
          </a:p>
          <a:p>
            <a:pPr marL="914400" lvl="1" indent="-457200">
              <a:spcBef>
                <a:spcPts val="1000"/>
              </a:spcBef>
              <a:spcAft>
                <a:spcPts val="800"/>
              </a:spcAft>
              <a:buClr>
                <a:schemeClr val="accent6">
                  <a:lumMod val="75000"/>
                </a:schemeClr>
              </a:buClr>
            </a:pPr>
            <a:r>
              <a:rPr lang="fr-FR" dirty="0">
                <a:solidFill>
                  <a:schemeClr val="tx1"/>
                </a:solidFill>
              </a:rPr>
              <a:t>Le deuxième ensemble de données comprendra les 11 premières variables et les questions 22c à 50.</a:t>
            </a:r>
            <a:endParaRPr lang="en-US" dirty="0"/>
          </a:p>
        </p:txBody>
      </p:sp>
    </p:spTree>
    <p:extLst>
      <p:ext uri="{BB962C8B-B14F-4D97-AF65-F5344CB8AC3E}">
        <p14:creationId xmlns:p14="http://schemas.microsoft.com/office/powerpoint/2010/main" val="3567071354"/>
      </p:ext>
    </p:extLst>
  </p:cSld>
  <p:clrMapOvr>
    <a:overrideClrMapping bg1="lt1" tx1="dk1" bg2="lt2" tx2="dk2" accent1="accent1" accent2="accent2" accent3="accent3" accent4="accent4" accent5="accent5" accent6="accent6" hlink="hlink" folHlink="folHlink"/>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620" y="285749"/>
            <a:ext cx="10972800" cy="1143000"/>
          </a:xfrm>
        </p:spPr>
        <p:txBody>
          <a:bodyPr anchor="ctr"/>
          <a:lstStyle/>
          <a:p>
            <a:r>
              <a:rPr lang="fr-FR" dirty="0"/>
              <a:t>Enquête 2</a:t>
            </a:r>
            <a:endParaRPr lang="en-US" dirty="0"/>
          </a:p>
        </p:txBody>
      </p:sp>
      <p:sp>
        <p:nvSpPr>
          <p:cNvPr id="3" name="Espace réservé du texte 2"/>
          <p:cNvSpPr>
            <a:spLocks noGrp="1"/>
          </p:cNvSpPr>
          <p:nvPr>
            <p:ph type="body" sz="quarter" idx="10"/>
          </p:nvPr>
        </p:nvSpPr>
        <p:spPr/>
        <p:txBody>
          <a:bodyPr>
            <a:normAutofit/>
          </a:bodyPr>
          <a:lstStyle/>
          <a:p>
            <a:pPr indent="-457200"/>
            <a:r>
              <a:rPr lang="fr-FR" dirty="0">
                <a:solidFill>
                  <a:schemeClr val="tx1"/>
                </a:solidFill>
              </a:rPr>
              <a:t>Diviser l'Enquête 2 en deux ensembles de données</a:t>
            </a:r>
          </a:p>
          <a:p>
            <a:pPr lvl="1" indent="-457200">
              <a:spcBef>
                <a:spcPts val="1000"/>
              </a:spcBef>
              <a:spcAft>
                <a:spcPts val="800"/>
              </a:spcAft>
            </a:pPr>
            <a:r>
              <a:rPr lang="fr-FR" dirty="0">
                <a:solidFill>
                  <a:schemeClr val="tx1"/>
                </a:solidFill>
              </a:rPr>
              <a:t>Le premier ensemble de données comprendra les 11 premières variables, les questions 1 à 29 et la question 53 .</a:t>
            </a:r>
            <a:endParaRPr lang="en-US" dirty="0">
              <a:solidFill>
                <a:schemeClr val="tx1"/>
              </a:solidFill>
            </a:endParaRPr>
          </a:p>
          <a:p>
            <a:pPr lvl="1" indent="-457200">
              <a:spcBef>
                <a:spcPts val="1000"/>
              </a:spcBef>
              <a:spcAft>
                <a:spcPts val="800"/>
              </a:spcAft>
            </a:pPr>
            <a:r>
              <a:rPr lang="fr-FR" dirty="0">
                <a:solidFill>
                  <a:schemeClr val="tx1"/>
                </a:solidFill>
              </a:rPr>
              <a:t>Le deuxième ensemble de données comprendra les 11 premières variables et les questions 30 à 59.</a:t>
            </a:r>
            <a:endParaRPr lang="en-US" dirty="0">
              <a:solidFill>
                <a:schemeClr val="tx1"/>
              </a:solidFill>
            </a:endParaRPr>
          </a:p>
        </p:txBody>
      </p:sp>
    </p:spTree>
    <p:extLst>
      <p:ext uri="{BB962C8B-B14F-4D97-AF65-F5344CB8AC3E}">
        <p14:creationId xmlns:p14="http://schemas.microsoft.com/office/powerpoint/2010/main" val="314515377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Fractionnement d'un ensemble de données modifié</a:t>
            </a:r>
            <a:endParaRPr lang="en-US" dirty="0"/>
          </a:p>
        </p:txBody>
      </p:sp>
      <p:sp>
        <p:nvSpPr>
          <p:cNvPr id="3" name="Espace réservé du texte 2"/>
          <p:cNvSpPr>
            <a:spLocks noGrp="1"/>
          </p:cNvSpPr>
          <p:nvPr>
            <p:ph type="body" sz="quarter" idx="10"/>
          </p:nvPr>
        </p:nvSpPr>
        <p:spPr/>
        <p:txBody>
          <a:bodyPr/>
          <a:lstStyle/>
          <a:p>
            <a:r>
              <a:rPr lang="fr-FR" dirty="0">
                <a:solidFill>
                  <a:schemeClr val="tx1"/>
                </a:solidFill>
              </a:rPr>
              <a:t>Compter le nombre de variables dans votre ensemble de données nettoyé</a:t>
            </a:r>
          </a:p>
          <a:p>
            <a:r>
              <a:rPr lang="fr-FR" dirty="0">
                <a:solidFill>
                  <a:schemeClr val="tx1"/>
                </a:solidFill>
              </a:rPr>
              <a:t>Diviser votre ensemble de données en deux ensembles de données comportant moins de 255 variables</a:t>
            </a:r>
          </a:p>
          <a:p>
            <a:r>
              <a:rPr lang="fr-FR" dirty="0">
                <a:solidFill>
                  <a:schemeClr val="tx1"/>
                </a:solidFill>
              </a:rPr>
              <a:t>Chaque ensemble de données devra inclure les 11 premières variables de votre ensemble de données</a:t>
            </a:r>
          </a:p>
          <a:p>
            <a:r>
              <a:rPr lang="fr-FR" dirty="0">
                <a:solidFill>
                  <a:schemeClr val="tx1"/>
                </a:solidFill>
              </a:rPr>
              <a:t>Divisez votre ensemble de données en deux </a:t>
            </a:r>
          </a:p>
          <a:p>
            <a:r>
              <a:rPr lang="fr-FR" dirty="0">
                <a:solidFill>
                  <a:schemeClr val="tx1"/>
                </a:solidFill>
              </a:rPr>
              <a:t>Assurez-vous que la variable sexe figure dans les deux ensembles de données.</a:t>
            </a:r>
            <a:endParaRPr lang="en-US" dirty="0">
              <a:solidFill>
                <a:schemeClr val="tx1"/>
              </a:solidFill>
            </a:endParaRPr>
          </a:p>
          <a:p>
            <a:endParaRPr lang="en-US" dirty="0"/>
          </a:p>
        </p:txBody>
      </p:sp>
    </p:spTree>
    <p:extLst>
      <p:ext uri="{BB962C8B-B14F-4D97-AF65-F5344CB8AC3E}">
        <p14:creationId xmlns:p14="http://schemas.microsoft.com/office/powerpoint/2010/main" val="260237408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EDDEC-CBFD-E85F-7585-3AF6215BFA77}"/>
              </a:ext>
            </a:extLst>
          </p:cNvPr>
          <p:cNvSpPr>
            <a:spLocks noGrp="1"/>
          </p:cNvSpPr>
          <p:nvPr>
            <p:ph type="title"/>
          </p:nvPr>
        </p:nvSpPr>
        <p:spPr>
          <a:xfrm>
            <a:off x="765810" y="206379"/>
            <a:ext cx="10961370" cy="1322070"/>
          </a:xfrm>
        </p:spPr>
        <p:txBody>
          <a:bodyPr>
            <a:normAutofit fontScale="90000"/>
          </a:bodyPr>
          <a:lstStyle/>
          <a:p>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Installer Epi Info en suivant les instructions de ce lien: </a:t>
            </a:r>
            <a:b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b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hlinkClick r:id="rId3">
                  <a:extLst>
                    <a:ext uri="{A12FA001-AC4F-418D-AE19-62706E023703}">
                      <ahyp:hlinkClr xmlns:ahyp="http://schemas.microsoft.com/office/drawing/2018/hyperlinkcolor" val="tx"/>
                    </a:ext>
                  </a:extLst>
                </a:hlinkClick>
              </a:rPr>
              <a:t>Windows | Epi Info™ | CDC</a:t>
            </a: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 Ouvrez la vue classique pour analyser les données</a:t>
            </a:r>
            <a:endParaRPr lang="en-US" dirty="0"/>
          </a:p>
        </p:txBody>
      </p:sp>
      <p:pic>
        <p:nvPicPr>
          <p:cNvPr id="3" name="Image 2"/>
          <p:cNvPicPr>
            <a:picLocks noChangeAspect="1"/>
          </p:cNvPicPr>
          <p:nvPr/>
        </p:nvPicPr>
        <p:blipFill>
          <a:blip r:embed="rId4"/>
          <a:stretch>
            <a:fillRect/>
          </a:stretch>
        </p:blipFill>
        <p:spPr>
          <a:xfrm>
            <a:off x="1793631" y="1387772"/>
            <a:ext cx="7860323" cy="5171290"/>
          </a:xfrm>
          <a:prstGeom prst="rect">
            <a:avLst/>
          </a:prstGeom>
        </p:spPr>
      </p:pic>
      <p:pic>
        <p:nvPicPr>
          <p:cNvPr id="6" name="Picture 5">
            <a:extLst>
              <a:ext uri="{FF2B5EF4-FFF2-40B4-BE49-F238E27FC236}">
                <a16:creationId xmlns:a16="http://schemas.microsoft.com/office/drawing/2014/main" id="{51925414-5662-BB6B-8CD6-BF4C11F48902}"/>
              </a:ext>
            </a:extLst>
          </p:cNvPr>
          <p:cNvPicPr>
            <a:picLocks noChangeAspect="1"/>
          </p:cNvPicPr>
          <p:nvPr/>
        </p:nvPicPr>
        <p:blipFill>
          <a:blip r:embed="rId5"/>
          <a:stretch>
            <a:fillRect/>
          </a:stretch>
        </p:blipFill>
        <p:spPr>
          <a:xfrm>
            <a:off x="2743200" y="4975886"/>
            <a:ext cx="2654144" cy="1198683"/>
          </a:xfrm>
          <a:prstGeom prst="rect">
            <a:avLst/>
          </a:prstGeom>
        </p:spPr>
      </p:pic>
      <p:pic>
        <p:nvPicPr>
          <p:cNvPr id="7" name="Picture 6">
            <a:extLst>
              <a:ext uri="{FF2B5EF4-FFF2-40B4-BE49-F238E27FC236}">
                <a16:creationId xmlns:a16="http://schemas.microsoft.com/office/drawing/2014/main" id="{C7E92116-F2A4-A397-6392-398CDEC80243}"/>
              </a:ext>
            </a:extLst>
          </p:cNvPr>
          <p:cNvPicPr>
            <a:picLocks noChangeAspect="1"/>
          </p:cNvPicPr>
          <p:nvPr/>
        </p:nvPicPr>
        <p:blipFill>
          <a:blip r:embed="rId6"/>
          <a:stretch>
            <a:fillRect/>
          </a:stretch>
        </p:blipFill>
        <p:spPr>
          <a:xfrm>
            <a:off x="4926878" y="4357197"/>
            <a:ext cx="477012" cy="716280"/>
          </a:xfrm>
          <a:prstGeom prst="rect">
            <a:avLst/>
          </a:prstGeom>
        </p:spPr>
      </p:pic>
    </p:spTree>
    <p:extLst>
      <p:ext uri="{BB962C8B-B14F-4D97-AF65-F5344CB8AC3E}">
        <p14:creationId xmlns:p14="http://schemas.microsoft.com/office/powerpoint/2010/main" val="150494270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9"/>
            <a:ext cx="10942320" cy="1033610"/>
          </a:xfrm>
        </p:spPr>
        <p:txBody>
          <a:bodyPr anchor="t">
            <a:normAutofit fontScale="90000"/>
          </a:bodyPr>
          <a:lstStyle/>
          <a:p>
            <a:r>
              <a:rPr lang="fr-FR" dirty="0"/>
              <a:t>En mode </a:t>
            </a:r>
            <a:r>
              <a:rPr lang="fr-FR" sz="3800" dirty="0"/>
              <a:t>"Analyse classique",dans l'éditeur programme cliquez sur </a:t>
            </a:r>
            <a:r>
              <a:rPr kumimoji="0" lang="fr-FR" sz="3800" b="1" i="0" u="none" strike="noStrike" kern="1200" cap="none" spc="0" normalizeH="0" baseline="0" noProof="0" dirty="0">
                <a:ln>
                  <a:noFill/>
                </a:ln>
                <a:solidFill>
                  <a:srgbClr val="D9531E"/>
                </a:solidFill>
                <a:effectLst/>
                <a:uLnTx/>
                <a:uFillTx/>
                <a:latin typeface="Calibri" pitchFamily="34" charset="0"/>
                <a:ea typeface="+mj-ea"/>
                <a:cs typeface="+mj-cs"/>
              </a:rPr>
              <a:t>« Ouvrir Pgm"</a:t>
            </a:r>
            <a:br>
              <a:rPr lang="en-US" dirty="0"/>
            </a:br>
            <a:endParaRPr lang="en-US" dirty="0"/>
          </a:p>
        </p:txBody>
      </p:sp>
      <p:pic>
        <p:nvPicPr>
          <p:cNvPr id="4" name="Image 3"/>
          <p:cNvPicPr>
            <a:picLocks noChangeAspect="1"/>
          </p:cNvPicPr>
          <p:nvPr/>
        </p:nvPicPr>
        <p:blipFill>
          <a:blip r:embed="rId3"/>
          <a:stretch>
            <a:fillRect/>
          </a:stretch>
        </p:blipFill>
        <p:spPr>
          <a:xfrm>
            <a:off x="1463040" y="1338622"/>
            <a:ext cx="8812530" cy="5374185"/>
          </a:xfrm>
          <a:prstGeom prst="rect">
            <a:avLst/>
          </a:prstGeom>
        </p:spPr>
      </p:pic>
      <p:sp>
        <p:nvSpPr>
          <p:cNvPr id="5" name="Oval 2"/>
          <p:cNvSpPr>
            <a:spLocks noChangeArrowheads="1"/>
          </p:cNvSpPr>
          <p:nvPr/>
        </p:nvSpPr>
        <p:spPr bwMode="auto">
          <a:xfrm>
            <a:off x="3948029" y="4499705"/>
            <a:ext cx="581301" cy="279123"/>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75" name="AutoShape 3"/>
          <p:cNvCxnSpPr>
            <a:cxnSpLocks noChangeShapeType="1"/>
          </p:cNvCxnSpPr>
          <p:nvPr/>
        </p:nvCxnSpPr>
        <p:spPr bwMode="auto">
          <a:xfrm flipH="1">
            <a:off x="4415030" y="3966708"/>
            <a:ext cx="715618" cy="532997"/>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5655985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8"/>
            <a:ext cx="11109960" cy="1531302"/>
          </a:xfrm>
        </p:spPr>
        <p:txBody>
          <a:bodyPr anchor="t">
            <a:normAutofit fontScale="90000"/>
          </a:bodyPr>
          <a:lstStyle/>
          <a:p>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Une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fenêtre</a:t>
            </a:r>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 s’ouvrira,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Cliquez sur "Text File" dans le coin inférieur gauche, ce qui ouvrira le chercheur de fichiers.</a:t>
            </a:r>
            <a:b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b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sélectionner le programme là où vous l'avez enregistré</a:t>
            </a:r>
            <a:br>
              <a:rPr kumimoji="0" lang="fr-FR" sz="3800" b="1" i="0" u="none" strike="noStrike" kern="1200" cap="none" spc="0" normalizeH="0" baseline="0" noProof="0" dirty="0">
                <a:ln>
                  <a:noFill/>
                </a:ln>
                <a:solidFill>
                  <a:srgbClr val="D9531E"/>
                </a:solidFill>
                <a:effectLst/>
                <a:uLnTx/>
                <a:uFillTx/>
                <a:latin typeface="Calibri" pitchFamily="34" charset="0"/>
                <a:ea typeface="+mj-ea"/>
                <a:cs typeface="+mj-cs"/>
              </a:rPr>
            </a:br>
            <a:endParaRPr lang="en-US" dirty="0"/>
          </a:p>
        </p:txBody>
      </p:sp>
      <p:pic>
        <p:nvPicPr>
          <p:cNvPr id="7" name="Picture 6">
            <a:extLst>
              <a:ext uri="{FF2B5EF4-FFF2-40B4-BE49-F238E27FC236}">
                <a16:creationId xmlns:a16="http://schemas.microsoft.com/office/drawing/2014/main" id="{F7E279A2-A009-9A62-40DE-672092C650A7}"/>
              </a:ext>
            </a:extLst>
          </p:cNvPr>
          <p:cNvPicPr>
            <a:picLocks noChangeAspect="1"/>
          </p:cNvPicPr>
          <p:nvPr/>
        </p:nvPicPr>
        <p:blipFill>
          <a:blip r:embed="rId3"/>
          <a:stretch>
            <a:fillRect/>
          </a:stretch>
        </p:blipFill>
        <p:spPr>
          <a:xfrm>
            <a:off x="904670" y="1913095"/>
            <a:ext cx="10382660" cy="4670267"/>
          </a:xfrm>
          <a:prstGeom prst="rect">
            <a:avLst/>
          </a:prstGeom>
        </p:spPr>
      </p:pic>
      <p:pic>
        <p:nvPicPr>
          <p:cNvPr id="10" name="Picture 9">
            <a:extLst>
              <a:ext uri="{FF2B5EF4-FFF2-40B4-BE49-F238E27FC236}">
                <a16:creationId xmlns:a16="http://schemas.microsoft.com/office/drawing/2014/main" id="{8253D217-105B-CAE0-3422-63C9E92AF39C}"/>
              </a:ext>
            </a:extLst>
          </p:cNvPr>
          <p:cNvPicPr>
            <a:picLocks noChangeAspect="1"/>
          </p:cNvPicPr>
          <p:nvPr/>
        </p:nvPicPr>
        <p:blipFill>
          <a:blip r:embed="rId4"/>
          <a:stretch>
            <a:fillRect/>
          </a:stretch>
        </p:blipFill>
        <p:spPr>
          <a:xfrm>
            <a:off x="4629564" y="5592349"/>
            <a:ext cx="534924" cy="288036"/>
          </a:xfrm>
          <a:prstGeom prst="rect">
            <a:avLst/>
          </a:prstGeom>
        </p:spPr>
      </p:pic>
      <p:pic>
        <p:nvPicPr>
          <p:cNvPr id="11" name="Picture 10">
            <a:extLst>
              <a:ext uri="{FF2B5EF4-FFF2-40B4-BE49-F238E27FC236}">
                <a16:creationId xmlns:a16="http://schemas.microsoft.com/office/drawing/2014/main" id="{B4F461B0-39B0-5744-06D1-AB8C31721369}"/>
              </a:ext>
            </a:extLst>
          </p:cNvPr>
          <p:cNvPicPr>
            <a:picLocks noChangeAspect="1"/>
          </p:cNvPicPr>
          <p:nvPr/>
        </p:nvPicPr>
        <p:blipFill>
          <a:blip r:embed="rId5"/>
          <a:stretch>
            <a:fillRect/>
          </a:stretch>
        </p:blipFill>
        <p:spPr>
          <a:xfrm>
            <a:off x="5164488" y="5247450"/>
            <a:ext cx="781812" cy="525780"/>
          </a:xfrm>
          <a:prstGeom prst="rect">
            <a:avLst/>
          </a:prstGeom>
        </p:spPr>
      </p:pic>
    </p:spTree>
    <p:extLst>
      <p:ext uri="{BB962C8B-B14F-4D97-AF65-F5344CB8AC3E}">
        <p14:creationId xmlns:p14="http://schemas.microsoft.com/office/powerpoint/2010/main" val="379756231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340" y="354330"/>
            <a:ext cx="11148060" cy="1303020"/>
          </a:xfrm>
        </p:spPr>
        <p:txBody>
          <a:bodyPr anchor="ctr">
            <a:noAutofit/>
          </a:bodyPr>
          <a:lstStyle/>
          <a:p>
            <a:r>
              <a:rPr lang="fr-FR" sz="3200" dirty="0"/>
              <a:t>Ajuster La première ligne du script du programme pour qu'Epi Info lise le chemin de fichier correct correspondant à l'endroit où votre ensemble de données est enregistré sur votre ordinateur</a:t>
            </a:r>
            <a:endParaRPr lang="en-US" sz="3200" dirty="0"/>
          </a:p>
        </p:txBody>
      </p:sp>
      <p:sp>
        <p:nvSpPr>
          <p:cNvPr id="3" name="Espace réservé du texte 2"/>
          <p:cNvSpPr>
            <a:spLocks noGrp="1"/>
          </p:cNvSpPr>
          <p:nvPr>
            <p:ph type="body" sz="quarter" idx="10"/>
          </p:nvPr>
        </p:nvSpPr>
        <p:spPr>
          <a:xfrm>
            <a:off x="609600" y="1828799"/>
            <a:ext cx="10972800" cy="4171951"/>
          </a:xfrm>
        </p:spPr>
        <p:txBody>
          <a:bodyPr>
            <a:normAutofit/>
          </a:bodyPr>
          <a:lstStyle/>
          <a:p>
            <a:r>
              <a:rPr lang="fr-FR" sz="2400" dirty="0">
                <a:solidFill>
                  <a:schemeClr val="tx1"/>
                </a:solidFill>
              </a:rPr>
              <a:t>Par exemple, la première ligne de code dans Survey Code 1_Q1-Q22.pgm7 se lit comme suit :</a:t>
            </a:r>
            <a:r>
              <a:rPr lang="en-US" sz="2400" dirty="0">
                <a:solidFill>
                  <a:schemeClr val="tx1"/>
                </a:solidFill>
              </a:rPr>
              <a:t>  </a:t>
            </a:r>
            <a:r>
              <a:rPr lang="en-US" sz="2400" dirty="0"/>
              <a:t>READ {</a:t>
            </a:r>
            <a:r>
              <a:rPr lang="en-US" sz="2400" dirty="0">
                <a:solidFill>
                  <a:srgbClr val="FF0000"/>
                </a:solidFill>
              </a:rPr>
              <a:t>C:\Users\toj0\Desktop\Data\testset1_s1_1.xls</a:t>
            </a:r>
            <a:r>
              <a:rPr lang="en-US" sz="2400" dirty="0"/>
              <a:t>}:[Enquête CAP 1 - English incl###$]</a:t>
            </a:r>
          </a:p>
          <a:p>
            <a:pPr lvl="1"/>
            <a:r>
              <a:rPr lang="fr-FR" sz="2400" dirty="0">
                <a:solidFill>
                  <a:schemeClr val="tx1"/>
                </a:solidFill>
              </a:rPr>
              <a:t>Modifier le chemin d'accès au fichier (surligné en rouge)</a:t>
            </a:r>
          </a:p>
          <a:p>
            <a:pPr lvl="1"/>
            <a:r>
              <a:rPr lang="fr-FR" sz="2400" dirty="0">
                <a:solidFill>
                  <a:schemeClr val="tx1"/>
                </a:solidFill>
              </a:rPr>
              <a:t>Cela vous amènera a l'endroit où l’ ensemble de données pour les questions 1 à 22 de l'Enquête 1 est sauvegardé. </a:t>
            </a:r>
          </a:p>
          <a:p>
            <a:pPr lvl="1"/>
            <a:r>
              <a:rPr lang="fr-FR" sz="2400" dirty="0">
                <a:solidFill>
                  <a:schemeClr val="tx1"/>
                </a:solidFill>
              </a:rPr>
              <a:t>Si vous avez changé le nom de la feuille Excel de votre ensemble de données, remplacer le texte surligné en brun par le nouveau nom de la feuille.</a:t>
            </a:r>
            <a:endParaRPr lang="en-US" sz="2400" dirty="0">
              <a:solidFill>
                <a:schemeClr val="tx1"/>
              </a:solidFill>
            </a:endParaRPr>
          </a:p>
          <a:p>
            <a:endParaRPr lang="en-US" dirty="0"/>
          </a:p>
        </p:txBody>
      </p:sp>
    </p:spTree>
    <p:extLst>
      <p:ext uri="{BB962C8B-B14F-4D97-AF65-F5344CB8AC3E}">
        <p14:creationId xmlns:p14="http://schemas.microsoft.com/office/powerpoint/2010/main" val="108431616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Comment trouver et remplacer le chemin d'accès au fichier?</a:t>
            </a:r>
            <a:endParaRPr lang="en-US" dirty="0"/>
          </a:p>
        </p:txBody>
      </p:sp>
      <p:sp>
        <p:nvSpPr>
          <p:cNvPr id="3" name="Espace réservé du texte 2"/>
          <p:cNvSpPr>
            <a:spLocks noGrp="1"/>
          </p:cNvSpPr>
          <p:nvPr>
            <p:ph type="body" sz="quarter" idx="10"/>
          </p:nvPr>
        </p:nvSpPr>
        <p:spPr>
          <a:xfrm>
            <a:off x="609600" y="1545166"/>
            <a:ext cx="4586868" cy="5312833"/>
          </a:xfrm>
        </p:spPr>
        <p:txBody>
          <a:bodyPr>
            <a:normAutofit/>
          </a:bodyPr>
          <a:lstStyle/>
          <a:p>
            <a:pPr>
              <a:lnSpc>
                <a:spcPct val="120000"/>
              </a:lnSpc>
            </a:pPr>
            <a:br>
              <a:rPr lang="fr-FR" sz="3100" dirty="0"/>
            </a:br>
            <a:br>
              <a:rPr lang="fr-FR" dirty="0"/>
            </a:br>
            <a:endParaRPr lang="en-US" dirty="0"/>
          </a:p>
        </p:txBody>
      </p:sp>
      <p:pic>
        <p:nvPicPr>
          <p:cNvPr id="4" name="Picture 1"/>
          <p:cNvPicPr/>
          <p:nvPr/>
        </p:nvPicPr>
        <p:blipFill>
          <a:blip r:embed="rId3"/>
          <a:stretch>
            <a:fillRect/>
          </a:stretch>
        </p:blipFill>
        <p:spPr>
          <a:xfrm>
            <a:off x="609600" y="1545167"/>
            <a:ext cx="10972800" cy="4455583"/>
          </a:xfrm>
          <a:prstGeom prst="rect">
            <a:avLst/>
          </a:prstGeom>
        </p:spPr>
      </p:pic>
      <p:sp>
        <p:nvSpPr>
          <p:cNvPr id="5" name="Oval 11"/>
          <p:cNvSpPr>
            <a:spLocks noChangeArrowheads="1"/>
          </p:cNvSpPr>
          <p:nvPr/>
        </p:nvSpPr>
        <p:spPr bwMode="auto">
          <a:xfrm>
            <a:off x="609599" y="1755776"/>
            <a:ext cx="417095" cy="21740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12"/>
          <p:cNvCxnSpPr>
            <a:cxnSpLocks noChangeShapeType="1"/>
          </p:cNvCxnSpPr>
          <p:nvPr/>
        </p:nvCxnSpPr>
        <p:spPr bwMode="auto">
          <a:xfrm flipH="1" flipV="1">
            <a:off x="1026694" y="1944603"/>
            <a:ext cx="1047750" cy="4572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7795991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02167"/>
            <a:ext cx="10972800" cy="1143000"/>
          </a:xfrm>
        </p:spPr>
        <p:txBody>
          <a:bodyPr anchor="ctr">
            <a:normAutofit/>
          </a:bodyPr>
          <a:lstStyle/>
          <a:p>
            <a:r>
              <a:rPr lang="fr-FR" dirty="0"/>
              <a:t>L'écran ci-dessous s'affiche. Cliquez sur « Info »</a:t>
            </a: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6"/>
          <p:cNvPicPr/>
          <p:nvPr/>
        </p:nvPicPr>
        <p:blipFill>
          <a:blip r:embed="rId2"/>
          <a:stretch>
            <a:fillRect/>
          </a:stretch>
        </p:blipFill>
        <p:spPr>
          <a:xfrm>
            <a:off x="609600" y="1417639"/>
            <a:ext cx="10972800" cy="4455584"/>
          </a:xfrm>
          <a:prstGeom prst="rect">
            <a:avLst/>
          </a:prstGeom>
        </p:spPr>
      </p:pic>
      <p:sp>
        <p:nvSpPr>
          <p:cNvPr id="5" name="Oval 7"/>
          <p:cNvSpPr>
            <a:spLocks noChangeArrowheads="1"/>
          </p:cNvSpPr>
          <p:nvPr/>
        </p:nvSpPr>
        <p:spPr bwMode="auto">
          <a:xfrm>
            <a:off x="781050" y="2857500"/>
            <a:ext cx="571500" cy="28575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9"/>
          <p:cNvCxnSpPr>
            <a:cxnSpLocks noChangeShapeType="1"/>
          </p:cNvCxnSpPr>
          <p:nvPr/>
        </p:nvCxnSpPr>
        <p:spPr bwMode="auto">
          <a:xfrm flipH="1" flipV="1">
            <a:off x="1276350" y="3143250"/>
            <a:ext cx="1047750" cy="4572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9253199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Vous verrez alors l'écran suivant. Cliquez sur le bouton "Copier le chemin"</a:t>
            </a: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8"/>
          <p:cNvPicPr/>
          <p:nvPr/>
        </p:nvPicPr>
        <p:blipFill>
          <a:blip r:embed="rId3"/>
          <a:stretch>
            <a:fillRect/>
          </a:stretch>
        </p:blipFill>
        <p:spPr>
          <a:xfrm>
            <a:off x="609600" y="1545167"/>
            <a:ext cx="10972800" cy="4455584"/>
          </a:xfrm>
          <a:prstGeom prst="rect">
            <a:avLst/>
          </a:prstGeom>
        </p:spPr>
      </p:pic>
      <p:sp>
        <p:nvSpPr>
          <p:cNvPr id="5" name="Oval 4"/>
          <p:cNvSpPr>
            <a:spLocks noChangeArrowheads="1"/>
          </p:cNvSpPr>
          <p:nvPr/>
        </p:nvSpPr>
        <p:spPr bwMode="auto">
          <a:xfrm>
            <a:off x="3752850" y="2571750"/>
            <a:ext cx="738187"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5"/>
          <p:cNvCxnSpPr>
            <a:cxnSpLocks noChangeShapeType="1"/>
          </p:cNvCxnSpPr>
          <p:nvPr/>
        </p:nvCxnSpPr>
        <p:spPr bwMode="auto">
          <a:xfrm>
            <a:off x="4238625" y="2883878"/>
            <a:ext cx="619125" cy="373672"/>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83845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3352" y="467144"/>
            <a:ext cx="10929257" cy="671846"/>
          </a:xfrm>
        </p:spPr>
        <p:txBody>
          <a:bodyPr anchor="ctr">
            <a:noAutofit/>
          </a:bodyPr>
          <a:lstStyle/>
          <a:p>
            <a:r>
              <a:rPr lang="en-US" sz="2800" dirty="0"/>
              <a:t>Planifier les ressources- Quels sont les besoins en ressources necessaires? </a:t>
            </a:r>
            <a:r>
              <a:rPr lang="fr-FR" sz="2800" dirty="0"/>
              <a:t>Financement et budgétisation d'une enquête : Example Budget type</a:t>
            </a:r>
            <a:endParaRPr lang="en-US" sz="2800" dirty="0"/>
          </a:p>
        </p:txBody>
      </p:sp>
      <p:pic>
        <p:nvPicPr>
          <p:cNvPr id="3" name="Image 2"/>
          <p:cNvPicPr>
            <a:picLocks noChangeAspect="1"/>
          </p:cNvPicPr>
          <p:nvPr/>
        </p:nvPicPr>
        <p:blipFill>
          <a:blip r:embed="rId3"/>
          <a:stretch>
            <a:fillRect/>
          </a:stretch>
        </p:blipFill>
        <p:spPr>
          <a:xfrm>
            <a:off x="1555908" y="1564572"/>
            <a:ext cx="8486273" cy="4826284"/>
          </a:xfrm>
          <a:prstGeom prst="rect">
            <a:avLst/>
          </a:prstGeom>
        </p:spPr>
      </p:pic>
    </p:spTree>
    <p:extLst>
      <p:ext uri="{BB962C8B-B14F-4D97-AF65-F5344CB8AC3E}">
        <p14:creationId xmlns:p14="http://schemas.microsoft.com/office/powerpoint/2010/main" val="14511906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Comment trouver et remplacer le nom de la feuille?</a:t>
            </a:r>
            <a:br>
              <a:rPr lang="fr-FR" dirty="0"/>
            </a:b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10"/>
          <p:cNvPicPr/>
          <p:nvPr/>
        </p:nvPicPr>
        <p:blipFill>
          <a:blip r:embed="rId4"/>
          <a:stretch>
            <a:fillRect/>
          </a:stretch>
        </p:blipFill>
        <p:spPr>
          <a:xfrm>
            <a:off x="609600" y="1545167"/>
            <a:ext cx="10972800" cy="4455584"/>
          </a:xfrm>
          <a:prstGeom prst="rect">
            <a:avLst/>
          </a:prstGeom>
        </p:spPr>
      </p:pic>
      <p:sp>
        <p:nvSpPr>
          <p:cNvPr id="5" name="Oval 2"/>
          <p:cNvSpPr>
            <a:spLocks noChangeArrowheads="1"/>
          </p:cNvSpPr>
          <p:nvPr/>
        </p:nvSpPr>
        <p:spPr bwMode="auto">
          <a:xfrm>
            <a:off x="1285874" y="5588792"/>
            <a:ext cx="1781175" cy="323851"/>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3"/>
          <p:cNvCxnSpPr>
            <a:cxnSpLocks noChangeShapeType="1"/>
          </p:cNvCxnSpPr>
          <p:nvPr/>
        </p:nvCxnSpPr>
        <p:spPr bwMode="auto">
          <a:xfrm flipH="1">
            <a:off x="3067050" y="5295900"/>
            <a:ext cx="1181100" cy="4191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94078406"/>
      </p:ext>
    </p:extLst>
  </p:cSld>
  <p:clrMapOvr>
    <a:overrideClrMapping bg1="lt1" tx1="dk1" bg2="lt2" tx2="dk2" accent1="accent1" accent2="accent2" accent3="accent3" accent4="accent4" accent5="accent5" accent6="accent6" hlink="hlink" folHlink="folHlink"/>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8601"/>
            <a:ext cx="10972800" cy="685800"/>
          </a:xfrm>
        </p:spPr>
        <p:txBody>
          <a:bodyPr anchor="ctr"/>
          <a:lstStyle/>
          <a:p>
            <a:r>
              <a:rPr lang="fr-FR" dirty="0"/>
              <a:t>Exécution du programme</a:t>
            </a:r>
            <a:endParaRPr lang="en-US" dirty="0"/>
          </a:p>
        </p:txBody>
      </p:sp>
      <p:pic>
        <p:nvPicPr>
          <p:cNvPr id="4" name="Image 3"/>
          <p:cNvPicPr>
            <a:picLocks noChangeAspect="1"/>
          </p:cNvPicPr>
          <p:nvPr/>
        </p:nvPicPr>
        <p:blipFill>
          <a:blip r:embed="rId2"/>
          <a:stretch>
            <a:fillRect/>
          </a:stretch>
        </p:blipFill>
        <p:spPr>
          <a:xfrm>
            <a:off x="4324351" y="914401"/>
            <a:ext cx="7258050" cy="5543549"/>
          </a:xfrm>
          <a:prstGeom prst="rect">
            <a:avLst/>
          </a:prstGeom>
        </p:spPr>
      </p:pic>
      <p:sp>
        <p:nvSpPr>
          <p:cNvPr id="3" name="Espace réservé du texte 2"/>
          <p:cNvSpPr>
            <a:spLocks noGrp="1"/>
          </p:cNvSpPr>
          <p:nvPr>
            <p:ph type="body" sz="quarter" idx="10"/>
          </p:nvPr>
        </p:nvSpPr>
        <p:spPr>
          <a:xfrm>
            <a:off x="609600" y="914400"/>
            <a:ext cx="3714750" cy="5543549"/>
          </a:xfrm>
        </p:spPr>
        <p:txBody>
          <a:bodyPr>
            <a:normAutofit fontScale="92500" lnSpcReduction="10000"/>
          </a:bodyPr>
          <a:lstStyle/>
          <a:p>
            <a:r>
              <a:rPr lang="fr-FR" sz="2600" dirty="0">
                <a:solidFill>
                  <a:schemeClr val="tx1"/>
                </a:solidFill>
              </a:rPr>
              <a:t>vous devez cliquer sur le bouton "Exécuter les commandes" dans l'éditeur de programme</a:t>
            </a:r>
          </a:p>
          <a:p>
            <a:r>
              <a:rPr lang="fr-FR" sz="2600" dirty="0">
                <a:solidFill>
                  <a:schemeClr val="tx1"/>
                </a:solidFill>
              </a:rPr>
              <a:t>Cela permettra d'exécuter une fréquence de chaque question d'enquête dans votre ensemble de données par ordre numérique, à l'exclusion des 11 premières variables (il s'agit uniquement de variables de description de l'enquête, et non de réponses à l'enquête). </a:t>
            </a:r>
            <a:endParaRPr lang="en-US" sz="2600" dirty="0">
              <a:solidFill>
                <a:schemeClr val="tx1"/>
              </a:solidFill>
            </a:endParaRPr>
          </a:p>
          <a:p>
            <a:endParaRPr lang="en-US" dirty="0"/>
          </a:p>
        </p:txBody>
      </p:sp>
    </p:spTree>
    <p:extLst>
      <p:ext uri="{BB962C8B-B14F-4D97-AF65-F5344CB8AC3E}">
        <p14:creationId xmlns:p14="http://schemas.microsoft.com/office/powerpoint/2010/main" val="3323052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15290" y="140446"/>
            <a:ext cx="11140440" cy="1379743"/>
          </a:xfrm>
        </p:spPr>
        <p:txBody>
          <a:bodyPr anchor="ctr">
            <a:normAutofit fontScale="90000"/>
          </a:bodyPr>
          <a:lstStyle/>
          <a:p>
            <a:r>
              <a:rPr lang="fr-FR" dirty="0"/>
              <a:t>Pour les questions avec une seul option de réponse:  Epi info fournira les fréquences pour chaque option de la question dans un tableau ainsi que le %</a:t>
            </a:r>
            <a:endParaRPr lang="en-US" dirty="0"/>
          </a:p>
        </p:txBody>
      </p:sp>
      <p:pic>
        <p:nvPicPr>
          <p:cNvPr id="5" name="Picture 33"/>
          <p:cNvPicPr/>
          <p:nvPr/>
        </p:nvPicPr>
        <p:blipFill>
          <a:blip r:embed="rId4"/>
          <a:stretch>
            <a:fillRect/>
          </a:stretch>
        </p:blipFill>
        <p:spPr>
          <a:xfrm>
            <a:off x="1268730" y="1885949"/>
            <a:ext cx="9464040" cy="4354831"/>
          </a:xfrm>
          <a:prstGeom prst="rect">
            <a:avLst/>
          </a:prstGeom>
        </p:spPr>
      </p:pic>
    </p:spTree>
    <p:extLst>
      <p:ext uri="{BB962C8B-B14F-4D97-AF65-F5344CB8AC3E}">
        <p14:creationId xmlns:p14="http://schemas.microsoft.com/office/powerpoint/2010/main" val="917789170"/>
      </p:ext>
    </p:extLst>
  </p:cSld>
  <p:clrMapOvr>
    <a:overrideClrMapping bg1="lt1" tx1="dk1" bg2="lt2" tx2="dk2" accent1="accent1" accent2="accent2" accent3="accent3" accent4="accent4" accent5="accent5" accent6="accent6" hlink="hlink" folHlink="folHlink"/>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440" y="0"/>
            <a:ext cx="10972800" cy="1508759"/>
          </a:xfrm>
        </p:spPr>
        <p:txBody>
          <a:bodyPr>
            <a:noAutofit/>
          </a:bodyPr>
          <a:lstStyle/>
          <a:p>
            <a:r>
              <a:rPr lang="fr-FR" sz="3400" dirty="0"/>
              <a:t>Ce tableau montre comment saisir les informations dans Epi Info.</a:t>
            </a:r>
            <a:endParaRPr lang="en-US" sz="3400" dirty="0"/>
          </a:p>
        </p:txBody>
      </p:sp>
      <p:sp>
        <p:nvSpPr>
          <p:cNvPr id="3" name="Espace réservé du texte 2"/>
          <p:cNvSpPr>
            <a:spLocks noGrp="1"/>
          </p:cNvSpPr>
          <p:nvPr>
            <p:ph type="body" sz="quarter" idx="10"/>
          </p:nvPr>
        </p:nvSpPr>
        <p:spPr/>
        <p:txBody>
          <a:bodyPr/>
          <a:lstStyle/>
          <a:p>
            <a:pPr marL="0" indent="0">
              <a:buNone/>
            </a:pPr>
            <a:endParaRPr lang="en-US" dirty="0">
              <a:solidFill>
                <a:schemeClr val="tx1"/>
              </a:solidFill>
            </a:endParaRPr>
          </a:p>
        </p:txBody>
      </p:sp>
      <p:pic>
        <p:nvPicPr>
          <p:cNvPr id="4" name="Picture 34"/>
          <p:cNvPicPr/>
          <p:nvPr/>
        </p:nvPicPr>
        <p:blipFill>
          <a:blip r:embed="rId3"/>
          <a:stretch>
            <a:fillRect/>
          </a:stretch>
        </p:blipFill>
        <p:spPr>
          <a:xfrm>
            <a:off x="819150" y="3036889"/>
            <a:ext cx="10972800" cy="2744786"/>
          </a:xfrm>
          <a:prstGeom prst="rect">
            <a:avLst/>
          </a:prstGeom>
        </p:spPr>
      </p:pic>
    </p:spTree>
    <p:extLst>
      <p:ext uri="{BB962C8B-B14F-4D97-AF65-F5344CB8AC3E}">
        <p14:creationId xmlns:p14="http://schemas.microsoft.com/office/powerpoint/2010/main" val="68885421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8"/>
            <a:ext cx="10942320" cy="1291271"/>
          </a:xfrm>
        </p:spPr>
        <p:txBody>
          <a:bodyPr>
            <a:normAutofit fontScale="90000"/>
          </a:bodyPr>
          <a:lstStyle/>
          <a:p>
            <a:r>
              <a:rPr lang="fr-FR" dirty="0"/>
              <a:t>Pour les questions avec plusieurs option des réponses chaque option de cette question est affichée comme une question individuelle</a:t>
            </a:r>
            <a:endParaRPr lang="en-US" dirty="0"/>
          </a:p>
        </p:txBody>
      </p:sp>
      <p:pic>
        <p:nvPicPr>
          <p:cNvPr id="4" name="Picture 36"/>
          <p:cNvPicPr/>
          <p:nvPr/>
        </p:nvPicPr>
        <p:blipFill>
          <a:blip r:embed="rId3"/>
          <a:stretch>
            <a:fillRect/>
          </a:stretch>
        </p:blipFill>
        <p:spPr>
          <a:xfrm>
            <a:off x="1371600" y="1645920"/>
            <a:ext cx="8618220" cy="4606290"/>
          </a:xfrm>
          <a:prstGeom prst="rect">
            <a:avLst/>
          </a:prstGeom>
        </p:spPr>
      </p:pic>
    </p:spTree>
    <p:extLst>
      <p:ext uri="{BB962C8B-B14F-4D97-AF65-F5344CB8AC3E}">
        <p14:creationId xmlns:p14="http://schemas.microsoft.com/office/powerpoint/2010/main" val="422515278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369277"/>
            <a:ext cx="10972800" cy="1175890"/>
          </a:xfrm>
        </p:spPr>
        <p:txBody>
          <a:bodyPr anchor="ctr">
            <a:normAutofit fontScale="90000"/>
          </a:bodyPr>
          <a:lstStyle/>
          <a:p>
            <a:r>
              <a:rPr lang="fr-FR" dirty="0"/>
              <a:t>Comment importer des données dans Epi Info? : </a:t>
            </a:r>
            <a:br>
              <a:rPr lang="fr-FR" dirty="0"/>
            </a:br>
            <a:r>
              <a:rPr lang="fr-FR" dirty="0"/>
              <a:t>1. Cliquez sur "Lire" sous le dossier "Données". </a:t>
            </a:r>
            <a:br>
              <a:rPr lang="fr-FR" dirty="0"/>
            </a:br>
            <a:endParaRPr lang="en-US" dirty="0"/>
          </a:p>
        </p:txBody>
      </p:sp>
      <p:pic>
        <p:nvPicPr>
          <p:cNvPr id="4" name="Image 3"/>
          <p:cNvPicPr>
            <a:picLocks noChangeAspect="1"/>
          </p:cNvPicPr>
          <p:nvPr/>
        </p:nvPicPr>
        <p:blipFill>
          <a:blip r:embed="rId3"/>
          <a:stretch>
            <a:fillRect/>
          </a:stretch>
        </p:blipFill>
        <p:spPr>
          <a:xfrm>
            <a:off x="609600" y="1545167"/>
            <a:ext cx="10972800" cy="4996310"/>
          </a:xfrm>
          <a:prstGeom prst="rect">
            <a:avLst/>
          </a:prstGeom>
        </p:spPr>
      </p:pic>
      <p:sp>
        <p:nvSpPr>
          <p:cNvPr id="5" name="Ellipse 4"/>
          <p:cNvSpPr/>
          <p:nvPr/>
        </p:nvSpPr>
        <p:spPr>
          <a:xfrm>
            <a:off x="1143000" y="2162909"/>
            <a:ext cx="386862" cy="175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53208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09881"/>
            <a:ext cx="10972800" cy="1007758"/>
          </a:xfrm>
        </p:spPr>
        <p:txBody>
          <a:bodyPr anchor="ctr">
            <a:normAutofit fontScale="90000"/>
          </a:bodyPr>
          <a:lstStyle/>
          <a:p>
            <a:r>
              <a:rPr lang="fr-FR" dirty="0"/>
              <a:t>Comment importer des données dans Epi Info?</a:t>
            </a:r>
            <a:br>
              <a:rPr lang="fr-FR" dirty="0"/>
            </a:br>
            <a:r>
              <a:rPr lang="fr-FR" dirty="0"/>
              <a:t>2. Sélectionnez votre type de jeu de données</a:t>
            </a:r>
            <a:endParaRPr lang="en-US" dirty="0"/>
          </a:p>
        </p:txBody>
      </p:sp>
      <p:pic>
        <p:nvPicPr>
          <p:cNvPr id="4" name="Image 3"/>
          <p:cNvPicPr>
            <a:picLocks noChangeAspect="1"/>
          </p:cNvPicPr>
          <p:nvPr/>
        </p:nvPicPr>
        <p:blipFill>
          <a:blip r:embed="rId3"/>
          <a:stretch>
            <a:fillRect/>
          </a:stretch>
        </p:blipFill>
        <p:spPr>
          <a:xfrm>
            <a:off x="609600" y="1417639"/>
            <a:ext cx="10972800" cy="5053500"/>
          </a:xfrm>
          <a:prstGeom prst="rect">
            <a:avLst/>
          </a:prstGeom>
        </p:spPr>
      </p:pic>
      <p:sp>
        <p:nvSpPr>
          <p:cNvPr id="5" name="Rectangle 4"/>
          <p:cNvSpPr/>
          <p:nvPr/>
        </p:nvSpPr>
        <p:spPr>
          <a:xfrm>
            <a:off x="4114800" y="2831123"/>
            <a:ext cx="3956538" cy="15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04133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69803"/>
            <a:ext cx="11347938" cy="907685"/>
          </a:xfrm>
        </p:spPr>
        <p:txBody>
          <a:bodyPr anchor="ctr">
            <a:normAutofit fontScale="90000"/>
          </a:bodyPr>
          <a:lstStyle/>
          <a:p>
            <a:r>
              <a:rPr lang="fr-FR" dirty="0"/>
              <a:t>Comment importer des données dans Epi Info?</a:t>
            </a:r>
            <a:br>
              <a:rPr lang="fr-FR" dirty="0"/>
            </a:br>
            <a:r>
              <a:rPr lang="fr-FR" dirty="0"/>
              <a:t>3. Sélectionnez « Parcourir", et cela ouvrira une autre fenêtre</a:t>
            </a:r>
            <a:endParaRPr lang="en-US" dirty="0"/>
          </a:p>
        </p:txBody>
      </p:sp>
      <p:sp>
        <p:nvSpPr>
          <p:cNvPr id="5" name="Ellipse 4"/>
          <p:cNvSpPr/>
          <p:nvPr/>
        </p:nvSpPr>
        <p:spPr>
          <a:xfrm>
            <a:off x="1776046" y="2479431"/>
            <a:ext cx="844062"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p:cNvCxnSpPr>
            <a:endCxn id="5" idx="7"/>
          </p:cNvCxnSpPr>
          <p:nvPr/>
        </p:nvCxnSpPr>
        <p:spPr>
          <a:xfrm flipH="1">
            <a:off x="2496498" y="1969477"/>
            <a:ext cx="492887" cy="564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3"/>
          <a:stretch>
            <a:fillRect/>
          </a:stretch>
        </p:blipFill>
        <p:spPr>
          <a:xfrm>
            <a:off x="609600" y="1417639"/>
            <a:ext cx="10972800" cy="5053500"/>
          </a:xfrm>
          <a:prstGeom prst="rect">
            <a:avLst/>
          </a:prstGeom>
        </p:spPr>
      </p:pic>
      <p:sp>
        <p:nvSpPr>
          <p:cNvPr id="9" name="Ellipse 8"/>
          <p:cNvSpPr/>
          <p:nvPr/>
        </p:nvSpPr>
        <p:spPr>
          <a:xfrm>
            <a:off x="7209692" y="3042138"/>
            <a:ext cx="931985" cy="281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avec flèche 10"/>
          <p:cNvCxnSpPr>
            <a:endCxn id="9" idx="7"/>
          </p:cNvCxnSpPr>
          <p:nvPr/>
        </p:nvCxnSpPr>
        <p:spPr>
          <a:xfrm flipH="1">
            <a:off x="8005191" y="2560639"/>
            <a:ext cx="540932" cy="522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17718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4. Ensuite, sélectionnez "Parcourir" dans cette fenêtre et cela ouvrira le stockage de fichiers de votre ordinateur</a:t>
            </a:r>
            <a:endParaRPr lang="en-US" dirty="0"/>
          </a:p>
        </p:txBody>
      </p:sp>
      <p:pic>
        <p:nvPicPr>
          <p:cNvPr id="4" name="Image 3"/>
          <p:cNvPicPr>
            <a:picLocks noChangeAspect="1"/>
          </p:cNvPicPr>
          <p:nvPr/>
        </p:nvPicPr>
        <p:blipFill>
          <a:blip r:embed="rId3"/>
          <a:stretch>
            <a:fillRect/>
          </a:stretch>
        </p:blipFill>
        <p:spPr>
          <a:xfrm>
            <a:off x="609600" y="1417639"/>
            <a:ext cx="10972800" cy="4583113"/>
          </a:xfrm>
          <a:prstGeom prst="rect">
            <a:avLst/>
          </a:prstGeom>
        </p:spPr>
      </p:pic>
      <p:sp>
        <p:nvSpPr>
          <p:cNvPr id="5" name="Ellipse 4"/>
          <p:cNvSpPr/>
          <p:nvPr/>
        </p:nvSpPr>
        <p:spPr>
          <a:xfrm>
            <a:off x="7104185" y="3305908"/>
            <a:ext cx="1002323" cy="597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p:cNvCxnSpPr>
            <a:endCxn id="5" idx="7"/>
          </p:cNvCxnSpPr>
          <p:nvPr/>
        </p:nvCxnSpPr>
        <p:spPr>
          <a:xfrm flipH="1">
            <a:off x="7959721" y="2778369"/>
            <a:ext cx="639156" cy="615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4625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Image 3"/>
          <p:cNvPicPr>
            <a:picLocks noChangeAspect="1"/>
          </p:cNvPicPr>
          <p:nvPr/>
        </p:nvPicPr>
        <p:blipFill>
          <a:blip r:embed="rId3"/>
          <a:stretch>
            <a:fillRect/>
          </a:stretch>
        </p:blipFill>
        <p:spPr>
          <a:xfrm>
            <a:off x="609600" y="1545166"/>
            <a:ext cx="10972800" cy="5084233"/>
          </a:xfrm>
          <a:prstGeom prst="rect">
            <a:avLst/>
          </a:prstGeom>
        </p:spPr>
      </p:pic>
      <p:sp>
        <p:nvSpPr>
          <p:cNvPr id="5" name="Ellipse 4"/>
          <p:cNvSpPr/>
          <p:nvPr/>
        </p:nvSpPr>
        <p:spPr>
          <a:xfrm>
            <a:off x="6295292" y="4396154"/>
            <a:ext cx="1002323"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9804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9600" y="196817"/>
            <a:ext cx="10972800" cy="1143000"/>
          </a:xfrm>
        </p:spPr>
        <p:txBody>
          <a:bodyPr>
            <a:normAutofit/>
          </a:bodyPr>
          <a:lstStyle/>
          <a:p>
            <a:r>
              <a:rPr lang="en-US" sz="2800" b="1" dirty="0"/>
              <a:t>Définir les objectifs de l'enquête, sélectionner et adapter les questionnaires de </a:t>
            </a:r>
            <a:r>
              <a:rPr lang="en-US" sz="2800" dirty="0"/>
              <a:t>l’e</a:t>
            </a:r>
            <a:r>
              <a:rPr lang="en-US" sz="2800" b="1" dirty="0"/>
              <a:t>nquête CAP (section 3 et 4)</a:t>
            </a:r>
            <a:endParaRPr lang="en-US" sz="2800" dirty="0">
              <a:solidFill>
                <a:schemeClr val="tx1"/>
              </a:solidFill>
            </a:endParaRP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609600" y="1639229"/>
            <a:ext cx="6471424" cy="4361522"/>
          </a:xfrm>
        </p:spPr>
        <p:txBody>
          <a:bodyPr>
            <a:normAutofit/>
          </a:bodyPr>
          <a:lstStyle/>
          <a:p>
            <a:r>
              <a:rPr lang="en-US" sz="2800" dirty="0">
                <a:solidFill>
                  <a:schemeClr val="tx1"/>
                </a:solidFill>
              </a:rPr>
              <a:t>Définissez vos besoins - qu'avez-vous besoin de savoir ? </a:t>
            </a:r>
          </a:p>
          <a:p>
            <a:endParaRPr lang="en-US" sz="2800" dirty="0">
              <a:solidFill>
                <a:schemeClr val="tx1"/>
              </a:solidFill>
            </a:endParaRPr>
          </a:p>
        </p:txBody>
      </p:sp>
      <p:pic>
        <p:nvPicPr>
          <p:cNvPr id="4" name="Picture 4" descr="on n'est pas sortis de l'auberge...">
            <a:extLst>
              <a:ext uri="{FF2B5EF4-FFF2-40B4-BE49-F238E27FC236}">
                <a16:creationId xmlns:a16="http://schemas.microsoft.com/office/drawing/2014/main" id="{7AF812DF-7CF2-F69E-5A08-65CB55B79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644" y="1513132"/>
            <a:ext cx="5589106" cy="491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94355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sur le </a:t>
            </a:r>
            <a:r>
              <a:rPr lang="fr-FR" dirty="0" err="1"/>
              <a:t>codebook</a:t>
            </a:r>
            <a:r>
              <a:rPr lang="fr-FR" dirty="0"/>
              <a:t>, puis sur Ok</a:t>
            </a:r>
            <a:br>
              <a:rPr lang="en-US" dirty="0"/>
            </a:br>
            <a:endParaRPr lang="en-US" dirty="0"/>
          </a:p>
        </p:txBody>
      </p:sp>
      <p:pic>
        <p:nvPicPr>
          <p:cNvPr id="4" name="Image 3"/>
          <p:cNvPicPr>
            <a:picLocks noChangeAspect="1"/>
          </p:cNvPicPr>
          <p:nvPr/>
        </p:nvPicPr>
        <p:blipFill>
          <a:blip r:embed="rId3"/>
          <a:stretch>
            <a:fillRect/>
          </a:stretch>
        </p:blipFill>
        <p:spPr>
          <a:xfrm>
            <a:off x="609600" y="1417638"/>
            <a:ext cx="10972800" cy="5071085"/>
          </a:xfrm>
          <a:prstGeom prst="rect">
            <a:avLst/>
          </a:prstGeom>
        </p:spPr>
      </p:pic>
      <p:sp>
        <p:nvSpPr>
          <p:cNvPr id="5" name="Rectangle 4"/>
          <p:cNvSpPr/>
          <p:nvPr/>
        </p:nvSpPr>
        <p:spPr>
          <a:xfrm>
            <a:off x="4149969" y="3710354"/>
            <a:ext cx="2461846" cy="1934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4149969" y="5345723"/>
            <a:ext cx="861646" cy="3516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a:endCxn id="6" idx="7"/>
          </p:cNvCxnSpPr>
          <p:nvPr/>
        </p:nvCxnSpPr>
        <p:spPr>
          <a:xfrm flipH="1">
            <a:off x="4885430" y="4677508"/>
            <a:ext cx="671308" cy="7197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2396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Calcul des fréquences dans Epi Info</a:t>
            </a:r>
            <a:endParaRPr lang="en-US" dirty="0"/>
          </a:p>
        </p:txBody>
      </p:sp>
      <p:sp>
        <p:nvSpPr>
          <p:cNvPr id="3" name="Espace réservé du texte 2"/>
          <p:cNvSpPr>
            <a:spLocks noGrp="1"/>
          </p:cNvSpPr>
          <p:nvPr>
            <p:ph type="body" sz="quarter" idx="10"/>
          </p:nvPr>
        </p:nvSpPr>
        <p:spPr>
          <a:xfrm>
            <a:off x="609600" y="1545167"/>
            <a:ext cx="5314950" cy="4455584"/>
          </a:xfrm>
        </p:spPr>
        <p:txBody>
          <a:bodyPr>
            <a:normAutofit fontScale="92500"/>
          </a:bodyPr>
          <a:lstStyle/>
          <a:p>
            <a:pPr marL="266700" indent="-266700"/>
            <a:r>
              <a:rPr lang="fr-FR" sz="2400" dirty="0">
                <a:solidFill>
                  <a:schemeClr val="tx1"/>
                </a:solidFill>
              </a:rPr>
              <a:t>Trouvez le dossier des statistiques (dans la boîte de l'explorateur de commandes à gauche), et sous celui-ci, localisez "fréquences".  </a:t>
            </a:r>
          </a:p>
          <a:p>
            <a:pPr marL="266700" indent="-266700"/>
            <a:r>
              <a:rPr lang="fr-FR" sz="2400" dirty="0">
                <a:solidFill>
                  <a:schemeClr val="tx1"/>
                </a:solidFill>
              </a:rPr>
              <a:t>Une boîte apparaîtra, avec le symbole "*" pré-rempli dans la boîte "Fréquence de" de . Le symbole "*", indique à Epi Info de produire une statistique de fréquence pour chaque variable de votre ensemble de données. </a:t>
            </a:r>
          </a:p>
          <a:p>
            <a:pPr marL="266700" indent="-266700"/>
            <a:r>
              <a:rPr lang="fr-FR" sz="2400" dirty="0">
                <a:solidFill>
                  <a:schemeClr val="tx1"/>
                </a:solidFill>
              </a:rPr>
              <a:t>Cliquez sur "OK".  (Note : pour examiner une seule variable, cliquez sur la flèche et sélectionnez la variable dans la liste)</a:t>
            </a:r>
            <a:endParaRPr lang="en-US" sz="2400" dirty="0">
              <a:solidFill>
                <a:schemeClr val="tx1"/>
              </a:solidFill>
            </a:endParaRPr>
          </a:p>
        </p:txBody>
      </p:sp>
      <p:pic>
        <p:nvPicPr>
          <p:cNvPr id="4" name="Picture 13"/>
          <p:cNvPicPr/>
          <p:nvPr/>
        </p:nvPicPr>
        <p:blipFill>
          <a:blip r:embed="rId3"/>
          <a:stretch>
            <a:fillRect/>
          </a:stretch>
        </p:blipFill>
        <p:spPr>
          <a:xfrm>
            <a:off x="5924550" y="1545167"/>
            <a:ext cx="5657850" cy="4455584"/>
          </a:xfrm>
          <a:prstGeom prst="rect">
            <a:avLst/>
          </a:prstGeom>
        </p:spPr>
      </p:pic>
    </p:spTree>
    <p:extLst>
      <p:ext uri="{BB962C8B-B14F-4D97-AF65-F5344CB8AC3E}">
        <p14:creationId xmlns:p14="http://schemas.microsoft.com/office/powerpoint/2010/main" val="186021778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fontScale="90000"/>
          </a:bodyPr>
          <a:lstStyle/>
          <a:p>
            <a:r>
              <a:rPr lang="fr-FR" dirty="0"/>
              <a:t>Calcul des fréquences dans Epi Info</a:t>
            </a:r>
            <a:br>
              <a:rPr lang="fr-FR" dirty="0"/>
            </a:br>
            <a:r>
              <a:rPr lang="fr-FR" dirty="0"/>
              <a:t>1. </a:t>
            </a:r>
            <a:r>
              <a:rPr lang="fr-FR" sz="3800" dirty="0"/>
              <a:t>localisez "fréquences".  </a:t>
            </a:r>
            <a:br>
              <a:rPr lang="fr-FR" sz="4000" dirty="0">
                <a:solidFill>
                  <a:schemeClr val="tx1"/>
                </a:solidFill>
              </a:rPr>
            </a:br>
            <a:endParaRPr lang="en-US" dirty="0"/>
          </a:p>
        </p:txBody>
      </p:sp>
      <p:pic>
        <p:nvPicPr>
          <p:cNvPr id="4" name="Image 3"/>
          <p:cNvPicPr>
            <a:picLocks noChangeAspect="1"/>
          </p:cNvPicPr>
          <p:nvPr/>
        </p:nvPicPr>
        <p:blipFill>
          <a:blip r:embed="rId3"/>
          <a:stretch>
            <a:fillRect/>
          </a:stretch>
        </p:blipFill>
        <p:spPr>
          <a:xfrm>
            <a:off x="609599" y="1547446"/>
            <a:ext cx="11189677" cy="4941276"/>
          </a:xfrm>
          <a:prstGeom prst="rect">
            <a:avLst/>
          </a:prstGeom>
        </p:spPr>
      </p:pic>
      <p:sp>
        <p:nvSpPr>
          <p:cNvPr id="5" name="Ellipse 4"/>
          <p:cNvSpPr/>
          <p:nvPr/>
        </p:nvSpPr>
        <p:spPr>
          <a:xfrm>
            <a:off x="1178169" y="4572000"/>
            <a:ext cx="668216" cy="1758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43675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Calcul des fréquences dans Epi Info</a:t>
            </a:r>
            <a:br>
              <a:rPr lang="fr-FR" dirty="0"/>
            </a:br>
            <a:r>
              <a:rPr lang="fr-FR" dirty="0"/>
              <a:t>2. Identifier la fréquence et stratifier</a:t>
            </a:r>
            <a:endParaRPr lang="en-US" dirty="0"/>
          </a:p>
        </p:txBody>
      </p:sp>
      <p:pic>
        <p:nvPicPr>
          <p:cNvPr id="4" name="Image 3"/>
          <p:cNvPicPr>
            <a:picLocks noChangeAspect="1"/>
          </p:cNvPicPr>
          <p:nvPr/>
        </p:nvPicPr>
        <p:blipFill>
          <a:blip r:embed="rId3"/>
          <a:stretch>
            <a:fillRect/>
          </a:stretch>
        </p:blipFill>
        <p:spPr>
          <a:xfrm>
            <a:off x="609600" y="1417639"/>
            <a:ext cx="10972800" cy="5159624"/>
          </a:xfrm>
          <a:prstGeom prst="rect">
            <a:avLst/>
          </a:prstGeom>
        </p:spPr>
      </p:pic>
      <p:sp>
        <p:nvSpPr>
          <p:cNvPr id="5" name="Rectangle à coins arrondis 4"/>
          <p:cNvSpPr/>
          <p:nvPr/>
        </p:nvSpPr>
        <p:spPr>
          <a:xfrm>
            <a:off x="4989095" y="3176337"/>
            <a:ext cx="4154905" cy="4973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569362"/>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Calcul des fréquences dans Epi Info</a:t>
            </a:r>
            <a:br>
              <a:rPr lang="fr-FR" dirty="0"/>
            </a:br>
            <a:r>
              <a:rPr lang="fr-FR" dirty="0"/>
              <a:t>3. Cliquez sur "OK". </a:t>
            </a:r>
            <a:endParaRPr lang="en-US" dirty="0"/>
          </a:p>
        </p:txBody>
      </p:sp>
      <p:pic>
        <p:nvPicPr>
          <p:cNvPr id="4" name="Image 3"/>
          <p:cNvPicPr>
            <a:picLocks noChangeAspect="1"/>
          </p:cNvPicPr>
          <p:nvPr/>
        </p:nvPicPr>
        <p:blipFill>
          <a:blip r:embed="rId3"/>
          <a:stretch>
            <a:fillRect/>
          </a:stretch>
        </p:blipFill>
        <p:spPr>
          <a:xfrm>
            <a:off x="609600" y="1417638"/>
            <a:ext cx="10972800" cy="5097461"/>
          </a:xfrm>
          <a:prstGeom prst="rect">
            <a:avLst/>
          </a:prstGeom>
        </p:spPr>
      </p:pic>
      <p:sp>
        <p:nvSpPr>
          <p:cNvPr id="5" name="Ellipse 4"/>
          <p:cNvSpPr/>
          <p:nvPr/>
        </p:nvSpPr>
        <p:spPr>
          <a:xfrm>
            <a:off x="5124450" y="4572000"/>
            <a:ext cx="1104900"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82787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Calcul des fréquences dans Epi Info (suite)</a:t>
            </a:r>
            <a:endParaRPr lang="en-US" dirty="0"/>
          </a:p>
        </p:txBody>
      </p:sp>
      <p:sp>
        <p:nvSpPr>
          <p:cNvPr id="3" name="Espace réservé du texte 2"/>
          <p:cNvSpPr>
            <a:spLocks noGrp="1"/>
          </p:cNvSpPr>
          <p:nvPr>
            <p:ph type="body" sz="quarter" idx="10"/>
          </p:nvPr>
        </p:nvSpPr>
        <p:spPr>
          <a:xfrm>
            <a:off x="609600" y="1545167"/>
            <a:ext cx="5581650" cy="4455584"/>
          </a:xfrm>
        </p:spPr>
        <p:txBody>
          <a:bodyPr>
            <a:normAutofit/>
          </a:bodyPr>
          <a:lstStyle/>
          <a:p>
            <a:r>
              <a:rPr lang="fr-FR" sz="2400" dirty="0">
                <a:solidFill>
                  <a:schemeClr val="tx1"/>
                </a:solidFill>
              </a:rPr>
              <a:t>Si vous souhaitez stratifier les résultats, dans la fenêtre Fréquences, cliquez sur le menu déroulant "Stratifier par" et sélectionnez la variable que vous souhaitez stratifier (par exemple, le sexe - Q44 dans notre exemple de données). </a:t>
            </a:r>
          </a:p>
          <a:p>
            <a:r>
              <a:rPr lang="fr-FR" sz="2400" dirty="0">
                <a:solidFill>
                  <a:schemeClr val="tx1"/>
                </a:solidFill>
              </a:rPr>
              <a:t>Vos résultats seront alors présentés par sexe</a:t>
            </a:r>
            <a:endParaRPr lang="en-US" sz="2400" dirty="0">
              <a:solidFill>
                <a:schemeClr val="tx1"/>
              </a:solidFill>
            </a:endParaRPr>
          </a:p>
        </p:txBody>
      </p:sp>
      <p:pic>
        <p:nvPicPr>
          <p:cNvPr id="4" name="Picture 14"/>
          <p:cNvPicPr/>
          <p:nvPr/>
        </p:nvPicPr>
        <p:blipFill>
          <a:blip r:embed="rId3"/>
          <a:stretch>
            <a:fillRect/>
          </a:stretch>
        </p:blipFill>
        <p:spPr>
          <a:xfrm>
            <a:off x="6191250" y="1545167"/>
            <a:ext cx="5391150" cy="4583112"/>
          </a:xfrm>
          <a:prstGeom prst="rect">
            <a:avLst/>
          </a:prstGeom>
        </p:spPr>
      </p:pic>
    </p:spTree>
    <p:extLst>
      <p:ext uri="{BB962C8B-B14F-4D97-AF65-F5344CB8AC3E}">
        <p14:creationId xmlns:p14="http://schemas.microsoft.com/office/powerpoint/2010/main" val="124236274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Afficher le pourcentage manquant pour chaque variable</a:t>
            </a:r>
            <a:endParaRPr lang="en-US" dirty="0"/>
          </a:p>
        </p:txBody>
      </p:sp>
      <p:sp>
        <p:nvSpPr>
          <p:cNvPr id="3" name="Espace réservé du texte 2"/>
          <p:cNvSpPr>
            <a:spLocks noGrp="1"/>
          </p:cNvSpPr>
          <p:nvPr>
            <p:ph type="body" sz="quarter" idx="10"/>
          </p:nvPr>
        </p:nvSpPr>
        <p:spPr/>
        <p:txBody>
          <a:bodyPr>
            <a:normAutofit/>
          </a:bodyPr>
          <a:lstStyle/>
          <a:p>
            <a:r>
              <a:rPr lang="fr-FR" sz="2400" dirty="0">
                <a:solidFill>
                  <a:schemeClr val="tx1"/>
                </a:solidFill>
              </a:rPr>
              <a:t>Cliquez sur "Set" sous le dossier Options dans l'Explorateur de commandes. Cochez la case "Inclure les valeurs manquantes" et cliquez sur OK. </a:t>
            </a:r>
          </a:p>
          <a:p>
            <a:r>
              <a:rPr lang="fr-FR" sz="2400" dirty="0">
                <a:solidFill>
                  <a:schemeClr val="tx1"/>
                </a:solidFill>
              </a:rPr>
              <a:t>Maintenant, lorsque vous produisez une fréquence, il y aura une ligne pour les données manquantes. </a:t>
            </a:r>
          </a:p>
          <a:p>
            <a:r>
              <a:rPr lang="fr-FR" sz="2400" dirty="0">
                <a:solidFill>
                  <a:schemeClr val="tx1"/>
                </a:solidFill>
              </a:rPr>
              <a:t>Il est important de noter le nombre de données manquantes dans votre ensemble de données. </a:t>
            </a:r>
          </a:p>
          <a:p>
            <a:r>
              <a:rPr lang="fr-FR" sz="2400" dirty="0">
                <a:solidFill>
                  <a:schemeClr val="tx1"/>
                </a:solidFill>
              </a:rPr>
              <a:t>Cependant, lorsque nous calculons des pourcentages, il est courant de ne pas inclure les données manquantes dans ces pourcentages. </a:t>
            </a:r>
          </a:p>
          <a:p>
            <a:r>
              <a:rPr lang="fr-FR" sz="2400" dirty="0">
                <a:solidFill>
                  <a:schemeClr val="tx1"/>
                </a:solidFill>
              </a:rPr>
              <a:t>Ainsi, avant de saisir vos données dans le modèle de résultats, assurez-vous de répéter cette étape et de décocher la case "Inclure les valeurs manquantes".</a:t>
            </a:r>
            <a:endParaRPr lang="en-US" sz="2400" dirty="0">
              <a:solidFill>
                <a:schemeClr val="tx1"/>
              </a:solidFill>
            </a:endParaRPr>
          </a:p>
          <a:p>
            <a:endParaRPr lang="en-US" dirty="0"/>
          </a:p>
        </p:txBody>
      </p:sp>
    </p:spTree>
    <p:extLst>
      <p:ext uri="{BB962C8B-B14F-4D97-AF65-F5344CB8AC3E}">
        <p14:creationId xmlns:p14="http://schemas.microsoft.com/office/powerpoint/2010/main" val="2601623013"/>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Regroupement des variables pour l'analyse</a:t>
            </a:r>
            <a:br>
              <a:rPr lang="en-US" dirty="0"/>
            </a:br>
            <a:endParaRPr lang="en-US" dirty="0"/>
          </a:p>
        </p:txBody>
      </p:sp>
      <p:sp>
        <p:nvSpPr>
          <p:cNvPr id="3" name="Espace réservé du texte 2"/>
          <p:cNvSpPr>
            <a:spLocks noGrp="1"/>
          </p:cNvSpPr>
          <p:nvPr>
            <p:ph type="body" sz="quarter" idx="10"/>
          </p:nvPr>
        </p:nvSpPr>
        <p:spPr/>
        <p:txBody>
          <a:bodyPr>
            <a:normAutofit lnSpcReduction="10000"/>
          </a:bodyPr>
          <a:lstStyle/>
          <a:p>
            <a:r>
              <a:rPr lang="fr-FR" sz="2400" dirty="0">
                <a:solidFill>
                  <a:schemeClr val="tx1"/>
                </a:solidFill>
              </a:rPr>
              <a:t>Définir une nouvelle variable dans Epi Info qui représentera la variable âge catégorisée. Pour ce faire, cliquez sur "Définir" sous le dossier Variables dans l'Explorateur de commandes. </a:t>
            </a:r>
          </a:p>
          <a:p>
            <a:r>
              <a:rPr lang="fr-FR" sz="2400" dirty="0">
                <a:solidFill>
                  <a:schemeClr val="tx1"/>
                </a:solidFill>
              </a:rPr>
              <a:t>Entrez le nom de la variable et sélectionnez le type de variable ("Texte" est recommandé pour une variable catégorisée), puis sélectionnez OK. </a:t>
            </a:r>
          </a:p>
          <a:p>
            <a:r>
              <a:rPr lang="fr-FR" sz="2400" dirty="0">
                <a:solidFill>
                  <a:schemeClr val="tx1"/>
                </a:solidFill>
              </a:rPr>
              <a:t>Par exemple, nous définissons la variable AGECAT comme une variable Texte. Une fois que vous avez défini votre nouvelle variable, vous allez sélectionner "Recoder" sous le dossier Variables. </a:t>
            </a:r>
          </a:p>
          <a:p>
            <a:r>
              <a:rPr lang="fr-FR" sz="2400" dirty="0">
                <a:solidFill>
                  <a:schemeClr val="tx1"/>
                </a:solidFill>
              </a:rPr>
              <a:t>Sélectionnez la variable numérique que vous souhaitez regrouper dans la liste déroulante "</a:t>
            </a:r>
            <a:r>
              <a:rPr lang="fr-FR" sz="2400" dirty="0" err="1">
                <a:solidFill>
                  <a:schemeClr val="tx1"/>
                </a:solidFill>
              </a:rPr>
              <a:t>From</a:t>
            </a:r>
            <a:r>
              <a:rPr lang="fr-FR" sz="2400" dirty="0">
                <a:solidFill>
                  <a:schemeClr val="tx1"/>
                </a:solidFill>
              </a:rPr>
              <a:t>" et sélectionnez la nouvelle variable dans la liste déroulante "To".</a:t>
            </a:r>
          </a:p>
          <a:p>
            <a:r>
              <a:rPr lang="fr-FR" sz="2400" dirty="0">
                <a:solidFill>
                  <a:schemeClr val="tx1"/>
                </a:solidFill>
              </a:rPr>
              <a:t>Saisissez la plage de valeurs que vous souhaitez créer dans vos groupes d'âge dans "Value" et "To Value". Ensuite, nommez ce groupe dans la colonne "Valeur recodée"</a:t>
            </a:r>
            <a:endParaRPr lang="en-US" sz="2400" dirty="0">
              <a:solidFill>
                <a:schemeClr val="tx1"/>
              </a:solidFill>
            </a:endParaRPr>
          </a:p>
        </p:txBody>
      </p:sp>
    </p:spTree>
    <p:extLst>
      <p:ext uri="{BB962C8B-B14F-4D97-AF65-F5344CB8AC3E}">
        <p14:creationId xmlns:p14="http://schemas.microsoft.com/office/powerpoint/2010/main" val="2746340289"/>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001711"/>
          </a:xfrm>
        </p:spPr>
        <p:txBody>
          <a:bodyPr anchor="ctr">
            <a:normAutofit fontScale="90000"/>
          </a:bodyPr>
          <a:lstStyle/>
          <a:p>
            <a:pPr marR="0" lvl="0" fontAlgn="auto">
              <a:spcAft>
                <a:spcPts val="0"/>
              </a:spcAft>
              <a:tabLst/>
              <a:defRPr/>
            </a:pPr>
            <a:r>
              <a:rPr lang="fr-FR" dirty="0"/>
              <a:t>Une fois cette configuration effectuée, cliquez sur OK et vous pouvez maintenant exécuter une fréquence sur cette nouvelle variable.</a:t>
            </a:r>
            <a:br>
              <a:rPr lang="en-US" dirty="0"/>
            </a:br>
            <a:endParaRPr lang="en-US" dirty="0"/>
          </a:p>
        </p:txBody>
      </p:sp>
      <p:pic>
        <p:nvPicPr>
          <p:cNvPr id="4" name="Picture 135"/>
          <p:cNvPicPr/>
          <p:nvPr/>
        </p:nvPicPr>
        <p:blipFill>
          <a:blip r:embed="rId3"/>
          <a:stretch>
            <a:fillRect/>
          </a:stretch>
        </p:blipFill>
        <p:spPr>
          <a:xfrm>
            <a:off x="609600" y="1276350"/>
            <a:ext cx="10972800" cy="4724401"/>
          </a:xfrm>
          <a:prstGeom prst="rect">
            <a:avLst/>
          </a:prstGeom>
        </p:spPr>
      </p:pic>
    </p:spTree>
    <p:extLst>
      <p:ext uri="{BB962C8B-B14F-4D97-AF65-F5344CB8AC3E}">
        <p14:creationId xmlns:p14="http://schemas.microsoft.com/office/powerpoint/2010/main" val="108839088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Enregistrement d'un nouveau code de programme</a:t>
            </a:r>
            <a:br>
              <a:rPr lang="en-US" dirty="0"/>
            </a:br>
            <a:endParaRPr lang="en-US" dirty="0"/>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Cliquez "Save Pgm" dans l'éditeur de programme si vous avez crée votre propre code pour le sauvegarder. </a:t>
            </a:r>
          </a:p>
          <a:p>
            <a:pPr marL="685789" indent="-457200"/>
            <a:r>
              <a:rPr lang="fr-FR" dirty="0">
                <a:solidFill>
                  <a:prstClr val="black"/>
                </a:solidFill>
                <a:latin typeface="Calibri" panose="020F0502020204030204"/>
              </a:rPr>
              <a:t>C</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liquez</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 "Text File" dans le coin inférieur gauche pour </a:t>
            </a:r>
            <a:r>
              <a:rPr kumimoji="0" lang="fr-FR" sz="2667" b="0" i="0" u="none" strike="noStrike" kern="1200" cap="none" spc="0" normalizeH="0" baseline="0" noProof="0" dirty="0">
                <a:ln>
                  <a:noFill/>
                </a:ln>
                <a:solidFill>
                  <a:schemeClr val="tx1"/>
                </a:solidFill>
                <a:effectLst/>
                <a:uLnTx/>
                <a:uFillTx/>
                <a:latin typeface="Calibri" panose="020F0502020204030204"/>
                <a:ea typeface="+mn-ea"/>
                <a:cs typeface="+mn-cs"/>
              </a:rPr>
              <a:t>e</a:t>
            </a:r>
            <a:r>
              <a:rPr lang="fr-FR" dirty="0" err="1">
                <a:solidFill>
                  <a:schemeClr val="tx1"/>
                </a:solidFill>
              </a:rPr>
              <a:t>nregistrer</a:t>
            </a:r>
            <a:r>
              <a:rPr lang="fr-FR" dirty="0">
                <a:solidFill>
                  <a:schemeClr val="tx1"/>
                </a:solidFill>
              </a:rPr>
              <a:t> ce code sous forme de fichier texte</a:t>
            </a:r>
          </a:p>
          <a:p>
            <a:pPr marL="685789" indent="-457200"/>
            <a:r>
              <a:rPr lang="fr-FR" dirty="0">
                <a:solidFill>
                  <a:schemeClr val="tx1"/>
                </a:solidFill>
              </a:rPr>
              <a:t>le chercheur de fichiers s'ouvrira, entrer le nom sous lequel vous souhaitez enregistrer ce code et cliquer sur Enregistrer.</a:t>
            </a: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23222761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9600" y="196817"/>
            <a:ext cx="10972800" cy="1143000"/>
          </a:xfrm>
        </p:spPr>
        <p:txBody>
          <a:bodyPr>
            <a:normAutofit/>
          </a:bodyPr>
          <a:lstStyle/>
          <a:p>
            <a:r>
              <a:rPr lang="en-US" sz="2800" b="1" dirty="0"/>
              <a:t>Définir les objectifs de l'enquête, sélectionner et adapter les questionnaires de </a:t>
            </a:r>
            <a:r>
              <a:rPr lang="en-US" sz="2800" dirty="0"/>
              <a:t>l’e</a:t>
            </a:r>
            <a:r>
              <a:rPr lang="en-US" sz="2800" b="1" dirty="0"/>
              <a:t>nquête CAP (section 3 et 4)</a:t>
            </a:r>
            <a:endParaRPr lang="en-US" sz="2800" dirty="0">
              <a:solidFill>
                <a:schemeClr val="tx1"/>
              </a:solidFill>
            </a:endParaRP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p:txBody>
          <a:bodyPr>
            <a:normAutofit/>
          </a:bodyPr>
          <a:lstStyle/>
          <a:p>
            <a:r>
              <a:rPr lang="en-US" sz="2800" dirty="0">
                <a:solidFill>
                  <a:schemeClr val="tx1"/>
                </a:solidFill>
              </a:rPr>
              <a:t>Examinez les deux questionnaires pour determiner s’ils conviennent</a:t>
            </a:r>
          </a:p>
          <a:p>
            <a:pPr lvl="1"/>
            <a:r>
              <a:rPr lang="en-US" sz="2400" dirty="0">
                <a:solidFill>
                  <a:schemeClr val="tx1"/>
                </a:solidFill>
                <a:effectLst/>
                <a:ea typeface="Calibri" panose="020F0502020204030204" pitchFamily="34" charset="0"/>
                <a:cs typeface="Times New Roman" panose="02020603050405020304" pitchFamily="18" charset="0"/>
              </a:rPr>
              <a:t>Enquête 1. Facteurs sociaux pouvant contribuer à la propagation d'Ebola, possibilités d'engagement communautaire pour un changement de comportement.  </a:t>
            </a:r>
          </a:p>
          <a:p>
            <a:pPr lvl="2"/>
            <a:r>
              <a:rPr lang="en-US" sz="2400" dirty="0">
                <a:solidFill>
                  <a:schemeClr val="tx1"/>
                </a:solidFill>
                <a:effectLst/>
                <a:ea typeface="Calibri" panose="020F0502020204030204" pitchFamily="34" charset="0"/>
                <a:cs typeface="Times New Roman" panose="02020603050405020304" pitchFamily="18" charset="0"/>
              </a:rPr>
              <a:t>Administrer au début de l'épidémie</a:t>
            </a:r>
          </a:p>
          <a:p>
            <a:pPr lvl="1"/>
            <a:r>
              <a:rPr lang="en-US" sz="2400" dirty="0">
                <a:solidFill>
                  <a:schemeClr val="tx1"/>
                </a:solidFill>
                <a:effectLst/>
                <a:ea typeface="Calibri" panose="020F0502020204030204" pitchFamily="34" charset="0"/>
                <a:cs typeface="Times New Roman" panose="02020603050405020304" pitchFamily="18" charset="0"/>
              </a:rPr>
              <a:t>Enquête 2. Expériences des personnes avec les différentes mesures de contrôle de l'infection de la riposte au virus Ebola, comment les expériences influencent le soutien et la participation à la riposte.</a:t>
            </a:r>
          </a:p>
          <a:p>
            <a:pPr lvl="2"/>
            <a:r>
              <a:rPr lang="en-US" sz="2400" dirty="0">
                <a:solidFill>
                  <a:schemeClr val="tx1"/>
                </a:solidFill>
                <a:effectLst/>
                <a:ea typeface="Calibri" panose="020F0502020204030204" pitchFamily="34" charset="0"/>
                <a:cs typeface="Times New Roman" panose="02020603050405020304" pitchFamily="18" charset="0"/>
              </a:rPr>
              <a:t>Administrer après que la riposte au virus Ebola soit bien engagée</a:t>
            </a:r>
          </a:p>
        </p:txBody>
      </p:sp>
    </p:spTree>
    <p:extLst>
      <p:ext uri="{BB962C8B-B14F-4D97-AF65-F5344CB8AC3E}">
        <p14:creationId xmlns:p14="http://schemas.microsoft.com/office/powerpoint/2010/main" val="235579072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05B6F2-FED5-449C-9590-22695864C5C8}"/>
              </a:ext>
            </a:extLst>
          </p:cNvPr>
          <p:cNvPicPr>
            <a:picLocks noChangeAspect="1"/>
          </p:cNvPicPr>
          <p:nvPr/>
        </p:nvPicPr>
        <p:blipFill>
          <a:blip r:embed="rId3"/>
          <a:stretch>
            <a:fillRect/>
          </a:stretch>
        </p:blipFill>
        <p:spPr>
          <a:xfrm>
            <a:off x="468955" y="1203158"/>
            <a:ext cx="11538284" cy="4884821"/>
          </a:xfrm>
          <a:prstGeom prst="rect">
            <a:avLst/>
          </a:prstGeom>
        </p:spPr>
      </p:pic>
      <p:sp>
        <p:nvSpPr>
          <p:cNvPr id="12" name="Title 1">
            <a:extLst>
              <a:ext uri="{FF2B5EF4-FFF2-40B4-BE49-F238E27FC236}">
                <a16:creationId xmlns:a16="http://schemas.microsoft.com/office/drawing/2014/main" id="{7970E1DF-1E06-4128-9D88-D360974ECCBF}"/>
              </a:ext>
            </a:extLst>
          </p:cNvPr>
          <p:cNvSpPr>
            <a:spLocks noGrp="1"/>
          </p:cNvSpPr>
          <p:nvPr>
            <p:ph type="title"/>
          </p:nvPr>
        </p:nvSpPr>
        <p:spPr>
          <a:xfrm>
            <a:off x="468955" y="314698"/>
            <a:ext cx="11113444" cy="888460"/>
          </a:xfrm>
        </p:spPr>
        <p:txBody>
          <a:bodyPr>
            <a:normAutofit/>
          </a:bodyPr>
          <a:lstStyle/>
          <a:p>
            <a:r>
              <a:rPr lang="en-US" sz="3600" dirty="0"/>
              <a:t>Fichier d'affichage des résultats de la boîte à outils KAP </a:t>
            </a:r>
          </a:p>
        </p:txBody>
      </p:sp>
    </p:spTree>
    <p:extLst>
      <p:ext uri="{BB962C8B-B14F-4D97-AF65-F5344CB8AC3E}">
        <p14:creationId xmlns:p14="http://schemas.microsoft.com/office/powerpoint/2010/main" val="4061257361"/>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F0E36228-B148-4A5E-B44C-0E77E2E42597}"/>
              </a:ext>
            </a:extLst>
          </p:cNvPr>
          <p:cNvCxnSpPr>
            <a:cxnSpLocks/>
          </p:cNvCxnSpPr>
          <p:nvPr/>
        </p:nvCxnSpPr>
        <p:spPr>
          <a:xfrm flipH="1">
            <a:off x="7956885" y="3429000"/>
            <a:ext cx="818149" cy="215513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C631946-C824-43F2-A2AA-3532AF88C02D}"/>
              </a:ext>
            </a:extLst>
          </p:cNvPr>
          <p:cNvPicPr>
            <a:picLocks noChangeAspect="1"/>
          </p:cNvPicPr>
          <p:nvPr/>
        </p:nvPicPr>
        <p:blipFill rotWithShape="1">
          <a:blip r:embed="rId3"/>
          <a:srcRect l="13372" t="95818" r="43614" b="723"/>
          <a:stretch/>
        </p:blipFill>
        <p:spPr>
          <a:xfrm>
            <a:off x="51686" y="4410121"/>
            <a:ext cx="12088627" cy="551254"/>
          </a:xfrm>
          <a:prstGeom prst="rect">
            <a:avLst/>
          </a:prstGeom>
        </p:spPr>
      </p:pic>
      <p:pic>
        <p:nvPicPr>
          <p:cNvPr id="8" name="Picture 7">
            <a:extLst>
              <a:ext uri="{FF2B5EF4-FFF2-40B4-BE49-F238E27FC236}">
                <a16:creationId xmlns:a16="http://schemas.microsoft.com/office/drawing/2014/main" id="{246D31A2-61CA-4D9B-BC7E-30A6FE2914BA}"/>
              </a:ext>
            </a:extLst>
          </p:cNvPr>
          <p:cNvPicPr>
            <a:picLocks noChangeAspect="1"/>
          </p:cNvPicPr>
          <p:nvPr/>
        </p:nvPicPr>
        <p:blipFill rotWithShape="1">
          <a:blip r:embed="rId3"/>
          <a:srcRect l="56378" t="94420" b="795"/>
          <a:stretch/>
        </p:blipFill>
        <p:spPr>
          <a:xfrm>
            <a:off x="178628" y="5584132"/>
            <a:ext cx="11748637" cy="730698"/>
          </a:xfrm>
          <a:prstGeom prst="rect">
            <a:avLst/>
          </a:prstGeom>
        </p:spPr>
      </p:pic>
      <p:pic>
        <p:nvPicPr>
          <p:cNvPr id="9" name="Picture 8">
            <a:extLst>
              <a:ext uri="{FF2B5EF4-FFF2-40B4-BE49-F238E27FC236}">
                <a16:creationId xmlns:a16="http://schemas.microsoft.com/office/drawing/2014/main" id="{C4E46086-6897-4C39-AB60-99E698BA87D4}"/>
              </a:ext>
            </a:extLst>
          </p:cNvPr>
          <p:cNvPicPr>
            <a:picLocks noChangeAspect="1"/>
          </p:cNvPicPr>
          <p:nvPr/>
        </p:nvPicPr>
        <p:blipFill rotWithShape="1">
          <a:blip r:embed="rId3"/>
          <a:srcRect t="56605" b="-7429"/>
          <a:stretch/>
        </p:blipFill>
        <p:spPr>
          <a:xfrm>
            <a:off x="178628" y="176462"/>
            <a:ext cx="11806625" cy="3402397"/>
          </a:xfrm>
          <a:prstGeom prst="rect">
            <a:avLst/>
          </a:prstGeom>
        </p:spPr>
      </p:pic>
      <p:cxnSp>
        <p:nvCxnSpPr>
          <p:cNvPr id="11" name="Straight Arrow Connector 10">
            <a:extLst>
              <a:ext uri="{FF2B5EF4-FFF2-40B4-BE49-F238E27FC236}">
                <a16:creationId xmlns:a16="http://schemas.microsoft.com/office/drawing/2014/main" id="{CD523510-62E3-4DAE-8EDD-A1E9E5E22F43}"/>
              </a:ext>
            </a:extLst>
          </p:cNvPr>
          <p:cNvCxnSpPr>
            <a:cxnSpLocks/>
          </p:cNvCxnSpPr>
          <p:nvPr/>
        </p:nvCxnSpPr>
        <p:spPr>
          <a:xfrm flipH="1">
            <a:off x="2967789" y="3256547"/>
            <a:ext cx="449179" cy="112441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530399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lvl="0"/>
            <a:r>
              <a:rPr lang="en-US" dirty="0"/>
              <a:t>Documentation et stockage</a:t>
            </a:r>
          </a:p>
        </p:txBody>
      </p:sp>
      <p:sp>
        <p:nvSpPr>
          <p:cNvPr id="3" name="Espace réservé du texte 2"/>
          <p:cNvSpPr>
            <a:spLocks noGrp="1"/>
          </p:cNvSpPr>
          <p:nvPr>
            <p:ph type="body" sz="quarter" idx="10"/>
          </p:nvPr>
        </p:nvSpPr>
        <p:spPr/>
        <p:txBody>
          <a:bodyPr/>
          <a:lstStyle/>
          <a:p>
            <a:r>
              <a:rPr lang="fr-FR" sz="2400" dirty="0">
                <a:solidFill>
                  <a:schemeClr val="tx1"/>
                </a:solidFill>
              </a:rPr>
              <a:t>Pour chaque enquête KAP, veillez à enregistrer les documents suivants dans le dossier électronique approprié :</a:t>
            </a:r>
            <a:endParaRPr lang="en-US" sz="2400" dirty="0">
              <a:solidFill>
                <a:schemeClr val="tx1"/>
              </a:solidFill>
            </a:endParaRPr>
          </a:p>
          <a:p>
            <a:pPr lvl="1"/>
            <a:r>
              <a:rPr lang="fr-FR" sz="2400" dirty="0">
                <a:solidFill>
                  <a:schemeClr val="tx1"/>
                </a:solidFill>
              </a:rPr>
              <a:t>Le questionnaire (fichier MS Word ou </a:t>
            </a:r>
            <a:r>
              <a:rPr lang="fr-FR" sz="2400" dirty="0" err="1">
                <a:solidFill>
                  <a:schemeClr val="tx1"/>
                </a:solidFill>
              </a:rPr>
              <a:t>KoBo</a:t>
            </a:r>
            <a:r>
              <a:rPr lang="fr-FR" sz="2400" dirty="0">
                <a:solidFill>
                  <a:schemeClr val="tx1"/>
                </a:solidFill>
              </a:rPr>
              <a:t>)</a:t>
            </a:r>
            <a:endParaRPr lang="en-US" sz="2400" dirty="0">
              <a:solidFill>
                <a:schemeClr val="tx1"/>
              </a:solidFill>
            </a:endParaRPr>
          </a:p>
          <a:p>
            <a:pPr lvl="1"/>
            <a:r>
              <a:rPr lang="fr-FR" sz="2400" dirty="0">
                <a:solidFill>
                  <a:schemeClr val="tx1"/>
                </a:solidFill>
              </a:rPr>
              <a:t>Base de données brute (Excel)</a:t>
            </a:r>
            <a:endParaRPr lang="en-US" sz="2400" dirty="0">
              <a:solidFill>
                <a:schemeClr val="tx1"/>
              </a:solidFill>
            </a:endParaRPr>
          </a:p>
          <a:p>
            <a:pPr lvl="1"/>
            <a:r>
              <a:rPr lang="fr-FR" sz="2400" dirty="0">
                <a:solidFill>
                  <a:schemeClr val="tx1"/>
                </a:solidFill>
              </a:rPr>
              <a:t>Base de données nettoyée (Excel)</a:t>
            </a:r>
            <a:endParaRPr lang="en-US" sz="2400" dirty="0">
              <a:solidFill>
                <a:schemeClr val="tx1"/>
              </a:solidFill>
            </a:endParaRPr>
          </a:p>
          <a:p>
            <a:pPr lvl="1"/>
            <a:r>
              <a:rPr lang="en-US" sz="2400" dirty="0" err="1">
                <a:solidFill>
                  <a:schemeClr val="tx1"/>
                </a:solidFill>
              </a:rPr>
              <a:t>Résultats</a:t>
            </a:r>
            <a:r>
              <a:rPr lang="en-US" sz="2400" dirty="0">
                <a:solidFill>
                  <a:schemeClr val="tx1"/>
                </a:solidFill>
              </a:rPr>
              <a:t> de </a:t>
            </a:r>
            <a:r>
              <a:rPr lang="en-US" sz="2400" dirty="0" err="1">
                <a:solidFill>
                  <a:schemeClr val="tx1"/>
                </a:solidFill>
              </a:rPr>
              <a:t>l'analyse</a:t>
            </a:r>
            <a:r>
              <a:rPr lang="en-US" sz="2400" dirty="0">
                <a:solidFill>
                  <a:schemeClr val="tx1"/>
                </a:solidFill>
              </a:rPr>
              <a:t> (Excel)</a:t>
            </a:r>
          </a:p>
          <a:p>
            <a:pPr lvl="1"/>
            <a:r>
              <a:rPr lang="en-US" sz="2400" dirty="0">
                <a:solidFill>
                  <a:schemeClr val="tx1"/>
                </a:solidFill>
              </a:rPr>
              <a:t>Rapport </a:t>
            </a:r>
            <a:r>
              <a:rPr lang="en-US" sz="2400" dirty="0" err="1">
                <a:solidFill>
                  <a:schemeClr val="tx1"/>
                </a:solidFill>
              </a:rPr>
              <a:t>général</a:t>
            </a:r>
            <a:r>
              <a:rPr lang="en-US" sz="2400" dirty="0">
                <a:solidFill>
                  <a:schemeClr val="tx1"/>
                </a:solidFill>
              </a:rPr>
              <a:t> et </a:t>
            </a:r>
            <a:r>
              <a:rPr lang="en-US" sz="2400" dirty="0" err="1">
                <a:solidFill>
                  <a:schemeClr val="tx1"/>
                </a:solidFill>
              </a:rPr>
              <a:t>présentation</a:t>
            </a:r>
            <a:r>
              <a:rPr lang="en-US" sz="2400" dirty="0">
                <a:solidFill>
                  <a:schemeClr val="tx1"/>
                </a:solidFill>
              </a:rPr>
              <a:t> PowerPoint</a:t>
            </a:r>
          </a:p>
          <a:p>
            <a:pPr marL="0" indent="0">
              <a:buNone/>
            </a:pPr>
            <a:endParaRPr lang="en-US" dirty="0"/>
          </a:p>
        </p:txBody>
      </p:sp>
    </p:spTree>
    <p:extLst>
      <p:ext uri="{BB962C8B-B14F-4D97-AF65-F5344CB8AC3E}">
        <p14:creationId xmlns:p14="http://schemas.microsoft.com/office/powerpoint/2010/main" val="4251728241"/>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23965</TotalTime>
  <Words>13093</Words>
  <Application>Microsoft Office PowerPoint</Application>
  <PresentationFormat>Widescreen</PresentationFormat>
  <Paragraphs>830</Paragraphs>
  <Slides>92</Slides>
  <Notes>89</Notes>
  <HiddenSlides>0</HiddenSlides>
  <MMClips>0</MMClips>
  <ScaleCrop>false</ScaleCrop>
  <HeadingPairs>
    <vt:vector size="4" baseType="variant">
      <vt:variant>
        <vt:lpstr>Theme</vt:lpstr>
      </vt:variant>
      <vt:variant>
        <vt:i4>3</vt:i4>
      </vt:variant>
      <vt:variant>
        <vt:lpstr>Slide Titles</vt:lpstr>
      </vt:variant>
      <vt:variant>
        <vt:i4>92</vt:i4>
      </vt:variant>
    </vt:vector>
  </HeadingPairs>
  <TitlesOfParts>
    <vt:vector size="95" baseType="lpstr">
      <vt:lpstr>1_Office Theme</vt:lpstr>
      <vt:lpstr>2_Office Theme</vt:lpstr>
      <vt:lpstr>3_Office Theme</vt:lpstr>
      <vt:lpstr>Guide de l’enquête CAP</vt:lpstr>
      <vt:lpstr>PowerPoint Presentation</vt:lpstr>
      <vt:lpstr>Comprendre toute les étapes nécessaire avant de commencer une étude CAP ( Section 2)</vt:lpstr>
      <vt:lpstr>Planifier les ressources- Quels sont les besoins en ressources necessaires? Ressources humaines-Personnel </vt:lpstr>
      <vt:lpstr>Planifier les ressources- Quels sont les besoins en ressources necessaires? Etablir un calandrier pour Planifier les activités de l'enquête KAP: model type</vt:lpstr>
      <vt:lpstr>Planifier les ressources- Quels sont les besoins en ressources necessaires? Financement et budgétisation d'une enquête ( section2)</vt:lpstr>
      <vt:lpstr>Planifier les ressources- Quels sont les besoins en ressources necessaires? Financement et budgétisation d'une enquête : Example Budget type</vt:lpstr>
      <vt:lpstr>Définir les objectifs de l'enquête, sélectionner et adapter les questionnaires de l’enquête CAP (section 3 et 4)</vt:lpstr>
      <vt:lpstr>Définir les objectifs de l'enquête, sélectionner et adapter les questionnaires de l’enquête CAP (section 3 et 4)</vt:lpstr>
      <vt:lpstr>Questionnaire n°1 d’enquête CAP</vt:lpstr>
      <vt:lpstr>Contenu du questionnaire n° 1 de l’enquête CAP</vt:lpstr>
      <vt:lpstr>Questionnaire n°2 d’enquête CAP</vt:lpstr>
      <vt:lpstr>Contenu du questionnaire n° 2 de l'enquête KAP</vt:lpstr>
      <vt:lpstr>Définir les objectifs de l'enquête, sélectionner et adapter les questionnaires de l'enquête KAP</vt:lpstr>
      <vt:lpstr>Définir les objectifs de l'enquête, sélectionner et adapter les questionnaires de l'enquête KAP</vt:lpstr>
      <vt:lpstr>Planifier la collecte des données de l'enquête : choisir la tablette ou le papier (section 5) </vt:lpstr>
      <vt:lpstr>Collecte des données d'enquête : questionnaires papier (section 10)</vt:lpstr>
      <vt:lpstr>Collecte des données d'enquête : tablette (section 10)</vt:lpstr>
      <vt:lpstr>Étape 1. Sur un ordinateur, allez sur KoBo (https://www.KoBotoolbox.org/), et créez un compte.  Ce compte contiendra les données de votre enquête. </vt:lpstr>
      <vt:lpstr>           Vous recevrez un e-mail pour activer votre compte. </vt:lpstr>
      <vt:lpstr>            Étape 2. Sélectionnez "Nouveau“ votre écran ressemblera a la page ci-dessous</vt:lpstr>
      <vt:lpstr>Ensuite "Télécharger un XLSForm".</vt:lpstr>
      <vt:lpstr>Étape 3. Copiez sur votre bureau le fichier Excel de la boîte à outils qui contient le format KoBo pour l'enquête que vous utilisez (enquête 1 ou 2)</vt:lpstr>
      <vt:lpstr>  Remplissez les information relatives a votre projet et cliquez « crée le projet »   </vt:lpstr>
      <vt:lpstr>Étape 4. Dans le coin supérieur droit, sélectionnez l'icône en forme d'œil, ce qui vous permettra de prévisualiser l'enquête</vt:lpstr>
      <vt:lpstr>        Étape 5. Ensuite, cliquez sur le bouton "déployer". Si l'enquête se déploie correctement, un bref message s'affichera au bas de votre écran, indiquant que l'enquête a été déployée. </vt:lpstr>
      <vt:lpstr>Étape 6. Cliquet le bouton "ouvrir "dans la partie inférieure droite de l'écran  pour commencer à saisir des données</vt:lpstr>
      <vt:lpstr>Étape 7. Pour une tablette, ouvrez l'enquête, sélectionnez "signet" ou "favori" dans les options de votre navigateur. Cela permet d'ouvrir facilement l'enquête si nécessaire à l'avenir</vt:lpstr>
      <vt:lpstr>Echantillonnage des participants à l'enquête KAP ( Section 6) </vt:lpstr>
      <vt:lpstr>Echantillonnage des participants à l'enquête KAP </vt:lpstr>
      <vt:lpstr>Echantillonnage des participants à l'enquête KAP</vt:lpstr>
      <vt:lpstr>Échantillonnage aléatoire stratifié </vt:lpstr>
      <vt:lpstr>Estimation de la taille de l’échantillon (illustration de la ZS de Beni)</vt:lpstr>
      <vt:lpstr>Estimation de la taille de l’échantillon</vt:lpstr>
      <vt:lpstr>     Recrutement de collecteurs de données d'enquête ( section 7) </vt:lpstr>
      <vt:lpstr>Formation des collecteurs de données d'enquête ( section 8) </vt:lpstr>
      <vt:lpstr>Objectif de l'enquête </vt:lpstr>
      <vt:lpstr>Processus de consentement éclairé </vt:lpstr>
      <vt:lpstr>Communication interpersonnelle</vt:lpstr>
      <vt:lpstr>Familiarisées les enquêteurs avec les questionnaires et sauvegardé la transmission des données </vt:lpstr>
      <vt:lpstr>Planifier la collecte quotidienne des données ( section 9)  </vt:lpstr>
      <vt:lpstr> Exemple d'un plan de collecte de données auprès de la population générale</vt:lpstr>
      <vt:lpstr>Nombre d’enquêteurs nécessaire pour une enquête</vt:lpstr>
      <vt:lpstr>Matériel de collecte des données d'enquête</vt:lpstr>
      <vt:lpstr>Supervision de la collecte des données ( section 10)  </vt:lpstr>
      <vt:lpstr>Le coordinateur de terrain </vt:lpstr>
      <vt:lpstr>Téléchargement, nettoyage et analyse des données (section 11)</vt:lpstr>
      <vt:lpstr>Saisie des données du questionnaire dans KoBo: Connecter à votre compte sélectionner l'enquête que vous avez déployée </vt:lpstr>
      <vt:lpstr>Sélectionner "FORMULAIRE en haut de l'écran ensuite "OUVRIR" en bas à droite de l'écran Après la dernière question, </vt:lpstr>
      <vt:lpstr>Téléchargement de vos données à partir de KoBo</vt:lpstr>
      <vt:lpstr>Nettoyage de vos données</vt:lpstr>
      <vt:lpstr>Feuille de calcul</vt:lpstr>
      <vt:lpstr>Étape 2.  Nettoyez les données des colonnes inutiles </vt:lpstr>
      <vt:lpstr>Nettoyez les données des colonnes inutiles </vt:lpstr>
      <vt:lpstr> Étape 3. Créer le livre de codes </vt:lpstr>
      <vt:lpstr> Étape 4. Renommer les variables dans l'ensemble de données </vt:lpstr>
      <vt:lpstr>    Étape 5. Vérifiez l'exactitude de la saisie des données   </vt:lpstr>
      <vt:lpstr>Analyse des données et rapports</vt:lpstr>
      <vt:lpstr>Jeu de données fractionné    </vt:lpstr>
      <vt:lpstr>Enquête 1</vt:lpstr>
      <vt:lpstr>Enquête 2</vt:lpstr>
      <vt:lpstr>Fractionnement d'un ensemble de données modifié</vt:lpstr>
      <vt:lpstr>Installer Epi Info en suivant les instructions de ce lien:  Windows | Epi Info™ | CDC. Ouvrez la vue classique pour analyser les données</vt:lpstr>
      <vt:lpstr>En mode "Analyse classique",dans l'éditeur programme cliquez sur « Ouvrir Pgm" </vt:lpstr>
      <vt:lpstr>Une fenêtre s’ouvrira, Cliquez sur "Text File" dans le coin inférieur gauche, ce qui ouvrira le chercheur de fichiers. sélectionner le programme là où vous l'avez enregistré </vt:lpstr>
      <vt:lpstr>Ajuster La première ligne du script du programme pour qu'Epi Info lise le chemin de fichier correct correspondant à l'endroit où votre ensemble de données est enregistré sur votre ordinateur</vt:lpstr>
      <vt:lpstr>Comment trouver et remplacer le chemin d'accès au fichier?</vt:lpstr>
      <vt:lpstr>L'écran ci-dessous s'affiche. Cliquez sur « Info »</vt:lpstr>
      <vt:lpstr>Vous verrez alors l'écran suivant. Cliquez sur le bouton "Copier le chemin"</vt:lpstr>
      <vt:lpstr>Comment trouver et remplacer le nom de la feuille? </vt:lpstr>
      <vt:lpstr>Exécution du programme</vt:lpstr>
      <vt:lpstr>Pour les questions avec une seul option de réponse:  Epi info fournira les fréquences pour chaque option de la question dans un tableau ainsi que le %</vt:lpstr>
      <vt:lpstr>Ce tableau montre comment saisir les informations dans Epi Info.</vt:lpstr>
      <vt:lpstr>Pour les questions avec plusieurs option des réponses chaque option de cette question est affichée comme une question individuelle</vt:lpstr>
      <vt:lpstr>Comment importer des données dans Epi Info? :  1. Cliquez sur "Lire" sous le dossier "Données".  </vt:lpstr>
      <vt:lpstr>Comment importer des données dans Epi Info? 2. Sélectionnez votre type de jeu de données</vt:lpstr>
      <vt:lpstr>Comment importer des données dans Epi Info? 3. Sélectionnez « Parcourir", et cela ouvrira une autre fenêtre</vt:lpstr>
      <vt:lpstr>4. Ensuite, sélectionnez "Parcourir" dans cette fenêtre et cela ouvrira le stockage de fichiers de votre ordinateur</vt:lpstr>
      <vt:lpstr>PowerPoint Presentation</vt:lpstr>
      <vt:lpstr>Cliquez sur le codebook, puis sur Ok </vt:lpstr>
      <vt:lpstr>Calcul des fréquences dans Epi Info</vt:lpstr>
      <vt:lpstr>Calcul des fréquences dans Epi Info 1. localisez "fréquences".   </vt:lpstr>
      <vt:lpstr>Calcul des fréquences dans Epi Info 2. Identifier la fréquence et stratifier</vt:lpstr>
      <vt:lpstr>Calcul des fréquences dans Epi Info 3. Cliquez sur "OK". </vt:lpstr>
      <vt:lpstr>Calcul des fréquences dans Epi Info (suite)</vt:lpstr>
      <vt:lpstr>Afficher le pourcentage manquant pour chaque variable</vt:lpstr>
      <vt:lpstr>Regroupement des variables pour l'analyse </vt:lpstr>
      <vt:lpstr>Une fois cette configuration effectuée, cliquez sur OK et vous pouvez maintenant exécuter une fréquence sur cette nouvelle variable. </vt:lpstr>
      <vt:lpstr>Enregistrement d'un nouveau code de programme </vt:lpstr>
      <vt:lpstr>Fichier d'affichage des résultats de la boîte à outils KAP </vt:lpstr>
      <vt:lpstr>PowerPoint Presentation</vt:lpstr>
      <vt:lpstr>Documentation et stockage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Définir les objectifs de l'enquête, sélectionner et adapter les questionnaires de l'enquête CAP</dc:title>
  <dc:creator>Bulambo, Henriette (CDC/DDID/NCEZID/OD)</dc:creator>
  <cp:lastModifiedBy>Earle-Richardson, Giulia (CDC/NCEZID/OD)</cp:lastModifiedBy>
  <cp:revision>95</cp:revision>
  <dcterms:modified xsi:type="dcterms:W3CDTF">2024-02-29T17:43:44Z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2023-03-16T14:51:07Z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9d796c3e-fbab-4a53-b3f5-43f4abc0cb82</vt:lpwstr>
  </property>
  <property fmtid="{D5CDD505-2E9C-101B-9397-08002B2CF9AE}" pid="8" name="MSIP_Label_8af03ff0-41c5-4c41-b55e-fabb8fae94be_ContentBits">
    <vt:lpwstr>0</vt:lpwstr>
  </property>
</Properties>
</file>