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363" r:id="rId5"/>
    <p:sldId id="422" r:id="rId6"/>
    <p:sldId id="385" r:id="rId7"/>
    <p:sldId id="387" r:id="rId8"/>
    <p:sldId id="437" r:id="rId9"/>
    <p:sldId id="389" r:id="rId10"/>
    <p:sldId id="418" r:id="rId11"/>
    <p:sldId id="399" r:id="rId12"/>
    <p:sldId id="402" r:id="rId13"/>
    <p:sldId id="436" r:id="rId14"/>
    <p:sldId id="434" r:id="rId15"/>
    <p:sldId id="383" r:id="rId16"/>
    <p:sldId id="409" r:id="rId17"/>
    <p:sldId id="373" r:id="rId18"/>
    <p:sldId id="438" r:id="rId19"/>
    <p:sldId id="442" r:id="rId20"/>
    <p:sldId id="417" r:id="rId21"/>
    <p:sldId id="371" r:id="rId22"/>
    <p:sldId id="348" r:id="rId23"/>
    <p:sldId id="366" r:id="rId24"/>
    <p:sldId id="345" r:id="rId25"/>
    <p:sldId id="346" r:id="rId26"/>
    <p:sldId id="443" r:id="rId27"/>
    <p:sldId id="431" r:id="rId28"/>
    <p:sldId id="440" r:id="rId29"/>
    <p:sldId id="349" r:id="rId30"/>
    <p:sldId id="430" r:id="rId31"/>
    <p:sldId id="384" r:id="rId32"/>
    <p:sldId id="377" r:id="rId33"/>
    <p:sldId id="378" r:id="rId34"/>
    <p:sldId id="433" r:id="rId35"/>
    <p:sldId id="432" r:id="rId36"/>
    <p:sldId id="394" r:id="rId37"/>
    <p:sldId id="429" r:id="rId38"/>
    <p:sldId id="423" r:id="rId39"/>
    <p:sldId id="415" r:id="rId40"/>
    <p:sldId id="439" r:id="rId41"/>
    <p:sldId id="395" r:id="rId42"/>
    <p:sldId id="412" r:id="rId43"/>
    <p:sldId id="413" r:id="rId44"/>
    <p:sldId id="397" r:id="rId45"/>
    <p:sldId id="441" r:id="rId46"/>
    <p:sldId id="425" r:id="rId47"/>
    <p:sldId id="428"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2B018-707D-4D3D-460F-8E1CAC98C644}" name="Tinker, Sarah (CDC/DDNID/NCBDDD/DHDD)" initials="TS(" userId="S::zzu9@cdc.gov::1b6dcf82-1dac-4da0-b6ca-2e193ec7a9c4" providerId="AD"/>
  <p188:author id="{F6F1FD38-B29D-99C8-6A08-3CC7AD075D02}" name="Kingery, Helen H. (CDC/DDNID/NCBDDD/DHDD)" initials="KHH(" userId="S::wzq8@cdc.gov::2adc2208-0bff-4cfd-90bf-b97f8c17ef85" providerId="AD"/>
  <p188:author id="{E29C5240-3B9D-9AA0-EE62-78E939E4ECF9}" name="Whitaker, Toni M" initials="WTM" userId="S::twhitak1@uthsc.edu::9354f59c-6847-439d-a1e1-9de9a1093751" providerId="AD"/>
  <p188:author id="{49016248-02C1-C91C-6037-ABFD03D6FD5E}" name="Dunham-Friel, Molly (CDC/DDNID/NCBDDD/DHDD)" initials="DFM(" userId="S::nod2@cdc.gov::f0c9dde8-4b1a-4c6d-875c-ea738d58e14e" providerId="AD"/>
  <p188:author id="{6D89DA80-A3C0-5EA6-C16A-7E247A277C4E}" name="Toni Whitaker" initials="TW" userId="S::ubb6@cdc.gov::e23ece06-6bfa-43eb-af25-75ea970cd5fb" providerId="AD"/>
  <p188:author id="{7BAB9F87-698C-6291-DF16-72172D3CCF56}" name="Green, Katie K. (CDC/DDNID/NCBDDD/DHDD)" initials="GKK(" userId="S::kpk9@cdc.gov::3e8cd8e5-2483-4535-ac72-e3cab21d4a4c" providerId="AD"/>
  <p188:author id="{18391B8D-7895-32E7-C8DD-3A4662D1B025}" name="Land, Jennifer (CDC/DDNID/NCBDDD/OD) (CTR)" initials="LJ((" userId="S::tmv2@cdc.gov::e10f2535-0afb-4408-b52a-72acad8f509b" providerId="AD"/>
  <p188:author id="{7DFCED9A-34C9-C87A-8E51-D9F993BAB3BE}" name="Zubler, Jennifer M. (CDC/DDNID/NCBDDD/DHDD) (CTR)" initials="ZJM((" userId="S::wyv4@cdc.gov::26bd4e43-4ac3-4225-ad3d-1411a6db643e" providerId="AD"/>
  <p188:author id="{ACC2C9DE-968B-7E17-5DC6-16879D3F25A9}" name="Farr, Sherry (CDC/DDNID/NCBDDD/DHDD)" initials="FS(" userId="S::bwa0@cdc.gov::1071970b-23d3-4755-b8d8-8b362ffd4f15" providerId="AD"/>
  <p188:author id="{CE471BFA-38F2-532D-D277-FB817A2338CD}" name="Atkins, Bret (CDC/DDNID/NCBDDD/OD)" initials="AB(" userId="S::bja9@cdc.gov::7c4fec4f-84d7-4579-bc87-9836412606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unier, Jennifer (CDC/DDNID/NCBDDD/DHDD)" initials="MJ(" lastIdx="4" clrIdx="6">
    <p:extLst>
      <p:ext uri="{19B8F6BF-5375-455C-9EA6-DF929625EA0E}">
        <p15:presenceInfo xmlns:p15="http://schemas.microsoft.com/office/powerpoint/2012/main" userId="S::eoa6@cdc.gov::3f60729f-4063-4e99-b136-40ea75c9fe07" providerId="AD"/>
      </p:ext>
    </p:extLst>
  </p:cmAuthor>
  <p:cmAuthor id="1" name="Jennifer" initials="J" lastIdx="22" clrIdx="0">
    <p:extLst>
      <p:ext uri="{19B8F6BF-5375-455C-9EA6-DF929625EA0E}">
        <p15:presenceInfo xmlns:p15="http://schemas.microsoft.com/office/powerpoint/2012/main" userId="S::wyv4@cdc.gov::26bd4e43-4ac3-4225-ad3d-1411a6db643e" providerId="AD"/>
      </p:ext>
    </p:extLst>
  </p:cmAuthor>
  <p:cmAuthor id="2" name="Tinker, Sarah (CDC/DDNID/NCBDDD/DHDD)" initials="TS(" lastIdx="32" clrIdx="1">
    <p:extLst>
      <p:ext uri="{19B8F6BF-5375-455C-9EA6-DF929625EA0E}">
        <p15:presenceInfo xmlns:p15="http://schemas.microsoft.com/office/powerpoint/2012/main" userId="S::zzu9@cdc.gov::1b6dcf82-1dac-4da0-b6ca-2e193ec7a9c4" providerId="AD"/>
      </p:ext>
    </p:extLst>
  </p:cmAuthor>
  <p:cmAuthor id="3" name="Holbrook, Joseph (CDC/DDNID/NCBDDD/DHDD)" initials="HJ(" lastIdx="12" clrIdx="2">
    <p:extLst>
      <p:ext uri="{19B8F6BF-5375-455C-9EA6-DF929625EA0E}">
        <p15:presenceInfo xmlns:p15="http://schemas.microsoft.com/office/powerpoint/2012/main" userId="S::vzt4@cdc.gov::4cad3435-8181-4a4f-8a67-4dcf73b1d9f7" providerId="AD"/>
      </p:ext>
    </p:extLst>
  </p:cmAuthor>
  <p:cmAuthor id="4" name="Green, Katie K. (CDC/DDNID/NCBDDD/DHDD)" initials="GKK(" lastIdx="13" clrIdx="3">
    <p:extLst>
      <p:ext uri="{19B8F6BF-5375-455C-9EA6-DF929625EA0E}">
        <p15:presenceInfo xmlns:p15="http://schemas.microsoft.com/office/powerpoint/2012/main" userId="S::kpk9@cdc.gov::3e8cd8e5-2483-4535-ac72-e3cab21d4a4c" providerId="AD"/>
      </p:ext>
    </p:extLst>
  </p:cmAuthor>
  <p:cmAuthor id="5" name="Wiggins, Lisa (CDC/DDNID/NCBDDD/DHDD)" initials="W(" lastIdx="3" clrIdx="4">
    <p:extLst>
      <p:ext uri="{19B8F6BF-5375-455C-9EA6-DF929625EA0E}">
        <p15:presenceInfo xmlns:p15="http://schemas.microsoft.com/office/powerpoint/2012/main" userId="S::lsw0@cdc.gov::5649e144-9288-4ab5-ad13-ba7e152ea879" providerId="AD"/>
      </p:ext>
    </p:extLst>
  </p:cmAuthor>
  <p:cmAuthor id="6" name="Gangadharan, Denise (CDC/DDPHSIS/CPR/DSAT)" initials="GD(" lastIdx="1" clrIdx="5">
    <p:extLst>
      <p:ext uri="{19B8F6BF-5375-455C-9EA6-DF929625EA0E}">
        <p15:presenceInfo xmlns:p15="http://schemas.microsoft.com/office/powerpoint/2012/main" userId="S::ghz7@cdc.gov::0913f525-b5e1-4bd6-b1a6-f4d4f0f97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9EF"/>
    <a:srgbClr val="6CC7B8"/>
    <a:srgbClr val="5A4099"/>
    <a:srgbClr val="50AB89"/>
    <a:srgbClr val="59A040"/>
    <a:srgbClr val="279D17"/>
    <a:srgbClr val="189A82"/>
    <a:srgbClr val="18A2A5"/>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autoAdjust="0"/>
    <p:restoredTop sz="73030" autoAdjust="0"/>
  </p:normalViewPr>
  <p:slideViewPr>
    <p:cSldViewPr snapToGrid="0">
      <p:cViewPr varScale="1">
        <p:scale>
          <a:sx n="87" d="100"/>
          <a:sy n="87" d="100"/>
        </p:scale>
        <p:origin x="1266" y="96"/>
      </p:cViewPr>
      <p:guideLst>
        <p:guide orient="horz" pos="2160"/>
        <p:guide pos="3840"/>
      </p:guideLst>
    </p:cSldViewPr>
  </p:slideViewPr>
  <p:outlineViewPr>
    <p:cViewPr>
      <p:scale>
        <a:sx n="33" d="100"/>
        <a:sy n="33" d="100"/>
      </p:scale>
      <p:origin x="0" y="-822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48746-DA81-4173-94D8-B93E561F26C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05926B6-0E6D-439F-9295-8968F68F2082}">
      <dgm:prSet phldrT="[Text]" custT="1"/>
      <dgm:spPr>
        <a:solidFill>
          <a:srgbClr val="5A4099"/>
        </a:solidFill>
        <a:ln>
          <a:solidFill>
            <a:srgbClr val="6CC7B8"/>
          </a:solidFill>
        </a:ln>
      </dgm:spPr>
      <dgm:t>
        <a:bodyPr/>
        <a:lstStyle/>
        <a:p>
          <a:endParaRPr lang="en-US" sz="2000" b="1" dirty="0"/>
        </a:p>
      </dgm:t>
    </dgm:pt>
    <dgm:pt modelId="{C8F3A5AF-C747-48AA-BBC4-65BFBF5C5E4E}" type="parTrans" cxnId="{283A4BD9-BE7B-4B62-85BD-0FE8B614A121}">
      <dgm:prSet/>
      <dgm:spPr/>
      <dgm:t>
        <a:bodyPr/>
        <a:lstStyle/>
        <a:p>
          <a:endParaRPr lang="en-US"/>
        </a:p>
      </dgm:t>
    </dgm:pt>
    <dgm:pt modelId="{E377DE3B-6E54-4741-957C-864181FF85CE}" type="sibTrans" cxnId="{283A4BD9-BE7B-4B62-85BD-0FE8B614A121}">
      <dgm:prSet/>
      <dgm:spPr>
        <a:solidFill>
          <a:srgbClr val="6CC7B8"/>
        </a:solidFill>
        <a:ln w="19050">
          <a:solidFill>
            <a:srgbClr val="5A4099"/>
          </a:solidFill>
        </a:ln>
      </dgm:spPr>
      <dgm:t>
        <a:bodyPr/>
        <a:lstStyle/>
        <a:p>
          <a:endParaRPr lang="en-US" dirty="0"/>
        </a:p>
      </dgm:t>
    </dgm:pt>
    <dgm:pt modelId="{948C421D-3B1B-4A22-AB30-5489EBC90C33}">
      <dgm:prSet phldrT="[Text]"/>
      <dgm:spPr>
        <a:solidFill>
          <a:srgbClr val="5A4099"/>
        </a:solidFill>
        <a:ln>
          <a:solidFill>
            <a:srgbClr val="6CC7B8"/>
          </a:solidFill>
        </a:ln>
      </dgm:spPr>
      <dgm:t>
        <a:bodyPr/>
        <a:lstStyle/>
        <a:p>
          <a:r>
            <a:rPr lang="en-US" b="1" dirty="0"/>
            <a:t>Screening (universal +)</a:t>
          </a:r>
        </a:p>
      </dgm:t>
    </dgm:pt>
    <dgm:pt modelId="{76FAF190-9637-46D1-8542-B87A8D12BE9E}" type="parTrans" cxnId="{FF71DAAA-464E-4EB2-BEB4-166BC9E5F943}">
      <dgm:prSet/>
      <dgm:spPr/>
      <dgm:t>
        <a:bodyPr/>
        <a:lstStyle/>
        <a:p>
          <a:endParaRPr lang="en-US"/>
        </a:p>
      </dgm:t>
    </dgm:pt>
    <dgm:pt modelId="{41122150-4C7A-49DB-8474-A02547CF4135}" type="sibTrans" cxnId="{FF71DAAA-464E-4EB2-BEB4-166BC9E5F943}">
      <dgm:prSet/>
      <dgm:spPr>
        <a:solidFill>
          <a:srgbClr val="6CC7B8"/>
        </a:solidFill>
        <a:ln w="19050">
          <a:solidFill>
            <a:srgbClr val="5A4099"/>
          </a:solidFill>
        </a:ln>
      </dgm:spPr>
      <dgm:t>
        <a:bodyPr/>
        <a:lstStyle/>
        <a:p>
          <a:endParaRPr lang="en-US" dirty="0"/>
        </a:p>
      </dgm:t>
    </dgm:pt>
    <dgm:pt modelId="{47514053-FC06-4378-8999-98AB62EFD500}">
      <dgm:prSet phldrT="[Text]"/>
      <dgm:spPr>
        <a:solidFill>
          <a:srgbClr val="5A4099"/>
        </a:solidFill>
        <a:ln>
          <a:solidFill>
            <a:srgbClr val="6CC7B8"/>
          </a:solidFill>
        </a:ln>
      </dgm:spPr>
      <dgm:t>
        <a:bodyPr/>
        <a:lstStyle/>
        <a:p>
          <a:r>
            <a:rPr lang="en-US" b="1" dirty="0"/>
            <a:t>State’s Early Intervention</a:t>
          </a:r>
        </a:p>
      </dgm:t>
    </dgm:pt>
    <dgm:pt modelId="{E76A98DE-A72D-4C8A-9B7E-38C94494F877}" type="parTrans" cxnId="{AD424930-1EF0-4C66-8E14-728A45402308}">
      <dgm:prSet/>
      <dgm:spPr/>
      <dgm:t>
        <a:bodyPr/>
        <a:lstStyle/>
        <a:p>
          <a:endParaRPr lang="en-US"/>
        </a:p>
      </dgm:t>
    </dgm:pt>
    <dgm:pt modelId="{D07021D6-5891-4DF6-9208-575AFAFE4F9D}" type="sibTrans" cxnId="{AD424930-1EF0-4C66-8E14-728A45402308}">
      <dgm:prSet/>
      <dgm:spPr>
        <a:solidFill>
          <a:srgbClr val="6CC7B8"/>
        </a:solidFill>
        <a:ln w="19050">
          <a:solidFill>
            <a:srgbClr val="5A4099"/>
          </a:solidFill>
        </a:ln>
      </dgm:spPr>
      <dgm:t>
        <a:bodyPr/>
        <a:lstStyle/>
        <a:p>
          <a:endParaRPr lang="en-US" dirty="0"/>
        </a:p>
      </dgm:t>
    </dgm:pt>
    <dgm:pt modelId="{A456A0D5-4459-4926-83E8-4F928254F41F}">
      <dgm:prSet phldrT="[Text]"/>
      <dgm:spPr>
        <a:solidFill>
          <a:srgbClr val="5A4099"/>
        </a:solidFill>
        <a:ln>
          <a:solidFill>
            <a:srgbClr val="6CC7B8"/>
          </a:solidFill>
        </a:ln>
      </dgm:spPr>
      <dgm:t>
        <a:bodyPr/>
        <a:lstStyle/>
        <a:p>
          <a:r>
            <a:rPr lang="en-US" b="1" dirty="0"/>
            <a:t>Supports &amp; Services</a:t>
          </a:r>
        </a:p>
      </dgm:t>
    </dgm:pt>
    <dgm:pt modelId="{557BB636-0377-4F63-9B16-B7B6345DAEFE}" type="parTrans" cxnId="{B16212DB-8722-4742-94D6-6FADA85ACF75}">
      <dgm:prSet/>
      <dgm:spPr/>
      <dgm:t>
        <a:bodyPr/>
        <a:lstStyle/>
        <a:p>
          <a:endParaRPr lang="en-US"/>
        </a:p>
      </dgm:t>
    </dgm:pt>
    <dgm:pt modelId="{179C77A2-4C11-4E89-BC02-E31B808302DC}" type="sibTrans" cxnId="{B16212DB-8722-4742-94D6-6FADA85ACF75}">
      <dgm:prSet/>
      <dgm:spPr>
        <a:solidFill>
          <a:srgbClr val="6CC7B8"/>
        </a:solidFill>
        <a:ln w="19050">
          <a:solidFill>
            <a:srgbClr val="5A4099"/>
          </a:solidFill>
        </a:ln>
      </dgm:spPr>
      <dgm:t>
        <a:bodyPr/>
        <a:lstStyle/>
        <a:p>
          <a:endParaRPr lang="en-US" dirty="0"/>
        </a:p>
      </dgm:t>
    </dgm:pt>
    <dgm:pt modelId="{F8D20FB7-B2E1-4B31-A26B-B7638656AFEA}">
      <dgm:prSet phldrT="[Text]"/>
      <dgm:spPr>
        <a:solidFill>
          <a:srgbClr val="5A4099"/>
        </a:solidFill>
        <a:ln>
          <a:solidFill>
            <a:srgbClr val="6CC7B8"/>
          </a:solidFill>
        </a:ln>
      </dgm:spPr>
      <dgm:t>
        <a:bodyPr/>
        <a:lstStyle/>
        <a:p>
          <a:r>
            <a:rPr lang="en-US" b="1" dirty="0"/>
            <a:t>Diagnostic Evaluations</a:t>
          </a:r>
        </a:p>
      </dgm:t>
    </dgm:pt>
    <dgm:pt modelId="{75057E54-E09B-48A7-BA53-2761ADEC8036}" type="sibTrans" cxnId="{9D9373B4-CA13-433D-8DA5-1E3003DE2ED9}">
      <dgm:prSet/>
      <dgm:spPr>
        <a:solidFill>
          <a:srgbClr val="6CC7B8"/>
        </a:solidFill>
        <a:ln w="19050">
          <a:solidFill>
            <a:srgbClr val="5A4099"/>
          </a:solidFill>
        </a:ln>
      </dgm:spPr>
      <dgm:t>
        <a:bodyPr/>
        <a:lstStyle/>
        <a:p>
          <a:endParaRPr lang="en-US" dirty="0"/>
        </a:p>
      </dgm:t>
    </dgm:pt>
    <dgm:pt modelId="{AAB62EC5-D694-4AEF-886F-65CB9BA51482}" type="parTrans" cxnId="{9D9373B4-CA13-433D-8DA5-1E3003DE2ED9}">
      <dgm:prSet/>
      <dgm:spPr/>
      <dgm:t>
        <a:bodyPr/>
        <a:lstStyle/>
        <a:p>
          <a:endParaRPr lang="en-US"/>
        </a:p>
      </dgm:t>
    </dgm:pt>
    <dgm:pt modelId="{94244CA6-F23C-4672-805B-F19B660BC356}" type="pres">
      <dgm:prSet presAssocID="{EDA48746-DA81-4173-94D8-B93E561F26CE}" presName="Name0" presStyleCnt="0">
        <dgm:presLayoutVars>
          <dgm:dir/>
          <dgm:resizeHandles val="exact"/>
        </dgm:presLayoutVars>
      </dgm:prSet>
      <dgm:spPr/>
    </dgm:pt>
    <dgm:pt modelId="{B8A47616-E445-4751-85E7-E178670858AA}" type="pres">
      <dgm:prSet presAssocID="{205926B6-0E6D-439F-9295-8968F68F2082}" presName="node" presStyleLbl="node1" presStyleIdx="0" presStyleCnt="5" custScaleX="157296" custScaleY="109182" custRadScaleRad="98664" custRadScaleInc="5330">
        <dgm:presLayoutVars>
          <dgm:bulletEnabled val="1"/>
        </dgm:presLayoutVars>
      </dgm:prSet>
      <dgm:spPr/>
    </dgm:pt>
    <dgm:pt modelId="{78B07CAF-02A2-4EB0-8335-B8D9961C4D09}" type="pres">
      <dgm:prSet presAssocID="{E377DE3B-6E54-4741-957C-864181FF85CE}" presName="sibTrans" presStyleLbl="sibTrans2D1" presStyleIdx="0" presStyleCnt="5" custAng="17147531" custFlipVert="1" custScaleX="215501" custScaleY="141107" custLinFactX="2977" custLinFactNeighborX="100000" custLinFactNeighborY="-71738"/>
      <dgm:spPr>
        <a:prstGeom prst="rightArrow">
          <a:avLst/>
        </a:prstGeom>
      </dgm:spPr>
    </dgm:pt>
    <dgm:pt modelId="{27077BEA-5F88-4ECF-8849-D46FFDFBBCA3}" type="pres">
      <dgm:prSet presAssocID="{E377DE3B-6E54-4741-957C-864181FF85CE}" presName="connectorText" presStyleLbl="sibTrans2D1" presStyleIdx="0" presStyleCnt="5"/>
      <dgm:spPr/>
    </dgm:pt>
    <dgm:pt modelId="{769BB62B-5634-435E-825C-BCDF74AF391F}" type="pres">
      <dgm:prSet presAssocID="{948C421D-3B1B-4A22-AB30-5489EBC90C33}" presName="node" presStyleLbl="node1" presStyleIdx="1" presStyleCnt="5" custRadScaleRad="125317" custRadScaleInc="27455">
        <dgm:presLayoutVars>
          <dgm:bulletEnabled val="1"/>
        </dgm:presLayoutVars>
      </dgm:prSet>
      <dgm:spPr/>
    </dgm:pt>
    <dgm:pt modelId="{3E340210-6D9B-4874-B01D-F5122ADA856A}" type="pres">
      <dgm:prSet presAssocID="{41122150-4C7A-49DB-8474-A02547CF4135}" presName="sibTrans" presStyleLbl="sibTrans2D1" presStyleIdx="1" presStyleCnt="5" custScaleX="210547" custScaleY="154278" custLinFactY="25073" custLinFactNeighborX="84793" custLinFactNeighborY="100000"/>
      <dgm:spPr>
        <a:prstGeom prst="rightArrow">
          <a:avLst/>
        </a:prstGeom>
      </dgm:spPr>
    </dgm:pt>
    <dgm:pt modelId="{2B8D9EC4-DE3A-4BCF-9114-EEEAEF43E17F}" type="pres">
      <dgm:prSet presAssocID="{41122150-4C7A-49DB-8474-A02547CF4135}" presName="connectorText" presStyleLbl="sibTrans2D1" presStyleIdx="1" presStyleCnt="5"/>
      <dgm:spPr/>
    </dgm:pt>
    <dgm:pt modelId="{DCAC199F-41D7-49FC-BA31-1382B1894067}" type="pres">
      <dgm:prSet presAssocID="{F8D20FB7-B2E1-4B31-A26B-B7638656AFEA}" presName="node" presStyleLbl="node1" presStyleIdx="2" presStyleCnt="5" custScaleX="129464" custRadScaleRad="40935" custRadScaleInc="78030">
        <dgm:presLayoutVars>
          <dgm:bulletEnabled val="1"/>
        </dgm:presLayoutVars>
      </dgm:prSet>
      <dgm:spPr/>
    </dgm:pt>
    <dgm:pt modelId="{1DBFBED9-9674-415A-B017-E23048ECF861}" type="pres">
      <dgm:prSet presAssocID="{75057E54-E09B-48A7-BA53-2761ADEC8036}" presName="sibTrans" presStyleLbl="sibTrans2D1" presStyleIdx="2" presStyleCnt="5" custAng="286542" custScaleX="191752" custScaleY="153536" custLinFactY="23379" custLinFactNeighborX="-72784" custLinFactNeighborY="100000"/>
      <dgm:spPr>
        <a:prstGeom prst="rightArrow">
          <a:avLst/>
        </a:prstGeom>
      </dgm:spPr>
    </dgm:pt>
    <dgm:pt modelId="{83381F0C-AEF4-4D59-B149-F1E2F720AC40}" type="pres">
      <dgm:prSet presAssocID="{75057E54-E09B-48A7-BA53-2761ADEC8036}" presName="connectorText" presStyleLbl="sibTrans2D1" presStyleIdx="2" presStyleCnt="5"/>
      <dgm:spPr/>
    </dgm:pt>
    <dgm:pt modelId="{28D52074-0A2E-478D-9536-F89F0B80679E}" type="pres">
      <dgm:prSet presAssocID="{A456A0D5-4459-4926-83E8-4F928254F41F}" presName="node" presStyleLbl="node1" presStyleIdx="3" presStyleCnt="5" custRadScaleRad="117001" custRadScaleInc="175210">
        <dgm:presLayoutVars>
          <dgm:bulletEnabled val="1"/>
        </dgm:presLayoutVars>
      </dgm:prSet>
      <dgm:spPr/>
    </dgm:pt>
    <dgm:pt modelId="{DBA69A23-F371-4F72-B979-FF0B8865492C}" type="pres">
      <dgm:prSet presAssocID="{179C77A2-4C11-4E89-BC02-E31B808302DC}" presName="sibTrans" presStyleLbl="sibTrans2D1" presStyleIdx="3" presStyleCnt="5" custAng="21564794" custScaleX="109548" custScaleY="138433" custLinFactNeighborX="-9535" custLinFactNeighborY="-20530"/>
      <dgm:spPr>
        <a:prstGeom prst="leftArrow">
          <a:avLst/>
        </a:prstGeom>
      </dgm:spPr>
    </dgm:pt>
    <dgm:pt modelId="{61F30086-C572-4D55-B213-57E5881DEBFC}" type="pres">
      <dgm:prSet presAssocID="{179C77A2-4C11-4E89-BC02-E31B808302DC}" presName="connectorText" presStyleLbl="sibTrans2D1" presStyleIdx="3" presStyleCnt="5"/>
      <dgm:spPr/>
    </dgm:pt>
    <dgm:pt modelId="{395A5733-294C-4680-BD36-18B8E753ACA9}" type="pres">
      <dgm:prSet presAssocID="{47514053-FC06-4378-8999-98AB62EFD500}" presName="node" presStyleLbl="node1" presStyleIdx="4" presStyleCnt="5" custRadScaleRad="17457" custRadScaleInc="224865">
        <dgm:presLayoutVars>
          <dgm:bulletEnabled val="1"/>
        </dgm:presLayoutVars>
      </dgm:prSet>
      <dgm:spPr/>
    </dgm:pt>
    <dgm:pt modelId="{F7BF4313-EF93-4E2A-85FF-02694389AEB8}" type="pres">
      <dgm:prSet presAssocID="{D07021D6-5891-4DF6-9208-575AFAFE4F9D}" presName="sibTrans" presStyleLbl="sibTrans2D1" presStyleIdx="4" presStyleCnt="5" custAng="5395644" custFlipVert="1" custScaleX="111732" custScaleY="133488" custLinFactX="71576" custLinFactY="116972" custLinFactNeighborX="100000" custLinFactNeighborY="200000"/>
      <dgm:spPr>
        <a:prstGeom prst="leftArrow">
          <a:avLst/>
        </a:prstGeom>
      </dgm:spPr>
    </dgm:pt>
    <dgm:pt modelId="{4A65AD17-DC7C-459D-B123-5086FC3E3F2D}" type="pres">
      <dgm:prSet presAssocID="{D07021D6-5891-4DF6-9208-575AFAFE4F9D}" presName="connectorText" presStyleLbl="sibTrans2D1" presStyleIdx="4" presStyleCnt="5"/>
      <dgm:spPr/>
    </dgm:pt>
  </dgm:ptLst>
  <dgm:cxnLst>
    <dgm:cxn modelId="{FB6CF507-7288-4804-936F-DAEDA4E039E5}" type="presOf" srcId="{205926B6-0E6D-439F-9295-8968F68F2082}" destId="{B8A47616-E445-4751-85E7-E178670858AA}" srcOrd="0" destOrd="0" presId="urn:microsoft.com/office/officeart/2005/8/layout/cycle7"/>
    <dgm:cxn modelId="{09CABD11-C4B6-4946-8D40-80F019A49F31}" type="presOf" srcId="{179C77A2-4C11-4E89-BC02-E31B808302DC}" destId="{61F30086-C572-4D55-B213-57E5881DEBFC}" srcOrd="1" destOrd="0" presId="urn:microsoft.com/office/officeart/2005/8/layout/cycle7"/>
    <dgm:cxn modelId="{74D6971F-7824-4883-B1CA-052756487DE5}" type="presOf" srcId="{D07021D6-5891-4DF6-9208-575AFAFE4F9D}" destId="{4A65AD17-DC7C-459D-B123-5086FC3E3F2D}" srcOrd="1" destOrd="0" presId="urn:microsoft.com/office/officeart/2005/8/layout/cycle7"/>
    <dgm:cxn modelId="{2AEA2C2B-CEBB-4642-BA80-F1717F1EDC6E}" type="presOf" srcId="{A456A0D5-4459-4926-83E8-4F928254F41F}" destId="{28D52074-0A2E-478D-9536-F89F0B80679E}" srcOrd="0" destOrd="0" presId="urn:microsoft.com/office/officeart/2005/8/layout/cycle7"/>
    <dgm:cxn modelId="{82AA672B-B18C-4C8C-AE3C-1234A79903F8}" type="presOf" srcId="{948C421D-3B1B-4A22-AB30-5489EBC90C33}" destId="{769BB62B-5634-435E-825C-BCDF74AF391F}" srcOrd="0" destOrd="0" presId="urn:microsoft.com/office/officeart/2005/8/layout/cycle7"/>
    <dgm:cxn modelId="{69A42B2D-71C4-4040-BD97-7BB26B69DC69}" type="presOf" srcId="{EDA48746-DA81-4173-94D8-B93E561F26CE}" destId="{94244CA6-F23C-4672-805B-F19B660BC356}" srcOrd="0" destOrd="0" presId="urn:microsoft.com/office/officeart/2005/8/layout/cycle7"/>
    <dgm:cxn modelId="{AD424930-1EF0-4C66-8E14-728A45402308}" srcId="{EDA48746-DA81-4173-94D8-B93E561F26CE}" destId="{47514053-FC06-4378-8999-98AB62EFD500}" srcOrd="4" destOrd="0" parTransId="{E76A98DE-A72D-4C8A-9B7E-38C94494F877}" sibTransId="{D07021D6-5891-4DF6-9208-575AFAFE4F9D}"/>
    <dgm:cxn modelId="{775B373A-DA59-4D31-B62A-8538952CB6B4}" type="presOf" srcId="{47514053-FC06-4378-8999-98AB62EFD500}" destId="{395A5733-294C-4680-BD36-18B8E753ACA9}" srcOrd="0" destOrd="0" presId="urn:microsoft.com/office/officeart/2005/8/layout/cycle7"/>
    <dgm:cxn modelId="{73BCF245-12B4-4DDC-84EC-EEC8444677D7}" type="presOf" srcId="{41122150-4C7A-49DB-8474-A02547CF4135}" destId="{2B8D9EC4-DE3A-4BCF-9114-EEEAEF43E17F}" srcOrd="1" destOrd="0" presId="urn:microsoft.com/office/officeart/2005/8/layout/cycle7"/>
    <dgm:cxn modelId="{C9108447-B1D2-4D94-A73B-9998BBBBB48B}" type="presOf" srcId="{E377DE3B-6E54-4741-957C-864181FF85CE}" destId="{27077BEA-5F88-4ECF-8849-D46FFDFBBCA3}" srcOrd="1" destOrd="0" presId="urn:microsoft.com/office/officeart/2005/8/layout/cycle7"/>
    <dgm:cxn modelId="{4053226E-2F21-41B7-9491-B725B9929529}" type="presOf" srcId="{179C77A2-4C11-4E89-BC02-E31B808302DC}" destId="{DBA69A23-F371-4F72-B979-FF0B8865492C}" srcOrd="0" destOrd="0" presId="urn:microsoft.com/office/officeart/2005/8/layout/cycle7"/>
    <dgm:cxn modelId="{5FEB3B7E-5382-44F2-882B-0D0A9498FE02}" type="presOf" srcId="{75057E54-E09B-48A7-BA53-2761ADEC8036}" destId="{83381F0C-AEF4-4D59-B149-F1E2F720AC40}" srcOrd="1" destOrd="0" presId="urn:microsoft.com/office/officeart/2005/8/layout/cycle7"/>
    <dgm:cxn modelId="{CD4EB37E-3542-427D-88E1-311F95C81618}" type="presOf" srcId="{75057E54-E09B-48A7-BA53-2761ADEC8036}" destId="{1DBFBED9-9674-415A-B017-E23048ECF861}" srcOrd="0" destOrd="0" presId="urn:microsoft.com/office/officeart/2005/8/layout/cycle7"/>
    <dgm:cxn modelId="{7D52B986-CE94-479F-9173-634F7BB33186}" type="presOf" srcId="{F8D20FB7-B2E1-4B31-A26B-B7638656AFEA}" destId="{DCAC199F-41D7-49FC-BA31-1382B1894067}" srcOrd="0" destOrd="0" presId="urn:microsoft.com/office/officeart/2005/8/layout/cycle7"/>
    <dgm:cxn modelId="{FF71DAAA-464E-4EB2-BEB4-166BC9E5F943}" srcId="{EDA48746-DA81-4173-94D8-B93E561F26CE}" destId="{948C421D-3B1B-4A22-AB30-5489EBC90C33}" srcOrd="1" destOrd="0" parTransId="{76FAF190-9637-46D1-8542-B87A8D12BE9E}" sibTransId="{41122150-4C7A-49DB-8474-A02547CF4135}"/>
    <dgm:cxn modelId="{9D9373B4-CA13-433D-8DA5-1E3003DE2ED9}" srcId="{EDA48746-DA81-4173-94D8-B93E561F26CE}" destId="{F8D20FB7-B2E1-4B31-A26B-B7638656AFEA}" srcOrd="2" destOrd="0" parTransId="{AAB62EC5-D694-4AEF-886F-65CB9BA51482}" sibTransId="{75057E54-E09B-48A7-BA53-2761ADEC8036}"/>
    <dgm:cxn modelId="{5E7E0FC4-C0AC-4207-BE0D-A74B6EF1D5BA}" type="presOf" srcId="{E377DE3B-6E54-4741-957C-864181FF85CE}" destId="{78B07CAF-02A2-4EB0-8335-B8D9961C4D09}" srcOrd="0" destOrd="0" presId="urn:microsoft.com/office/officeart/2005/8/layout/cycle7"/>
    <dgm:cxn modelId="{026C20D7-F1E1-4220-926B-10E8A4BA010F}" type="presOf" srcId="{41122150-4C7A-49DB-8474-A02547CF4135}" destId="{3E340210-6D9B-4874-B01D-F5122ADA856A}" srcOrd="0" destOrd="0" presId="urn:microsoft.com/office/officeart/2005/8/layout/cycle7"/>
    <dgm:cxn modelId="{283A4BD9-BE7B-4B62-85BD-0FE8B614A121}" srcId="{EDA48746-DA81-4173-94D8-B93E561F26CE}" destId="{205926B6-0E6D-439F-9295-8968F68F2082}" srcOrd="0" destOrd="0" parTransId="{C8F3A5AF-C747-48AA-BBC4-65BFBF5C5E4E}" sibTransId="{E377DE3B-6E54-4741-957C-864181FF85CE}"/>
    <dgm:cxn modelId="{B16212DB-8722-4742-94D6-6FADA85ACF75}" srcId="{EDA48746-DA81-4173-94D8-B93E561F26CE}" destId="{A456A0D5-4459-4926-83E8-4F928254F41F}" srcOrd="3" destOrd="0" parTransId="{557BB636-0377-4F63-9B16-B7B6345DAEFE}" sibTransId="{179C77A2-4C11-4E89-BC02-E31B808302DC}"/>
    <dgm:cxn modelId="{56D7B3F8-8594-4DD3-B0BB-6F92C92344E7}" type="presOf" srcId="{D07021D6-5891-4DF6-9208-575AFAFE4F9D}" destId="{F7BF4313-EF93-4E2A-85FF-02694389AEB8}" srcOrd="0" destOrd="0" presId="urn:microsoft.com/office/officeart/2005/8/layout/cycle7"/>
    <dgm:cxn modelId="{207D2540-5A90-4AA3-ADBF-3B0473BC6EA5}" type="presParOf" srcId="{94244CA6-F23C-4672-805B-F19B660BC356}" destId="{B8A47616-E445-4751-85E7-E178670858AA}" srcOrd="0" destOrd="0" presId="urn:microsoft.com/office/officeart/2005/8/layout/cycle7"/>
    <dgm:cxn modelId="{44FFAA17-1E91-46E6-BA0B-7D7DB79930EA}" type="presParOf" srcId="{94244CA6-F23C-4672-805B-F19B660BC356}" destId="{78B07CAF-02A2-4EB0-8335-B8D9961C4D09}" srcOrd="1" destOrd="0" presId="urn:microsoft.com/office/officeart/2005/8/layout/cycle7"/>
    <dgm:cxn modelId="{6CD3ABD9-CB6A-43B4-A004-5BDF0B4C2D64}" type="presParOf" srcId="{78B07CAF-02A2-4EB0-8335-B8D9961C4D09}" destId="{27077BEA-5F88-4ECF-8849-D46FFDFBBCA3}" srcOrd="0" destOrd="0" presId="urn:microsoft.com/office/officeart/2005/8/layout/cycle7"/>
    <dgm:cxn modelId="{0DF7E6B0-8FFC-465B-9E69-C75421F6427A}" type="presParOf" srcId="{94244CA6-F23C-4672-805B-F19B660BC356}" destId="{769BB62B-5634-435E-825C-BCDF74AF391F}" srcOrd="2" destOrd="0" presId="urn:microsoft.com/office/officeart/2005/8/layout/cycle7"/>
    <dgm:cxn modelId="{94720964-1E94-46DE-B193-E4B045FA2EE3}" type="presParOf" srcId="{94244CA6-F23C-4672-805B-F19B660BC356}" destId="{3E340210-6D9B-4874-B01D-F5122ADA856A}" srcOrd="3" destOrd="0" presId="urn:microsoft.com/office/officeart/2005/8/layout/cycle7"/>
    <dgm:cxn modelId="{6B552365-55D2-4C1D-A32E-8735719662A4}" type="presParOf" srcId="{3E340210-6D9B-4874-B01D-F5122ADA856A}" destId="{2B8D9EC4-DE3A-4BCF-9114-EEEAEF43E17F}" srcOrd="0" destOrd="0" presId="urn:microsoft.com/office/officeart/2005/8/layout/cycle7"/>
    <dgm:cxn modelId="{E84C7424-D7B8-4664-8E2B-44E88642F04A}" type="presParOf" srcId="{94244CA6-F23C-4672-805B-F19B660BC356}" destId="{DCAC199F-41D7-49FC-BA31-1382B1894067}" srcOrd="4" destOrd="0" presId="urn:microsoft.com/office/officeart/2005/8/layout/cycle7"/>
    <dgm:cxn modelId="{5BA782C8-7AB4-4578-9D2F-366A0CF41D4B}" type="presParOf" srcId="{94244CA6-F23C-4672-805B-F19B660BC356}" destId="{1DBFBED9-9674-415A-B017-E23048ECF861}" srcOrd="5" destOrd="0" presId="urn:microsoft.com/office/officeart/2005/8/layout/cycle7"/>
    <dgm:cxn modelId="{8685DD10-48E3-45E3-99E4-29D736B98DB0}" type="presParOf" srcId="{1DBFBED9-9674-415A-B017-E23048ECF861}" destId="{83381F0C-AEF4-4D59-B149-F1E2F720AC40}" srcOrd="0" destOrd="0" presId="urn:microsoft.com/office/officeart/2005/8/layout/cycle7"/>
    <dgm:cxn modelId="{3CDBC721-F735-4B05-9EFD-7D9607DCA36D}" type="presParOf" srcId="{94244CA6-F23C-4672-805B-F19B660BC356}" destId="{28D52074-0A2E-478D-9536-F89F0B80679E}" srcOrd="6" destOrd="0" presId="urn:microsoft.com/office/officeart/2005/8/layout/cycle7"/>
    <dgm:cxn modelId="{44A6C9A1-F6DB-49AD-823A-4FBDBA50FA3D}" type="presParOf" srcId="{94244CA6-F23C-4672-805B-F19B660BC356}" destId="{DBA69A23-F371-4F72-B979-FF0B8865492C}" srcOrd="7" destOrd="0" presId="urn:microsoft.com/office/officeart/2005/8/layout/cycle7"/>
    <dgm:cxn modelId="{BFEC7511-F8E2-47CA-8A56-E9A9B78337DD}" type="presParOf" srcId="{DBA69A23-F371-4F72-B979-FF0B8865492C}" destId="{61F30086-C572-4D55-B213-57E5881DEBFC}" srcOrd="0" destOrd="0" presId="urn:microsoft.com/office/officeart/2005/8/layout/cycle7"/>
    <dgm:cxn modelId="{77F21832-92D7-4AD5-B413-AB7782F8C5A7}" type="presParOf" srcId="{94244CA6-F23C-4672-805B-F19B660BC356}" destId="{395A5733-294C-4680-BD36-18B8E753ACA9}" srcOrd="8" destOrd="0" presId="urn:microsoft.com/office/officeart/2005/8/layout/cycle7"/>
    <dgm:cxn modelId="{6C34286B-AB86-404A-A5A3-1DD3D16530B0}" type="presParOf" srcId="{94244CA6-F23C-4672-805B-F19B660BC356}" destId="{F7BF4313-EF93-4E2A-85FF-02694389AEB8}" srcOrd="9" destOrd="0" presId="urn:microsoft.com/office/officeart/2005/8/layout/cycle7"/>
    <dgm:cxn modelId="{ED3E41F1-C22A-4625-8008-B22EF6B645EF}" type="presParOf" srcId="{F7BF4313-EF93-4E2A-85FF-02694389AEB8}" destId="{4A65AD17-DC7C-459D-B123-5086FC3E3F2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133BC0-F40B-1E4E-B3A6-114EF98E0964}" type="doc">
      <dgm:prSet loTypeId="urn:microsoft.com/office/officeart/2005/8/layout/chevron2" loCatId="hierarchy" qsTypeId="urn:microsoft.com/office/officeart/2005/8/quickstyle/3d4" qsCatId="3D" csTypeId="urn:microsoft.com/office/officeart/2005/8/colors/accent4_2" csCatId="accent4" phldr="1"/>
      <dgm:spPr/>
      <dgm:t>
        <a:bodyPr/>
        <a:lstStyle/>
        <a:p>
          <a:endParaRPr lang="en-US"/>
        </a:p>
      </dgm:t>
    </dgm:pt>
    <dgm:pt modelId="{78702CBC-14E6-E245-8267-97BE9CB921E6}">
      <dgm:prSet phldrT="[Text]" custT="1"/>
      <dgm:spPr/>
      <dgm:t>
        <a:bodyPr/>
        <a:lstStyle/>
        <a:p>
          <a:r>
            <a:rPr lang="en-US" sz="1800" dirty="0"/>
            <a:t>Reviewed existing CDC milestones for evidence-base and age placement </a:t>
          </a:r>
          <a:br>
            <a:rPr lang="en-US" sz="1800" dirty="0"/>
          </a:br>
          <a:r>
            <a:rPr lang="en-US" sz="1800" dirty="0"/>
            <a:t>using literature review, common screening/evaluation tools, published clinical opinion</a:t>
          </a:r>
        </a:p>
      </dgm:t>
    </dgm:pt>
    <dgm:pt modelId="{24EF9733-2B64-204B-8379-1D780C27F164}" type="parTrans" cxnId="{6AF05124-B744-8346-9F55-6D8CEDF38C56}">
      <dgm:prSet/>
      <dgm:spPr/>
      <dgm:t>
        <a:bodyPr/>
        <a:lstStyle/>
        <a:p>
          <a:endParaRPr lang="en-US"/>
        </a:p>
      </dgm:t>
    </dgm:pt>
    <dgm:pt modelId="{199425A1-A524-1345-A8CE-07984837A9F6}" type="sibTrans" cxnId="{6AF05124-B744-8346-9F55-6D8CEDF38C56}">
      <dgm:prSet/>
      <dgm:spPr/>
      <dgm:t>
        <a:bodyPr/>
        <a:lstStyle/>
        <a:p>
          <a:endParaRPr lang="en-US"/>
        </a:p>
      </dgm:t>
    </dgm:pt>
    <dgm:pt modelId="{33484D84-8FB9-9148-A659-D6B7A56AD286}">
      <dgm:prSet phldrT="[Text]"/>
      <dgm:spPr/>
      <dgm:t>
        <a:bodyPr/>
        <a:lstStyle/>
        <a:p>
          <a:endParaRPr lang="en-US" dirty="0"/>
        </a:p>
      </dgm:t>
    </dgm:pt>
    <dgm:pt modelId="{65E4B983-FAF9-BE41-8526-D40B5414AF93}" type="sibTrans" cxnId="{BF735CB5-C09A-2E40-8CE5-179C1CFFD2CE}">
      <dgm:prSet/>
      <dgm:spPr/>
      <dgm:t>
        <a:bodyPr/>
        <a:lstStyle/>
        <a:p>
          <a:endParaRPr lang="en-US"/>
        </a:p>
      </dgm:t>
    </dgm:pt>
    <dgm:pt modelId="{F299F161-2197-F845-9374-B173610610B1}" type="parTrans" cxnId="{BF735CB5-C09A-2E40-8CE5-179C1CFFD2CE}">
      <dgm:prSet/>
      <dgm:spPr/>
      <dgm:t>
        <a:bodyPr/>
        <a:lstStyle/>
        <a:p>
          <a:endParaRPr lang="en-US"/>
        </a:p>
      </dgm:t>
    </dgm:pt>
    <dgm:pt modelId="{DE6578EC-5FAF-594D-8A81-8D04691D5635}">
      <dgm:prSet phldrT="[Text]" custT="1"/>
      <dgm:spPr/>
      <dgm:t>
        <a:bodyPr/>
        <a:lstStyle/>
        <a:p>
          <a:r>
            <a:rPr lang="en-US" sz="1800" dirty="0"/>
            <a:t>Established 11 criteria (including “most” </a:t>
          </a:r>
          <a:r>
            <a:rPr lang="en-US" sz="1800" u="none" dirty="0"/>
            <a:t>≥</a:t>
          </a:r>
          <a:r>
            <a:rPr lang="en-US" sz="1800" dirty="0"/>
            <a:t>75% of children) </a:t>
          </a:r>
        </a:p>
      </dgm:t>
    </dgm:pt>
    <dgm:pt modelId="{24C4FDD8-759A-D946-8F91-AB4454A1D43F}" type="sibTrans" cxnId="{49972874-5415-5040-B756-6CC6C942A5C9}">
      <dgm:prSet/>
      <dgm:spPr/>
      <dgm:t>
        <a:bodyPr/>
        <a:lstStyle/>
        <a:p>
          <a:endParaRPr lang="en-US"/>
        </a:p>
      </dgm:t>
    </dgm:pt>
    <dgm:pt modelId="{CE5C362E-47DF-DA41-B3DA-94D776FD9F60}" type="parTrans" cxnId="{49972874-5415-5040-B756-6CC6C942A5C9}">
      <dgm:prSet/>
      <dgm:spPr/>
      <dgm:t>
        <a:bodyPr/>
        <a:lstStyle/>
        <a:p>
          <a:endParaRPr lang="en-US"/>
        </a:p>
      </dgm:t>
    </dgm:pt>
    <dgm:pt modelId="{A4741A55-8065-804A-A781-71E16D930A0F}">
      <dgm:prSet phldrT="[Text]"/>
      <dgm:spPr/>
      <dgm:t>
        <a:bodyPr/>
        <a:lstStyle/>
        <a:p>
          <a:endParaRPr lang="en-US" dirty="0"/>
        </a:p>
      </dgm:t>
    </dgm:pt>
    <dgm:pt modelId="{AE877CE1-3101-C842-8317-D3E6E256F4A8}" type="sibTrans" cxnId="{77A7CEA3-81B3-D845-A84F-FB760EA62672}">
      <dgm:prSet/>
      <dgm:spPr/>
      <dgm:t>
        <a:bodyPr/>
        <a:lstStyle/>
        <a:p>
          <a:endParaRPr lang="en-US"/>
        </a:p>
      </dgm:t>
    </dgm:pt>
    <dgm:pt modelId="{C1632A27-2E84-A14C-A297-1D7B7622928F}" type="parTrans" cxnId="{77A7CEA3-81B3-D845-A84F-FB760EA62672}">
      <dgm:prSet/>
      <dgm:spPr/>
      <dgm:t>
        <a:bodyPr/>
        <a:lstStyle/>
        <a:p>
          <a:endParaRPr lang="en-US"/>
        </a:p>
      </dgm:t>
    </dgm:pt>
    <dgm:pt modelId="{459CB977-6C90-694B-B883-B45CBD2E5AEA}">
      <dgm:prSet phldrT="[Text]" custT="1"/>
      <dgm:spPr/>
      <dgm:t>
        <a:bodyPr/>
        <a:lstStyle/>
        <a:p>
          <a:r>
            <a:rPr lang="en-US" sz="1800" dirty="0"/>
            <a:t>Searched literature for milestones with normative data</a:t>
          </a:r>
        </a:p>
      </dgm:t>
    </dgm:pt>
    <dgm:pt modelId="{5D0A5CE4-93FA-AB49-ABA7-2D91A409822B}" type="sibTrans" cxnId="{D755426A-A37D-D044-8F1D-2C55BB297344}">
      <dgm:prSet/>
      <dgm:spPr/>
      <dgm:t>
        <a:bodyPr/>
        <a:lstStyle/>
        <a:p>
          <a:endParaRPr lang="en-US"/>
        </a:p>
      </dgm:t>
    </dgm:pt>
    <dgm:pt modelId="{817F5A53-7B85-8D43-88DA-08A34FC463A0}" type="parTrans" cxnId="{D755426A-A37D-D044-8F1D-2C55BB297344}">
      <dgm:prSet/>
      <dgm:spPr/>
      <dgm:t>
        <a:bodyPr/>
        <a:lstStyle/>
        <a:p>
          <a:endParaRPr lang="en-US"/>
        </a:p>
      </dgm:t>
    </dgm:pt>
    <dgm:pt modelId="{9C95B3D2-3FEB-DD47-8083-218DA00C6586}">
      <dgm:prSet phldrT="[Text]"/>
      <dgm:spPr/>
      <dgm:t>
        <a:bodyPr/>
        <a:lstStyle/>
        <a:p>
          <a:endParaRPr lang="en-US" dirty="0"/>
        </a:p>
      </dgm:t>
    </dgm:pt>
    <dgm:pt modelId="{E5BAF83E-5C18-1344-86D3-082A77740A0E}" type="sibTrans" cxnId="{0646DAEB-1F7D-3042-9349-72E9560DEEA9}">
      <dgm:prSet/>
      <dgm:spPr/>
      <dgm:t>
        <a:bodyPr/>
        <a:lstStyle/>
        <a:p>
          <a:endParaRPr lang="en-US"/>
        </a:p>
      </dgm:t>
    </dgm:pt>
    <dgm:pt modelId="{817AC1F0-6C39-5E4C-9913-D708399B8F31}" type="parTrans" cxnId="{0646DAEB-1F7D-3042-9349-72E9560DEEA9}">
      <dgm:prSet/>
      <dgm:spPr/>
      <dgm:t>
        <a:bodyPr/>
        <a:lstStyle/>
        <a:p>
          <a:endParaRPr lang="en-US"/>
        </a:p>
      </dgm:t>
    </dgm:pt>
    <dgm:pt modelId="{D57BFD84-0FC2-5D44-BCD9-51C3A0BFA4CA}">
      <dgm:prSet/>
      <dgm:spPr/>
      <dgm:t>
        <a:bodyPr/>
        <a:lstStyle/>
        <a:p>
          <a:endParaRPr lang="en-US" dirty="0"/>
        </a:p>
      </dgm:t>
    </dgm:pt>
    <dgm:pt modelId="{AB2DC785-6B1D-4144-A395-A22832CA6038}" type="parTrans" cxnId="{C3182721-8D36-894D-8AAC-3B31A83C48B8}">
      <dgm:prSet/>
      <dgm:spPr/>
      <dgm:t>
        <a:bodyPr/>
        <a:lstStyle/>
        <a:p>
          <a:endParaRPr lang="en-US"/>
        </a:p>
      </dgm:t>
    </dgm:pt>
    <dgm:pt modelId="{B51050AE-E887-C24B-A10A-19484D2D76E1}" type="sibTrans" cxnId="{C3182721-8D36-894D-8AAC-3B31A83C48B8}">
      <dgm:prSet/>
      <dgm:spPr/>
      <dgm:t>
        <a:bodyPr/>
        <a:lstStyle/>
        <a:p>
          <a:endParaRPr lang="en-US"/>
        </a:p>
      </dgm:t>
    </dgm:pt>
    <dgm:pt modelId="{2925481E-FD21-4C4E-AE70-83A74DFBFC93}">
      <dgm:prSet custT="1"/>
      <dgm:spPr/>
      <dgm:t>
        <a:bodyPr/>
        <a:lstStyle/>
        <a:p>
          <a:r>
            <a:rPr lang="en-US" sz="1800" dirty="0"/>
            <a:t>Eliminated milestones without evidence or expert agreement from CDC's surveillance checklists</a:t>
          </a:r>
        </a:p>
      </dgm:t>
    </dgm:pt>
    <dgm:pt modelId="{0AF9B1E1-04E4-6A45-BDA8-9CE97E76F84F}" type="parTrans" cxnId="{7908AFCD-AAA1-1142-A948-6BA5DA491CDC}">
      <dgm:prSet/>
      <dgm:spPr/>
      <dgm:t>
        <a:bodyPr/>
        <a:lstStyle/>
        <a:p>
          <a:endParaRPr lang="en-US"/>
        </a:p>
      </dgm:t>
    </dgm:pt>
    <dgm:pt modelId="{FF2C1ECD-9D35-C544-B7F3-77293D835375}" type="sibTrans" cxnId="{7908AFCD-AAA1-1142-A948-6BA5DA491CDC}">
      <dgm:prSet/>
      <dgm:spPr/>
      <dgm:t>
        <a:bodyPr/>
        <a:lstStyle/>
        <a:p>
          <a:endParaRPr lang="en-US"/>
        </a:p>
      </dgm:t>
    </dgm:pt>
    <dgm:pt modelId="{3924165D-550D-CC4A-8E6F-0ACC35BF33CF}">
      <dgm:prSet/>
      <dgm:spPr/>
      <dgm:t>
        <a:bodyPr/>
        <a:lstStyle/>
        <a:p>
          <a:endParaRPr lang="en-US" dirty="0"/>
        </a:p>
      </dgm:t>
    </dgm:pt>
    <dgm:pt modelId="{1D0CA126-4BA5-A34B-BB4E-6C1E19EE79A0}" type="parTrans" cxnId="{7124294E-7EDC-DF4D-A797-340D4A42A538}">
      <dgm:prSet/>
      <dgm:spPr/>
      <dgm:t>
        <a:bodyPr/>
        <a:lstStyle/>
        <a:p>
          <a:endParaRPr lang="en-US"/>
        </a:p>
      </dgm:t>
    </dgm:pt>
    <dgm:pt modelId="{AB0EAFE9-AA23-D04B-BE4C-310B520BBAE2}" type="sibTrans" cxnId="{7124294E-7EDC-DF4D-A797-340D4A42A538}">
      <dgm:prSet/>
      <dgm:spPr/>
      <dgm:t>
        <a:bodyPr/>
        <a:lstStyle/>
        <a:p>
          <a:endParaRPr lang="en-US"/>
        </a:p>
      </dgm:t>
    </dgm:pt>
    <dgm:pt modelId="{071A23C0-1341-2940-9456-E53B50C04D79}">
      <dgm:prSet custT="1"/>
      <dgm:spPr/>
      <dgm:t>
        <a:bodyPr/>
        <a:lstStyle/>
        <a:p>
          <a:r>
            <a:rPr lang="en-US" sz="1800" dirty="0"/>
            <a:t>Added milestones with evidence and expert agreement to CDC's surveillance checklists</a:t>
          </a:r>
        </a:p>
      </dgm:t>
    </dgm:pt>
    <dgm:pt modelId="{6B76A2B9-82F3-0943-B529-7E8AC019361A}" type="parTrans" cxnId="{AE495DC3-E89F-FA43-8AB6-163D6FF16F8C}">
      <dgm:prSet/>
      <dgm:spPr/>
      <dgm:t>
        <a:bodyPr/>
        <a:lstStyle/>
        <a:p>
          <a:endParaRPr lang="en-US"/>
        </a:p>
      </dgm:t>
    </dgm:pt>
    <dgm:pt modelId="{0E0B430B-A9AD-464B-83C3-E25AF2A5BF2F}" type="sibTrans" cxnId="{AE495DC3-E89F-FA43-8AB6-163D6FF16F8C}">
      <dgm:prSet/>
      <dgm:spPr/>
      <dgm:t>
        <a:bodyPr/>
        <a:lstStyle/>
        <a:p>
          <a:endParaRPr lang="en-US"/>
        </a:p>
      </dgm:t>
    </dgm:pt>
    <dgm:pt modelId="{C73E85CB-4E62-BD42-B2E8-81C5573C25C0}" type="pres">
      <dgm:prSet presAssocID="{6A133BC0-F40B-1E4E-B3A6-114EF98E0964}" presName="linearFlow" presStyleCnt="0">
        <dgm:presLayoutVars>
          <dgm:dir/>
          <dgm:animLvl val="lvl"/>
          <dgm:resizeHandles val="exact"/>
        </dgm:presLayoutVars>
      </dgm:prSet>
      <dgm:spPr/>
    </dgm:pt>
    <dgm:pt modelId="{DAF15B8A-1196-4543-AF27-F6AA768C3032}" type="pres">
      <dgm:prSet presAssocID="{33484D84-8FB9-9148-A659-D6B7A56AD286}" presName="composite" presStyleCnt="0"/>
      <dgm:spPr/>
    </dgm:pt>
    <dgm:pt modelId="{14AF643D-7BC9-6B4E-96FD-BF329A068A9D}" type="pres">
      <dgm:prSet presAssocID="{33484D84-8FB9-9148-A659-D6B7A56AD286}" presName="parentText" presStyleLbl="alignNode1" presStyleIdx="0" presStyleCnt="5">
        <dgm:presLayoutVars>
          <dgm:chMax val="1"/>
          <dgm:bulletEnabled val="1"/>
        </dgm:presLayoutVars>
      </dgm:prSet>
      <dgm:spPr/>
    </dgm:pt>
    <dgm:pt modelId="{4AC13FE8-9166-A54B-A0DF-BD1D9B162964}" type="pres">
      <dgm:prSet presAssocID="{33484D84-8FB9-9148-A659-D6B7A56AD286}" presName="descendantText" presStyleLbl="alignAcc1" presStyleIdx="0" presStyleCnt="5" custLinFactNeighborX="7180" custLinFactNeighborY="-12803">
        <dgm:presLayoutVars>
          <dgm:bulletEnabled val="1"/>
        </dgm:presLayoutVars>
      </dgm:prSet>
      <dgm:spPr/>
    </dgm:pt>
    <dgm:pt modelId="{EE6BAEB3-51DC-BD48-9CF2-895E3B679F3A}" type="pres">
      <dgm:prSet presAssocID="{65E4B983-FAF9-BE41-8526-D40B5414AF93}" presName="sp" presStyleCnt="0"/>
      <dgm:spPr/>
    </dgm:pt>
    <dgm:pt modelId="{5094A740-24D2-894C-8D97-013F864FF1BE}" type="pres">
      <dgm:prSet presAssocID="{A4741A55-8065-804A-A781-71E16D930A0F}" presName="composite" presStyleCnt="0"/>
      <dgm:spPr/>
    </dgm:pt>
    <dgm:pt modelId="{A0856E61-AD61-B945-86F6-E911B2531745}" type="pres">
      <dgm:prSet presAssocID="{A4741A55-8065-804A-A781-71E16D930A0F}" presName="parentText" presStyleLbl="alignNode1" presStyleIdx="1" presStyleCnt="5">
        <dgm:presLayoutVars>
          <dgm:chMax val="1"/>
          <dgm:bulletEnabled val="1"/>
        </dgm:presLayoutVars>
      </dgm:prSet>
      <dgm:spPr/>
    </dgm:pt>
    <dgm:pt modelId="{06FCE2EF-18AE-9545-93E0-55933988763D}" type="pres">
      <dgm:prSet presAssocID="{A4741A55-8065-804A-A781-71E16D930A0F}" presName="descendantText" presStyleLbl="alignAcc1" presStyleIdx="1" presStyleCnt="5">
        <dgm:presLayoutVars>
          <dgm:bulletEnabled val="1"/>
        </dgm:presLayoutVars>
      </dgm:prSet>
      <dgm:spPr/>
    </dgm:pt>
    <dgm:pt modelId="{68B02B80-0EE4-6B45-B6CA-86641D4C4B2D}" type="pres">
      <dgm:prSet presAssocID="{AE877CE1-3101-C842-8317-D3E6E256F4A8}" presName="sp" presStyleCnt="0"/>
      <dgm:spPr/>
    </dgm:pt>
    <dgm:pt modelId="{F3593FA0-C012-3147-9E3F-E3B5B30CC483}" type="pres">
      <dgm:prSet presAssocID="{9C95B3D2-3FEB-DD47-8083-218DA00C6586}" presName="composite" presStyleCnt="0"/>
      <dgm:spPr/>
    </dgm:pt>
    <dgm:pt modelId="{997802FB-B08D-B54E-B0AD-CAA88FB341BC}" type="pres">
      <dgm:prSet presAssocID="{9C95B3D2-3FEB-DD47-8083-218DA00C6586}" presName="parentText" presStyleLbl="alignNode1" presStyleIdx="2" presStyleCnt="5">
        <dgm:presLayoutVars>
          <dgm:chMax val="1"/>
          <dgm:bulletEnabled val="1"/>
        </dgm:presLayoutVars>
      </dgm:prSet>
      <dgm:spPr/>
    </dgm:pt>
    <dgm:pt modelId="{272C03F9-E3FE-154B-AD55-62D84713B705}" type="pres">
      <dgm:prSet presAssocID="{9C95B3D2-3FEB-DD47-8083-218DA00C6586}" presName="descendantText" presStyleLbl="alignAcc1" presStyleIdx="2" presStyleCnt="5">
        <dgm:presLayoutVars>
          <dgm:bulletEnabled val="1"/>
        </dgm:presLayoutVars>
      </dgm:prSet>
      <dgm:spPr/>
    </dgm:pt>
    <dgm:pt modelId="{986A1016-9CD4-FC4C-9ECF-D2D79B41B49D}" type="pres">
      <dgm:prSet presAssocID="{E5BAF83E-5C18-1344-86D3-082A77740A0E}" presName="sp" presStyleCnt="0"/>
      <dgm:spPr/>
    </dgm:pt>
    <dgm:pt modelId="{2B6001DE-72B2-0340-87F3-82E80133A0EA}" type="pres">
      <dgm:prSet presAssocID="{D57BFD84-0FC2-5D44-BCD9-51C3A0BFA4CA}" presName="composite" presStyleCnt="0"/>
      <dgm:spPr/>
    </dgm:pt>
    <dgm:pt modelId="{508616BA-37C5-CB44-9F95-5C03544C16D6}" type="pres">
      <dgm:prSet presAssocID="{D57BFD84-0FC2-5D44-BCD9-51C3A0BFA4CA}" presName="parentText" presStyleLbl="alignNode1" presStyleIdx="3" presStyleCnt="5">
        <dgm:presLayoutVars>
          <dgm:chMax val="1"/>
          <dgm:bulletEnabled val="1"/>
        </dgm:presLayoutVars>
      </dgm:prSet>
      <dgm:spPr/>
    </dgm:pt>
    <dgm:pt modelId="{66435E4D-E62A-B344-859A-77B3E5F2F71D}" type="pres">
      <dgm:prSet presAssocID="{D57BFD84-0FC2-5D44-BCD9-51C3A0BFA4CA}" presName="descendantText" presStyleLbl="alignAcc1" presStyleIdx="3" presStyleCnt="5">
        <dgm:presLayoutVars>
          <dgm:bulletEnabled val="1"/>
        </dgm:presLayoutVars>
      </dgm:prSet>
      <dgm:spPr/>
    </dgm:pt>
    <dgm:pt modelId="{839F5295-2357-534E-B68B-471AE062D297}" type="pres">
      <dgm:prSet presAssocID="{B51050AE-E887-C24B-A10A-19484D2D76E1}" presName="sp" presStyleCnt="0"/>
      <dgm:spPr/>
    </dgm:pt>
    <dgm:pt modelId="{0CFDC2AC-BA5F-3A40-8BB3-763D0E657F1D}" type="pres">
      <dgm:prSet presAssocID="{3924165D-550D-CC4A-8E6F-0ACC35BF33CF}" presName="composite" presStyleCnt="0"/>
      <dgm:spPr/>
    </dgm:pt>
    <dgm:pt modelId="{36773A24-FB06-ED47-9F86-9C0D38C77FAE}" type="pres">
      <dgm:prSet presAssocID="{3924165D-550D-CC4A-8E6F-0ACC35BF33CF}" presName="parentText" presStyleLbl="alignNode1" presStyleIdx="4" presStyleCnt="5">
        <dgm:presLayoutVars>
          <dgm:chMax val="1"/>
          <dgm:bulletEnabled val="1"/>
        </dgm:presLayoutVars>
      </dgm:prSet>
      <dgm:spPr/>
    </dgm:pt>
    <dgm:pt modelId="{2867C6AA-93A1-2448-86D5-D69176B8F053}" type="pres">
      <dgm:prSet presAssocID="{3924165D-550D-CC4A-8E6F-0ACC35BF33CF}" presName="descendantText" presStyleLbl="alignAcc1" presStyleIdx="4" presStyleCnt="5">
        <dgm:presLayoutVars>
          <dgm:bulletEnabled val="1"/>
        </dgm:presLayoutVars>
      </dgm:prSet>
      <dgm:spPr/>
    </dgm:pt>
  </dgm:ptLst>
  <dgm:cxnLst>
    <dgm:cxn modelId="{65A75B0D-65E7-FA48-93C8-194560A19D9D}" type="presOf" srcId="{78702CBC-14E6-E245-8267-97BE9CB921E6}" destId="{272C03F9-E3FE-154B-AD55-62D84713B705}" srcOrd="0" destOrd="0" presId="urn:microsoft.com/office/officeart/2005/8/layout/chevron2"/>
    <dgm:cxn modelId="{C3182721-8D36-894D-8AAC-3B31A83C48B8}" srcId="{6A133BC0-F40B-1E4E-B3A6-114EF98E0964}" destId="{D57BFD84-0FC2-5D44-BCD9-51C3A0BFA4CA}" srcOrd="3" destOrd="0" parTransId="{AB2DC785-6B1D-4144-A395-A22832CA6038}" sibTransId="{B51050AE-E887-C24B-A10A-19484D2D76E1}"/>
    <dgm:cxn modelId="{6AF05124-B744-8346-9F55-6D8CEDF38C56}" srcId="{9C95B3D2-3FEB-DD47-8083-218DA00C6586}" destId="{78702CBC-14E6-E245-8267-97BE9CB921E6}" srcOrd="0" destOrd="0" parTransId="{24EF9733-2B64-204B-8379-1D780C27F164}" sibTransId="{199425A1-A524-1345-A8CE-07984837A9F6}"/>
    <dgm:cxn modelId="{D755426A-A37D-D044-8F1D-2C55BB297344}" srcId="{A4741A55-8065-804A-A781-71E16D930A0F}" destId="{459CB977-6C90-694B-B883-B45CBD2E5AEA}" srcOrd="0" destOrd="0" parTransId="{817F5A53-7B85-8D43-88DA-08A34FC463A0}" sibTransId="{5D0A5CE4-93FA-AB49-ABA7-2D91A409822B}"/>
    <dgm:cxn modelId="{D7F59C6C-6532-2848-AB51-465F34151252}" type="presOf" srcId="{3924165D-550D-CC4A-8E6F-0ACC35BF33CF}" destId="{36773A24-FB06-ED47-9F86-9C0D38C77FAE}" srcOrd="0" destOrd="0" presId="urn:microsoft.com/office/officeart/2005/8/layout/chevron2"/>
    <dgm:cxn modelId="{8ADC326D-08D0-5C49-A049-85D32D4A47BA}" type="presOf" srcId="{2925481E-FD21-4C4E-AE70-83A74DFBFC93}" destId="{66435E4D-E62A-B344-859A-77B3E5F2F71D}" srcOrd="0" destOrd="0" presId="urn:microsoft.com/office/officeart/2005/8/layout/chevron2"/>
    <dgm:cxn modelId="{7124294E-7EDC-DF4D-A797-340D4A42A538}" srcId="{6A133BC0-F40B-1E4E-B3A6-114EF98E0964}" destId="{3924165D-550D-CC4A-8E6F-0ACC35BF33CF}" srcOrd="4" destOrd="0" parTransId="{1D0CA126-4BA5-A34B-BB4E-6C1E19EE79A0}" sibTransId="{AB0EAFE9-AA23-D04B-BE4C-310B520BBAE2}"/>
    <dgm:cxn modelId="{49972874-5415-5040-B756-6CC6C942A5C9}" srcId="{33484D84-8FB9-9148-A659-D6B7A56AD286}" destId="{DE6578EC-5FAF-594D-8A81-8D04691D5635}" srcOrd="0" destOrd="0" parTransId="{CE5C362E-47DF-DA41-B3DA-94D776FD9F60}" sibTransId="{24C4FDD8-759A-D946-8F91-AB4454A1D43F}"/>
    <dgm:cxn modelId="{E4397F7A-2618-5C4D-B707-B2B26994AB43}" type="presOf" srcId="{DE6578EC-5FAF-594D-8A81-8D04691D5635}" destId="{4AC13FE8-9166-A54B-A0DF-BD1D9B162964}" srcOrd="0" destOrd="0" presId="urn:microsoft.com/office/officeart/2005/8/layout/chevron2"/>
    <dgm:cxn modelId="{C8004B7F-FC5B-1B48-969F-56BC98481DF6}" type="presOf" srcId="{459CB977-6C90-694B-B883-B45CBD2E5AEA}" destId="{06FCE2EF-18AE-9545-93E0-55933988763D}" srcOrd="0" destOrd="0" presId="urn:microsoft.com/office/officeart/2005/8/layout/chevron2"/>
    <dgm:cxn modelId="{7BBBB87F-7A95-5544-A6E4-2A647D2EF661}" type="presOf" srcId="{6A133BC0-F40B-1E4E-B3A6-114EF98E0964}" destId="{C73E85CB-4E62-BD42-B2E8-81C5573C25C0}" srcOrd="0" destOrd="0" presId="urn:microsoft.com/office/officeart/2005/8/layout/chevron2"/>
    <dgm:cxn modelId="{5FA604A1-6BE0-964F-BEFF-D90E0D591CE6}" type="presOf" srcId="{33484D84-8FB9-9148-A659-D6B7A56AD286}" destId="{14AF643D-7BC9-6B4E-96FD-BF329A068A9D}" srcOrd="0" destOrd="0" presId="urn:microsoft.com/office/officeart/2005/8/layout/chevron2"/>
    <dgm:cxn modelId="{DB51ABA1-54D6-CC42-A687-4A304CF8A52F}" type="presOf" srcId="{A4741A55-8065-804A-A781-71E16D930A0F}" destId="{A0856E61-AD61-B945-86F6-E911B2531745}" srcOrd="0" destOrd="0" presId="urn:microsoft.com/office/officeart/2005/8/layout/chevron2"/>
    <dgm:cxn modelId="{77A7CEA3-81B3-D845-A84F-FB760EA62672}" srcId="{6A133BC0-F40B-1E4E-B3A6-114EF98E0964}" destId="{A4741A55-8065-804A-A781-71E16D930A0F}" srcOrd="1" destOrd="0" parTransId="{C1632A27-2E84-A14C-A297-1D7B7622928F}" sibTransId="{AE877CE1-3101-C842-8317-D3E6E256F4A8}"/>
    <dgm:cxn modelId="{19DC88A4-8B57-9E49-90C7-C322AC0C0FE4}" type="presOf" srcId="{071A23C0-1341-2940-9456-E53B50C04D79}" destId="{2867C6AA-93A1-2448-86D5-D69176B8F053}" srcOrd="0" destOrd="0" presId="urn:microsoft.com/office/officeart/2005/8/layout/chevron2"/>
    <dgm:cxn modelId="{44957DAA-FC5F-FB4A-A148-B4F833707FD7}" type="presOf" srcId="{9C95B3D2-3FEB-DD47-8083-218DA00C6586}" destId="{997802FB-B08D-B54E-B0AD-CAA88FB341BC}" srcOrd="0" destOrd="0" presId="urn:microsoft.com/office/officeart/2005/8/layout/chevron2"/>
    <dgm:cxn modelId="{BF735CB5-C09A-2E40-8CE5-179C1CFFD2CE}" srcId="{6A133BC0-F40B-1E4E-B3A6-114EF98E0964}" destId="{33484D84-8FB9-9148-A659-D6B7A56AD286}" srcOrd="0" destOrd="0" parTransId="{F299F161-2197-F845-9374-B173610610B1}" sibTransId="{65E4B983-FAF9-BE41-8526-D40B5414AF93}"/>
    <dgm:cxn modelId="{AE495DC3-E89F-FA43-8AB6-163D6FF16F8C}" srcId="{3924165D-550D-CC4A-8E6F-0ACC35BF33CF}" destId="{071A23C0-1341-2940-9456-E53B50C04D79}" srcOrd="0" destOrd="0" parTransId="{6B76A2B9-82F3-0943-B529-7E8AC019361A}" sibTransId="{0E0B430B-A9AD-464B-83C3-E25AF2A5BF2F}"/>
    <dgm:cxn modelId="{4E8281CD-7798-6841-ACDC-B8EBAEC66CB8}" type="presOf" srcId="{D57BFD84-0FC2-5D44-BCD9-51C3A0BFA4CA}" destId="{508616BA-37C5-CB44-9F95-5C03544C16D6}" srcOrd="0" destOrd="0" presId="urn:microsoft.com/office/officeart/2005/8/layout/chevron2"/>
    <dgm:cxn modelId="{7908AFCD-AAA1-1142-A948-6BA5DA491CDC}" srcId="{D57BFD84-0FC2-5D44-BCD9-51C3A0BFA4CA}" destId="{2925481E-FD21-4C4E-AE70-83A74DFBFC93}" srcOrd="0" destOrd="0" parTransId="{0AF9B1E1-04E4-6A45-BDA8-9CE97E76F84F}" sibTransId="{FF2C1ECD-9D35-C544-B7F3-77293D835375}"/>
    <dgm:cxn modelId="{0646DAEB-1F7D-3042-9349-72E9560DEEA9}" srcId="{6A133BC0-F40B-1E4E-B3A6-114EF98E0964}" destId="{9C95B3D2-3FEB-DD47-8083-218DA00C6586}" srcOrd="2" destOrd="0" parTransId="{817AC1F0-6C39-5E4C-9913-D708399B8F31}" sibTransId="{E5BAF83E-5C18-1344-86D3-082A77740A0E}"/>
    <dgm:cxn modelId="{49B045E1-6311-5440-B2B9-A3E7ADBFCD0A}" type="presParOf" srcId="{C73E85CB-4E62-BD42-B2E8-81C5573C25C0}" destId="{DAF15B8A-1196-4543-AF27-F6AA768C3032}" srcOrd="0" destOrd="0" presId="urn:microsoft.com/office/officeart/2005/8/layout/chevron2"/>
    <dgm:cxn modelId="{66156C0B-4143-974C-A1EC-83C61924B12C}" type="presParOf" srcId="{DAF15B8A-1196-4543-AF27-F6AA768C3032}" destId="{14AF643D-7BC9-6B4E-96FD-BF329A068A9D}" srcOrd="0" destOrd="0" presId="urn:microsoft.com/office/officeart/2005/8/layout/chevron2"/>
    <dgm:cxn modelId="{8132241D-C185-BE4C-B446-3D8FCAA6984F}" type="presParOf" srcId="{DAF15B8A-1196-4543-AF27-F6AA768C3032}" destId="{4AC13FE8-9166-A54B-A0DF-BD1D9B162964}" srcOrd="1" destOrd="0" presId="urn:microsoft.com/office/officeart/2005/8/layout/chevron2"/>
    <dgm:cxn modelId="{55DD7658-2F95-1049-A0BC-798EEC25B379}" type="presParOf" srcId="{C73E85CB-4E62-BD42-B2E8-81C5573C25C0}" destId="{EE6BAEB3-51DC-BD48-9CF2-895E3B679F3A}" srcOrd="1" destOrd="0" presId="urn:microsoft.com/office/officeart/2005/8/layout/chevron2"/>
    <dgm:cxn modelId="{590128F9-B41D-0E4A-87A4-B90822CF7B7E}" type="presParOf" srcId="{C73E85CB-4E62-BD42-B2E8-81C5573C25C0}" destId="{5094A740-24D2-894C-8D97-013F864FF1BE}" srcOrd="2" destOrd="0" presId="urn:microsoft.com/office/officeart/2005/8/layout/chevron2"/>
    <dgm:cxn modelId="{E57EBB15-E9F1-1549-9852-B6EE0695A24B}" type="presParOf" srcId="{5094A740-24D2-894C-8D97-013F864FF1BE}" destId="{A0856E61-AD61-B945-86F6-E911B2531745}" srcOrd="0" destOrd="0" presId="urn:microsoft.com/office/officeart/2005/8/layout/chevron2"/>
    <dgm:cxn modelId="{188EEBB2-C8DA-BE46-96A9-3943CACBB127}" type="presParOf" srcId="{5094A740-24D2-894C-8D97-013F864FF1BE}" destId="{06FCE2EF-18AE-9545-93E0-55933988763D}" srcOrd="1" destOrd="0" presId="urn:microsoft.com/office/officeart/2005/8/layout/chevron2"/>
    <dgm:cxn modelId="{406CF91B-6725-814E-87A3-F46FDB4C1C92}" type="presParOf" srcId="{C73E85CB-4E62-BD42-B2E8-81C5573C25C0}" destId="{68B02B80-0EE4-6B45-B6CA-86641D4C4B2D}" srcOrd="3" destOrd="0" presId="urn:microsoft.com/office/officeart/2005/8/layout/chevron2"/>
    <dgm:cxn modelId="{98856B59-80DC-C443-8ED8-9AC6AEB1C9C3}" type="presParOf" srcId="{C73E85CB-4E62-BD42-B2E8-81C5573C25C0}" destId="{F3593FA0-C012-3147-9E3F-E3B5B30CC483}" srcOrd="4" destOrd="0" presId="urn:microsoft.com/office/officeart/2005/8/layout/chevron2"/>
    <dgm:cxn modelId="{62C48EDC-E705-AD40-A8D1-4986198CBCE7}" type="presParOf" srcId="{F3593FA0-C012-3147-9E3F-E3B5B30CC483}" destId="{997802FB-B08D-B54E-B0AD-CAA88FB341BC}" srcOrd="0" destOrd="0" presId="urn:microsoft.com/office/officeart/2005/8/layout/chevron2"/>
    <dgm:cxn modelId="{E71FA6CF-7B63-8242-8A43-53E3CDB5B5D3}" type="presParOf" srcId="{F3593FA0-C012-3147-9E3F-E3B5B30CC483}" destId="{272C03F9-E3FE-154B-AD55-62D84713B705}" srcOrd="1" destOrd="0" presId="urn:microsoft.com/office/officeart/2005/8/layout/chevron2"/>
    <dgm:cxn modelId="{7331F6E3-5FF5-2F4D-B714-071A32E51B27}" type="presParOf" srcId="{C73E85CB-4E62-BD42-B2E8-81C5573C25C0}" destId="{986A1016-9CD4-FC4C-9ECF-D2D79B41B49D}" srcOrd="5" destOrd="0" presId="urn:microsoft.com/office/officeart/2005/8/layout/chevron2"/>
    <dgm:cxn modelId="{87322EAC-2806-9844-8290-C996515BAA0E}" type="presParOf" srcId="{C73E85CB-4E62-BD42-B2E8-81C5573C25C0}" destId="{2B6001DE-72B2-0340-87F3-82E80133A0EA}" srcOrd="6" destOrd="0" presId="urn:microsoft.com/office/officeart/2005/8/layout/chevron2"/>
    <dgm:cxn modelId="{F121BEF3-9F21-3241-86E5-733CF399A73A}" type="presParOf" srcId="{2B6001DE-72B2-0340-87F3-82E80133A0EA}" destId="{508616BA-37C5-CB44-9F95-5C03544C16D6}" srcOrd="0" destOrd="0" presId="urn:microsoft.com/office/officeart/2005/8/layout/chevron2"/>
    <dgm:cxn modelId="{7D9ECA67-3F2F-0744-8778-F4A1B01BB3BD}" type="presParOf" srcId="{2B6001DE-72B2-0340-87F3-82E80133A0EA}" destId="{66435E4D-E62A-B344-859A-77B3E5F2F71D}" srcOrd="1" destOrd="0" presId="urn:microsoft.com/office/officeart/2005/8/layout/chevron2"/>
    <dgm:cxn modelId="{756B1283-F98E-9248-B761-C04883FB6DAE}" type="presParOf" srcId="{C73E85CB-4E62-BD42-B2E8-81C5573C25C0}" destId="{839F5295-2357-534E-B68B-471AE062D297}" srcOrd="7" destOrd="0" presId="urn:microsoft.com/office/officeart/2005/8/layout/chevron2"/>
    <dgm:cxn modelId="{86227877-A546-924D-A990-A505AC483ECA}" type="presParOf" srcId="{C73E85CB-4E62-BD42-B2E8-81C5573C25C0}" destId="{0CFDC2AC-BA5F-3A40-8BB3-763D0E657F1D}" srcOrd="8" destOrd="0" presId="urn:microsoft.com/office/officeart/2005/8/layout/chevron2"/>
    <dgm:cxn modelId="{266434E4-6D8D-9D48-A5F5-399015ECE643}" type="presParOf" srcId="{0CFDC2AC-BA5F-3A40-8BB3-763D0E657F1D}" destId="{36773A24-FB06-ED47-9F86-9C0D38C77FAE}" srcOrd="0" destOrd="0" presId="urn:microsoft.com/office/officeart/2005/8/layout/chevron2"/>
    <dgm:cxn modelId="{23A98162-3448-A240-A475-570185D4D54F}" type="presParOf" srcId="{0CFDC2AC-BA5F-3A40-8BB3-763D0E657F1D}" destId="{2867C6AA-93A1-2448-86D5-D69176B8F0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47616-E445-4751-85E7-E178670858AA}">
      <dsp:nvSpPr>
        <dsp:cNvPr id="0" name=""/>
        <dsp:cNvSpPr/>
      </dsp:nvSpPr>
      <dsp:spPr>
        <a:xfrm>
          <a:off x="3148182" y="18334"/>
          <a:ext cx="3332343" cy="1156519"/>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3182055" y="52207"/>
        <a:ext cx="3264597" cy="1088773"/>
      </dsp:txXfrm>
    </dsp:sp>
    <dsp:sp modelId="{78B07CAF-02A2-4EB0-8335-B8D9961C4D09}">
      <dsp:nvSpPr>
        <dsp:cNvPr id="0" name=""/>
        <dsp:cNvSpPr/>
      </dsp:nvSpPr>
      <dsp:spPr>
        <a:xfrm rot="2406652" flipV="1">
          <a:off x="6579274" y="1297846"/>
          <a:ext cx="2266072" cy="523140"/>
        </a:xfrm>
        <a:prstGeom prst="righ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10800000">
        <a:off x="6736216" y="1402474"/>
        <a:ext cx="1952188" cy="313884"/>
      </dsp:txXfrm>
    </dsp:sp>
    <dsp:sp modelId="{769BB62B-5634-435E-825C-BCDF74AF391F}">
      <dsp:nvSpPr>
        <dsp:cNvPr id="0" name=""/>
        <dsp:cNvSpPr/>
      </dsp:nvSpPr>
      <dsp:spPr>
        <a:xfrm>
          <a:off x="7313491" y="2475903"/>
          <a:ext cx="21185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Screening (universal +)</a:t>
          </a:r>
        </a:p>
      </dsp:txBody>
      <dsp:txXfrm>
        <a:off x="7344516" y="2506928"/>
        <a:ext cx="2056467" cy="997208"/>
      </dsp:txXfrm>
    </dsp:sp>
    <dsp:sp modelId="{3E340210-6D9B-4874-B01D-F5122ADA856A}">
      <dsp:nvSpPr>
        <dsp:cNvPr id="0" name=""/>
        <dsp:cNvSpPr/>
      </dsp:nvSpPr>
      <dsp:spPr>
        <a:xfrm rot="9214571">
          <a:off x="6416143" y="4048508"/>
          <a:ext cx="2213979" cy="571971"/>
        </a:xfrm>
        <a:prstGeom prst="righ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rot="10800000">
        <a:off x="6587734" y="4162902"/>
        <a:ext cx="1870797" cy="343183"/>
      </dsp:txXfrm>
    </dsp:sp>
    <dsp:sp modelId="{DCAC199F-41D7-49FC-BA31-1382B1894067}">
      <dsp:nvSpPr>
        <dsp:cNvPr id="0" name=""/>
        <dsp:cNvSpPr/>
      </dsp:nvSpPr>
      <dsp:spPr>
        <a:xfrm>
          <a:off x="3512338" y="4209692"/>
          <a:ext cx="27427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Diagnostic Evaluations</a:t>
          </a:r>
        </a:p>
      </dsp:txBody>
      <dsp:txXfrm>
        <a:off x="3543363" y="4240717"/>
        <a:ext cx="2680667" cy="997208"/>
      </dsp:txXfrm>
    </dsp:sp>
    <dsp:sp modelId="{1DBFBED9-9674-415A-B017-E23048ECF861}">
      <dsp:nvSpPr>
        <dsp:cNvPr id="0" name=""/>
        <dsp:cNvSpPr/>
      </dsp:nvSpPr>
      <dsp:spPr>
        <a:xfrm rot="12644317">
          <a:off x="1292313" y="4026953"/>
          <a:ext cx="2016343" cy="569220"/>
        </a:xfrm>
        <a:prstGeom prst="righ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rot="10800000">
        <a:off x="1463079" y="4140797"/>
        <a:ext cx="1674811" cy="341532"/>
      </dsp:txXfrm>
    </dsp:sp>
    <dsp:sp modelId="{28D52074-0A2E-478D-9536-F89F0B80679E}">
      <dsp:nvSpPr>
        <dsp:cNvPr id="0" name=""/>
        <dsp:cNvSpPr/>
      </dsp:nvSpPr>
      <dsp:spPr>
        <a:xfrm>
          <a:off x="217143" y="2453186"/>
          <a:ext cx="21185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Supports &amp; Services</a:t>
          </a:r>
        </a:p>
      </dsp:txBody>
      <dsp:txXfrm>
        <a:off x="248168" y="2484211"/>
        <a:ext cx="2056467" cy="997208"/>
      </dsp:txXfrm>
    </dsp:sp>
    <dsp:sp modelId="{DBA69A23-F371-4F72-B979-FF0B8865492C}">
      <dsp:nvSpPr>
        <dsp:cNvPr id="0" name=""/>
        <dsp:cNvSpPr/>
      </dsp:nvSpPr>
      <dsp:spPr>
        <a:xfrm rot="21600000">
          <a:off x="2360403" y="2668116"/>
          <a:ext cx="1151937" cy="513227"/>
        </a:xfrm>
        <a:prstGeom prst="lef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21600000">
        <a:off x="2514371" y="2770761"/>
        <a:ext cx="844001" cy="307937"/>
      </dsp:txXfrm>
    </dsp:sp>
    <dsp:sp modelId="{395A5733-294C-4680-BD36-18B8E753ACA9}">
      <dsp:nvSpPr>
        <dsp:cNvPr id="0" name=""/>
        <dsp:cNvSpPr/>
      </dsp:nvSpPr>
      <dsp:spPr>
        <a:xfrm>
          <a:off x="3737610" y="2489240"/>
          <a:ext cx="2118517" cy="1059258"/>
        </a:xfrm>
        <a:prstGeom prst="roundRect">
          <a:avLst>
            <a:gd name="adj" fmla="val 10000"/>
          </a:avLst>
        </a:prstGeom>
        <a:solidFill>
          <a:srgbClr val="5A4099"/>
        </a:solidFill>
        <a:ln w="25400" cap="flat" cmpd="sng" algn="ctr">
          <a:solidFill>
            <a:srgbClr val="6CC7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State’s Early Intervention</a:t>
          </a:r>
        </a:p>
      </dsp:txBody>
      <dsp:txXfrm>
        <a:off x="3768635" y="2520265"/>
        <a:ext cx="2056467" cy="997208"/>
      </dsp:txXfrm>
    </dsp:sp>
    <dsp:sp modelId="{F7BF4313-EF93-4E2A-85FF-02694389AEB8}">
      <dsp:nvSpPr>
        <dsp:cNvPr id="0" name=""/>
        <dsp:cNvSpPr/>
      </dsp:nvSpPr>
      <dsp:spPr>
        <a:xfrm rot="21579541" flipV="1">
          <a:off x="6022169" y="2759744"/>
          <a:ext cx="1174903" cy="494894"/>
        </a:xfrm>
        <a:prstGeom prst="leftArrow">
          <a:avLst/>
        </a:prstGeom>
        <a:solidFill>
          <a:srgbClr val="6CC7B8"/>
        </a:solidFill>
        <a:ln w="19050">
          <a:solidFill>
            <a:srgbClr val="5A40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6170637" y="2858723"/>
        <a:ext cx="877967" cy="296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F643D-7BC9-6B4E-96FD-BF329A068A9D}">
      <dsp:nvSpPr>
        <dsp:cNvPr id="0" name=""/>
        <dsp:cNvSpPr/>
      </dsp:nvSpPr>
      <dsp:spPr>
        <a:xfrm rot="5400000">
          <a:off x="-170527" y="171882"/>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399252"/>
        <a:ext cx="795796" cy="341056"/>
      </dsp:txXfrm>
    </dsp:sp>
    <dsp:sp modelId="{4AC13FE8-9166-A54B-A0DF-BD1D9B162964}">
      <dsp:nvSpPr>
        <dsp:cNvPr id="0" name=""/>
        <dsp:cNvSpPr/>
      </dsp:nvSpPr>
      <dsp:spPr>
        <a:xfrm rot="5400000">
          <a:off x="4592671" y="-3796874"/>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Established 11 criteria (including “most” </a:t>
          </a:r>
          <a:r>
            <a:rPr lang="en-US" sz="1800" u="none" kern="1200" dirty="0"/>
            <a:t>≥</a:t>
          </a:r>
          <a:r>
            <a:rPr lang="en-US" sz="1800" kern="1200" dirty="0"/>
            <a:t>75% of children) </a:t>
          </a:r>
        </a:p>
      </dsp:txBody>
      <dsp:txXfrm rot="-5400000">
        <a:off x="795797" y="36073"/>
        <a:ext cx="8296630" cy="666808"/>
      </dsp:txXfrm>
    </dsp:sp>
    <dsp:sp modelId="{A0856E61-AD61-B945-86F6-E911B2531745}">
      <dsp:nvSpPr>
        <dsp:cNvPr id="0" name=""/>
        <dsp:cNvSpPr/>
      </dsp:nvSpPr>
      <dsp:spPr>
        <a:xfrm rot="5400000">
          <a:off x="-170527" y="1192078"/>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1419448"/>
        <a:ext cx="795796" cy="341056"/>
      </dsp:txXfrm>
    </dsp:sp>
    <dsp:sp modelId="{06FCE2EF-18AE-9545-93E0-55933988763D}">
      <dsp:nvSpPr>
        <dsp:cNvPr id="0" name=""/>
        <dsp:cNvSpPr/>
      </dsp:nvSpPr>
      <dsp:spPr>
        <a:xfrm rot="5400000">
          <a:off x="4592671" y="-2775323"/>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Searched literature for milestones with normative data</a:t>
          </a:r>
        </a:p>
      </dsp:txBody>
      <dsp:txXfrm rot="-5400000">
        <a:off x="795797" y="1057624"/>
        <a:ext cx="8296630" cy="666808"/>
      </dsp:txXfrm>
    </dsp:sp>
    <dsp:sp modelId="{997802FB-B08D-B54E-B0AD-CAA88FB341BC}">
      <dsp:nvSpPr>
        <dsp:cNvPr id="0" name=""/>
        <dsp:cNvSpPr/>
      </dsp:nvSpPr>
      <dsp:spPr>
        <a:xfrm rot="5400000">
          <a:off x="-170527" y="2212274"/>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2439644"/>
        <a:ext cx="795796" cy="341056"/>
      </dsp:txXfrm>
    </dsp:sp>
    <dsp:sp modelId="{272C03F9-E3FE-154B-AD55-62D84713B705}">
      <dsp:nvSpPr>
        <dsp:cNvPr id="0" name=""/>
        <dsp:cNvSpPr/>
      </dsp:nvSpPr>
      <dsp:spPr>
        <a:xfrm rot="5400000">
          <a:off x="4592671" y="-1755128"/>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Reviewed existing CDC milestones for evidence-base and age placement </a:t>
          </a:r>
          <a:br>
            <a:rPr lang="en-US" sz="1800" kern="1200" dirty="0"/>
          </a:br>
          <a:r>
            <a:rPr lang="en-US" sz="1800" kern="1200" dirty="0"/>
            <a:t>using literature review, common screening/evaluation tools, published clinical opinion</a:t>
          </a:r>
        </a:p>
      </dsp:txBody>
      <dsp:txXfrm rot="-5400000">
        <a:off x="795797" y="2077819"/>
        <a:ext cx="8296630" cy="666808"/>
      </dsp:txXfrm>
    </dsp:sp>
    <dsp:sp modelId="{508616BA-37C5-CB44-9F95-5C03544C16D6}">
      <dsp:nvSpPr>
        <dsp:cNvPr id="0" name=""/>
        <dsp:cNvSpPr/>
      </dsp:nvSpPr>
      <dsp:spPr>
        <a:xfrm rot="5400000">
          <a:off x="-170527" y="3232469"/>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3459839"/>
        <a:ext cx="795796" cy="341056"/>
      </dsp:txXfrm>
    </dsp:sp>
    <dsp:sp modelId="{66435E4D-E62A-B344-859A-77B3E5F2F71D}">
      <dsp:nvSpPr>
        <dsp:cNvPr id="0" name=""/>
        <dsp:cNvSpPr/>
      </dsp:nvSpPr>
      <dsp:spPr>
        <a:xfrm rot="5400000">
          <a:off x="4592671" y="-734932"/>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Eliminated milestones without evidence or expert agreement from CDC's surveillance checklists</a:t>
          </a:r>
        </a:p>
      </dsp:txBody>
      <dsp:txXfrm rot="-5400000">
        <a:off x="795797" y="3098015"/>
        <a:ext cx="8296630" cy="666808"/>
      </dsp:txXfrm>
    </dsp:sp>
    <dsp:sp modelId="{36773A24-FB06-ED47-9F86-9C0D38C77FAE}">
      <dsp:nvSpPr>
        <dsp:cNvPr id="0" name=""/>
        <dsp:cNvSpPr/>
      </dsp:nvSpPr>
      <dsp:spPr>
        <a:xfrm rot="5400000">
          <a:off x="-170527" y="4252665"/>
          <a:ext cx="1136852" cy="795796"/>
        </a:xfrm>
        <a:prstGeom prst="chevron">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rot="-5400000">
        <a:off x="1" y="4480035"/>
        <a:ext cx="795796" cy="341056"/>
      </dsp:txXfrm>
    </dsp:sp>
    <dsp:sp modelId="{2867C6AA-93A1-2448-86D5-D69176B8F053}">
      <dsp:nvSpPr>
        <dsp:cNvPr id="0" name=""/>
        <dsp:cNvSpPr/>
      </dsp:nvSpPr>
      <dsp:spPr>
        <a:xfrm rot="5400000">
          <a:off x="4592671" y="285262"/>
          <a:ext cx="738954" cy="8332703"/>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Added milestones with evidence and expert agreement to CDC's surveillance checklists</a:t>
          </a:r>
        </a:p>
      </dsp:txBody>
      <dsp:txXfrm rot="-5400000">
        <a:off x="795797" y="4118210"/>
        <a:ext cx="8296630" cy="66680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9:53:46.641"/>
    </inkml:context>
    <inkml:brush xml:id="br0">
      <inkml:brushProperty name="width" value="0.025" units="cm"/>
      <inkml:brushProperty name="height" value="0.025" units="cm"/>
    </inkml:brush>
  </inkml:definitions>
  <inkml:trace contextRef="#ctx0" brushRef="#br0">0 2 24575,'0'-2'-8191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61362E-2395-49BB-AD6F-30BBFBC435A6}" type="datetimeFigureOut">
              <a:rPr lang="en-US" smtClean="0"/>
              <a:t>4/30/2025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2202A-0D34-4B13-A3D8-5C7C51DF4CD7}" type="slidenum">
              <a:rPr lang="en-US" smtClean="0"/>
              <a:t>‹#›</a:t>
            </a:fld>
            <a:endParaRPr lang="en-US" dirty="0"/>
          </a:p>
        </p:txBody>
      </p:sp>
    </p:spTree>
    <p:extLst>
      <p:ext uri="{BB962C8B-B14F-4D97-AF65-F5344CB8AC3E}">
        <p14:creationId xmlns:p14="http://schemas.microsoft.com/office/powerpoint/2010/main" val="416690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9600"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a:t>
            </a:fld>
            <a:endParaRPr lang="en-US" dirty="0"/>
          </a:p>
        </p:txBody>
      </p:sp>
    </p:spTree>
    <p:extLst>
      <p:ext uri="{BB962C8B-B14F-4D97-AF65-F5344CB8AC3E}">
        <p14:creationId xmlns:p14="http://schemas.microsoft.com/office/powerpoint/2010/main" val="155935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100" dirty="0">
                <a:highlight>
                  <a:srgbClr val="FFFF00"/>
                </a:highlight>
                <a:latin typeface="+mn-lt"/>
              </a:rPr>
              <a:t>CDC’s milestone checklists and other materials like the CDC </a:t>
            </a:r>
            <a:r>
              <a:rPr lang="en-US" sz="1100" i="1" dirty="0">
                <a:highlight>
                  <a:srgbClr val="FFFF00"/>
                </a:highlight>
                <a:latin typeface="+mn-lt"/>
              </a:rPr>
              <a:t>Milestone Tracker </a:t>
            </a:r>
            <a:r>
              <a:rPr lang="en-US" sz="1100" dirty="0">
                <a:highlight>
                  <a:srgbClr val="FFFF00"/>
                </a:highlight>
                <a:latin typeface="+mn-lt"/>
              </a:rPr>
              <a:t>App and milestone moment booklets are great health communication tools for developmental surveillance</a:t>
            </a:r>
          </a:p>
          <a:p>
            <a:pPr marL="0" lvl="0" indent="0" algn="l" rtl="0">
              <a:spcBef>
                <a:spcPts val="0"/>
              </a:spcBef>
              <a:spcAft>
                <a:spcPts val="0"/>
              </a:spcAft>
              <a:buNone/>
            </a:pPr>
            <a:r>
              <a:rPr lang="en-US" sz="1100" dirty="0">
                <a:highlight>
                  <a:srgbClr val="FFFF00"/>
                </a:highlight>
                <a:latin typeface="+mn-lt"/>
              </a:rPr>
              <a:t>All materials have been updated to reflect the updated milestones released in 2022</a:t>
            </a:r>
            <a:endParaRPr sz="1100" dirty="0">
              <a:highlight>
                <a:srgbClr val="FFFF00"/>
              </a:highlight>
              <a:latin typeface="+mn-lt"/>
            </a:endParaRPr>
          </a:p>
        </p:txBody>
      </p:sp>
      <p:sp>
        <p:nvSpPr>
          <p:cNvPr id="48" name="Google Shape;48;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13</a:t>
            </a:fld>
            <a:endParaRPr lang="en-US" dirty="0"/>
          </a:p>
        </p:txBody>
      </p:sp>
    </p:spTree>
    <p:extLst>
      <p:ext uri="{BB962C8B-B14F-4D97-AF65-F5344CB8AC3E}">
        <p14:creationId xmlns:p14="http://schemas.microsoft.com/office/powerpoint/2010/main" val="248219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of the additional checklist features included in the 2022 milestone checklist revisions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Checklists are family-friendly and designed to be used by parents/caregivers, but may be used by or discussed with parents/caregivers by a variety of early childhood professionals, including the primary care clinician who can discuss at the health supervision visits (with which the checklists coincide).</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14</a:t>
            </a:fld>
            <a:endParaRPr lang="en-US" dirty="0"/>
          </a:p>
        </p:txBody>
      </p:sp>
    </p:spTree>
    <p:extLst>
      <p:ext uri="{BB962C8B-B14F-4D97-AF65-F5344CB8AC3E}">
        <p14:creationId xmlns:p14="http://schemas.microsoft.com/office/powerpoint/2010/main" val="212920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NOTES:</a:t>
            </a:r>
          </a:p>
          <a:p>
            <a:r>
              <a:rPr lang="en-US" dirty="0"/>
              <a:t>15- and 30-month checklists were added to match health supervision (or “well-child” check-ups) in pediatric primary care.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milestones were revised to those “most” children (at or greater than 75% of children) can do by the specific ages. This is in contrast to many milestone lists which often use average (50%) skills that half of child wouldn’t be doing by the given age.</a:t>
            </a:r>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16</a:t>
            </a:fld>
            <a:endParaRPr lang="en-US" dirty="0"/>
          </a:p>
        </p:txBody>
      </p:sp>
    </p:spTree>
    <p:extLst>
      <p:ext uri="{BB962C8B-B14F-4D97-AF65-F5344CB8AC3E}">
        <p14:creationId xmlns:p14="http://schemas.microsoft.com/office/powerpoint/2010/main" val="323902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342900" lvl="0"/>
            <a:endParaRPr lang="en-US" dirty="0"/>
          </a:p>
        </p:txBody>
      </p:sp>
      <p:sp>
        <p:nvSpPr>
          <p:cNvPr id="4" name="Slide Number Placeholder 3"/>
          <p:cNvSpPr>
            <a:spLocks noGrp="1"/>
          </p:cNvSpPr>
          <p:nvPr>
            <p:ph type="sldNum" sz="quarter" idx="10"/>
          </p:nvPr>
        </p:nvSpPr>
        <p:spPr/>
        <p:txBody>
          <a:bodyPr/>
          <a:lstStyle/>
          <a:p>
            <a:fld id="{ABE2202A-0D34-4B13-A3D8-5C7C51DF4CD7}" type="slidenum">
              <a:rPr lang="en-US" smtClean="0"/>
              <a:t>17</a:t>
            </a:fld>
            <a:endParaRPr lang="en-US" dirty="0"/>
          </a:p>
        </p:txBody>
      </p:sp>
    </p:spTree>
    <p:extLst>
      <p:ext uri="{BB962C8B-B14F-4D97-AF65-F5344CB8AC3E}">
        <p14:creationId xmlns:p14="http://schemas.microsoft.com/office/powerpoint/2010/main" val="200933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This partial reproduction of one of the tables in the article in Pediatrics describing the process shows a sample of milestones, whether original or new, and the sources of normative data from the literature, screening and evaluation tools, and published clinical opinion.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There are tables in the publication for all milestones providing this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18</a:t>
            </a:fld>
            <a:endParaRPr lang="en-US" dirty="0"/>
          </a:p>
        </p:txBody>
      </p:sp>
    </p:spTree>
    <p:extLst>
      <p:ext uri="{BB962C8B-B14F-4D97-AF65-F5344CB8AC3E}">
        <p14:creationId xmlns:p14="http://schemas.microsoft.com/office/powerpoint/2010/main" val="355095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page of each checklist includes parenting tips. </a:t>
            </a:r>
          </a:p>
        </p:txBody>
      </p:sp>
      <p:sp>
        <p:nvSpPr>
          <p:cNvPr id="4" name="Slide Number Placeholder 3"/>
          <p:cNvSpPr>
            <a:spLocks noGrp="1"/>
          </p:cNvSpPr>
          <p:nvPr>
            <p:ph type="sldNum" sz="quarter" idx="5"/>
          </p:nvPr>
        </p:nvSpPr>
        <p:spPr/>
        <p:txBody>
          <a:bodyPr/>
          <a:lstStyle/>
          <a:p>
            <a:fld id="{ABE2202A-0D34-4B13-A3D8-5C7C51DF4CD7}" type="slidenum">
              <a:rPr lang="en-US" smtClean="0"/>
              <a:t>19</a:t>
            </a:fld>
            <a:endParaRPr lang="en-US"/>
          </a:p>
        </p:txBody>
      </p:sp>
    </p:spTree>
    <p:extLst>
      <p:ext uri="{BB962C8B-B14F-4D97-AF65-F5344CB8AC3E}">
        <p14:creationId xmlns:p14="http://schemas.microsoft.com/office/powerpoint/2010/main" val="3825025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NOTE:</a:t>
            </a:r>
          </a:p>
          <a:p>
            <a:r>
              <a:rPr lang="en-US" dirty="0"/>
              <a:t>A group of experts convened by CDC and AAP worked to revise the milestones.</a:t>
            </a:r>
          </a:p>
          <a:p>
            <a:endParaRPr lang="en-US" dirty="0"/>
          </a:p>
          <a:p>
            <a:r>
              <a:rPr lang="en-US" dirty="0"/>
              <a:t>These were the professions represented. Some individuals had experience in more than one of these areas.</a:t>
            </a:r>
          </a:p>
        </p:txBody>
      </p:sp>
      <p:sp>
        <p:nvSpPr>
          <p:cNvPr id="4" name="Slide Number Placeholder 3"/>
          <p:cNvSpPr>
            <a:spLocks noGrp="1"/>
          </p:cNvSpPr>
          <p:nvPr>
            <p:ph type="sldNum" sz="quarter" idx="5"/>
          </p:nvPr>
        </p:nvSpPr>
        <p:spPr/>
        <p:txBody>
          <a:bodyPr/>
          <a:lstStyle/>
          <a:p>
            <a:fld id="{ABE2202A-0D34-4B13-A3D8-5C7C51DF4CD7}" type="slidenum">
              <a:rPr lang="en-US" smtClean="0"/>
              <a:t>20</a:t>
            </a:fld>
            <a:endParaRPr lang="en-US" dirty="0"/>
          </a:p>
        </p:txBody>
      </p:sp>
    </p:spTree>
    <p:extLst>
      <p:ext uri="{BB962C8B-B14F-4D97-AF65-F5344CB8AC3E}">
        <p14:creationId xmlns:p14="http://schemas.microsoft.com/office/powerpoint/2010/main" val="12427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21</a:t>
            </a:fld>
            <a:endParaRPr lang="en-US" dirty="0"/>
          </a:p>
        </p:txBody>
      </p:sp>
    </p:spTree>
    <p:extLst>
      <p:ext uri="{BB962C8B-B14F-4D97-AF65-F5344CB8AC3E}">
        <p14:creationId xmlns:p14="http://schemas.microsoft.com/office/powerpoint/2010/main" val="191373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22</a:t>
            </a:fld>
            <a:endParaRPr lang="en-US" dirty="0"/>
          </a:p>
        </p:txBody>
      </p:sp>
    </p:spTree>
    <p:extLst>
      <p:ext uri="{BB962C8B-B14F-4D97-AF65-F5344CB8AC3E}">
        <p14:creationId xmlns:p14="http://schemas.microsoft.com/office/powerpoint/2010/main" val="210823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r>
              <a:rPr lang="en-US" sz="1200" i="1" dirty="0"/>
              <a:t>  </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a:t>
            </a:fld>
            <a:endParaRPr lang="en-US" dirty="0"/>
          </a:p>
        </p:txBody>
      </p:sp>
    </p:spTree>
    <p:extLst>
      <p:ext uri="{BB962C8B-B14F-4D97-AF65-F5344CB8AC3E}">
        <p14:creationId xmlns:p14="http://schemas.microsoft.com/office/powerpoint/2010/main" val="347191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23</a:t>
            </a:fld>
            <a:endParaRPr lang="en-US" dirty="0"/>
          </a:p>
        </p:txBody>
      </p:sp>
    </p:spTree>
    <p:extLst>
      <p:ext uri="{BB962C8B-B14F-4D97-AF65-F5344CB8AC3E}">
        <p14:creationId xmlns:p14="http://schemas.microsoft.com/office/powerpoint/2010/main" val="217003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a:r>
              <a:rPr lang="en-US" dirty="0"/>
              <a:t>NOTE:</a:t>
            </a:r>
            <a:br>
              <a:rPr lang="en-US" dirty="0"/>
            </a:br>
            <a:r>
              <a:rPr lang="en-US" dirty="0"/>
              <a:t>The milestone revision process was completed in 2019, with additional program materials revised after the milestones themselves.</a:t>
            </a:r>
          </a:p>
          <a:p>
            <a:pPr marL="342900" lvl="0"/>
            <a:endParaRPr lang="en-US" dirty="0"/>
          </a:p>
          <a:p>
            <a:pPr marL="342900" lvl="0"/>
            <a:r>
              <a:rPr lang="en-US" dirty="0"/>
              <a:t>The final publication as well as new materials were released in early 2022.</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24</a:t>
            </a:fld>
            <a:endParaRPr lang="en-US" dirty="0"/>
          </a:p>
        </p:txBody>
      </p:sp>
    </p:spTree>
    <p:extLst>
      <p:ext uri="{BB962C8B-B14F-4D97-AF65-F5344CB8AC3E}">
        <p14:creationId xmlns:p14="http://schemas.microsoft.com/office/powerpoint/2010/main" val="1416322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NOTE:</a:t>
            </a:r>
            <a:br>
              <a:rPr lang="en-US" dirty="0"/>
            </a:br>
            <a:r>
              <a:rPr lang="en-US" dirty="0"/>
              <a:t>Open-ended questions such as these can help capture developmental concerns that may not be noted with milestones alone.</a:t>
            </a:r>
          </a:p>
          <a:p>
            <a:endParaRPr lang="en-US" dirty="0"/>
          </a:p>
          <a:p>
            <a:r>
              <a:rPr lang="en-US" dirty="0"/>
              <a:t>Questions aim to emphasize strengths as well as risk factors that may affect development.</a:t>
            </a:r>
          </a:p>
          <a:p>
            <a:endParaRPr lang="en-US" dirty="0"/>
          </a:p>
          <a:p>
            <a:r>
              <a:rPr lang="en-US" dirty="0"/>
              <a:t>These open-ended questions are the same on each Milestone Checklist.</a:t>
            </a:r>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26</a:t>
            </a:fld>
            <a:endParaRPr lang="en-US" dirty="0"/>
          </a:p>
        </p:txBody>
      </p:sp>
    </p:spTree>
    <p:extLst>
      <p:ext uri="{BB962C8B-B14F-4D97-AF65-F5344CB8AC3E}">
        <p14:creationId xmlns:p14="http://schemas.microsoft.com/office/powerpoint/2010/main" val="644068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br>
              <a:rPr lang="en-US" dirty="0"/>
            </a:br>
            <a:r>
              <a:rPr lang="en-US" dirty="0"/>
              <a:t>Open-ended questions such as these can help capture developmental concerns that may not be noted with milestones alone.</a:t>
            </a:r>
          </a:p>
          <a:p>
            <a:endParaRPr lang="en-US" dirty="0"/>
          </a:p>
          <a:p>
            <a:r>
              <a:rPr lang="en-US" dirty="0"/>
              <a:t>Questions aim to emphasize strengths as well as risk factors that may affect development.</a:t>
            </a:r>
          </a:p>
          <a:p>
            <a:endParaRPr lang="en-US" dirty="0"/>
          </a:p>
          <a:p>
            <a:r>
              <a:rPr lang="en-US" dirty="0"/>
              <a:t>These open-ended questions are the same on each Milestone Checklist.</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27</a:t>
            </a:fld>
            <a:endParaRPr lang="en-US" dirty="0"/>
          </a:p>
        </p:txBody>
      </p:sp>
    </p:spTree>
    <p:extLst>
      <p:ext uri="{BB962C8B-B14F-4D97-AF65-F5344CB8AC3E}">
        <p14:creationId xmlns:p14="http://schemas.microsoft.com/office/powerpoint/2010/main" val="3690359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spcAft>
                <a:spcPts val="1200"/>
              </a:spcAft>
            </a:pPr>
            <a:r>
              <a:rPr lang="en-US" sz="2800" dirty="0">
                <a:solidFill>
                  <a:srgbClr val="000000"/>
                </a:solidFill>
              </a:rPr>
              <a:t>C</a:t>
            </a:r>
            <a:r>
              <a:rPr lang="en-US" sz="2800" dirty="0"/>
              <a:t>ognitive testing of the milestones done with families</a:t>
            </a:r>
          </a:p>
          <a:p>
            <a:pPr lvl="1">
              <a:spcBef>
                <a:spcPts val="0"/>
              </a:spcBef>
            </a:pPr>
            <a:r>
              <a:rPr lang="en-US" dirty="0"/>
              <a:t>From different regions</a:t>
            </a:r>
          </a:p>
          <a:p>
            <a:pPr lvl="1">
              <a:spcBef>
                <a:spcPts val="0"/>
              </a:spcBef>
            </a:pPr>
            <a:r>
              <a:rPr lang="en-US" dirty="0"/>
              <a:t>Education levels</a:t>
            </a:r>
          </a:p>
          <a:p>
            <a:pPr lvl="1">
              <a:spcBef>
                <a:spcPts val="0"/>
              </a:spcBef>
              <a:spcAft>
                <a:spcPts val="1200"/>
              </a:spcAft>
            </a:pPr>
            <a:r>
              <a:rPr lang="en-US" dirty="0"/>
              <a:t>Income levels</a:t>
            </a:r>
          </a:p>
          <a:p>
            <a:endParaRPr lang="en-US" sz="1200" dirty="0">
              <a:solidFill>
                <a:srgbClr val="000000"/>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28</a:t>
            </a:fld>
            <a:endParaRPr lang="en-US" dirty="0"/>
          </a:p>
        </p:txBody>
      </p:sp>
    </p:spTree>
    <p:extLst>
      <p:ext uri="{BB962C8B-B14F-4D97-AF65-F5344CB8AC3E}">
        <p14:creationId xmlns:p14="http://schemas.microsoft.com/office/powerpoint/2010/main" val="245864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latin typeface="+mn-lt"/>
              </a:rPr>
              <a:t>NOTE:</a:t>
            </a:r>
            <a:br>
              <a:rPr lang="en-US" sz="1100" dirty="0">
                <a:latin typeface="+mn-lt"/>
              </a:rPr>
            </a:br>
            <a:r>
              <a:rPr lang="en-US" sz="1100" dirty="0">
                <a:latin typeface="+mn-lt"/>
              </a:rPr>
              <a:t>In medical practice “When to act early” are often called “Red Flags” for development, and in the past have been taught as important concerns. With milestones set at ages where MOST children would be expected to achieve a skill, missing any milestone can prompt a discussion or action, including administering a formal validated screening tool.</a:t>
            </a:r>
          </a:p>
        </p:txBody>
      </p:sp>
      <p:sp>
        <p:nvSpPr>
          <p:cNvPr id="4" name="Slide Number Placeholder 3"/>
          <p:cNvSpPr>
            <a:spLocks noGrp="1"/>
          </p:cNvSpPr>
          <p:nvPr>
            <p:ph type="sldNum" sz="quarter" idx="5"/>
          </p:nvPr>
        </p:nvSpPr>
        <p:spPr/>
        <p:txBody>
          <a:bodyPr/>
          <a:lstStyle/>
          <a:p>
            <a:fld id="{ABE2202A-0D34-4B13-A3D8-5C7C51DF4CD7}" type="slidenum">
              <a:rPr lang="en-US" smtClean="0"/>
              <a:t>29</a:t>
            </a:fld>
            <a:endParaRPr lang="en-US" dirty="0"/>
          </a:p>
        </p:txBody>
      </p:sp>
    </p:spTree>
    <p:extLst>
      <p:ext uri="{BB962C8B-B14F-4D97-AF65-F5344CB8AC3E}">
        <p14:creationId xmlns:p14="http://schemas.microsoft.com/office/powerpoint/2010/main" val="713554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p:txBody>
      </p:sp>
      <p:sp>
        <p:nvSpPr>
          <p:cNvPr id="4" name="Slide Number Placeholder 3"/>
          <p:cNvSpPr>
            <a:spLocks noGrp="1"/>
          </p:cNvSpPr>
          <p:nvPr>
            <p:ph type="sldNum" sz="quarter" idx="5"/>
          </p:nvPr>
        </p:nvSpPr>
        <p:spPr/>
        <p:txBody>
          <a:bodyPr/>
          <a:lstStyle/>
          <a:p>
            <a:fld id="{ABE2202A-0D34-4B13-A3D8-5C7C51DF4CD7}" type="slidenum">
              <a:rPr lang="en-US" smtClean="0"/>
              <a:t>30</a:t>
            </a:fld>
            <a:endParaRPr lang="en-US" dirty="0"/>
          </a:p>
        </p:txBody>
      </p:sp>
    </p:spTree>
    <p:extLst>
      <p:ext uri="{BB962C8B-B14F-4D97-AF65-F5344CB8AC3E}">
        <p14:creationId xmlns:p14="http://schemas.microsoft.com/office/powerpoint/2010/main" val="4026110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These may make good prompts for audience participation or can leave with the audience to consider on their own.</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34</a:t>
            </a:fld>
            <a:endParaRPr lang="en-US" dirty="0"/>
          </a:p>
        </p:txBody>
      </p:sp>
    </p:spTree>
    <p:extLst>
      <p:ext uri="{BB962C8B-B14F-4D97-AF65-F5344CB8AC3E}">
        <p14:creationId xmlns:p14="http://schemas.microsoft.com/office/powerpoint/2010/main" val="319757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35</a:t>
            </a:fld>
            <a:endParaRPr lang="en-US" dirty="0"/>
          </a:p>
        </p:txBody>
      </p:sp>
    </p:spTree>
    <p:extLst>
      <p:ext uri="{BB962C8B-B14F-4D97-AF65-F5344CB8AC3E}">
        <p14:creationId xmlns:p14="http://schemas.microsoft.com/office/powerpoint/2010/main" val="1284695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36</a:t>
            </a:fld>
            <a:endParaRPr lang="en-US" dirty="0"/>
          </a:p>
        </p:txBody>
      </p:sp>
    </p:spTree>
    <p:extLst>
      <p:ext uri="{BB962C8B-B14F-4D97-AF65-F5344CB8AC3E}">
        <p14:creationId xmlns:p14="http://schemas.microsoft.com/office/powerpoint/2010/main" val="279369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nSpc>
                <a:spcPts val="1800"/>
              </a:lnSpc>
              <a:spcBef>
                <a:spcPts val="0"/>
              </a:spcBef>
              <a:spcAft>
                <a:spcPts val="800"/>
              </a:spcAft>
              <a:buSzPts val="1000"/>
              <a:buFontTx/>
              <a:buNone/>
              <a:tabLst>
                <a:tab pos="457200" algn="l"/>
              </a:tabLst>
            </a:pP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3</a:t>
            </a:fld>
            <a:endParaRPr lang="en-US" dirty="0"/>
          </a:p>
        </p:txBody>
      </p:sp>
    </p:spTree>
    <p:extLst>
      <p:ext uri="{BB962C8B-B14F-4D97-AF65-F5344CB8AC3E}">
        <p14:creationId xmlns:p14="http://schemas.microsoft.com/office/powerpoint/2010/main" val="40611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38</a:t>
            </a:fld>
            <a:endParaRPr lang="en-US" dirty="0"/>
          </a:p>
        </p:txBody>
      </p:sp>
    </p:spTree>
    <p:extLst>
      <p:ext uri="{BB962C8B-B14F-4D97-AF65-F5344CB8AC3E}">
        <p14:creationId xmlns:p14="http://schemas.microsoft.com/office/powerpoint/2010/main" val="3012188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39</a:t>
            </a:fld>
            <a:endParaRPr lang="en-US" dirty="0"/>
          </a:p>
        </p:txBody>
      </p:sp>
    </p:spTree>
    <p:extLst>
      <p:ext uri="{BB962C8B-B14F-4D97-AF65-F5344CB8AC3E}">
        <p14:creationId xmlns:p14="http://schemas.microsoft.com/office/powerpoint/2010/main" val="2881296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fontAlgn="base"/>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40</a:t>
            </a:fld>
            <a:endParaRPr lang="en-US" dirty="0"/>
          </a:p>
        </p:txBody>
      </p:sp>
    </p:spTree>
    <p:extLst>
      <p:ext uri="{BB962C8B-B14F-4D97-AF65-F5344CB8AC3E}">
        <p14:creationId xmlns:p14="http://schemas.microsoft.com/office/powerpoint/2010/main" val="124495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41</a:t>
            </a:fld>
            <a:endParaRPr lang="en-US" dirty="0"/>
          </a:p>
        </p:txBody>
      </p:sp>
    </p:spTree>
    <p:extLst>
      <p:ext uri="{BB962C8B-B14F-4D97-AF65-F5344CB8AC3E}">
        <p14:creationId xmlns:p14="http://schemas.microsoft.com/office/powerpoint/2010/main" val="2386262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43</a:t>
            </a:fld>
            <a:endParaRPr lang="en-US" dirty="0"/>
          </a:p>
        </p:txBody>
      </p:sp>
    </p:spTree>
    <p:extLst>
      <p:ext uri="{BB962C8B-B14F-4D97-AF65-F5344CB8AC3E}">
        <p14:creationId xmlns:p14="http://schemas.microsoft.com/office/powerpoint/2010/main" val="2001046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44</a:t>
            </a:fld>
            <a:endParaRPr lang="en-US" dirty="0"/>
          </a:p>
        </p:txBody>
      </p:sp>
    </p:spTree>
    <p:extLst>
      <p:ext uri="{BB962C8B-B14F-4D97-AF65-F5344CB8AC3E}">
        <p14:creationId xmlns:p14="http://schemas.microsoft.com/office/powerpoint/2010/main" val="361888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solidFill>
                  <a:srgbClr val="FF0000"/>
                </a:solidFill>
                <a:highlight>
                  <a:srgbClr val="FFFF00"/>
                </a:highlight>
              </a:rPr>
              <a:t>NOTES on 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600" dirty="0"/>
              <a:t>Shaw et al. </a:t>
            </a:r>
            <a:r>
              <a:rPr lang="en-US" sz="1600" dirty="0">
                <a:solidFill>
                  <a:srgbClr val="FF0000"/>
                </a:solidFill>
                <a:highlight>
                  <a:srgbClr val="FFFF00"/>
                </a:highlight>
              </a:rPr>
              <a:t>CDC, Autism and Developmental Disabilities Monitoring Network (ADDM)</a:t>
            </a:r>
            <a:endParaRPr lang="en-US" sz="1600" dirty="0"/>
          </a:p>
        </p:txBody>
      </p:sp>
      <p:sp>
        <p:nvSpPr>
          <p:cNvPr id="4" name="Slide Number Placeholder 3"/>
          <p:cNvSpPr>
            <a:spLocks noGrp="1"/>
          </p:cNvSpPr>
          <p:nvPr>
            <p:ph type="sldNum" sz="quarter" idx="5"/>
          </p:nvPr>
        </p:nvSpPr>
        <p:spPr/>
        <p:txBody>
          <a:bodyPr/>
          <a:lstStyle/>
          <a:p>
            <a:fld id="{ABE2202A-0D34-4B13-A3D8-5C7C51DF4CD7}" type="slidenum">
              <a:rPr lang="en-US" smtClean="0"/>
              <a:t>4</a:t>
            </a:fld>
            <a:endParaRPr lang="en-US" dirty="0"/>
          </a:p>
        </p:txBody>
      </p:sp>
    </p:spTree>
    <p:extLst>
      <p:ext uri="{BB962C8B-B14F-4D97-AF65-F5344CB8AC3E}">
        <p14:creationId xmlns:p14="http://schemas.microsoft.com/office/powerpoint/2010/main" val="173473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t>NOTES:</a:t>
            </a:r>
          </a:p>
          <a:p>
            <a:r>
              <a:rPr lang="en-US" sz="1100" dirty="0"/>
              <a:t>-Summary points from the AAP January 2020 guidance linked on the previous slide (Lipkin and Macias)</a:t>
            </a:r>
          </a:p>
          <a:p>
            <a:r>
              <a:rPr lang="en-US" sz="1100" dirty="0"/>
              <a:t>-The final point of the six components of surveillance, “Obtain and share results” refers to sharing with others, such as childcare providers. This was added in the most recent revision of the guidelines to emphasize professions working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-Act Early milestone checklists and other program materials help with surveillance, but surveillance is more than milestones.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-It’s important to note that surveillance is not the same as screening and screening is not diagnosis, though the two are complementary and together can improve early identification.</a:t>
            </a:r>
          </a:p>
          <a:p>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6</a:t>
            </a:fld>
            <a:endParaRPr lang="en-US" dirty="0"/>
          </a:p>
        </p:txBody>
      </p:sp>
    </p:spTree>
    <p:extLst>
      <p:ext uri="{BB962C8B-B14F-4D97-AF65-F5344CB8AC3E}">
        <p14:creationId xmlns:p14="http://schemas.microsoft.com/office/powerpoint/2010/main" val="64176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dirty="0"/>
              <a:t>NOTE:</a:t>
            </a:r>
          </a:p>
          <a:p>
            <a:pPr marL="0" indent="0">
              <a:lnSpc>
                <a:spcPct val="107000"/>
              </a:lnSpc>
              <a:spcBef>
                <a:spcPts val="0"/>
              </a:spcBef>
              <a:buNone/>
            </a:pPr>
            <a:r>
              <a:rPr lang="en-US" sz="1100" dirty="0"/>
              <a:t>January 2020 American Academy of Pediatrics’ recommended clinical guidance to conduct developmental surveillance and  screening is the most recent update to prior guidance since 2006.</a:t>
            </a:r>
          </a:p>
        </p:txBody>
      </p:sp>
      <p:sp>
        <p:nvSpPr>
          <p:cNvPr id="4" name="Slide Number Placeholder 3"/>
          <p:cNvSpPr>
            <a:spLocks noGrp="1"/>
          </p:cNvSpPr>
          <p:nvPr>
            <p:ph type="sldNum" sz="quarter" idx="5"/>
          </p:nvPr>
        </p:nvSpPr>
        <p:spPr/>
        <p:txBody>
          <a:bodyPr/>
          <a:lstStyle/>
          <a:p>
            <a:fld id="{ABE2202A-0D34-4B13-A3D8-5C7C51DF4CD7}" type="slidenum">
              <a:rPr lang="en-US" smtClean="0"/>
              <a:t>7</a:t>
            </a:fld>
            <a:endParaRPr lang="en-US" dirty="0"/>
          </a:p>
        </p:txBody>
      </p:sp>
    </p:spTree>
    <p:extLst>
      <p:ext uri="{BB962C8B-B14F-4D97-AF65-F5344CB8AC3E}">
        <p14:creationId xmlns:p14="http://schemas.microsoft.com/office/powerpoint/2010/main" val="237896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857250" lvl="2"/>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8</a:t>
            </a:fld>
            <a:endParaRPr lang="en-US" dirty="0"/>
          </a:p>
        </p:txBody>
      </p:sp>
    </p:spTree>
    <p:extLst>
      <p:ext uri="{BB962C8B-B14F-4D97-AF65-F5344CB8AC3E}">
        <p14:creationId xmlns:p14="http://schemas.microsoft.com/office/powerpoint/2010/main" val="366603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t>NOTE:</a:t>
            </a:r>
            <a:br>
              <a:rPr lang="en-US" sz="1100" dirty="0"/>
            </a:br>
            <a:r>
              <a:rPr lang="en-US" sz="1100" dirty="0"/>
              <a:t>It’s important to consider developmental surveillance and screening as well as family-engaged developmental monitoring within broad systems. </a:t>
            </a:r>
          </a:p>
          <a:p>
            <a:endParaRPr lang="en-US" sz="1100" dirty="0"/>
          </a:p>
          <a:p>
            <a:r>
              <a:rPr lang="en-US" sz="1100" dirty="0"/>
              <a:t>Early Intervention (state IDEA Part C programs) may be accessed after Surveillance and/or Screening steps and it may not be necessary to receive “full diagnosis” though any additional diagnosis can be used to fine-tune services received. </a:t>
            </a:r>
          </a:p>
          <a:p>
            <a:endParaRPr lang="en-US" sz="1100" dirty="0"/>
          </a:p>
          <a:p>
            <a:r>
              <a:rPr lang="en-US" sz="1100" dirty="0"/>
              <a:t>Entering the Early Intervention service as soon as possible may help reduce wait time to intervention services. </a:t>
            </a:r>
          </a:p>
          <a:p>
            <a:endParaRPr lang="en-US" sz="1100" dirty="0"/>
          </a:p>
          <a:p>
            <a:r>
              <a:rPr lang="en-US" sz="1100" dirty="0"/>
              <a:t>Each state Early Intervention service has different entry criteria, please check your state guidelines for specifics. </a:t>
            </a:r>
          </a:p>
          <a:p>
            <a:endParaRPr lang="en-US" sz="1100" dirty="0"/>
          </a:p>
          <a:p>
            <a:r>
              <a:rPr lang="en-US" sz="1100" dirty="0"/>
              <a:t>Family-engaged developmental monitoring that is part of </a:t>
            </a:r>
            <a:r>
              <a:rPr lang="en-US" sz="1100" u="sng" dirty="0"/>
              <a:t>surveillance</a:t>
            </a:r>
            <a:r>
              <a:rPr lang="en-US" sz="1100" dirty="0"/>
              <a:t>, is a part of this layered and continuous approach.</a:t>
            </a:r>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2202A-0D34-4B13-A3D8-5C7C51DF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3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 </a:t>
            </a:r>
            <a:br>
              <a:rPr lang="en-US" dirty="0">
                <a:cs typeface="Calibri"/>
              </a:rPr>
            </a:br>
            <a:r>
              <a:rPr lang="en-US" dirty="0">
                <a:cs typeface="Calibri"/>
              </a:rPr>
              <a:t>LTSAE is a broad program with partners in health care, WIC, Head Start, childcare and others working with children birth to age 5. </a:t>
            </a:r>
          </a:p>
          <a:p>
            <a:r>
              <a:rPr lang="en-US" dirty="0">
                <a:cs typeface="Calibri"/>
              </a:rPr>
              <a:t>The </a:t>
            </a:r>
            <a:r>
              <a:rPr lang="en-US" i="1" dirty="0">
                <a:cs typeface="Calibri"/>
              </a:rPr>
              <a:t>Learn the Signs. Act Early</a:t>
            </a:r>
            <a:r>
              <a:rPr lang="en-US" dirty="0">
                <a:cs typeface="Calibri"/>
              </a:rPr>
              <a:t>. program is made up of three components:</a:t>
            </a:r>
          </a:p>
          <a:p>
            <a:r>
              <a:rPr lang="en-US" dirty="0">
                <a:cs typeface="Calibri"/>
              </a:rPr>
              <a:t>-Health education campaign including a robust suite of FREE materials for families, healthcare providers, WIC providers, early childcare educators and more</a:t>
            </a:r>
          </a:p>
          <a:p>
            <a:r>
              <a:rPr lang="en-US" dirty="0">
                <a:cs typeface="Calibri"/>
              </a:rPr>
              <a:t>-The Act Early Ambassador program with representation from MOST U.S. states and many territories</a:t>
            </a:r>
          </a:p>
          <a:p>
            <a:r>
              <a:rPr lang="en-US" dirty="0">
                <a:cs typeface="Calibri"/>
              </a:rPr>
              <a:t>-Research and evaluation of program initiatives</a:t>
            </a:r>
          </a:p>
        </p:txBody>
      </p:sp>
      <p:sp>
        <p:nvSpPr>
          <p:cNvPr id="4" name="Slide Number Placeholder 3"/>
          <p:cNvSpPr>
            <a:spLocks noGrp="1"/>
          </p:cNvSpPr>
          <p:nvPr>
            <p:ph type="sldNum" sz="quarter" idx="5"/>
          </p:nvPr>
        </p:nvSpPr>
        <p:spPr/>
        <p:txBody>
          <a:bodyPr/>
          <a:lstStyle/>
          <a:p>
            <a:fld id="{ABE2202A-0D34-4B13-A3D8-5C7C51DF4CD7}" type="slidenum">
              <a:rPr lang="en-US" smtClean="0"/>
              <a:t>11</a:t>
            </a:fld>
            <a:endParaRPr lang="en-US"/>
          </a:p>
        </p:txBody>
      </p:sp>
    </p:spTree>
    <p:extLst>
      <p:ext uri="{BB962C8B-B14F-4D97-AF65-F5344CB8AC3E}">
        <p14:creationId xmlns:p14="http://schemas.microsoft.com/office/powerpoint/2010/main" val="2922666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895600"/>
            <a:ext cx="12192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0" hasCustomPrompt="1"/>
          </p:nvPr>
        </p:nvSpPr>
        <p:spPr>
          <a:xfrm>
            <a:off x="1016000" y="3124200"/>
            <a:ext cx="10058400" cy="1066800"/>
          </a:xfrm>
        </p:spPr>
        <p:txBody>
          <a:bodyPr>
            <a:normAutofit/>
          </a:bodyPr>
          <a:lstStyle>
            <a:lvl1pPr algn="ctr">
              <a:buNone/>
              <a:defRPr sz="5400" baseline="0">
                <a:solidFill>
                  <a:schemeClr val="bg1"/>
                </a:solidFill>
                <a:latin typeface="Century Gothic" pitchFamily="34" charset="0"/>
              </a:defRPr>
            </a:lvl1pPr>
          </a:lstStyle>
          <a:p>
            <a:pPr lvl="0"/>
            <a:r>
              <a:rPr lang="en-US"/>
              <a:t>Section Title Slide</a:t>
            </a:r>
          </a:p>
        </p:txBody>
      </p:sp>
      <p:pic>
        <p:nvPicPr>
          <p:cNvPr id="3" name="Picture 2" descr="A picture containing text, person, indoor&#10;&#10;Description automatically generated">
            <a:extLst>
              <a:ext uri="{FF2B5EF4-FFF2-40B4-BE49-F238E27FC236}">
                <a16:creationId xmlns:a16="http://schemas.microsoft.com/office/drawing/2014/main" id="{80690503-4C8D-A726-4FBA-F51F2BA99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8710" y="5603810"/>
            <a:ext cx="1275184" cy="95638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EF576B9-7642-8AA5-1F59-C150C309E7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99" r="86" b="56054"/>
          <a:stretch/>
        </p:blipFill>
        <p:spPr>
          <a:xfrm>
            <a:off x="772367" y="0"/>
            <a:ext cx="10647265" cy="2258008"/>
          </a:xfrm>
          <a:prstGeom prst="rect">
            <a:avLst/>
          </a:prstGeom>
        </p:spPr>
      </p:pic>
    </p:spTree>
    <p:extLst>
      <p:ext uri="{BB962C8B-B14F-4D97-AF65-F5344CB8AC3E}">
        <p14:creationId xmlns:p14="http://schemas.microsoft.com/office/powerpoint/2010/main" val="6492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100584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7030A0"/>
              </a:solidFill>
            </a:endParaRPr>
          </a:p>
        </p:txBody>
      </p:sp>
      <p:sp>
        <p:nvSpPr>
          <p:cNvPr id="3" name="Content Placeholder 2"/>
          <p:cNvSpPr>
            <a:spLocks noGrp="1"/>
          </p:cNvSpPr>
          <p:nvPr>
            <p:ph idx="1"/>
          </p:nvPr>
        </p:nvSpPr>
        <p:spPr>
          <a:xfrm>
            <a:off x="609600" y="1600201"/>
            <a:ext cx="5994400" cy="4525963"/>
          </a:xfrm>
        </p:spPr>
        <p:txBody>
          <a:bodyPr/>
          <a:lstStyle>
            <a:lvl1pPr>
              <a:buClr>
                <a:srgbClr val="7030A0"/>
              </a:buClr>
              <a:defRPr sz="2400"/>
            </a:lvl1pPr>
            <a:lvl2pPr>
              <a:defRPr sz="2400"/>
            </a:lvl2pPr>
            <a:lvl3pPr>
              <a:buClr>
                <a:srgbClr val="26AB84"/>
              </a:buCl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p:cNvSpPr>
            <a:spLocks noGrp="1"/>
          </p:cNvSpPr>
          <p:nvPr>
            <p:ph type="pic" sz="quarter" idx="10"/>
          </p:nvPr>
        </p:nvSpPr>
        <p:spPr>
          <a:xfrm>
            <a:off x="7010400" y="1600200"/>
            <a:ext cx="4572000" cy="4038600"/>
          </a:xfrm>
        </p:spPr>
        <p:txBody>
          <a:bodyPr rtlCol="0">
            <a:normAutofit/>
          </a:bodyPr>
          <a:lstStyle/>
          <a:p>
            <a:pPr lvl="0"/>
            <a:endParaRPr lang="en-US" noProof="0" dirty="0"/>
          </a:p>
        </p:txBody>
      </p:sp>
      <p:sp>
        <p:nvSpPr>
          <p:cNvPr id="7" name="Title 12"/>
          <p:cNvSpPr>
            <a:spLocks noGrp="1"/>
          </p:cNvSpPr>
          <p:nvPr>
            <p:ph type="title"/>
          </p:nvPr>
        </p:nvSpPr>
        <p:spPr>
          <a:xfrm>
            <a:off x="203200" y="304800"/>
            <a:ext cx="109728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p>
        </p:txBody>
      </p:sp>
      <p:pic>
        <p:nvPicPr>
          <p:cNvPr id="2" name="Picture 1" descr="A picture containing text, person, indoor&#10;&#10;Description automatically generated">
            <a:extLst>
              <a:ext uri="{FF2B5EF4-FFF2-40B4-BE49-F238E27FC236}">
                <a16:creationId xmlns:a16="http://schemas.microsoft.com/office/drawing/2014/main" id="{37765594-0FEE-3D80-2A80-6096E82E00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408" y="5647970"/>
            <a:ext cx="1275184" cy="956388"/>
          </a:xfrm>
          <a:prstGeom prst="rect">
            <a:avLst/>
          </a:prstGeom>
        </p:spPr>
      </p:pic>
    </p:spTree>
    <p:extLst>
      <p:ext uri="{BB962C8B-B14F-4D97-AF65-F5344CB8AC3E}">
        <p14:creationId xmlns:p14="http://schemas.microsoft.com/office/powerpoint/2010/main" val="145736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Data Slide (for content heavy tables and charts)">
  <p:cSld name="5_Data Slide (for content heavy tables and charts)">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b" anchorCtr="0">
            <a:noAutofit/>
          </a:bodyPr>
          <a:lstStyle>
            <a:lvl1pPr marR="0" lvl="0" algn="l" rtl="0">
              <a:lnSpc>
                <a:spcPct val="107142"/>
              </a:lnSpc>
              <a:spcBef>
                <a:spcPts val="0"/>
              </a:spcBef>
              <a:spcAft>
                <a:spcPts val="0"/>
              </a:spcAft>
              <a:buSzPts val="1400"/>
              <a:buNone/>
              <a:defRPr sz="2800" b="1" i="0" u="none" strike="noStrike" cap="none">
                <a:solidFill>
                  <a:srgbClr val="76AE99"/>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19" name="Google Shape;19;p8"/>
          <p:cNvSpPr txBox="1">
            <a:spLocks noGrp="1"/>
          </p:cNvSpPr>
          <p:nvPr>
            <p:ph type="body" idx="1"/>
          </p:nvPr>
        </p:nvSpPr>
        <p:spPr>
          <a:xfrm>
            <a:off x="609600" y="1545167"/>
            <a:ext cx="10972800" cy="4455584"/>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618E7C"/>
              </a:buClr>
              <a:buSzPts val="2000"/>
              <a:buFont typeface="Noto Sans Symbols"/>
              <a:buChar char="▪"/>
              <a:defRPr sz="2000">
                <a:solidFill>
                  <a:srgbClr val="5F5F5F"/>
                </a:solidFill>
              </a:defRPr>
            </a:lvl1pPr>
            <a:lvl2pPr marL="914400" lvl="1" indent="-355600" algn="l">
              <a:spcBef>
                <a:spcPts val="400"/>
              </a:spcBef>
              <a:spcAft>
                <a:spcPts val="0"/>
              </a:spcAft>
              <a:buClr>
                <a:srgbClr val="B45340"/>
              </a:buClr>
              <a:buSzPts val="2000"/>
              <a:buChar char="–"/>
              <a:defRPr sz="2000">
                <a:solidFill>
                  <a:srgbClr val="5F5F5F"/>
                </a:solidFill>
              </a:defRPr>
            </a:lvl2pPr>
            <a:lvl3pPr marL="1371600" lvl="2" indent="-355600" algn="l">
              <a:spcBef>
                <a:spcPts val="400"/>
              </a:spcBef>
              <a:spcAft>
                <a:spcPts val="0"/>
              </a:spcAft>
              <a:buClr>
                <a:srgbClr val="5A4099"/>
              </a:buClr>
              <a:buSzPts val="2000"/>
              <a:buChar char="•"/>
              <a:defRPr sz="2000">
                <a:solidFill>
                  <a:srgbClr val="5F5F5F"/>
                </a:solidFill>
              </a:defRPr>
            </a:lvl3pPr>
            <a:lvl4pPr marL="1828800" lvl="3" indent="-355600" algn="l">
              <a:spcBef>
                <a:spcPts val="400"/>
              </a:spcBef>
              <a:spcAft>
                <a:spcPts val="0"/>
              </a:spcAft>
              <a:buClr>
                <a:srgbClr val="5F5F5F"/>
              </a:buClr>
              <a:buSzPts val="2000"/>
              <a:buChar char="–"/>
              <a:defRPr sz="2000">
                <a:solidFill>
                  <a:srgbClr val="5F5F5F"/>
                </a:solidFill>
              </a:defRPr>
            </a:lvl4pPr>
            <a:lvl5pPr marL="2286000" lvl="4" indent="-355600" algn="l">
              <a:spcBef>
                <a:spcPts val="400"/>
              </a:spcBef>
              <a:spcAft>
                <a:spcPts val="0"/>
              </a:spcAft>
              <a:buClr>
                <a:srgbClr val="5F5F5F"/>
              </a:buClr>
              <a:buSzPts val="2000"/>
              <a:buChar char="»"/>
              <a:defRPr sz="2000">
                <a:solidFill>
                  <a:srgbClr val="5F5F5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8"/>
          <p:cNvPicPr preferRelativeResize="0"/>
          <p:nvPr/>
        </p:nvPicPr>
        <p:blipFill rotWithShape="1">
          <a:blip r:embed="rId2">
            <a:alphaModFix/>
          </a:blip>
          <a:srcRect/>
          <a:stretch/>
        </p:blipFill>
        <p:spPr>
          <a:xfrm>
            <a:off x="0" y="6723731"/>
            <a:ext cx="12192000" cy="120721"/>
          </a:xfrm>
          <a:prstGeom prst="rect">
            <a:avLst/>
          </a:prstGeom>
          <a:noFill/>
          <a:ln>
            <a:noFill/>
          </a:ln>
        </p:spPr>
      </p:pic>
    </p:spTree>
    <p:extLst>
      <p:ext uri="{BB962C8B-B14F-4D97-AF65-F5344CB8AC3E}">
        <p14:creationId xmlns:p14="http://schemas.microsoft.com/office/powerpoint/2010/main" val="10674039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F809-808D-4E6D-9C6D-3F5D50DE070D}" type="datetimeFigureOut">
              <a:rPr lang="en-US" smtClean="0"/>
              <a:t>4/30/2025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D4643-4033-4EF3-A36A-47E2792D180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cdc.gov/ActEarly/Materials"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zerotothree.org/resources/4302-leading-early-childhood-development-nonprofit-applauds-new-pediatric-milestone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mdedge.ma1.medscape.com/pediatrics/article/253664/diversity-medicine/what-can-be-new-about-developmental-milestones" TargetMode="External"/><Relationship Id="rId4" Type="http://schemas.openxmlformats.org/officeDocument/2006/relationships/hyperlink" Target="https://helpmegrownational.org/strengthening-developmental-surveillance-to-enhance-developmental-promotion-and-early-detec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542/peds.2021-052138" TargetMode="External"/><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customXml" Target="../ink/ink1.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ncbddd/actearly/freematerials.html"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cdc.gov/ActEarly/Ambassadors"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n.cdc.gov/pubs/cdcinfoondemand.aspx?ProgramID=233&amp;CDC_AA_refVal=https%3A%2F%2Fwww.cdc.gov%2Factearly%2Forders%2Findex.html" TargetMode="External"/><Relationship Id="rId7" Type="http://schemas.openxmlformats.org/officeDocument/2006/relationships/hyperlink" Target="http://www.cdc.gov/Concerned"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www.cdc.gov/Milestones" TargetMode="External"/><Relationship Id="rId5" Type="http://schemas.openxmlformats.org/officeDocument/2006/relationships/hyperlink" Target="https://www.cdc.gov/ncbddd/actearly/multimedia/buttons.html#socialMedia" TargetMode="External"/><Relationship Id="rId4" Type="http://schemas.openxmlformats.org/officeDocument/2006/relationships/hyperlink" Target="https://www.cdc.gov/ncbddd/actearly/ambassadors-list.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hyperlink" Target="https://www.aap.org/en/patient-care/developmental-surveillance-and-screening-patient-care/" TargetMode="External"/><Relationship Id="rId3" Type="http://schemas.openxmlformats.org/officeDocument/2006/relationships/hyperlink" Target="https://downloads.aap.org/AAP/PDF/LTSAE_PediatriciansResourceGuide.pdf" TargetMode="External"/><Relationship Id="rId7" Type="http://schemas.openxmlformats.org/officeDocument/2006/relationships/hyperlink" Target="http://www.aap.org/"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hyperlink" Target="https://downloads.aap.org/AAP/PDF/LTSAE_FamilyFriendlyGuide_form%20updated%2010-22.pdf" TargetMode="Externa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shop.aap.org/innovative-strategies-for-improving-developmental-surveillance-and-screening/?_gl=1*1ayzg33*_ga*OTE3MTE4Mjk1LjE1NjE4NDk1OTI.*_ga_FD9D3XZVQQ*MTY0NjA5MTA2OS4xMTMuMS4xNjQ2MDkxNTIwLjA.&amp;_ga=2.65471341.2128083818.1646091070-917118295.1561849592" TargetMode="External"/><Relationship Id="rId7" Type="http://schemas.openxmlformats.org/officeDocument/2006/relationships/hyperlink" Target="https://shop.aap.org/milestones-matter-dont-underestimate-developmental-surveillance/"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hyperlink" Target="https://shop.aap.org/identifying-and-caring-for-children-with-autism-spectrum-disorder-a-course-for-pediatric-clinicians/"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hyperlink" Target="https://www.aap.org/dss-patient-care" TargetMode="External"/><Relationship Id="rId3" Type="http://schemas.openxmlformats.org/officeDocument/2006/relationships/hyperlink" Target="https://shop.aap.org/milestones-matter-dont-underestimate-developmental-surveillance/" TargetMode="External"/><Relationship Id="rId7" Type="http://schemas.openxmlformats.org/officeDocument/2006/relationships/hyperlink" Target="https://downloads.aap.org/AAP/PDF/LTSAE_PediatriciansResourceGuide.pdf"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downloads.aap.org/AAP/PDF/LTSAE_FamilyFriendlyGuide_form%20updated%2010-22.pdf" TargetMode="External"/><Relationship Id="rId5" Type="http://schemas.openxmlformats.org/officeDocument/2006/relationships/hyperlink" Target="https://shop.aap.org/identifying-and-caring-for-children-with-autism-spectrum-disorder-a-course-for-pediatric-clinicians/" TargetMode="External"/><Relationship Id="rId4" Type="http://schemas.openxmlformats.org/officeDocument/2006/relationships/hyperlink" Target="https://shop.aap.org/innovative-strategies-for-improving-developmental-surveillance-and-screening/" TargetMode="External"/><Relationship Id="rId9" Type="http://schemas.openxmlformats.org/officeDocument/2006/relationships/hyperlink" Target="https://downloads.aap.org/AAP/PDF/Developmental_Surveillance_Spark_Training_Presentation_FINAL_10.2020.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ncbddd/actearly/milestones-app.html"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www.cdc.gov/ncbddd/actearly/ambassadors-list.html" TargetMode="External"/><Relationship Id="rId5" Type="http://schemas.openxmlformats.org/officeDocument/2006/relationships/hyperlink" Target="https://www.cdc.gov/ActEarly/Materials" TargetMode="External"/><Relationship Id="rId4" Type="http://schemas.openxmlformats.org/officeDocument/2006/relationships/hyperlink" Target="https://www.cdc.gov/ActEarly/Ord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doi.org/10.1542/peds.2019-344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E201A-DA43-42B3-9971-38EA756C7CC2}"/>
              </a:ext>
            </a:extLst>
          </p:cNvPr>
          <p:cNvSpPr>
            <a:spLocks noGrp="1"/>
          </p:cNvSpPr>
          <p:nvPr>
            <p:ph type="body" sz="quarter" idx="10"/>
          </p:nvPr>
        </p:nvSpPr>
        <p:spPr>
          <a:xfrm>
            <a:off x="191311" y="2888209"/>
            <a:ext cx="11809377" cy="3136810"/>
          </a:xfrm>
        </p:spPr>
        <p:txBody>
          <a:bodyPr>
            <a:normAutofit fontScale="32500" lnSpcReduction="20000"/>
          </a:bodyPr>
          <a:lstStyle/>
          <a:p>
            <a:pPr>
              <a:lnSpc>
                <a:spcPct val="120000"/>
              </a:lnSpc>
            </a:pPr>
            <a:r>
              <a:rPr lang="en-US" sz="9000" b="1" dirty="0"/>
              <a:t>Promoting Early Identification of Developmental Delay and Disability: An Overview of Developmental Surveillance, Screening, and CDC’s Developmental Milestones</a:t>
            </a:r>
            <a:endParaRPr lang="en-US" sz="12800" b="1" dirty="0"/>
          </a:p>
          <a:p>
            <a:endParaRPr lang="en-US" sz="9000" dirty="0"/>
          </a:p>
          <a:p>
            <a:endParaRPr lang="en-US" sz="5500" dirty="0"/>
          </a:p>
          <a:p>
            <a:endParaRPr lang="en-US" sz="5500" dirty="0"/>
          </a:p>
          <a:p>
            <a:endParaRPr lang="en-US" dirty="0"/>
          </a:p>
          <a:p>
            <a:r>
              <a:rPr lang="en-US" dirty="0"/>
              <a:t>An</a:t>
            </a:r>
          </a:p>
        </p:txBody>
      </p:sp>
      <p:sp>
        <p:nvSpPr>
          <p:cNvPr id="4" name="TextBox 3">
            <a:extLst>
              <a:ext uri="{FF2B5EF4-FFF2-40B4-BE49-F238E27FC236}">
                <a16:creationId xmlns:a16="http://schemas.microsoft.com/office/drawing/2014/main" id="{56254292-408C-45B1-9209-9A1BD3D78581}"/>
              </a:ext>
            </a:extLst>
          </p:cNvPr>
          <p:cNvSpPr txBox="1"/>
          <p:nvPr/>
        </p:nvSpPr>
        <p:spPr>
          <a:xfrm>
            <a:off x="1524000" y="4379267"/>
            <a:ext cx="9143999" cy="2000548"/>
          </a:xfrm>
          <a:prstGeom prst="rect">
            <a:avLst/>
          </a:prstGeom>
          <a:noFill/>
        </p:spPr>
        <p:txBody>
          <a:bodyPr wrap="square" lIns="91440" tIns="45720" rIns="91440" bIns="45720" rtlCol="0" anchor="t">
            <a:spAutoFit/>
          </a:bodyPr>
          <a:lstStyle/>
          <a:p>
            <a:pPr algn="ctr"/>
            <a:endParaRPr lang="en-US" sz="2600" dirty="0"/>
          </a:p>
          <a:p>
            <a:pPr algn="ctr"/>
            <a:r>
              <a:rPr lang="en-US" sz="2600" dirty="0"/>
              <a:t>[Insert presenters' info here]</a:t>
            </a:r>
          </a:p>
          <a:p>
            <a:pPr algn="ctr"/>
            <a:endParaRPr lang="en-US" sz="2000" i="1" dirty="0">
              <a:highlight>
                <a:srgbClr val="FFFF00"/>
              </a:highlight>
            </a:endParaRPr>
          </a:p>
          <a:p>
            <a:pPr algn="ctr"/>
            <a:r>
              <a:rPr lang="en-US" sz="1400" i="1" dirty="0"/>
              <a:t>The findings and conclusions in this presentation are those of the authors and do not necessarily reflect</a:t>
            </a:r>
          </a:p>
          <a:p>
            <a:pPr algn="ctr"/>
            <a:r>
              <a:rPr lang="en-US" sz="1400" i="1" dirty="0"/>
              <a:t> the official position of the Centers for Disease Control and Prevention.  </a:t>
            </a:r>
          </a:p>
          <a:p>
            <a:pPr algn="ctr"/>
            <a:endParaRPr lang="en-US" sz="2400" i="1" dirty="0">
              <a:solidFill>
                <a:schemeClr val="bg1">
                  <a:lumMod val="65000"/>
                </a:schemeClr>
              </a:solidFill>
            </a:endParaRPr>
          </a:p>
        </p:txBody>
      </p:sp>
    </p:spTree>
    <p:extLst>
      <p:ext uri="{BB962C8B-B14F-4D97-AF65-F5344CB8AC3E}">
        <p14:creationId xmlns:p14="http://schemas.microsoft.com/office/powerpoint/2010/main" val="1437921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279F4D-2D45-1607-B98B-6F84686BB19D}"/>
              </a:ext>
            </a:extLst>
          </p:cNvPr>
          <p:cNvSpPr>
            <a:spLocks noGrp="1"/>
          </p:cNvSpPr>
          <p:nvPr>
            <p:ph type="body" sz="quarter" idx="10"/>
          </p:nvPr>
        </p:nvSpPr>
        <p:spPr>
          <a:xfrm>
            <a:off x="1066800" y="3260125"/>
            <a:ext cx="10058400" cy="1066800"/>
          </a:xfrm>
        </p:spPr>
        <p:txBody>
          <a:bodyPr>
            <a:normAutofit/>
          </a:bodyPr>
          <a:lstStyle/>
          <a:p>
            <a:r>
              <a:rPr lang="en-US" sz="3600" b="1" dirty="0"/>
              <a:t>Introduction to </a:t>
            </a:r>
            <a:r>
              <a:rPr lang="en-US" sz="3600" b="1" i="1" dirty="0"/>
              <a:t>Learn the Signs. Act Early.</a:t>
            </a:r>
          </a:p>
        </p:txBody>
      </p:sp>
    </p:spTree>
    <p:extLst>
      <p:ext uri="{BB962C8B-B14F-4D97-AF65-F5344CB8AC3E}">
        <p14:creationId xmlns:p14="http://schemas.microsoft.com/office/powerpoint/2010/main" val="423030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E8A11-7779-493B-983B-2212E5CF2A10}"/>
              </a:ext>
            </a:extLst>
          </p:cNvPr>
          <p:cNvSpPr>
            <a:spLocks noGrp="1"/>
          </p:cNvSpPr>
          <p:nvPr>
            <p:ph type="title"/>
          </p:nvPr>
        </p:nvSpPr>
        <p:spPr>
          <a:xfrm>
            <a:off x="278713" y="155020"/>
            <a:ext cx="11634573" cy="685800"/>
          </a:xfrm>
        </p:spPr>
        <p:txBody>
          <a:bodyPr/>
          <a:lstStyle/>
          <a:p>
            <a:r>
              <a:rPr lang="en-US" sz="3600" i="1" dirty="0"/>
              <a:t>Learn the Signs. Act Early.</a:t>
            </a:r>
            <a:r>
              <a:rPr lang="en-US" sz="3600" dirty="0"/>
              <a:t>(LTSAE)</a:t>
            </a:r>
          </a:p>
        </p:txBody>
      </p:sp>
      <p:pic>
        <p:nvPicPr>
          <p:cNvPr id="6" name="Picture 5">
            <a:extLst>
              <a:ext uri="{FF2B5EF4-FFF2-40B4-BE49-F238E27FC236}">
                <a16:creationId xmlns:a16="http://schemas.microsoft.com/office/drawing/2014/main" id="{8279E09B-F56F-49FE-B4AA-9487FD05C694}"/>
              </a:ext>
            </a:extLst>
          </p:cNvPr>
          <p:cNvPicPr>
            <a:picLocks noChangeAspect="1"/>
          </p:cNvPicPr>
          <p:nvPr/>
        </p:nvPicPr>
        <p:blipFill>
          <a:blip r:embed="rId3"/>
          <a:stretch>
            <a:fillRect/>
          </a:stretch>
        </p:blipFill>
        <p:spPr>
          <a:xfrm>
            <a:off x="2293620" y="3257786"/>
            <a:ext cx="2887981" cy="3295414"/>
          </a:xfrm>
          <a:prstGeom prst="rect">
            <a:avLst/>
          </a:prstGeom>
        </p:spPr>
      </p:pic>
      <p:pic>
        <p:nvPicPr>
          <p:cNvPr id="8" name="Picture 7">
            <a:extLst>
              <a:ext uri="{FF2B5EF4-FFF2-40B4-BE49-F238E27FC236}">
                <a16:creationId xmlns:a16="http://schemas.microsoft.com/office/drawing/2014/main" id="{72118B05-F356-42CD-9665-19D5FB0FCE62}"/>
              </a:ext>
            </a:extLst>
          </p:cNvPr>
          <p:cNvPicPr>
            <a:picLocks noChangeAspect="1"/>
          </p:cNvPicPr>
          <p:nvPr/>
        </p:nvPicPr>
        <p:blipFill>
          <a:blip r:embed="rId4"/>
          <a:stretch>
            <a:fillRect/>
          </a:stretch>
        </p:blipFill>
        <p:spPr>
          <a:xfrm>
            <a:off x="6629400" y="3216830"/>
            <a:ext cx="2514600" cy="3143250"/>
          </a:xfrm>
          <a:prstGeom prst="rect">
            <a:avLst/>
          </a:prstGeom>
        </p:spPr>
      </p:pic>
      <p:sp>
        <p:nvSpPr>
          <p:cNvPr id="9" name="Plus Sign 8">
            <a:extLst>
              <a:ext uri="{FF2B5EF4-FFF2-40B4-BE49-F238E27FC236}">
                <a16:creationId xmlns:a16="http://schemas.microsoft.com/office/drawing/2014/main" id="{5039F9BB-7A7F-4791-B965-3A9329AAA115}"/>
              </a:ext>
            </a:extLst>
          </p:cNvPr>
          <p:cNvSpPr/>
          <p:nvPr/>
        </p:nvSpPr>
        <p:spPr>
          <a:xfrm>
            <a:off x="5669282" y="4452938"/>
            <a:ext cx="502919" cy="423863"/>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9FAF278-3C73-438A-86E0-4B1F0767437C}"/>
              </a:ext>
            </a:extLst>
          </p:cNvPr>
          <p:cNvSpPr txBox="1"/>
          <p:nvPr/>
        </p:nvSpPr>
        <p:spPr>
          <a:xfrm>
            <a:off x="633929" y="1378262"/>
            <a:ext cx="10573623" cy="1631216"/>
          </a:xfrm>
          <a:prstGeom prst="rect">
            <a:avLst/>
          </a:prstGeom>
          <a:noFill/>
        </p:spPr>
        <p:txBody>
          <a:bodyPr wrap="square" rtlCol="0">
            <a:spAutoFit/>
          </a:bodyPr>
          <a:lstStyle/>
          <a:p>
            <a:r>
              <a:rPr lang="en-US" sz="2500" b="1" dirty="0"/>
              <a:t>Purpose: </a:t>
            </a:r>
            <a:r>
              <a:rPr lang="en-US" sz="2500" dirty="0"/>
              <a:t>To improve early identification of developmental delays and disabilities, including autism, by facilitating family-engaged developmental monitoring and promoting developmental screening so children and their families can get the services and support they need at the earliest age possible.</a:t>
            </a:r>
          </a:p>
        </p:txBody>
      </p:sp>
    </p:spTree>
    <p:extLst>
      <p:ext uri="{BB962C8B-B14F-4D97-AF65-F5344CB8AC3E}">
        <p14:creationId xmlns:p14="http://schemas.microsoft.com/office/powerpoint/2010/main" val="121222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Title 2">
            <a:extLst>
              <a:ext uri="{FF2B5EF4-FFF2-40B4-BE49-F238E27FC236}">
                <a16:creationId xmlns:a16="http://schemas.microsoft.com/office/drawing/2014/main" id="{C7CD41FE-70C2-4206-BF00-E25B91F4944C}"/>
              </a:ext>
            </a:extLst>
          </p:cNvPr>
          <p:cNvSpPr>
            <a:spLocks noGrp="1"/>
          </p:cNvSpPr>
          <p:nvPr>
            <p:ph type="title"/>
          </p:nvPr>
        </p:nvSpPr>
        <p:spPr>
          <a:xfrm>
            <a:off x="464949" y="221617"/>
            <a:ext cx="9319648" cy="685800"/>
          </a:xfrm>
        </p:spPr>
        <p:txBody>
          <a:bodyPr/>
          <a:lstStyle/>
          <a:p>
            <a:r>
              <a:rPr lang="en-US" sz="4000" dirty="0"/>
              <a:t>CDC’s</a:t>
            </a:r>
            <a:r>
              <a:rPr lang="en-US" sz="3600" dirty="0"/>
              <a:t> </a:t>
            </a:r>
            <a:r>
              <a:rPr lang="en-US" sz="4000" dirty="0"/>
              <a:t>Milestone</a:t>
            </a:r>
            <a:r>
              <a:rPr lang="en-US" sz="3600" dirty="0"/>
              <a:t> </a:t>
            </a:r>
            <a:r>
              <a:rPr lang="en-US" sz="4000" dirty="0"/>
              <a:t>Resources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0F621D2-9E7D-4F3C-AF59-27B6BE5C322E}"/>
              </a:ext>
            </a:extLst>
          </p:cNvPr>
          <p:cNvPicPr>
            <a:picLocks noChangeAspect="1"/>
          </p:cNvPicPr>
          <p:nvPr/>
        </p:nvPicPr>
        <p:blipFill>
          <a:blip r:embed="rId3"/>
          <a:stretch>
            <a:fillRect/>
          </a:stretch>
        </p:blipFill>
        <p:spPr>
          <a:xfrm>
            <a:off x="1352399" y="2085426"/>
            <a:ext cx="2329918" cy="3944555"/>
          </a:xfrm>
          <a:prstGeom prst="rect">
            <a:avLst/>
          </a:prstGeom>
        </p:spPr>
      </p:pic>
      <p:pic>
        <p:nvPicPr>
          <p:cNvPr id="2" name="Picture 1">
            <a:extLst>
              <a:ext uri="{FF2B5EF4-FFF2-40B4-BE49-F238E27FC236}">
                <a16:creationId xmlns:a16="http://schemas.microsoft.com/office/drawing/2014/main" id="{295E122A-2387-4757-B9D0-F2779E23C599}"/>
              </a:ext>
            </a:extLst>
          </p:cNvPr>
          <p:cNvPicPr>
            <a:picLocks noChangeAspect="1"/>
          </p:cNvPicPr>
          <p:nvPr/>
        </p:nvPicPr>
        <p:blipFill>
          <a:blip r:embed="rId4"/>
          <a:stretch>
            <a:fillRect/>
          </a:stretch>
        </p:blipFill>
        <p:spPr>
          <a:xfrm>
            <a:off x="7925021" y="2539727"/>
            <a:ext cx="2289310" cy="3225642"/>
          </a:xfrm>
          <a:prstGeom prst="rect">
            <a:avLst/>
          </a:prstGeom>
          <a:ln>
            <a:solidFill>
              <a:schemeClr val="tx2">
                <a:lumMod val="65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5D439A4-5020-467A-B202-65A1A6A95D15}"/>
              </a:ext>
            </a:extLst>
          </p:cNvPr>
          <p:cNvPicPr>
            <a:picLocks noChangeAspect="1"/>
          </p:cNvPicPr>
          <p:nvPr/>
        </p:nvPicPr>
        <p:blipFill>
          <a:blip r:embed="rId5"/>
          <a:stretch>
            <a:fillRect/>
          </a:stretch>
        </p:blipFill>
        <p:spPr>
          <a:xfrm>
            <a:off x="4076053" y="2006949"/>
            <a:ext cx="3084163" cy="4009952"/>
          </a:xfrm>
          <a:prstGeom prst="rect">
            <a:avLst/>
          </a:prstGeom>
          <a:ln>
            <a:solidFill>
              <a:schemeClr val="tx2">
                <a:lumMod val="50000"/>
              </a:schemeClr>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F6BB30-1DD8-48CD-913A-B67ECBEBADE5}"/>
              </a:ext>
            </a:extLst>
          </p:cNvPr>
          <p:cNvSpPr txBox="1"/>
          <p:nvPr/>
        </p:nvSpPr>
        <p:spPr>
          <a:xfrm flipH="1">
            <a:off x="2535210" y="6246448"/>
            <a:ext cx="6165848" cy="584775"/>
          </a:xfrm>
          <a:prstGeom prst="rect">
            <a:avLst/>
          </a:prstGeom>
          <a:noFill/>
        </p:spPr>
        <p:txBody>
          <a:bodyPr wrap="square" rtlCol="0">
            <a:spAutoFit/>
          </a:bodyPr>
          <a:lstStyle/>
          <a:p>
            <a:pPr algn="ctr"/>
            <a:r>
              <a:rPr lang="en-US" sz="3200" dirty="0">
                <a:hlinkClick r:id="rId6"/>
              </a:rPr>
              <a:t>www.cdc.gov/ActEarly/Materials</a:t>
            </a:r>
            <a:endParaRPr lang="en-US" sz="3200" dirty="0"/>
          </a:p>
        </p:txBody>
      </p:sp>
      <p:sp>
        <p:nvSpPr>
          <p:cNvPr id="8" name="TextBox 7">
            <a:extLst>
              <a:ext uri="{FF2B5EF4-FFF2-40B4-BE49-F238E27FC236}">
                <a16:creationId xmlns:a16="http://schemas.microsoft.com/office/drawing/2014/main" id="{D23E2B27-A503-410E-8CA6-695180DF066C}"/>
              </a:ext>
            </a:extLst>
          </p:cNvPr>
          <p:cNvSpPr txBox="1"/>
          <p:nvPr/>
        </p:nvSpPr>
        <p:spPr>
          <a:xfrm>
            <a:off x="294468" y="1308518"/>
            <a:ext cx="11003796" cy="523220"/>
          </a:xfrm>
          <a:prstGeom prst="rect">
            <a:avLst/>
          </a:prstGeom>
          <a:noFill/>
        </p:spPr>
        <p:txBody>
          <a:bodyPr wrap="square">
            <a:spAutoFit/>
          </a:bodyPr>
          <a:lstStyle/>
          <a:p>
            <a:pPr algn="ctr"/>
            <a:r>
              <a:rPr lang="en-US" sz="2800" b="1" dirty="0"/>
              <a:t>Health Communication Tools for Developmental Surveillance</a:t>
            </a:r>
          </a:p>
        </p:txBody>
      </p:sp>
      <p:sp>
        <p:nvSpPr>
          <p:cNvPr id="7" name="Rectangle 6">
            <a:extLst>
              <a:ext uri="{FF2B5EF4-FFF2-40B4-BE49-F238E27FC236}">
                <a16:creationId xmlns:a16="http://schemas.microsoft.com/office/drawing/2014/main" id="{16B8FD8B-5E8E-4FFE-99EC-6F042C0AD49A}"/>
              </a:ext>
            </a:extLst>
          </p:cNvPr>
          <p:cNvSpPr/>
          <p:nvPr/>
        </p:nvSpPr>
        <p:spPr>
          <a:xfrm>
            <a:off x="10543679" y="5454128"/>
            <a:ext cx="1509170" cy="137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7E254C-4168-4FF6-B312-6BE8F23C1EDE}"/>
              </a:ext>
            </a:extLst>
          </p:cNvPr>
          <p:cNvSpPr>
            <a:spLocks noGrp="1"/>
          </p:cNvSpPr>
          <p:nvPr>
            <p:ph idx="1"/>
          </p:nvPr>
        </p:nvSpPr>
        <p:spPr>
          <a:xfrm>
            <a:off x="356461" y="1348352"/>
            <a:ext cx="11670224" cy="5204847"/>
          </a:xfrm>
        </p:spPr>
        <p:txBody>
          <a:bodyPr>
            <a:noAutofit/>
          </a:bodyPr>
          <a:lstStyle/>
          <a:p>
            <a:r>
              <a:rPr lang="en-US" sz="2500" dirty="0"/>
              <a:t>Is evidence-informed</a:t>
            </a:r>
          </a:p>
          <a:p>
            <a:r>
              <a:rPr lang="en-US" sz="2500" dirty="0"/>
              <a:t>Includes milestones </a:t>
            </a:r>
            <a:r>
              <a:rPr lang="en-US" sz="2500" b="1" u="sng" dirty="0"/>
              <a:t>MOST</a:t>
            </a:r>
            <a:r>
              <a:rPr lang="en-US" sz="2500" dirty="0"/>
              <a:t> (≥75%) children are expected to achieve by given ages</a:t>
            </a:r>
          </a:p>
          <a:p>
            <a:pPr lvl="1"/>
            <a:r>
              <a:rPr lang="en-US" sz="2500" dirty="0"/>
              <a:t>Any missed milestone is cause for discussion or action</a:t>
            </a:r>
          </a:p>
          <a:p>
            <a:pPr lvl="1"/>
            <a:r>
              <a:rPr lang="en-US" sz="2500" dirty="0"/>
              <a:t>Approach allows for</a:t>
            </a:r>
          </a:p>
          <a:p>
            <a:pPr lvl="2"/>
            <a:r>
              <a:rPr lang="en-US" sz="2500" dirty="0"/>
              <a:t>Discussions on milestones </a:t>
            </a:r>
            <a:r>
              <a:rPr lang="en-US" sz="2500" b="1" dirty="0"/>
              <a:t>most</a:t>
            </a:r>
            <a:r>
              <a:rPr lang="en-US" sz="2500" dirty="0"/>
              <a:t> children meet</a:t>
            </a:r>
          </a:p>
          <a:p>
            <a:pPr lvl="2"/>
            <a:r>
              <a:rPr lang="en-US" sz="2500" dirty="0"/>
              <a:t>In-depth/targeted surveillance when missing milestones</a:t>
            </a:r>
          </a:p>
          <a:p>
            <a:pPr lvl="2"/>
            <a:r>
              <a:rPr lang="en-US" sz="2500" dirty="0"/>
              <a:t>Discussion of concerns not captured by milestones (open-ended questions)</a:t>
            </a:r>
          </a:p>
          <a:p>
            <a:r>
              <a:rPr lang="en-US" sz="2500" dirty="0"/>
              <a:t>Avoids the “wait and see” approach, and encourages screening as a possible next step</a:t>
            </a:r>
          </a:p>
          <a:p>
            <a:r>
              <a:rPr lang="en-US" sz="2500" dirty="0"/>
              <a:t>Meets the needs of parents and professionals related to developmental monitoring</a:t>
            </a:r>
          </a:p>
        </p:txBody>
      </p:sp>
      <p:sp>
        <p:nvSpPr>
          <p:cNvPr id="4" name="Title 3">
            <a:extLst>
              <a:ext uri="{FF2B5EF4-FFF2-40B4-BE49-F238E27FC236}">
                <a16:creationId xmlns:a16="http://schemas.microsoft.com/office/drawing/2014/main" id="{67F6FE89-4D29-40E7-97BC-4C91A7F40A83}"/>
              </a:ext>
            </a:extLst>
          </p:cNvPr>
          <p:cNvSpPr>
            <a:spLocks noGrp="1"/>
          </p:cNvSpPr>
          <p:nvPr>
            <p:ph type="title"/>
          </p:nvPr>
        </p:nvSpPr>
        <p:spPr/>
        <p:txBody>
          <a:bodyPr/>
          <a:lstStyle/>
          <a:p>
            <a:r>
              <a:rPr lang="en-US" sz="4000" dirty="0"/>
              <a:t>Program Benefits</a:t>
            </a:r>
          </a:p>
        </p:txBody>
      </p:sp>
    </p:spTree>
    <p:extLst>
      <p:ext uri="{BB962C8B-B14F-4D97-AF65-F5344CB8AC3E}">
        <p14:creationId xmlns:p14="http://schemas.microsoft.com/office/powerpoint/2010/main" val="1957851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a:xfrm>
            <a:off x="340963" y="1425844"/>
            <a:ext cx="5950058" cy="5432156"/>
          </a:xfrm>
        </p:spPr>
        <p:txBody>
          <a:bodyPr>
            <a:normAutofit lnSpcReduction="10000"/>
          </a:bodyPr>
          <a:lstStyle/>
          <a:p>
            <a:pPr>
              <a:lnSpc>
                <a:spcPct val="110000"/>
              </a:lnSpc>
              <a:spcAft>
                <a:spcPts val="600"/>
              </a:spcAft>
            </a:pPr>
            <a:r>
              <a:rPr lang="en-US" sz="2500" dirty="0"/>
              <a:t>Open-ended questions </a:t>
            </a:r>
            <a:r>
              <a:rPr lang="en-US" sz="2500" i="1" dirty="0"/>
              <a:t>(new)</a:t>
            </a:r>
          </a:p>
          <a:p>
            <a:pPr>
              <a:lnSpc>
                <a:spcPct val="110000"/>
              </a:lnSpc>
              <a:spcAft>
                <a:spcPts val="600"/>
              </a:spcAft>
            </a:pPr>
            <a:r>
              <a:rPr lang="en-US" sz="2500" dirty="0"/>
              <a:t>Guidance for what to do when there is a developmental concern  </a:t>
            </a:r>
          </a:p>
          <a:p>
            <a:pPr>
              <a:lnSpc>
                <a:spcPct val="110000"/>
              </a:lnSpc>
              <a:spcAft>
                <a:spcPts val="600"/>
              </a:spcAft>
            </a:pPr>
            <a:r>
              <a:rPr lang="en-US" sz="2500" dirty="0"/>
              <a:t>Early intervention information</a:t>
            </a:r>
          </a:p>
          <a:p>
            <a:pPr>
              <a:lnSpc>
                <a:spcPct val="110000"/>
              </a:lnSpc>
              <a:spcAft>
                <a:spcPts val="600"/>
              </a:spcAft>
            </a:pPr>
            <a:r>
              <a:rPr lang="en-US" sz="2500" dirty="0"/>
              <a:t>Tips and activities for developmental promotion and early relational health </a:t>
            </a:r>
            <a:r>
              <a:rPr lang="en-US" sz="2500" i="1" dirty="0"/>
              <a:t>(revised/expanded)</a:t>
            </a:r>
          </a:p>
          <a:p>
            <a:pPr>
              <a:lnSpc>
                <a:spcPct val="110000"/>
              </a:lnSpc>
              <a:spcAft>
                <a:spcPts val="600"/>
              </a:spcAft>
            </a:pPr>
            <a:r>
              <a:rPr lang="en-US" sz="2500" dirty="0"/>
              <a:t>Reminders about well visits and developmental screening ages</a:t>
            </a:r>
          </a:p>
          <a:p>
            <a:pPr>
              <a:lnSpc>
                <a:spcPct val="110000"/>
              </a:lnSpc>
            </a:pPr>
            <a:r>
              <a:rPr lang="en-US" sz="2500" dirty="0">
                <a:ea typeface="Calibri" panose="020F0502020204030204" pitchFamily="34" charset="0"/>
                <a:cs typeface="Helvetica Neue"/>
              </a:rPr>
              <a:t>Anticipatory guidance on what to expect by the next age checklist</a:t>
            </a:r>
            <a:endParaRPr lang="en-US" sz="2500" dirty="0"/>
          </a:p>
          <a:p>
            <a:pPr marL="0" indent="0">
              <a:lnSpc>
                <a:spcPct val="110000"/>
              </a:lnSpc>
              <a:buNone/>
            </a:pPr>
            <a:endParaRPr lang="en-US" dirty="0"/>
          </a:p>
        </p:txBody>
      </p:sp>
      <p:pic>
        <p:nvPicPr>
          <p:cNvPr id="5" name="Picture Placeholder 4">
            <a:extLst>
              <a:ext uri="{FF2B5EF4-FFF2-40B4-BE49-F238E27FC236}">
                <a16:creationId xmlns:a16="http://schemas.microsoft.com/office/drawing/2014/main" id="{AD4156B4-1376-49BA-9FAE-995C03196BF5}"/>
              </a:ext>
            </a:extLst>
          </p:cNvPr>
          <p:cNvPicPr>
            <a:picLocks noGrp="1" noChangeAspect="1"/>
          </p:cNvPicPr>
          <p:nvPr>
            <p:ph type="pic" sz="quarter" idx="10"/>
          </p:nvPr>
        </p:nvPicPr>
        <p:blipFill>
          <a:blip r:embed="rId3"/>
          <a:srcRect l="9644" r="9644"/>
          <a:stretch>
            <a:fillRect/>
          </a:stretch>
        </p:blipFill>
        <p:spPr>
          <a:xfrm>
            <a:off x="6937737" y="1425844"/>
            <a:ext cx="3627896" cy="4025685"/>
          </a:xfrm>
          <a:prstGeom prst="rect">
            <a:avLst/>
          </a:prstGeom>
        </p:spPr>
      </p:pic>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dirty="0"/>
              <a:t>Additional Checklist Features</a:t>
            </a:r>
          </a:p>
        </p:txBody>
      </p:sp>
    </p:spTree>
    <p:extLst>
      <p:ext uri="{BB962C8B-B14F-4D97-AF65-F5344CB8AC3E}">
        <p14:creationId xmlns:p14="http://schemas.microsoft.com/office/powerpoint/2010/main" val="390158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1AE5C8-4B6A-B257-583F-AFAED821D2C8}"/>
              </a:ext>
            </a:extLst>
          </p:cNvPr>
          <p:cNvSpPr>
            <a:spLocks noGrp="1"/>
          </p:cNvSpPr>
          <p:nvPr>
            <p:ph type="body" sz="quarter" idx="10"/>
          </p:nvPr>
        </p:nvSpPr>
        <p:spPr/>
        <p:txBody>
          <a:bodyPr>
            <a:normAutofit/>
          </a:bodyPr>
          <a:lstStyle/>
          <a:p>
            <a:r>
              <a:rPr lang="en-US" sz="3600" b="1" dirty="0"/>
              <a:t>Milestone Revisions</a:t>
            </a:r>
          </a:p>
        </p:txBody>
      </p:sp>
    </p:spTree>
    <p:extLst>
      <p:ext uri="{BB962C8B-B14F-4D97-AF65-F5344CB8AC3E}">
        <p14:creationId xmlns:p14="http://schemas.microsoft.com/office/powerpoint/2010/main" val="283578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E44575-FEC1-4583-95F6-678CF362C30D}"/>
              </a:ext>
            </a:extLst>
          </p:cNvPr>
          <p:cNvSpPr>
            <a:spLocks noGrp="1"/>
          </p:cNvSpPr>
          <p:nvPr>
            <p:ph idx="1"/>
          </p:nvPr>
        </p:nvSpPr>
        <p:spPr>
          <a:xfrm>
            <a:off x="402956" y="1897566"/>
            <a:ext cx="9964272" cy="3573843"/>
          </a:xfrm>
        </p:spPr>
        <p:txBody>
          <a:bodyPr numCol="2">
            <a:noAutofit/>
          </a:bodyPr>
          <a:lstStyle/>
          <a:p>
            <a:pPr marL="0" indent="0">
              <a:spcBef>
                <a:spcPts val="600"/>
              </a:spcBef>
              <a:buNone/>
            </a:pPr>
            <a:r>
              <a:rPr lang="en-US" b="1" dirty="0"/>
              <a:t>Revised milestones</a:t>
            </a:r>
          </a:p>
          <a:p>
            <a:pPr marL="857250" lvl="1" indent="-457200">
              <a:spcBef>
                <a:spcPts val="600"/>
              </a:spcBef>
              <a:buFont typeface="Arial" panose="020B0604020202020204" pitchFamily="34" charset="0"/>
              <a:buChar char="•"/>
            </a:pPr>
            <a:r>
              <a:rPr lang="en-US" dirty="0"/>
              <a:t>Include n</a:t>
            </a:r>
            <a:r>
              <a:rPr lang="en-US" b="0" dirty="0"/>
              <a:t>ew 15- and 30-month checklists</a:t>
            </a:r>
          </a:p>
          <a:p>
            <a:pPr marL="857250" lvl="1" indent="-457200">
              <a:spcBef>
                <a:spcPts val="600"/>
              </a:spcBef>
              <a:buFont typeface="Arial" panose="020B0604020202020204" pitchFamily="34" charset="0"/>
              <a:buChar char="•"/>
            </a:pPr>
            <a:r>
              <a:rPr lang="en-US" b="0" dirty="0"/>
              <a:t>Eliminated vague language        (example: “may,” “begins”)</a:t>
            </a:r>
          </a:p>
          <a:p>
            <a:pPr marL="857250" lvl="1" indent="-457200">
              <a:spcBef>
                <a:spcPts val="600"/>
              </a:spcBef>
              <a:buFont typeface="Arial" panose="020B0604020202020204" pitchFamily="34" charset="0"/>
              <a:buChar char="•"/>
            </a:pPr>
            <a:r>
              <a:rPr lang="en-US" dirty="0"/>
              <a:t>No longer include warning signs </a:t>
            </a:r>
            <a:endParaRPr lang="en-US" b="0" dirty="0"/>
          </a:p>
        </p:txBody>
      </p:sp>
      <p:sp>
        <p:nvSpPr>
          <p:cNvPr id="4" name="Title 3">
            <a:extLst>
              <a:ext uri="{FF2B5EF4-FFF2-40B4-BE49-F238E27FC236}">
                <a16:creationId xmlns:a16="http://schemas.microsoft.com/office/drawing/2014/main" id="{29A58C30-343B-438E-85C0-6AE516415DC6}"/>
              </a:ext>
            </a:extLst>
          </p:cNvPr>
          <p:cNvSpPr>
            <a:spLocks noGrp="1"/>
          </p:cNvSpPr>
          <p:nvPr>
            <p:ph type="title"/>
          </p:nvPr>
        </p:nvSpPr>
        <p:spPr>
          <a:xfrm>
            <a:off x="402956" y="242807"/>
            <a:ext cx="10773044" cy="685800"/>
          </a:xfrm>
        </p:spPr>
        <p:txBody>
          <a:bodyPr/>
          <a:lstStyle/>
          <a:p>
            <a:r>
              <a:rPr lang="en-US" sz="4000" dirty="0"/>
              <a:t>Why Were the Milestones Revised?</a:t>
            </a:r>
          </a:p>
        </p:txBody>
      </p:sp>
      <p:sp>
        <p:nvSpPr>
          <p:cNvPr id="6" name="TextBox 5">
            <a:extLst>
              <a:ext uri="{FF2B5EF4-FFF2-40B4-BE49-F238E27FC236}">
                <a16:creationId xmlns:a16="http://schemas.microsoft.com/office/drawing/2014/main" id="{0C4420DA-D8F4-405D-9A41-938BE35252A2}"/>
              </a:ext>
            </a:extLst>
          </p:cNvPr>
          <p:cNvSpPr txBox="1"/>
          <p:nvPr/>
        </p:nvSpPr>
        <p:spPr>
          <a:xfrm>
            <a:off x="904462" y="1157972"/>
            <a:ext cx="10271538" cy="861774"/>
          </a:xfrm>
          <a:prstGeom prst="rect">
            <a:avLst/>
          </a:prstGeom>
          <a:noFill/>
        </p:spPr>
        <p:txBody>
          <a:bodyPr wrap="square" rtlCol="0">
            <a:spAutoFit/>
          </a:bodyPr>
          <a:lstStyle/>
          <a:p>
            <a:r>
              <a:rPr lang="en-US" sz="3200" b="1" dirty="0"/>
              <a:t>To incorporate feedback from more than 15 years</a:t>
            </a:r>
            <a:r>
              <a:rPr lang="en-US" sz="3200" b="1" dirty="0">
                <a:solidFill>
                  <a:srgbClr val="FF0000"/>
                </a:solidFill>
              </a:rPr>
              <a:t> </a:t>
            </a:r>
            <a:r>
              <a:rPr lang="en-US" sz="3200" b="1" dirty="0"/>
              <a:t>of use</a:t>
            </a:r>
          </a:p>
          <a:p>
            <a:endParaRPr lang="en-US" dirty="0"/>
          </a:p>
        </p:txBody>
      </p:sp>
      <p:sp>
        <p:nvSpPr>
          <p:cNvPr id="3" name="TextBox 2">
            <a:extLst>
              <a:ext uri="{FF2B5EF4-FFF2-40B4-BE49-F238E27FC236}">
                <a16:creationId xmlns:a16="http://schemas.microsoft.com/office/drawing/2014/main" id="{7C747B93-4C3B-68EA-D60B-4BF41455FD05}"/>
              </a:ext>
            </a:extLst>
          </p:cNvPr>
          <p:cNvSpPr txBox="1"/>
          <p:nvPr/>
        </p:nvSpPr>
        <p:spPr>
          <a:xfrm>
            <a:off x="402956" y="4771023"/>
            <a:ext cx="9964272" cy="2077492"/>
          </a:xfrm>
          <a:prstGeom prst="rect">
            <a:avLst/>
          </a:prstGeom>
          <a:noFill/>
        </p:spPr>
        <p:txBody>
          <a:bodyPr wrap="square" rtlCol="0">
            <a:spAutoFit/>
          </a:bodyPr>
          <a:lstStyle/>
          <a:p>
            <a:pPr marL="0" indent="0">
              <a:spcBef>
                <a:spcPts val="600"/>
              </a:spcBef>
              <a:buFont typeface="Arial" panose="020B0604020202020204" pitchFamily="34" charset="0"/>
              <a:buNone/>
            </a:pPr>
            <a:r>
              <a:rPr lang="en-US" sz="2400" b="1" dirty="0"/>
              <a:t>Revised milestones are based on what MOST children do by specific age, making missed milestones more actionable</a:t>
            </a:r>
          </a:p>
          <a:p>
            <a:pPr marL="857250" lvl="1" indent="-457200">
              <a:spcBef>
                <a:spcPts val="600"/>
              </a:spcBef>
              <a:buFont typeface="Arial" panose="020B0604020202020204" pitchFamily="34" charset="0"/>
              <a:buChar char="•"/>
            </a:pPr>
            <a:r>
              <a:rPr lang="en-US" sz="2400" b="0" dirty="0"/>
              <a:t>Avoids a “wait and see” approach</a:t>
            </a:r>
          </a:p>
          <a:p>
            <a:pPr marL="857250" lvl="1" indent="-457200">
              <a:spcBef>
                <a:spcPts val="600"/>
              </a:spcBef>
              <a:buFont typeface="Arial" panose="020B0604020202020204" pitchFamily="34" charset="0"/>
              <a:buChar char="•"/>
            </a:pPr>
            <a:r>
              <a:rPr lang="en-US" sz="2400" b="0" dirty="0"/>
              <a:t>Avoids unnecessary worry </a:t>
            </a:r>
          </a:p>
          <a:p>
            <a:pPr>
              <a:spcBef>
                <a:spcPts val="600"/>
              </a:spcBef>
            </a:pPr>
            <a:endParaRPr lang="en-US" dirty="0"/>
          </a:p>
        </p:txBody>
      </p:sp>
      <p:sp>
        <p:nvSpPr>
          <p:cNvPr id="5" name="TextBox 4">
            <a:extLst>
              <a:ext uri="{FF2B5EF4-FFF2-40B4-BE49-F238E27FC236}">
                <a16:creationId xmlns:a16="http://schemas.microsoft.com/office/drawing/2014/main" id="{4F94BCCC-A50A-C827-2213-CBA8B3ED7870}"/>
              </a:ext>
            </a:extLst>
          </p:cNvPr>
          <p:cNvSpPr txBox="1"/>
          <p:nvPr/>
        </p:nvSpPr>
        <p:spPr>
          <a:xfrm>
            <a:off x="5789478" y="1896801"/>
            <a:ext cx="6216934" cy="2500685"/>
          </a:xfrm>
          <a:prstGeom prst="rect">
            <a:avLst/>
          </a:prstGeom>
          <a:noFill/>
        </p:spPr>
        <p:txBody>
          <a:bodyPr wrap="square" rtlCol="0">
            <a:spAutoFit/>
          </a:bodyPr>
          <a:lstStyle/>
          <a:p>
            <a:pPr marL="514350" indent="4763">
              <a:spcBef>
                <a:spcPts val="600"/>
              </a:spcBef>
              <a:buNone/>
            </a:pPr>
            <a:r>
              <a:rPr lang="en-US" sz="2400" b="1" dirty="0"/>
              <a:t>Revisions will help avoid common questions like</a:t>
            </a:r>
          </a:p>
          <a:p>
            <a:pPr marL="976313" lvl="1" indent="-457200">
              <a:spcBef>
                <a:spcPts val="600"/>
              </a:spcBef>
              <a:buFont typeface="Arial" panose="020B0604020202020204" pitchFamily="34" charset="0"/>
              <a:buChar char="•"/>
            </a:pPr>
            <a:r>
              <a:rPr lang="en-US" sz="2400" dirty="0"/>
              <a:t>“How many milestones can be missing without being concerned?”</a:t>
            </a:r>
          </a:p>
          <a:p>
            <a:pPr marL="976313" lvl="1" indent="-457200">
              <a:spcBef>
                <a:spcPts val="600"/>
              </a:spcBef>
              <a:buFont typeface="Arial" panose="020B0604020202020204" pitchFamily="34" charset="0"/>
              <a:buChar char="•"/>
            </a:pPr>
            <a:r>
              <a:rPr lang="en-US" sz="2400" dirty="0"/>
              <a:t>“Are only the ‘warning signs’ important?”</a:t>
            </a:r>
          </a:p>
        </p:txBody>
      </p:sp>
    </p:spTree>
    <p:extLst>
      <p:ext uri="{BB962C8B-B14F-4D97-AF65-F5344CB8AC3E}">
        <p14:creationId xmlns:p14="http://schemas.microsoft.com/office/powerpoint/2010/main" val="2152912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Revision Process   </a:t>
            </a:r>
          </a:p>
        </p:txBody>
      </p:sp>
      <p:graphicFrame>
        <p:nvGraphicFramePr>
          <p:cNvPr id="9" name="Diagram 8">
            <a:extLst>
              <a:ext uri="{FF2B5EF4-FFF2-40B4-BE49-F238E27FC236}">
                <a16:creationId xmlns:a16="http://schemas.microsoft.com/office/drawing/2014/main" id="{3A3A4516-197E-6150-1454-3555D4433237}"/>
              </a:ext>
            </a:extLst>
          </p:cNvPr>
          <p:cNvGraphicFramePr/>
          <p:nvPr>
            <p:extLst>
              <p:ext uri="{D42A27DB-BD31-4B8C-83A1-F6EECF244321}">
                <p14:modId xmlns:p14="http://schemas.microsoft.com/office/powerpoint/2010/main" val="150366827"/>
              </p:ext>
            </p:extLst>
          </p:nvPr>
        </p:nvGraphicFramePr>
        <p:xfrm>
          <a:off x="1007391" y="1332855"/>
          <a:ext cx="9128500" cy="522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635342"/>
      </p:ext>
    </p:extLst>
  </p:cSld>
  <p:clrMapOvr>
    <a:masterClrMapping/>
  </p:clrMapOvr>
  <mc:AlternateContent xmlns:mc="http://schemas.openxmlformats.org/markup-compatibility/2006" xmlns:p14="http://schemas.microsoft.com/office/powerpoint/2010/main">
    <mc:Choice Requires="p14">
      <p:transition spd="slow" p14:dur="2000" advTm="4518"/>
    </mc:Choice>
    <mc:Fallback xmlns="">
      <p:transition spd="slow" advTm="451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7561D-2757-4DB3-95CC-68A7D96B49A7}"/>
              </a:ext>
            </a:extLst>
          </p:cNvPr>
          <p:cNvSpPr>
            <a:spLocks noGrp="1"/>
          </p:cNvSpPr>
          <p:nvPr>
            <p:ph type="title"/>
          </p:nvPr>
        </p:nvSpPr>
        <p:spPr/>
        <p:txBody>
          <a:bodyPr/>
          <a:lstStyle/>
          <a:p>
            <a:r>
              <a:rPr lang="en-US" sz="4000" dirty="0"/>
              <a:t>“Evidence-Informed”</a:t>
            </a:r>
          </a:p>
        </p:txBody>
      </p:sp>
      <p:pic>
        <p:nvPicPr>
          <p:cNvPr id="12" name="Picture 11">
            <a:extLst>
              <a:ext uri="{FF2B5EF4-FFF2-40B4-BE49-F238E27FC236}">
                <a16:creationId xmlns:a16="http://schemas.microsoft.com/office/drawing/2014/main" id="{992E7E1E-DD23-4F25-A67E-8B3B8531F779}"/>
              </a:ext>
            </a:extLst>
          </p:cNvPr>
          <p:cNvPicPr>
            <a:picLocks noChangeAspect="1"/>
          </p:cNvPicPr>
          <p:nvPr/>
        </p:nvPicPr>
        <p:blipFill rotWithShape="1">
          <a:blip r:embed="rId3"/>
          <a:srcRect l="4271" t="8521" r="4036" b="2408"/>
          <a:stretch/>
        </p:blipFill>
        <p:spPr>
          <a:xfrm>
            <a:off x="334935" y="1449287"/>
            <a:ext cx="10709329" cy="4148227"/>
          </a:xfrm>
          <a:prstGeom prst="rect">
            <a:avLst/>
          </a:prstGeom>
        </p:spPr>
      </p:pic>
      <p:sp>
        <p:nvSpPr>
          <p:cNvPr id="2" name="TextBox 1">
            <a:extLst>
              <a:ext uri="{FF2B5EF4-FFF2-40B4-BE49-F238E27FC236}">
                <a16:creationId xmlns:a16="http://schemas.microsoft.com/office/drawing/2014/main" id="{34F53BD4-EE8B-47C9-0416-7648C736DE73}"/>
              </a:ext>
            </a:extLst>
          </p:cNvPr>
          <p:cNvSpPr txBox="1"/>
          <p:nvPr/>
        </p:nvSpPr>
        <p:spPr>
          <a:xfrm>
            <a:off x="334935" y="1204645"/>
            <a:ext cx="9990724" cy="307777"/>
          </a:xfrm>
          <a:prstGeom prst="rect">
            <a:avLst/>
          </a:prstGeom>
          <a:noFill/>
        </p:spPr>
        <p:txBody>
          <a:bodyPr wrap="square" rtlCol="0">
            <a:spAutoFit/>
          </a:bodyPr>
          <a:lstStyle/>
          <a:p>
            <a:r>
              <a:rPr lang="en-US" sz="1400" dirty="0">
                <a:cs typeface="Arial Narrow" panose="020B0604020202020204" pitchFamily="34" charset="0"/>
              </a:rPr>
              <a:t>TABLE 3 Social Emotional Milestones With Supporting Normative Data, Evaluation Tools, and Published Clinical Opinion References</a:t>
            </a:r>
          </a:p>
        </p:txBody>
      </p:sp>
      <p:sp>
        <p:nvSpPr>
          <p:cNvPr id="6" name="TextBox 5">
            <a:extLst>
              <a:ext uri="{FF2B5EF4-FFF2-40B4-BE49-F238E27FC236}">
                <a16:creationId xmlns:a16="http://schemas.microsoft.com/office/drawing/2014/main" id="{4EF9B42A-FF5B-B5A3-D97B-54B64B9EC42C}"/>
              </a:ext>
            </a:extLst>
          </p:cNvPr>
          <p:cNvSpPr txBox="1"/>
          <p:nvPr/>
        </p:nvSpPr>
        <p:spPr>
          <a:xfrm>
            <a:off x="1329134" y="6045050"/>
            <a:ext cx="8517699" cy="738664"/>
          </a:xfrm>
          <a:prstGeom prst="rect">
            <a:avLst/>
          </a:prstGeom>
          <a:noFill/>
        </p:spPr>
        <p:txBody>
          <a:bodyPr wrap="square">
            <a:spAutoFit/>
          </a:bodyPr>
          <a:lstStyle/>
          <a:p>
            <a:r>
              <a:rPr lang="en-US" sz="1400" i="1" dirty="0"/>
              <a:t>Zubler JM, Wiggins LD, Macias MM, et al. Evidence-Informed Milestones for Developmental Surveillance Tools. Pediatrics. 2022;149(3):e2021052138. Reproduced with permission from  Pediatrics, Vol. 149, Page 4, Copyright © 2022 by the AAP.</a:t>
            </a:r>
          </a:p>
        </p:txBody>
      </p:sp>
    </p:spTree>
    <p:extLst>
      <p:ext uri="{BB962C8B-B14F-4D97-AF65-F5344CB8AC3E}">
        <p14:creationId xmlns:p14="http://schemas.microsoft.com/office/powerpoint/2010/main" val="2108209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FFA01-6D76-4932-A8BC-EC5AAFE686E9}"/>
              </a:ext>
            </a:extLst>
          </p:cNvPr>
          <p:cNvSpPr>
            <a:spLocks noGrp="1"/>
          </p:cNvSpPr>
          <p:nvPr>
            <p:ph idx="1"/>
          </p:nvPr>
        </p:nvSpPr>
        <p:spPr>
          <a:xfrm>
            <a:off x="708991" y="1540565"/>
            <a:ext cx="10774018" cy="5463272"/>
          </a:xfrm>
        </p:spPr>
        <p:txBody>
          <a:bodyPr>
            <a:noAutofit/>
          </a:bodyPr>
          <a:lstStyle/>
          <a:p>
            <a:pPr marL="0" indent="0">
              <a:buNone/>
            </a:pPr>
            <a:r>
              <a:rPr lang="en-US" sz="2500" b="1" dirty="0"/>
              <a:t>CDC Subject Matter Experts</a:t>
            </a:r>
          </a:p>
          <a:p>
            <a:r>
              <a:rPr lang="en-US" sz="2500" dirty="0"/>
              <a:t>Reviewed parenting tips from trusted organizations</a:t>
            </a:r>
          </a:p>
          <a:p>
            <a:r>
              <a:rPr lang="en-US" sz="2500" dirty="0"/>
              <a:t>Consulted CDC communication experts, early childhood educators, pediatricians, and speech language pathologists</a:t>
            </a:r>
          </a:p>
          <a:p>
            <a:r>
              <a:rPr lang="en-US" sz="2500" dirty="0"/>
              <a:t>Looked for areas for improvement/expansion</a:t>
            </a:r>
          </a:p>
          <a:p>
            <a:r>
              <a:rPr lang="en-US" sz="2500" dirty="0"/>
              <a:t>Reworded for clarity and added more examples </a:t>
            </a:r>
          </a:p>
          <a:p>
            <a:r>
              <a:rPr lang="en-US" sz="2500" dirty="0"/>
              <a:t>Included social emotional, relational health, responsive parenting, feeding, </a:t>
            </a:r>
          </a:p>
          <a:p>
            <a:pPr marL="0" indent="0">
              <a:buNone/>
            </a:pPr>
            <a:r>
              <a:rPr lang="en-US" sz="2500" dirty="0"/>
              <a:t>     self-care, and screen time tips</a:t>
            </a:r>
          </a:p>
          <a:p>
            <a:endParaRPr lang="en-US" sz="2800" dirty="0"/>
          </a:p>
          <a:p>
            <a:pPr marL="0" indent="0">
              <a:buNone/>
            </a:pPr>
            <a:endParaRPr lang="en-US" sz="2800" dirty="0"/>
          </a:p>
          <a:p>
            <a:endParaRPr lang="en-US" sz="2800" dirty="0"/>
          </a:p>
          <a:p>
            <a:endParaRPr lang="en-US" sz="2800" dirty="0"/>
          </a:p>
        </p:txBody>
      </p:sp>
      <p:sp>
        <p:nvSpPr>
          <p:cNvPr id="4" name="Title 3">
            <a:extLst>
              <a:ext uri="{FF2B5EF4-FFF2-40B4-BE49-F238E27FC236}">
                <a16:creationId xmlns:a16="http://schemas.microsoft.com/office/drawing/2014/main" id="{E4966D29-3250-4429-8BD1-A1313D6BBED1}"/>
              </a:ext>
            </a:extLst>
          </p:cNvPr>
          <p:cNvSpPr>
            <a:spLocks noGrp="1"/>
          </p:cNvSpPr>
          <p:nvPr>
            <p:ph type="title"/>
          </p:nvPr>
        </p:nvSpPr>
        <p:spPr>
          <a:xfrm>
            <a:off x="203200" y="267357"/>
            <a:ext cx="11563684" cy="685800"/>
          </a:xfrm>
        </p:spPr>
        <p:txBody>
          <a:bodyPr/>
          <a:lstStyle/>
          <a:p>
            <a:r>
              <a:rPr lang="en-US" sz="4000" dirty="0"/>
              <a:t>Process for Updating Parent Tips and Activities</a:t>
            </a:r>
          </a:p>
        </p:txBody>
      </p:sp>
      <p:sp>
        <p:nvSpPr>
          <p:cNvPr id="3" name="TextBox 2">
            <a:extLst>
              <a:ext uri="{FF2B5EF4-FFF2-40B4-BE49-F238E27FC236}">
                <a16:creationId xmlns:a16="http://schemas.microsoft.com/office/drawing/2014/main" id="{5EAF1A9A-A33E-F4B5-4B97-C5CD5F49A543}"/>
              </a:ext>
            </a:extLst>
          </p:cNvPr>
          <p:cNvSpPr txBox="1"/>
          <p:nvPr/>
        </p:nvSpPr>
        <p:spPr>
          <a:xfrm>
            <a:off x="1104942" y="5344716"/>
            <a:ext cx="9163878" cy="369332"/>
          </a:xfrm>
          <a:prstGeom prst="rect">
            <a:avLst/>
          </a:prstGeom>
          <a:solidFill>
            <a:srgbClr val="CEB9EF"/>
          </a:solidFill>
        </p:spPr>
        <p:txBody>
          <a:bodyPr wrap="square" rtlCol="0">
            <a:spAutoFit/>
          </a:bodyPr>
          <a:lstStyle/>
          <a:p>
            <a:r>
              <a:rPr lang="en-US" b="1" dirty="0"/>
              <a:t>Updated tips were reviewed by CDC nutrition, injury prevention, LTSAE, and other CDC groups</a:t>
            </a:r>
          </a:p>
        </p:txBody>
      </p:sp>
    </p:spTree>
    <p:extLst>
      <p:ext uri="{BB962C8B-B14F-4D97-AF65-F5344CB8AC3E}">
        <p14:creationId xmlns:p14="http://schemas.microsoft.com/office/powerpoint/2010/main" val="426391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327054-CC82-4FBE-8F8E-3B4213887CFD}"/>
              </a:ext>
            </a:extLst>
          </p:cNvPr>
          <p:cNvSpPr>
            <a:spLocks noGrp="1"/>
          </p:cNvSpPr>
          <p:nvPr>
            <p:ph idx="1"/>
          </p:nvPr>
        </p:nvSpPr>
        <p:spPr>
          <a:xfrm>
            <a:off x="508861" y="1430890"/>
            <a:ext cx="11174277" cy="5122310"/>
          </a:xfrm>
        </p:spPr>
        <p:txBody>
          <a:bodyPr vert="horz" lIns="91440" tIns="45720" rIns="91440" bIns="45720" rtlCol="0" anchor="t">
            <a:noAutofit/>
          </a:bodyPr>
          <a:lstStyle/>
          <a:p>
            <a:pPr>
              <a:lnSpc>
                <a:spcPct val="107000"/>
              </a:lnSpc>
              <a:spcBef>
                <a:spcPts val="0"/>
              </a:spcBef>
              <a:spcAft>
                <a:spcPts val="200"/>
              </a:spcAft>
            </a:pPr>
            <a:r>
              <a:rPr lang="en-US" sz="2500" dirty="0"/>
              <a:t>[Insert financial disclosures here]</a:t>
            </a:r>
          </a:p>
          <a:p>
            <a:pPr>
              <a:lnSpc>
                <a:spcPct val="107000"/>
              </a:lnSpc>
              <a:spcBef>
                <a:spcPts val="0"/>
              </a:spcBef>
              <a:spcAft>
                <a:spcPts val="200"/>
              </a:spcAft>
            </a:pPr>
            <a:r>
              <a:rPr lang="en-US" sz="2500" dirty="0"/>
              <a:t>[Include other disclosures here]</a:t>
            </a:r>
          </a:p>
          <a:p>
            <a:pPr>
              <a:lnSpc>
                <a:spcPct val="107000"/>
              </a:lnSpc>
              <a:spcBef>
                <a:spcPts val="0"/>
              </a:spcBef>
              <a:spcAft>
                <a:spcPts val="200"/>
              </a:spcAft>
            </a:pPr>
            <a:endParaRPr lang="en-US" sz="2800" dirty="0"/>
          </a:p>
          <a:p>
            <a:pPr marL="0" indent="0">
              <a:lnSpc>
                <a:spcPct val="107000"/>
              </a:lnSpc>
              <a:spcBef>
                <a:spcPts val="0"/>
              </a:spcBef>
              <a:spcAft>
                <a:spcPts val="200"/>
              </a:spcAft>
              <a:buNone/>
            </a:pPr>
            <a:endParaRPr lang="en-US" sz="2800" dirty="0"/>
          </a:p>
        </p:txBody>
      </p:sp>
      <p:sp>
        <p:nvSpPr>
          <p:cNvPr id="4" name="Title 3">
            <a:extLst>
              <a:ext uri="{FF2B5EF4-FFF2-40B4-BE49-F238E27FC236}">
                <a16:creationId xmlns:a16="http://schemas.microsoft.com/office/drawing/2014/main" id="{13863514-B165-446B-8777-D255F2DA2C8A}"/>
              </a:ext>
            </a:extLst>
          </p:cNvPr>
          <p:cNvSpPr>
            <a:spLocks noGrp="1"/>
          </p:cNvSpPr>
          <p:nvPr>
            <p:ph type="title"/>
          </p:nvPr>
        </p:nvSpPr>
        <p:spPr>
          <a:xfrm>
            <a:off x="203200" y="219075"/>
            <a:ext cx="10972800" cy="685800"/>
          </a:xfrm>
        </p:spPr>
        <p:txBody>
          <a:bodyPr/>
          <a:lstStyle/>
          <a:p>
            <a:r>
              <a:rPr lang="en-US" sz="4000" dirty="0"/>
              <a:t>Disclosures</a:t>
            </a:r>
          </a:p>
        </p:txBody>
      </p:sp>
    </p:spTree>
    <p:extLst>
      <p:ext uri="{BB962C8B-B14F-4D97-AF65-F5344CB8AC3E}">
        <p14:creationId xmlns:p14="http://schemas.microsoft.com/office/powerpoint/2010/main" val="3392534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7C7CC-54A2-4EB5-9A1D-49482197E892}"/>
              </a:ext>
            </a:extLst>
          </p:cNvPr>
          <p:cNvSpPr>
            <a:spLocks noGrp="1"/>
          </p:cNvSpPr>
          <p:nvPr>
            <p:ph idx="1"/>
          </p:nvPr>
        </p:nvSpPr>
        <p:spPr>
          <a:xfrm>
            <a:off x="588936" y="1220760"/>
            <a:ext cx="11313762" cy="5505504"/>
          </a:xfrm>
        </p:spPr>
        <p:txBody>
          <a:bodyPr vert="horz" lIns="91440" tIns="45720" rIns="91440" bIns="45720" rtlCol="0" anchor="t">
            <a:normAutofit lnSpcReduction="10000"/>
          </a:bodyPr>
          <a:lstStyle/>
          <a:p>
            <a:r>
              <a:rPr lang="en-US" dirty="0">
                <a:ea typeface="Calibri" panose="020F0502020204030204" pitchFamily="34" charset="0"/>
              </a:rPr>
              <a:t>Developmental-behavioral pediatricians</a:t>
            </a:r>
          </a:p>
          <a:p>
            <a:r>
              <a:rPr lang="en-US" dirty="0">
                <a:ea typeface="Calibri" panose="020F0502020204030204" pitchFamily="34" charset="0"/>
              </a:rPr>
              <a:t>Neurodevelopmental pediatricians</a:t>
            </a:r>
          </a:p>
          <a:p>
            <a:r>
              <a:rPr lang="en-US" dirty="0">
                <a:ea typeface="Calibri" panose="020F0502020204030204" pitchFamily="34" charset="0"/>
              </a:rPr>
              <a:t>General pediatricians </a:t>
            </a:r>
          </a:p>
          <a:p>
            <a:r>
              <a:rPr lang="en-US" dirty="0">
                <a:ea typeface="Calibri" panose="020F0502020204030204" pitchFamily="34" charset="0"/>
              </a:rPr>
              <a:t>Speech-language pathologists</a:t>
            </a:r>
          </a:p>
          <a:p>
            <a:r>
              <a:rPr lang="en-US" dirty="0">
                <a:ea typeface="Calibri" panose="020F0502020204030204" pitchFamily="34" charset="0"/>
              </a:rPr>
              <a:t>Child and developmental psychologists</a:t>
            </a:r>
          </a:p>
          <a:p>
            <a:r>
              <a:rPr lang="en-US" dirty="0">
                <a:ea typeface="Calibri" panose="020F0502020204030204" pitchFamily="34" charset="0"/>
              </a:rPr>
              <a:t>Professors of special education and early intervention</a:t>
            </a:r>
          </a:p>
          <a:p>
            <a:r>
              <a:rPr lang="en-US" dirty="0">
                <a:ea typeface="Calibri" panose="020F0502020204030204" pitchFamily="34" charset="0"/>
                <a:cs typeface="Times New Roman" panose="02020603050405020304" pitchFamily="18" charset="0"/>
              </a:rPr>
              <a:t>Developers of developmental screening tools</a:t>
            </a:r>
          </a:p>
          <a:p>
            <a:r>
              <a:rPr lang="en-US" dirty="0">
                <a:ea typeface="Calibri" panose="020F0502020204030204" pitchFamily="34" charset="0"/>
                <a:cs typeface="Times New Roman"/>
              </a:rPr>
              <a:t>Editor of </a:t>
            </a:r>
            <a:r>
              <a:rPr lang="en-US" i="1" dirty="0">
                <a:ea typeface="Calibri" panose="020F0502020204030204" pitchFamily="34" charset="0"/>
                <a:cs typeface="Times New Roman"/>
              </a:rPr>
              <a:t>Bright Futures: Guidelines for Health Supervision of Infants, Children, and Adolescents 4</a:t>
            </a:r>
            <a:r>
              <a:rPr lang="en-US" i="1" baseline="30000" dirty="0">
                <a:ea typeface="Calibri" panose="020F0502020204030204" pitchFamily="34" charset="0"/>
                <a:cs typeface="Times New Roman"/>
              </a:rPr>
              <a:t>th</a:t>
            </a:r>
            <a:r>
              <a:rPr lang="en-US" i="1" dirty="0">
                <a:ea typeface="Calibri" panose="020F0502020204030204" pitchFamily="34" charset="0"/>
                <a:cs typeface="Times New Roman"/>
              </a:rPr>
              <a:t> Edition</a:t>
            </a:r>
            <a:endParaRPr lang="en-US" strike="sngStrike" dirty="0">
              <a:ea typeface="Calibri" panose="020F0502020204030204" pitchFamily="34" charset="0"/>
              <a:cs typeface="Times New Roman"/>
            </a:endParaRPr>
          </a:p>
          <a:p>
            <a:r>
              <a:rPr lang="en-US" dirty="0">
                <a:ea typeface="Calibri" panose="020F0502020204030204" pitchFamily="34" charset="0"/>
                <a:cs typeface="Times New Roman" panose="02020603050405020304" pitchFamily="18" charset="0"/>
              </a:rPr>
              <a:t>Authors of AAP’s 2020 clinical report </a:t>
            </a:r>
            <a:r>
              <a:rPr lang="en-US" i="1" dirty="0">
                <a:ea typeface="Calibri" panose="020F0502020204030204" pitchFamily="34" charset="0"/>
                <a:cs typeface="Times New Roman" panose="02020603050405020304" pitchFamily="18" charset="0"/>
              </a:rPr>
              <a:t>Promoting Optimal Development</a:t>
            </a:r>
            <a:r>
              <a:rPr lang="en-US" dirty="0">
                <a:ea typeface="Calibri" panose="020F0502020204030204" pitchFamily="34" charset="0"/>
                <a:cs typeface="Times New Roman" panose="02020603050405020304" pitchFamily="18" charset="0"/>
              </a:rPr>
              <a:t>: </a:t>
            </a:r>
            <a:r>
              <a:rPr lang="en-US" i="1" dirty="0">
                <a:ea typeface="Calibri" panose="020F0502020204030204" pitchFamily="34" charset="0"/>
                <a:cs typeface="Times New Roman" panose="02020603050405020304" pitchFamily="18" charset="0"/>
              </a:rPr>
              <a:t>Identifying Infants and Young Children with Developmental Disorders Through Developmental Surveillance and Screening</a:t>
            </a:r>
          </a:p>
          <a:p>
            <a:r>
              <a:rPr lang="en-US" dirty="0">
                <a:ea typeface="Calibri" panose="020F0502020204030204" pitchFamily="34" charset="0"/>
                <a:cs typeface="Times New Roman"/>
              </a:rPr>
              <a:t>Parent representatives/disability navigators</a:t>
            </a:r>
          </a:p>
          <a:p>
            <a:r>
              <a:rPr lang="en-US" dirty="0">
                <a:ea typeface="Calibri" panose="020F0502020204030204" pitchFamily="34" charset="0"/>
                <a:cs typeface="Times New Roman" panose="02020603050405020304" pitchFamily="18" charset="0"/>
              </a:rPr>
              <a:t>CDC </a:t>
            </a:r>
            <a:r>
              <a:rPr lang="en-US" i="1" dirty="0">
                <a:ea typeface="Calibri" panose="020F0502020204030204" pitchFamily="34" charset="0"/>
                <a:cs typeface="Times New Roman" panose="02020603050405020304" pitchFamily="18" charset="0"/>
              </a:rPr>
              <a:t>Learn the Signs. Act Early</a:t>
            </a:r>
            <a:r>
              <a:rPr lang="en-US" dirty="0">
                <a:ea typeface="Calibri" panose="020F0502020204030204" pitchFamily="34" charset="0"/>
                <a:cs typeface="Times New Roman" panose="02020603050405020304" pitchFamily="18" charset="0"/>
              </a:rPr>
              <a:t>. Ambassadors</a:t>
            </a:r>
          </a:p>
          <a:p>
            <a:endParaRPr lang="en-US" dirty="0">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C9B59E4E-1E1C-4350-B9F3-8CA2D26D0EFA}"/>
              </a:ext>
            </a:extLst>
          </p:cNvPr>
          <p:cNvSpPr>
            <a:spLocks noGrp="1"/>
          </p:cNvSpPr>
          <p:nvPr>
            <p:ph type="title"/>
          </p:nvPr>
        </p:nvSpPr>
        <p:spPr>
          <a:xfrm>
            <a:off x="139484" y="279748"/>
            <a:ext cx="11913031" cy="685800"/>
          </a:xfrm>
        </p:spPr>
        <p:txBody>
          <a:bodyPr/>
          <a:lstStyle/>
          <a:p>
            <a:r>
              <a:rPr lang="en-US" sz="3600" dirty="0"/>
              <a:t>Developmental Expertise on Evidence Review Team</a:t>
            </a:r>
          </a:p>
        </p:txBody>
      </p:sp>
    </p:spTree>
    <p:extLst>
      <p:ext uri="{BB962C8B-B14F-4D97-AF65-F5344CB8AC3E}">
        <p14:creationId xmlns:p14="http://schemas.microsoft.com/office/powerpoint/2010/main" val="399151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8F2F8F-AE3F-4EA3-8227-6E025076C333}"/>
              </a:ext>
            </a:extLst>
          </p:cNvPr>
          <p:cNvSpPr>
            <a:spLocks noGrp="1"/>
          </p:cNvSpPr>
          <p:nvPr>
            <p:ph idx="1"/>
          </p:nvPr>
        </p:nvSpPr>
        <p:spPr>
          <a:xfrm>
            <a:off x="5196456" y="1537173"/>
            <a:ext cx="6243484" cy="5042041"/>
          </a:xfrm>
        </p:spPr>
        <p:txBody>
          <a:bodyPr>
            <a:normAutofit/>
          </a:bodyPr>
          <a:lstStyle/>
          <a:p>
            <a:r>
              <a:rPr lang="en-US" sz="2500" dirty="0"/>
              <a:t>Normative data was difficult to find</a:t>
            </a:r>
          </a:p>
          <a:p>
            <a:pPr lvl="1"/>
            <a:r>
              <a:rPr lang="en-US" sz="2500" dirty="0"/>
              <a:t>References for typical developmental milestone tables are not usually cited or cite each other</a:t>
            </a:r>
          </a:p>
          <a:p>
            <a:r>
              <a:rPr lang="en-US" sz="2500" dirty="0"/>
              <a:t>Screeners/psychometric tests are often based on unpublished normative data</a:t>
            </a:r>
          </a:p>
          <a:p>
            <a:r>
              <a:rPr lang="en-US" sz="2500" dirty="0"/>
              <a:t>Even when normative data exists, milestones don’t easily “fit” into well-visit ages</a:t>
            </a:r>
          </a:p>
          <a:p>
            <a:endParaRPr lang="en-US" sz="2600" dirty="0"/>
          </a:p>
        </p:txBody>
      </p:sp>
      <p:sp>
        <p:nvSpPr>
          <p:cNvPr id="4" name="Title 3">
            <a:extLst>
              <a:ext uri="{FF2B5EF4-FFF2-40B4-BE49-F238E27FC236}">
                <a16:creationId xmlns:a16="http://schemas.microsoft.com/office/drawing/2014/main" id="{7EAAFC4C-97F3-4F70-945E-90B436B3E355}"/>
              </a:ext>
            </a:extLst>
          </p:cNvPr>
          <p:cNvSpPr>
            <a:spLocks noGrp="1"/>
          </p:cNvSpPr>
          <p:nvPr>
            <p:ph type="title"/>
          </p:nvPr>
        </p:nvSpPr>
        <p:spPr>
          <a:xfrm>
            <a:off x="189972" y="199598"/>
            <a:ext cx="8229600" cy="685800"/>
          </a:xfrm>
        </p:spPr>
        <p:txBody>
          <a:bodyPr/>
          <a:lstStyle/>
          <a:p>
            <a:r>
              <a:rPr lang="en-US" sz="4000" dirty="0"/>
              <a:t>Biggest Challenges </a:t>
            </a:r>
          </a:p>
        </p:txBody>
      </p:sp>
      <p:pic>
        <p:nvPicPr>
          <p:cNvPr id="12" name="Picture 11">
            <a:extLst>
              <a:ext uri="{FF2B5EF4-FFF2-40B4-BE49-F238E27FC236}">
                <a16:creationId xmlns:a16="http://schemas.microsoft.com/office/drawing/2014/main" id="{F6CF6F3B-4D33-45BF-9D38-8E1CE4A29FB3}"/>
              </a:ext>
            </a:extLst>
          </p:cNvPr>
          <p:cNvPicPr>
            <a:picLocks noChangeAspect="1"/>
          </p:cNvPicPr>
          <p:nvPr/>
        </p:nvPicPr>
        <p:blipFill rotWithShape="1">
          <a:blip r:embed="rId3">
            <a:extLst>
              <a:ext uri="{28A0092B-C50C-407E-A947-70E740481C1C}">
                <a14:useLocalDpi xmlns:a14="http://schemas.microsoft.com/office/drawing/2010/main" val="0"/>
              </a:ext>
            </a:extLst>
          </a:blip>
          <a:srcRect l="11237" t="5304" r="17542" b="11107"/>
          <a:stretch/>
        </p:blipFill>
        <p:spPr>
          <a:xfrm>
            <a:off x="342438" y="1538869"/>
            <a:ext cx="4431065" cy="3467084"/>
          </a:xfrm>
          <a:prstGeom prst="rect">
            <a:avLst/>
          </a:prstGeom>
        </p:spPr>
      </p:pic>
    </p:spTree>
    <p:extLst>
      <p:ext uri="{BB962C8B-B14F-4D97-AF65-F5344CB8AC3E}">
        <p14:creationId xmlns:p14="http://schemas.microsoft.com/office/powerpoint/2010/main" val="270069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06814-E4E8-4705-B170-32524CF12428}"/>
              </a:ext>
            </a:extLst>
          </p:cNvPr>
          <p:cNvSpPr>
            <a:spLocks noGrp="1"/>
          </p:cNvSpPr>
          <p:nvPr>
            <p:ph type="title"/>
          </p:nvPr>
        </p:nvSpPr>
        <p:spPr/>
        <p:txBody>
          <a:bodyPr/>
          <a:lstStyle/>
          <a:p>
            <a:r>
              <a:rPr lang="en-US" sz="4000" dirty="0"/>
              <a:t>Results of the Process</a:t>
            </a:r>
          </a:p>
        </p:txBody>
      </p:sp>
      <p:pic>
        <p:nvPicPr>
          <p:cNvPr id="5" name="Picture 4">
            <a:extLst>
              <a:ext uri="{FF2B5EF4-FFF2-40B4-BE49-F238E27FC236}">
                <a16:creationId xmlns:a16="http://schemas.microsoft.com/office/drawing/2014/main" id="{C466E6D6-A8E7-4A20-9778-8489D9320735}"/>
              </a:ext>
            </a:extLst>
          </p:cNvPr>
          <p:cNvPicPr>
            <a:picLocks noChangeAspect="1"/>
          </p:cNvPicPr>
          <p:nvPr/>
        </p:nvPicPr>
        <p:blipFill rotWithShape="1">
          <a:blip r:embed="rId3"/>
          <a:srcRect r="21143" b="13870"/>
          <a:stretch/>
        </p:blipFill>
        <p:spPr>
          <a:xfrm>
            <a:off x="8201206" y="1384435"/>
            <a:ext cx="3422524" cy="3855579"/>
          </a:xfrm>
          <a:prstGeom prst="rect">
            <a:avLst/>
          </a:prstGeom>
        </p:spPr>
      </p:pic>
      <p:sp>
        <p:nvSpPr>
          <p:cNvPr id="3" name="Content Placeholder 1">
            <a:extLst>
              <a:ext uri="{FF2B5EF4-FFF2-40B4-BE49-F238E27FC236}">
                <a16:creationId xmlns:a16="http://schemas.microsoft.com/office/drawing/2014/main" id="{2A06C7A8-E49F-99D0-4B6D-A90BA2BC409D}"/>
              </a:ext>
            </a:extLst>
          </p:cNvPr>
          <p:cNvSpPr txBox="1">
            <a:spLocks/>
          </p:cNvSpPr>
          <p:nvPr/>
        </p:nvSpPr>
        <p:spPr>
          <a:xfrm>
            <a:off x="203200" y="1229525"/>
            <a:ext cx="7891489" cy="557916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7030A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26AB84"/>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a:t>26% reduction</a:t>
            </a:r>
            <a:r>
              <a:rPr lang="en-US" sz="2500">
                <a:solidFill>
                  <a:srgbClr val="FF0000"/>
                </a:solidFill>
              </a:rPr>
              <a:t> </a:t>
            </a:r>
            <a:r>
              <a:rPr lang="en-US" sz="2500"/>
              <a:t>in total milestones </a:t>
            </a:r>
          </a:p>
          <a:p>
            <a:pPr lvl="2"/>
            <a:r>
              <a:rPr lang="en-US" sz="2300"/>
              <a:t>216 to 159 milestones</a:t>
            </a:r>
          </a:p>
          <a:p>
            <a:pPr lvl="2"/>
            <a:r>
              <a:rPr lang="en-US" sz="2300"/>
              <a:t>25 duplicates removed</a:t>
            </a:r>
          </a:p>
          <a:p>
            <a:pPr lvl="2">
              <a:spcAft>
                <a:spcPts val="600"/>
              </a:spcAft>
            </a:pPr>
            <a:r>
              <a:rPr lang="en-US" sz="2300"/>
              <a:t>Average milestones/checklist reduced from 23 to 13</a:t>
            </a:r>
          </a:p>
          <a:p>
            <a:pPr>
              <a:spcBef>
                <a:spcPts val="1200"/>
              </a:spcBef>
            </a:pPr>
            <a:r>
              <a:rPr lang="en-US" sz="2500"/>
              <a:t>60% of milestones</a:t>
            </a:r>
            <a:r>
              <a:rPr lang="en-US" sz="2500">
                <a:solidFill>
                  <a:srgbClr val="FF0000"/>
                </a:solidFill>
              </a:rPr>
              <a:t> </a:t>
            </a:r>
            <a:r>
              <a:rPr lang="en-US" sz="2500"/>
              <a:t>were retained from original</a:t>
            </a:r>
          </a:p>
          <a:p>
            <a:pPr lvl="2">
              <a:spcBef>
                <a:spcPts val="600"/>
              </a:spcBef>
              <a:spcAft>
                <a:spcPts val="600"/>
              </a:spcAft>
            </a:pPr>
            <a:r>
              <a:rPr lang="en-US" sz="2300"/>
              <a:t>94 retained and 65 new</a:t>
            </a:r>
          </a:p>
          <a:p>
            <a:pPr>
              <a:spcBef>
                <a:spcPts val="600"/>
              </a:spcBef>
              <a:spcAft>
                <a:spcPts val="600"/>
              </a:spcAft>
            </a:pPr>
            <a:r>
              <a:rPr lang="en-US" sz="2500"/>
              <a:t>Majority of retained milestones stayed at the same age</a:t>
            </a:r>
          </a:p>
          <a:p>
            <a:pPr>
              <a:spcBef>
                <a:spcPts val="1200"/>
              </a:spcBef>
              <a:spcAft>
                <a:spcPts val="600"/>
              </a:spcAft>
            </a:pPr>
            <a:r>
              <a:rPr lang="en-US" sz="2500"/>
              <a:t>80% of the final milestones had normative data from </a:t>
            </a:r>
            <a:br>
              <a:rPr lang="en-US" sz="2500"/>
            </a:br>
            <a:r>
              <a:rPr lang="en-US" sz="2500"/>
              <a:t>at least 1 source</a:t>
            </a:r>
          </a:p>
          <a:p>
            <a:pPr>
              <a:spcBef>
                <a:spcPts val="1200"/>
              </a:spcBef>
            </a:pPr>
            <a:r>
              <a:rPr lang="en-US" sz="2500"/>
              <a:t>Evidence for social-emotional and cognitive milestones was particularly hard to find</a:t>
            </a:r>
            <a:endParaRPr lang="en-US" sz="2500" dirty="0"/>
          </a:p>
        </p:txBody>
      </p:sp>
    </p:spTree>
    <p:extLst>
      <p:ext uri="{BB962C8B-B14F-4D97-AF65-F5344CB8AC3E}">
        <p14:creationId xmlns:p14="http://schemas.microsoft.com/office/powerpoint/2010/main" val="154141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78275-44F7-4518-B2C8-C90A6E5383D8}"/>
              </a:ext>
            </a:extLst>
          </p:cNvPr>
          <p:cNvSpPr>
            <a:spLocks noGrp="1"/>
          </p:cNvSpPr>
          <p:nvPr>
            <p:ph idx="1"/>
          </p:nvPr>
        </p:nvSpPr>
        <p:spPr>
          <a:xfrm>
            <a:off x="652624" y="4787151"/>
            <a:ext cx="5880856" cy="1979409"/>
          </a:xfrm>
          <a:solidFill>
            <a:schemeClr val="bg1"/>
          </a:solidFill>
          <a:ln>
            <a:solidFill>
              <a:srgbClr val="6CC7B8"/>
            </a:solidFill>
          </a:ln>
        </p:spPr>
        <p:txBody>
          <a:bodyPr>
            <a:normAutofit/>
          </a:bodyPr>
          <a:lstStyle/>
          <a:p>
            <a:pPr marL="0" indent="0">
              <a:buNone/>
            </a:pPr>
            <a:r>
              <a:rPr lang="en-US" sz="2200" b="1" dirty="0"/>
              <a:t>Zero to Three</a:t>
            </a:r>
            <a:br>
              <a:rPr lang="en-US" sz="2000" b="1" dirty="0"/>
            </a:br>
            <a:br>
              <a:rPr lang="en-US" sz="1000" dirty="0"/>
            </a:br>
            <a:r>
              <a:rPr lang="en-US" sz="1600" u="sng" dirty="0">
                <a:solidFill>
                  <a:srgbClr val="5A4099"/>
                </a:solidFill>
                <a:hlinkClick r:id="rId3">
                  <a:extLst>
                    <a:ext uri="{A12FA001-AC4F-418D-AE19-62706E023703}">
                      <ahyp:hlinkClr xmlns:ahyp="http://schemas.microsoft.com/office/drawing/2018/hyperlinkcolor" val="tx"/>
                    </a:ext>
                  </a:extLst>
                </a:hlinkClick>
              </a:rPr>
              <a:t>Leading Early Childhood Development Nonprofit Applauds New Pediatric Milestones • ZERO TO THREE</a:t>
            </a:r>
            <a:endParaRPr lang="en-US" sz="1600" u="sng" dirty="0">
              <a:solidFill>
                <a:srgbClr val="5A4099"/>
              </a:solidFill>
            </a:endParaRPr>
          </a:p>
          <a:p>
            <a:pPr lvl="1"/>
            <a:r>
              <a:rPr lang="en-US" sz="1400" dirty="0"/>
              <a:t>“By moving … specific milestones from 50% to 75%, we will be able to move away from ‘wait and see’ to a more direct and targeted approach. When we know what our children are facing, we can move toward earlier intervention and, ultimately, better outcomes.”</a:t>
            </a:r>
          </a:p>
        </p:txBody>
      </p:sp>
      <p:sp>
        <p:nvSpPr>
          <p:cNvPr id="5" name="Title 4">
            <a:extLst>
              <a:ext uri="{FF2B5EF4-FFF2-40B4-BE49-F238E27FC236}">
                <a16:creationId xmlns:a16="http://schemas.microsoft.com/office/drawing/2014/main" id="{8E3FAFF5-24A2-4A94-B416-C3C431B296A1}"/>
              </a:ext>
            </a:extLst>
          </p:cNvPr>
          <p:cNvSpPr>
            <a:spLocks noGrp="1"/>
          </p:cNvSpPr>
          <p:nvPr>
            <p:ph type="title"/>
          </p:nvPr>
        </p:nvSpPr>
        <p:spPr>
          <a:xfrm>
            <a:off x="381000" y="197579"/>
            <a:ext cx="9546236" cy="685800"/>
          </a:xfrm>
        </p:spPr>
        <p:txBody>
          <a:bodyPr/>
          <a:lstStyle/>
          <a:p>
            <a:r>
              <a:rPr lang="en-US" sz="4000" dirty="0"/>
              <a:t>Support from Leaders in the Field</a:t>
            </a:r>
          </a:p>
        </p:txBody>
      </p:sp>
      <p:sp>
        <p:nvSpPr>
          <p:cNvPr id="3" name="Content Placeholder 1">
            <a:extLst>
              <a:ext uri="{FF2B5EF4-FFF2-40B4-BE49-F238E27FC236}">
                <a16:creationId xmlns:a16="http://schemas.microsoft.com/office/drawing/2014/main" id="{4A53DBFC-0621-DF05-95ED-850D4B6E72C5}"/>
              </a:ext>
            </a:extLst>
          </p:cNvPr>
          <p:cNvSpPr txBox="1">
            <a:spLocks/>
          </p:cNvSpPr>
          <p:nvPr/>
        </p:nvSpPr>
        <p:spPr>
          <a:xfrm>
            <a:off x="652624" y="1285331"/>
            <a:ext cx="5880856" cy="3351215"/>
          </a:xfrm>
          <a:prstGeom prst="rect">
            <a:avLst/>
          </a:prstGeom>
          <a:ln>
            <a:solidFill>
              <a:srgbClr val="6CC7B8"/>
            </a:solidFill>
          </a:ln>
        </p:spPr>
        <p:txBody>
          <a:bodyPr vert="horz" lIns="91440" tIns="45720" rIns="91440" bIns="45720" rtlCol="0">
            <a:normAutofit lnSpcReduction="10000"/>
          </a:bodyPr>
          <a:lstStyle>
            <a:lvl1pPr marL="342900" indent="-342900" algn="l" defTabSz="914400" rtl="0" eaLnBrk="1" latinLnBrk="0" hangingPunct="1">
              <a:spcBef>
                <a:spcPct val="20000"/>
              </a:spcBef>
              <a:buClr>
                <a:srgbClr val="7030A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26AB84"/>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600"/>
              </a:spcBef>
              <a:buNone/>
            </a:pPr>
            <a:r>
              <a:rPr lang="en-US" sz="2200" b="1" dirty="0"/>
              <a:t>Dr. Paul Dworkin, Help Me Grow National Center</a:t>
            </a:r>
            <a:br>
              <a:rPr lang="en-US" sz="2000" b="1" dirty="0"/>
            </a:br>
            <a:br>
              <a:rPr lang="en-US" sz="800" b="1" dirty="0"/>
            </a:br>
            <a:r>
              <a:rPr lang="en-US" sz="1600" u="sng" dirty="0">
                <a:solidFill>
                  <a:srgbClr val="5A4099"/>
                </a:solidFill>
                <a:hlinkClick r:id="rId4">
                  <a:extLst>
                    <a:ext uri="{A12FA001-AC4F-418D-AE19-62706E023703}">
                      <ahyp:hlinkClr xmlns:ahyp="http://schemas.microsoft.com/office/drawing/2018/hyperlinkcolor" val="tx"/>
                    </a:ext>
                  </a:extLst>
                </a:hlinkClick>
              </a:rPr>
              <a:t>Strengthening Developmental Surveillance to Enhance Developmental Promotion and Early Detection | Help Me Grow National Center</a:t>
            </a:r>
            <a:endParaRPr lang="en-US" sz="1800" u="sng" dirty="0">
              <a:solidFill>
                <a:srgbClr val="5A4099"/>
              </a:solidFill>
            </a:endParaRPr>
          </a:p>
          <a:p>
            <a:pPr lvl="1">
              <a:lnSpc>
                <a:spcPct val="110000"/>
              </a:lnSpc>
              <a:spcBef>
                <a:spcPts val="600"/>
              </a:spcBef>
            </a:pPr>
            <a:r>
              <a:rPr lang="en-US" sz="1400" dirty="0"/>
              <a:t>“Simply a reflection of the intent to more clearly identify children who are lagging behind the majority of their peers and to encourage a closer look at children, through such methods as screening, when they are not meeting age expectations.”</a:t>
            </a:r>
          </a:p>
          <a:p>
            <a:pPr lvl="1">
              <a:lnSpc>
                <a:spcPct val="110000"/>
              </a:lnSpc>
              <a:spcBef>
                <a:spcPts val="600"/>
              </a:spcBef>
            </a:pPr>
            <a:r>
              <a:rPr lang="en-US" sz="1400" dirty="0"/>
              <a:t>“For those who understand the intent and purposes of this revision, the new CDC developmental checklists should be a welcome addition to our developmental monitoring and early detection strategies.”</a:t>
            </a:r>
          </a:p>
        </p:txBody>
      </p:sp>
      <p:sp>
        <p:nvSpPr>
          <p:cNvPr id="4" name="Content Placeholder 1">
            <a:extLst>
              <a:ext uri="{FF2B5EF4-FFF2-40B4-BE49-F238E27FC236}">
                <a16:creationId xmlns:a16="http://schemas.microsoft.com/office/drawing/2014/main" id="{7100F4E1-936D-184E-ED82-FFDE768D8A63}"/>
              </a:ext>
            </a:extLst>
          </p:cNvPr>
          <p:cNvSpPr txBox="1">
            <a:spLocks/>
          </p:cNvSpPr>
          <p:nvPr/>
        </p:nvSpPr>
        <p:spPr>
          <a:xfrm>
            <a:off x="6648226" y="1285331"/>
            <a:ext cx="5335801" cy="3964402"/>
          </a:xfrm>
          <a:prstGeom prst="rect">
            <a:avLst/>
          </a:prstGeom>
          <a:ln>
            <a:solidFill>
              <a:srgbClr val="6CC7B8"/>
            </a:solidFill>
          </a:ln>
        </p:spPr>
        <p:txBody>
          <a:bodyPr vert="horz" lIns="91440" tIns="45720" rIns="91440" bIns="45720" rtlCol="0">
            <a:normAutofit/>
          </a:bodyPr>
          <a:lstStyle>
            <a:lvl1pPr marL="342900" indent="-342900" algn="l" defTabSz="914400" rtl="0" eaLnBrk="1" latinLnBrk="0" hangingPunct="1">
              <a:spcBef>
                <a:spcPct val="20000"/>
              </a:spcBef>
              <a:buClr>
                <a:srgbClr val="7030A0"/>
              </a:buClr>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26AB84"/>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200" b="1" dirty="0"/>
              <a:t>Dr. Barbara Howard, Johns Hopkins University, creator of CHADIS</a:t>
            </a:r>
            <a:br>
              <a:rPr lang="en-US" sz="2000" b="1" dirty="0"/>
            </a:br>
            <a:br>
              <a:rPr lang="en-US" sz="900" b="1" dirty="0"/>
            </a:br>
            <a:r>
              <a:rPr lang="en-US" sz="1600" u="sng" dirty="0">
                <a:solidFill>
                  <a:srgbClr val="5A4099"/>
                </a:solidFill>
                <a:hlinkClick r:id="rId5">
                  <a:extLst>
                    <a:ext uri="{A12FA001-AC4F-418D-AE19-62706E023703}">
                      <ahyp:hlinkClr xmlns:ahyp="http://schemas.microsoft.com/office/drawing/2018/hyperlinkcolor" val="tx"/>
                    </a:ext>
                  </a:extLst>
                </a:hlinkClick>
              </a:rPr>
              <a:t>What Can Be New About Developmental Milestones? (medscape.com)</a:t>
            </a:r>
            <a:endParaRPr lang="en-US" sz="1600" u="sng" dirty="0">
              <a:solidFill>
                <a:srgbClr val="5A4099"/>
              </a:solidFill>
            </a:endParaRPr>
          </a:p>
          <a:p>
            <a:pPr lvl="1">
              <a:spcBef>
                <a:spcPts val="600"/>
              </a:spcBef>
            </a:pPr>
            <a:r>
              <a:rPr lang="en-US" sz="1400" dirty="0"/>
              <a:t>“As primary care providers, we not only need to detect children at risk for developmental problems but also promote and celebrate developmental progress. I hope that changing the threshold for concern to 75% will allow for a more positive review with the family ...”</a:t>
            </a:r>
          </a:p>
          <a:p>
            <a:pPr lvl="1">
              <a:spcBef>
                <a:spcPts val="600"/>
              </a:spcBef>
            </a:pPr>
            <a:r>
              <a:rPr lang="en-US" sz="1400" dirty="0"/>
              <a:t>“The recommended "use of validated screening tools" when the new milestones are not met give us an objective tool to share with parents, more confidence in when referral is warranted … and baseline documentation from which we can "track" referrals, progress, and, hopefully, better outcomes.”</a:t>
            </a:r>
          </a:p>
        </p:txBody>
      </p:sp>
    </p:spTree>
    <p:extLst>
      <p:ext uri="{BB962C8B-B14F-4D97-AF65-F5344CB8AC3E}">
        <p14:creationId xmlns:p14="http://schemas.microsoft.com/office/powerpoint/2010/main" val="2047793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B63F29-934A-45F1-B4C3-F41BDA257C56}"/>
              </a:ext>
            </a:extLst>
          </p:cNvPr>
          <p:cNvSpPr>
            <a:spLocks noGrp="1"/>
          </p:cNvSpPr>
          <p:nvPr>
            <p:ph idx="1"/>
          </p:nvPr>
        </p:nvSpPr>
        <p:spPr>
          <a:xfrm>
            <a:off x="323850" y="1731962"/>
            <a:ext cx="6322278" cy="4038599"/>
          </a:xfrm>
        </p:spPr>
        <p:txBody>
          <a:bodyPr>
            <a:normAutofit/>
          </a:bodyPr>
          <a:lstStyle/>
          <a:p>
            <a:pPr marL="0" indent="0">
              <a:buNone/>
            </a:pPr>
            <a:r>
              <a:rPr lang="en-US" sz="2500" b="1" dirty="0"/>
              <a:t>Detailed information on CDC’s developmental milestones and the 2022 revisions can be found in</a:t>
            </a:r>
          </a:p>
          <a:p>
            <a:pPr marL="0" indent="0">
              <a:buNone/>
            </a:pPr>
            <a:endParaRPr lang="en-US" sz="2500" i="1" dirty="0"/>
          </a:p>
          <a:p>
            <a:pPr marL="400050" lvl="1" indent="0">
              <a:lnSpc>
                <a:spcPct val="110000"/>
              </a:lnSpc>
              <a:spcBef>
                <a:spcPts val="0"/>
              </a:spcBef>
              <a:buNone/>
            </a:pPr>
            <a:r>
              <a:rPr lang="en-US" sz="2500" i="1" dirty="0"/>
              <a:t>Evidence-Informed Milestones for Developmental Surveillance Tools. </a:t>
            </a:r>
          </a:p>
          <a:p>
            <a:pPr marL="400050" lvl="1" indent="0">
              <a:lnSpc>
                <a:spcPct val="110000"/>
              </a:lnSpc>
              <a:spcBef>
                <a:spcPts val="0"/>
              </a:spcBef>
              <a:buNone/>
            </a:pPr>
            <a:r>
              <a:rPr lang="en-US" sz="2500" i="1" dirty="0"/>
              <a:t>Pediatrics.2022;149(3):e2021052138.</a:t>
            </a:r>
          </a:p>
          <a:p>
            <a:pPr marL="400050" lvl="1" indent="0">
              <a:lnSpc>
                <a:spcPct val="110000"/>
              </a:lnSpc>
              <a:spcBef>
                <a:spcPts val="0"/>
              </a:spcBef>
              <a:buNone/>
            </a:pPr>
            <a:endParaRPr lang="en-US" sz="2500" i="1" dirty="0"/>
          </a:p>
          <a:p>
            <a:pPr marL="400050" lvl="1" indent="0">
              <a:buNone/>
            </a:pPr>
            <a:r>
              <a:rPr lang="en-US" sz="2200" dirty="0">
                <a:hlinkClick r:id="rId3"/>
              </a:rPr>
              <a:t>https://doi.org/10.1542/peds.2021-052138</a:t>
            </a:r>
            <a:endParaRPr lang="en-US" sz="2200" dirty="0"/>
          </a:p>
          <a:p>
            <a:endParaRPr lang="en-US" dirty="0"/>
          </a:p>
        </p:txBody>
      </p:sp>
      <p:pic>
        <p:nvPicPr>
          <p:cNvPr id="7" name="Picture Placeholder 6" descr="A picture containing person, dining table&#10;&#10;Description automatically generated">
            <a:extLst>
              <a:ext uri="{FF2B5EF4-FFF2-40B4-BE49-F238E27FC236}">
                <a16:creationId xmlns:a16="http://schemas.microsoft.com/office/drawing/2014/main" id="{02751A60-478C-462C-8808-9A504ABFE479}"/>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4207" t="-1787" r="321" b="1787"/>
          <a:stretch/>
        </p:blipFill>
        <p:spPr>
          <a:xfrm>
            <a:off x="7002404" y="1731962"/>
            <a:ext cx="4860341" cy="3728802"/>
          </a:xfrm>
        </p:spPr>
      </p:pic>
      <p:sp>
        <p:nvSpPr>
          <p:cNvPr id="4" name="Title 3">
            <a:extLst>
              <a:ext uri="{FF2B5EF4-FFF2-40B4-BE49-F238E27FC236}">
                <a16:creationId xmlns:a16="http://schemas.microsoft.com/office/drawing/2014/main" id="{996158DF-527A-4A36-BA04-0ACA5ECA974D}"/>
              </a:ext>
            </a:extLst>
          </p:cNvPr>
          <p:cNvSpPr>
            <a:spLocks noGrp="1"/>
          </p:cNvSpPr>
          <p:nvPr>
            <p:ph type="title"/>
          </p:nvPr>
        </p:nvSpPr>
        <p:spPr/>
        <p:txBody>
          <a:bodyPr/>
          <a:lstStyle/>
          <a:p>
            <a:r>
              <a:rPr lang="en-US" sz="4000" i="1" dirty="0"/>
              <a:t>Pediatrics </a:t>
            </a:r>
            <a:r>
              <a:rPr lang="en-US" sz="4000" dirty="0"/>
              <a:t>March 2022</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8A568AB-3210-4D61-985F-8A0C6500E2C6}"/>
                  </a:ext>
                </a:extLst>
              </p14:cNvPr>
              <p14:cNvContentPartPr/>
              <p14:nvPr/>
            </p14:nvContentPartPr>
            <p14:xfrm>
              <a:off x="2759425" y="2854377"/>
              <a:ext cx="360" cy="720"/>
            </p14:xfrm>
          </p:contentPart>
        </mc:Choice>
        <mc:Fallback xmlns="">
          <p:pic>
            <p:nvPicPr>
              <p:cNvPr id="5" name="Ink 4">
                <a:extLst>
                  <a:ext uri="{FF2B5EF4-FFF2-40B4-BE49-F238E27FC236}">
                    <a16:creationId xmlns:a16="http://schemas.microsoft.com/office/drawing/2014/main" id="{38A568AB-3210-4D61-985F-8A0C6500E2C6}"/>
                  </a:ext>
                </a:extLst>
              </p:cNvPr>
              <p:cNvPicPr/>
              <p:nvPr/>
            </p:nvPicPr>
            <p:blipFill>
              <a:blip r:embed="rId7"/>
              <a:stretch>
                <a:fillRect/>
              </a:stretch>
            </p:blipFill>
            <p:spPr>
              <a:xfrm>
                <a:off x="2755105" y="2850057"/>
                <a:ext cx="9000" cy="9360"/>
              </a:xfrm>
              <a:prstGeom prst="rect">
                <a:avLst/>
              </a:prstGeom>
            </p:spPr>
          </p:pic>
        </mc:Fallback>
      </mc:AlternateContent>
    </p:spTree>
    <p:extLst>
      <p:ext uri="{BB962C8B-B14F-4D97-AF65-F5344CB8AC3E}">
        <p14:creationId xmlns:p14="http://schemas.microsoft.com/office/powerpoint/2010/main" val="570719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D855D4-A7DF-9C6A-656F-9D201C3A23F5}"/>
              </a:ext>
            </a:extLst>
          </p:cNvPr>
          <p:cNvSpPr>
            <a:spLocks noGrp="1"/>
          </p:cNvSpPr>
          <p:nvPr>
            <p:ph type="body" sz="quarter" idx="10"/>
          </p:nvPr>
        </p:nvSpPr>
        <p:spPr/>
        <p:txBody>
          <a:bodyPr>
            <a:normAutofit/>
          </a:bodyPr>
          <a:lstStyle/>
          <a:p>
            <a:r>
              <a:rPr lang="en-US" sz="3600" b="1" dirty="0"/>
              <a:t>More than Milestones</a:t>
            </a:r>
          </a:p>
        </p:txBody>
      </p:sp>
    </p:spTree>
    <p:extLst>
      <p:ext uri="{BB962C8B-B14F-4D97-AF65-F5344CB8AC3E}">
        <p14:creationId xmlns:p14="http://schemas.microsoft.com/office/powerpoint/2010/main" val="1901608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493362" y="1615700"/>
            <a:ext cx="10293457" cy="3949528"/>
          </a:xfrm>
        </p:spPr>
        <p:txBody>
          <a:bodyPr>
            <a:normAutofit/>
          </a:bodyPr>
          <a:lstStyle/>
          <a:p>
            <a:pPr marL="0" indent="0">
              <a:buNone/>
            </a:pPr>
            <a:r>
              <a:rPr lang="en-US" sz="2800" b="1" dirty="0"/>
              <a:t>Other important things to share with the doctor </a:t>
            </a:r>
            <a:endParaRPr lang="en-US" sz="2800" dirty="0"/>
          </a:p>
          <a:p>
            <a:r>
              <a:rPr lang="en-US" sz="2800" dirty="0"/>
              <a:t>What are some things you and your child do together? </a:t>
            </a:r>
          </a:p>
          <a:p>
            <a:r>
              <a:rPr lang="en-US" sz="2800" dirty="0"/>
              <a:t>What are some things your child likes to do? </a:t>
            </a:r>
          </a:p>
          <a:p>
            <a:r>
              <a:rPr lang="en-US" sz="2800" dirty="0"/>
              <a:t>Is there anything your child does or does not do that concerns you? </a:t>
            </a:r>
          </a:p>
          <a:p>
            <a:r>
              <a:rPr lang="en-US" sz="2800" dirty="0"/>
              <a:t>Has your child lost any skills they once had? </a:t>
            </a:r>
          </a:p>
          <a:p>
            <a:r>
              <a:rPr lang="en-US" sz="2800" dirty="0"/>
              <a:t>Was your child born prematurely? </a:t>
            </a:r>
          </a:p>
          <a:p>
            <a:r>
              <a:rPr lang="en-US" sz="2800" dirty="0"/>
              <a:t>Does your child have any special healthcare needs? </a:t>
            </a:r>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p:txBody>
          <a:bodyPr/>
          <a:lstStyle/>
          <a:p>
            <a:r>
              <a:rPr lang="en-US" sz="4000" dirty="0"/>
              <a:t>Open-Ended Questions</a:t>
            </a:r>
          </a:p>
        </p:txBody>
      </p:sp>
    </p:spTree>
    <p:extLst>
      <p:ext uri="{BB962C8B-B14F-4D97-AF65-F5344CB8AC3E}">
        <p14:creationId xmlns:p14="http://schemas.microsoft.com/office/powerpoint/2010/main" val="374578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1D82A7-ACCF-4391-80A3-769085FCDF38}"/>
              </a:ext>
            </a:extLst>
          </p:cNvPr>
          <p:cNvSpPr>
            <a:spLocks noGrp="1"/>
          </p:cNvSpPr>
          <p:nvPr>
            <p:ph idx="1"/>
          </p:nvPr>
        </p:nvSpPr>
        <p:spPr>
          <a:xfrm>
            <a:off x="332408" y="1472663"/>
            <a:ext cx="6475392" cy="5473700"/>
          </a:xfrm>
        </p:spPr>
        <p:txBody>
          <a:bodyPr>
            <a:noAutofit/>
          </a:bodyPr>
          <a:lstStyle/>
          <a:p>
            <a:r>
              <a:rPr lang="en-US" sz="2500" dirty="0"/>
              <a:t>The checklists align with well-child check-up (health supervision visits)</a:t>
            </a:r>
          </a:p>
          <a:p>
            <a:r>
              <a:rPr lang="en-US" sz="2500" dirty="0"/>
              <a:t>Informs families </a:t>
            </a:r>
          </a:p>
          <a:p>
            <a:pPr lvl="1">
              <a:buFont typeface="Wingdings" panose="05000000000000000000" pitchFamily="2" charset="2"/>
              <a:buChar char="ü"/>
            </a:pPr>
            <a:r>
              <a:rPr lang="en-US" sz="2500" dirty="0"/>
              <a:t>about developmental surveillance at </a:t>
            </a:r>
            <a:r>
              <a:rPr lang="en-US" sz="2500" b="1" dirty="0"/>
              <a:t>each</a:t>
            </a:r>
            <a:r>
              <a:rPr lang="en-US" sz="2500" dirty="0"/>
              <a:t> visit</a:t>
            </a:r>
          </a:p>
          <a:p>
            <a:pPr lvl="1">
              <a:buFont typeface="Wingdings" panose="05000000000000000000" pitchFamily="2" charset="2"/>
              <a:buChar char="ü"/>
            </a:pPr>
            <a:r>
              <a:rPr lang="en-US" sz="2500" dirty="0"/>
              <a:t>when general developmental (9, 18, and 30 months) and autism screenings (18 and 24 months) are due</a:t>
            </a:r>
          </a:p>
          <a:p>
            <a:r>
              <a:rPr lang="en-US" sz="2500" i="1" dirty="0"/>
              <a:t>CDC’s</a:t>
            </a:r>
            <a:r>
              <a:rPr lang="en-US" sz="2500" dirty="0"/>
              <a:t> </a:t>
            </a:r>
            <a:r>
              <a:rPr lang="en-US" sz="2500" i="1" dirty="0"/>
              <a:t>Milestone Tracker </a:t>
            </a:r>
            <a:r>
              <a:rPr lang="en-US" sz="2500" dirty="0"/>
              <a:t>app reminds families of upcoming recommended well-visits, to schedule an appointment, and to complete the checklist</a:t>
            </a:r>
          </a:p>
        </p:txBody>
      </p:sp>
      <p:sp>
        <p:nvSpPr>
          <p:cNvPr id="4" name="Title 3">
            <a:extLst>
              <a:ext uri="{FF2B5EF4-FFF2-40B4-BE49-F238E27FC236}">
                <a16:creationId xmlns:a16="http://schemas.microsoft.com/office/drawing/2014/main" id="{6BC53CC3-66E6-4F44-BD74-4508750B892E}"/>
              </a:ext>
            </a:extLst>
          </p:cNvPr>
          <p:cNvSpPr>
            <a:spLocks noGrp="1"/>
          </p:cNvSpPr>
          <p:nvPr>
            <p:ph type="title"/>
          </p:nvPr>
        </p:nvSpPr>
        <p:spPr>
          <a:xfrm>
            <a:off x="0" y="87682"/>
            <a:ext cx="11988800" cy="933855"/>
          </a:xfrm>
        </p:spPr>
        <p:txBody>
          <a:bodyPr/>
          <a:lstStyle/>
          <a:p>
            <a:r>
              <a:rPr lang="en-US" sz="4000" dirty="0"/>
              <a:t>Reminders for Visits &amp; Screenings</a:t>
            </a:r>
          </a:p>
        </p:txBody>
      </p:sp>
      <p:pic>
        <p:nvPicPr>
          <p:cNvPr id="8" name="Picture 5">
            <a:extLst>
              <a:ext uri="{FF2B5EF4-FFF2-40B4-BE49-F238E27FC236}">
                <a16:creationId xmlns:a16="http://schemas.microsoft.com/office/drawing/2014/main" id="{DB704D8A-8CE1-413A-9B81-25EECFDE0B73}"/>
              </a:ext>
            </a:extLst>
          </p:cNvPr>
          <p:cNvPicPr>
            <a:picLocks noGrp="1" noChangeAspect="1"/>
          </p:cNvPicPr>
          <p:nvPr>
            <p:ph type="pic" sz="quarter" idx="10"/>
          </p:nvPr>
        </p:nvPicPr>
        <p:blipFill>
          <a:blip r:embed="rId3"/>
          <a:srcRect l="939" r="939"/>
          <a:stretch>
            <a:fillRect/>
          </a:stretch>
        </p:blipFill>
        <p:spPr>
          <a:xfrm>
            <a:off x="7366696" y="1208936"/>
            <a:ext cx="4574970" cy="547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86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0B9F-8C39-47DA-AF0B-9ADB3F09772E}"/>
              </a:ext>
            </a:extLst>
          </p:cNvPr>
          <p:cNvSpPr>
            <a:spLocks noGrp="1"/>
          </p:cNvSpPr>
          <p:nvPr>
            <p:ph idx="1"/>
          </p:nvPr>
        </p:nvSpPr>
        <p:spPr>
          <a:xfrm>
            <a:off x="4726984" y="1475333"/>
            <a:ext cx="7062272" cy="4974773"/>
          </a:xfrm>
        </p:spPr>
        <p:txBody>
          <a:bodyPr>
            <a:noAutofit/>
          </a:bodyPr>
          <a:lstStyle/>
          <a:p>
            <a:pPr>
              <a:spcAft>
                <a:spcPts val="1200"/>
              </a:spcAft>
            </a:pPr>
            <a:r>
              <a:rPr lang="en-US" sz="2500" dirty="0"/>
              <a:t>Family-friendly language at a </a:t>
            </a:r>
            <a:r>
              <a:rPr lang="en-US" sz="2500" dirty="0">
                <a:effectLst/>
              </a:rPr>
              <a:t>5th–7th </a:t>
            </a:r>
            <a:r>
              <a:rPr lang="en-US" sz="2500" dirty="0"/>
              <a:t>grade </a:t>
            </a:r>
            <a:br>
              <a:rPr lang="en-US" sz="2500" dirty="0"/>
            </a:br>
            <a:r>
              <a:rPr lang="en-US" sz="2500" dirty="0"/>
              <a:t>reading level</a:t>
            </a:r>
          </a:p>
          <a:p>
            <a:pPr>
              <a:spcAft>
                <a:spcPts val="1200"/>
              </a:spcAft>
            </a:pPr>
            <a:r>
              <a:rPr lang="en-US" sz="2500" dirty="0"/>
              <a:t>Milestones observable in natural settings</a:t>
            </a:r>
          </a:p>
          <a:p>
            <a:pPr>
              <a:spcAft>
                <a:spcPts val="1200"/>
              </a:spcAft>
            </a:pPr>
            <a:r>
              <a:rPr lang="en-US" sz="2500" dirty="0">
                <a:solidFill>
                  <a:srgbClr val="000000"/>
                </a:solidFill>
              </a:rPr>
              <a:t>C</a:t>
            </a:r>
            <a:r>
              <a:rPr lang="en-US" sz="2500" dirty="0"/>
              <a:t>ognitive testing of the milestones done with families from different backgrounds</a:t>
            </a:r>
          </a:p>
          <a:p>
            <a:pPr>
              <a:spcAft>
                <a:spcPts val="1200"/>
              </a:spcAft>
            </a:pPr>
            <a:r>
              <a:rPr lang="en-US" sz="2500" dirty="0"/>
              <a:t>Available in </a:t>
            </a:r>
            <a:r>
              <a:rPr lang="en-US" sz="2500" dirty="0">
                <a:hlinkClick r:id="rId3"/>
              </a:rPr>
              <a:t>multiple languages</a:t>
            </a:r>
            <a:endParaRPr lang="en-US" sz="2500" dirty="0">
              <a:highlight>
                <a:srgbClr val="FFFF00"/>
              </a:highlight>
            </a:endParaRPr>
          </a:p>
          <a:p>
            <a:pPr>
              <a:spcAft>
                <a:spcPts val="1200"/>
              </a:spcAft>
            </a:pPr>
            <a:r>
              <a:rPr lang="en-US" sz="2500" dirty="0">
                <a:solidFill>
                  <a:srgbClr val="000000"/>
                </a:solidFill>
                <a:ea typeface="Calibri" panose="020F0502020204030204" pitchFamily="34" charset="0"/>
              </a:rPr>
              <a:t>Free and accessible</a:t>
            </a:r>
          </a:p>
        </p:txBody>
      </p:sp>
      <p:sp>
        <p:nvSpPr>
          <p:cNvPr id="4" name="Title 3">
            <a:extLst>
              <a:ext uri="{FF2B5EF4-FFF2-40B4-BE49-F238E27FC236}">
                <a16:creationId xmlns:a16="http://schemas.microsoft.com/office/drawing/2014/main" id="{0304F153-5082-40DF-AC76-7FAC30685B01}"/>
              </a:ext>
            </a:extLst>
          </p:cNvPr>
          <p:cNvSpPr>
            <a:spLocks noGrp="1"/>
          </p:cNvSpPr>
          <p:nvPr>
            <p:ph type="title"/>
          </p:nvPr>
        </p:nvSpPr>
        <p:spPr>
          <a:xfrm>
            <a:off x="286719" y="163796"/>
            <a:ext cx="8229600" cy="685800"/>
          </a:xfrm>
        </p:spPr>
        <p:txBody>
          <a:bodyPr/>
          <a:lstStyle/>
          <a:p>
            <a:r>
              <a:rPr lang="en-US" sz="4000" dirty="0">
                <a:latin typeface="Century Gothic"/>
              </a:rPr>
              <a:t>Relatable and Accessible</a:t>
            </a:r>
            <a:endParaRPr lang="en-US" dirty="0">
              <a:latin typeface="Century Gothic"/>
            </a:endParaRPr>
          </a:p>
        </p:txBody>
      </p:sp>
      <p:pic>
        <p:nvPicPr>
          <p:cNvPr id="7" name="Picture Placeholder 6">
            <a:extLst>
              <a:ext uri="{FF2B5EF4-FFF2-40B4-BE49-F238E27FC236}">
                <a16:creationId xmlns:a16="http://schemas.microsoft.com/office/drawing/2014/main" id="{70723B43-0959-4C6B-8A90-FFCCB52EFF49}"/>
              </a:ext>
            </a:extLst>
          </p:cNvPr>
          <p:cNvPicPr>
            <a:picLocks noGrp="1" noChangeAspect="1"/>
          </p:cNvPicPr>
          <p:nvPr>
            <p:ph type="pic" sz="quarter" idx="10"/>
          </p:nvPr>
        </p:nvPicPr>
        <p:blipFill>
          <a:blip r:embed="rId4"/>
          <a:srcRect l="6565" r="6565"/>
          <a:stretch>
            <a:fillRect/>
          </a:stretch>
        </p:blipFill>
        <p:spPr>
          <a:xfrm>
            <a:off x="402744" y="1475333"/>
            <a:ext cx="3866185" cy="4553507"/>
          </a:xfrm>
          <a:prstGeom prst="rect">
            <a:avLst/>
          </a:prstGeom>
        </p:spPr>
      </p:pic>
    </p:spTree>
    <p:extLst>
      <p:ext uri="{BB962C8B-B14F-4D97-AF65-F5344CB8AC3E}">
        <p14:creationId xmlns:p14="http://schemas.microsoft.com/office/powerpoint/2010/main" val="46051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338380" y="1371657"/>
            <a:ext cx="11515240" cy="5372746"/>
          </a:xfrm>
        </p:spPr>
        <p:txBody>
          <a:bodyPr>
            <a:normAutofit/>
          </a:bodyPr>
          <a:lstStyle/>
          <a:p>
            <a:pPr>
              <a:spcAft>
                <a:spcPts val="1200"/>
              </a:spcAft>
            </a:pPr>
            <a:r>
              <a:rPr lang="en-US" sz="2500" dirty="0">
                <a:effectLst/>
                <a:latin typeface="+mj-lt"/>
              </a:rPr>
              <a:t>“When to act early” milestones are no longer on a separate list, though 77% are still represented in the revised checklists.</a:t>
            </a:r>
          </a:p>
          <a:p>
            <a:pPr>
              <a:spcAft>
                <a:spcPts val="1200"/>
              </a:spcAft>
            </a:pPr>
            <a:r>
              <a:rPr lang="en-US" sz="2500" dirty="0">
                <a:effectLst/>
                <a:latin typeface="+mj-lt"/>
              </a:rPr>
              <a:t>Many of the eliminated “when to act early” milestones were subjective or physical exam findings and not actual milestones. </a:t>
            </a:r>
          </a:p>
          <a:p>
            <a:pPr>
              <a:spcAft>
                <a:spcPts val="1200"/>
              </a:spcAft>
            </a:pPr>
            <a:r>
              <a:rPr lang="en-US" sz="2500" dirty="0">
                <a:effectLst/>
                <a:latin typeface="+mj-lt"/>
              </a:rPr>
              <a:t>On the new checklists, since the milestones represent those that </a:t>
            </a:r>
            <a:r>
              <a:rPr lang="en-US" sz="2500" b="1" u="sng" dirty="0">
                <a:latin typeface="+mj-lt"/>
              </a:rPr>
              <a:t>MOST</a:t>
            </a:r>
            <a:r>
              <a:rPr lang="en-US" sz="2500" dirty="0">
                <a:effectLst/>
                <a:latin typeface="+mj-lt"/>
              </a:rPr>
              <a:t> (at least 75% of children) would be expected to achieve, missing any milestone could warrant formal screening.</a:t>
            </a:r>
          </a:p>
          <a:p>
            <a:pPr>
              <a:spcAft>
                <a:spcPts val="1200"/>
              </a:spcAft>
            </a:pPr>
            <a:r>
              <a:rPr lang="en-US" sz="2500" dirty="0">
                <a:effectLst/>
                <a:latin typeface="+mj-lt"/>
              </a:rPr>
              <a:t>Open-ended questions can help identify concerns as well</a:t>
            </a:r>
          </a:p>
          <a:p>
            <a:pPr lvl="1">
              <a:spcAft>
                <a:spcPts val="1200"/>
              </a:spcAft>
            </a:pPr>
            <a:r>
              <a:rPr lang="en-US" sz="2500" dirty="0">
                <a:effectLst/>
                <a:latin typeface="+mj-lt"/>
              </a:rPr>
              <a:t>“Is there anything your child is doing or is not doing that concerns you?”</a:t>
            </a:r>
          </a:p>
          <a:p>
            <a:pPr lvl="1">
              <a:spcAft>
                <a:spcPts val="1200"/>
              </a:spcAft>
            </a:pPr>
            <a:r>
              <a:rPr lang="en-US" sz="2500" dirty="0">
                <a:effectLst/>
                <a:latin typeface="+mj-lt"/>
              </a:rPr>
              <a:t>“Has your child lost any skills </a:t>
            </a:r>
            <a:r>
              <a:rPr lang="en-US" sz="2500" dirty="0">
                <a:latin typeface="+mj-lt"/>
              </a:rPr>
              <a:t>they </a:t>
            </a:r>
            <a:r>
              <a:rPr lang="en-US" sz="2500" dirty="0">
                <a:effectLst/>
                <a:latin typeface="+mj-lt"/>
              </a:rPr>
              <a:t>once had?”</a:t>
            </a:r>
          </a:p>
          <a:p>
            <a:pPr marL="0" indent="0">
              <a:buNone/>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341618" y="342377"/>
            <a:ext cx="8915400" cy="685800"/>
          </a:xfrm>
        </p:spPr>
        <p:txBody>
          <a:bodyPr/>
          <a:lstStyle/>
          <a:p>
            <a:r>
              <a:rPr lang="en-US" sz="4000" dirty="0"/>
              <a:t>When to Act Early?</a:t>
            </a:r>
          </a:p>
        </p:txBody>
      </p:sp>
    </p:spTree>
    <p:extLst>
      <p:ext uri="{BB962C8B-B14F-4D97-AF65-F5344CB8AC3E}">
        <p14:creationId xmlns:p14="http://schemas.microsoft.com/office/powerpoint/2010/main" val="212608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5014A4-95E5-4A36-A130-DD6E03AB3AD7}"/>
              </a:ext>
            </a:extLst>
          </p:cNvPr>
          <p:cNvSpPr>
            <a:spLocks noGrp="1"/>
          </p:cNvSpPr>
          <p:nvPr>
            <p:ph idx="1"/>
          </p:nvPr>
        </p:nvSpPr>
        <p:spPr>
          <a:xfrm>
            <a:off x="421861" y="1321528"/>
            <a:ext cx="10754139" cy="4383533"/>
          </a:xfrm>
        </p:spPr>
        <p:txBody>
          <a:bodyPr>
            <a:normAutofit fontScale="25000" lnSpcReduction="20000"/>
          </a:bodyPr>
          <a:lstStyle/>
          <a:p>
            <a:pPr>
              <a:lnSpc>
                <a:spcPct val="120000"/>
              </a:lnSpc>
              <a:spcAft>
                <a:spcPts val="1200"/>
              </a:spcAft>
            </a:pPr>
            <a:r>
              <a:rPr lang="en-US" sz="10000" dirty="0"/>
              <a:t>Recognize that many children with developmental delays and disabilities are not identified as early as they could be. </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Understand the difference between developmental surveillance and developmental screening.</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Identify how surveillance and screening together improve early identification of developmental delays. </a:t>
            </a:r>
            <a:endParaRPr lang="en-US" sz="10000" dirty="0"/>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Learn to use</a:t>
            </a:r>
            <a:r>
              <a:rPr lang="en-US" sz="10000" dirty="0">
                <a:solidFill>
                  <a:srgbClr val="FF0000"/>
                </a:solidFill>
                <a:ea typeface="Times New Roman" panose="02020603050405020304" pitchFamily="18" charset="0"/>
                <a:cs typeface="Times New Roman" panose="02020603050405020304" pitchFamily="18" charset="0"/>
              </a:rPr>
              <a:t> </a:t>
            </a:r>
            <a:r>
              <a:rPr lang="en-US" sz="10000" dirty="0">
                <a:solidFill>
                  <a:srgbClr val="000000"/>
                </a:solidFill>
                <a:ea typeface="Times New Roman" panose="02020603050405020304" pitchFamily="18" charset="0"/>
                <a:cs typeface="Times New Roman" panose="02020603050405020304" pitchFamily="18" charset="0"/>
              </a:rPr>
              <a:t>evidence-informed CDC </a:t>
            </a:r>
            <a:r>
              <a:rPr lang="en-US" sz="10000" i="1" dirty="0">
                <a:solidFill>
                  <a:srgbClr val="000000"/>
                </a:solidFill>
                <a:ea typeface="Times New Roman" panose="02020603050405020304" pitchFamily="18" charset="0"/>
                <a:cs typeface="Times New Roman" panose="02020603050405020304" pitchFamily="18" charset="0"/>
              </a:rPr>
              <a:t>Learn the Signs. Act Early</a:t>
            </a:r>
            <a:r>
              <a:rPr lang="en-US" sz="10000" dirty="0">
                <a:solidFill>
                  <a:srgbClr val="000000"/>
                </a:solidFill>
                <a:ea typeface="Times New Roman" panose="02020603050405020304" pitchFamily="18" charset="0"/>
                <a:cs typeface="Times New Roman" panose="02020603050405020304" pitchFamily="18" charset="0"/>
              </a:rPr>
              <a:t>. (LTSAE) developmental milestones and/or other resources to support surveillance and screening in the medical home.</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Understand the supporting evidence for the revised milestones released in 2022.</a:t>
            </a:r>
          </a:p>
          <a:p>
            <a:pPr>
              <a:lnSpc>
                <a:spcPct val="120000"/>
              </a:lnSpc>
              <a:spcAft>
                <a:spcPts val="1200"/>
              </a:spcAft>
            </a:pPr>
            <a:endParaRPr lang="en-US" sz="7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p>
        </p:txBody>
      </p:sp>
      <p:sp>
        <p:nvSpPr>
          <p:cNvPr id="3" name="Title 2">
            <a:extLst>
              <a:ext uri="{FF2B5EF4-FFF2-40B4-BE49-F238E27FC236}">
                <a16:creationId xmlns:a16="http://schemas.microsoft.com/office/drawing/2014/main" id="{7878E0BA-A91E-470E-A331-7DC1DAA09FF0}"/>
              </a:ext>
            </a:extLst>
          </p:cNvPr>
          <p:cNvSpPr>
            <a:spLocks noGrp="1"/>
          </p:cNvSpPr>
          <p:nvPr>
            <p:ph type="title"/>
          </p:nvPr>
        </p:nvSpPr>
        <p:spPr/>
        <p:txBody>
          <a:bodyPr/>
          <a:lstStyle/>
          <a:p>
            <a:r>
              <a:rPr lang="en-US" sz="4000" dirty="0"/>
              <a:t>Presentation Objectives</a:t>
            </a:r>
          </a:p>
        </p:txBody>
      </p:sp>
    </p:spTree>
    <p:extLst>
      <p:ext uri="{BB962C8B-B14F-4D97-AF65-F5344CB8AC3E}">
        <p14:creationId xmlns:p14="http://schemas.microsoft.com/office/powerpoint/2010/main" val="1657903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83914-28D2-416B-8D8E-C9A5F5BB6F12}"/>
              </a:ext>
            </a:extLst>
          </p:cNvPr>
          <p:cNvSpPr>
            <a:spLocks noGrp="1"/>
          </p:cNvSpPr>
          <p:nvPr>
            <p:ph idx="1"/>
          </p:nvPr>
        </p:nvSpPr>
        <p:spPr>
          <a:xfrm>
            <a:off x="413146" y="1513734"/>
            <a:ext cx="11670224" cy="5791200"/>
          </a:xfrm>
        </p:spPr>
        <p:txBody>
          <a:bodyPr>
            <a:noAutofit/>
          </a:bodyPr>
          <a:lstStyle/>
          <a:p>
            <a:pPr>
              <a:spcAft>
                <a:spcPts val="1000"/>
              </a:spcAft>
            </a:pPr>
            <a:r>
              <a:rPr lang="en-US" sz="2500" dirty="0"/>
              <a:t>CDC surveillance tools are </a:t>
            </a:r>
            <a:r>
              <a:rPr lang="en-US" sz="2500" b="1" i="1" dirty="0"/>
              <a:t>not</a:t>
            </a:r>
            <a:r>
              <a:rPr lang="en-US" sz="2500" dirty="0"/>
              <a:t> developmental screeners </a:t>
            </a:r>
          </a:p>
          <a:p>
            <a:pPr>
              <a:spcAft>
                <a:spcPts val="1000"/>
              </a:spcAft>
            </a:pPr>
            <a:r>
              <a:rPr lang="en-US" sz="2500" dirty="0"/>
              <a:t>Not validated (</a:t>
            </a:r>
            <a:r>
              <a:rPr lang="en-US" sz="2500" i="1" dirty="0"/>
              <a:t>screening tools are</a:t>
            </a:r>
            <a:r>
              <a:rPr lang="en-US" sz="2500" i="1" dirty="0">
                <a:solidFill>
                  <a:srgbClr val="FF0000"/>
                </a:solidFill>
              </a:rPr>
              <a:t> </a:t>
            </a:r>
            <a:r>
              <a:rPr lang="en-US" sz="2500" i="1" dirty="0"/>
              <a:t>validated</a:t>
            </a:r>
            <a:r>
              <a:rPr lang="en-US" sz="2500" dirty="0"/>
              <a:t>)</a:t>
            </a:r>
          </a:p>
          <a:p>
            <a:r>
              <a:rPr lang="en-US" sz="2500" dirty="0"/>
              <a:t>Do not change developmental screening or evaluation tools</a:t>
            </a:r>
          </a:p>
          <a:p>
            <a:pPr lvl="1">
              <a:spcAft>
                <a:spcPts val="1000"/>
              </a:spcAft>
            </a:pPr>
            <a:r>
              <a:rPr lang="en-US" sz="2500" dirty="0"/>
              <a:t>Should not be used to qualify for or discontinue services</a:t>
            </a:r>
          </a:p>
          <a:p>
            <a:pPr>
              <a:spcAft>
                <a:spcPts val="1000"/>
              </a:spcAft>
            </a:pPr>
            <a:r>
              <a:rPr lang="en-US" sz="2500" dirty="0"/>
              <a:t>Not inclusive of all potential milestones </a:t>
            </a:r>
          </a:p>
          <a:p>
            <a:pPr marL="0" indent="0">
              <a:spcAft>
                <a:spcPts val="1000"/>
              </a:spcAft>
              <a:buNone/>
            </a:pPr>
            <a:endParaRPr lang="en-US" sz="2500" dirty="0"/>
          </a:p>
          <a:p>
            <a:pPr marL="0" indent="0">
              <a:buNone/>
            </a:pPr>
            <a:endParaRPr lang="en-US" sz="2600" dirty="0"/>
          </a:p>
          <a:p>
            <a:pPr marL="0" indent="0">
              <a:buNone/>
            </a:pPr>
            <a:endParaRPr lang="en-US" sz="2600" dirty="0"/>
          </a:p>
        </p:txBody>
      </p:sp>
      <p:sp>
        <p:nvSpPr>
          <p:cNvPr id="4" name="Title 3">
            <a:extLst>
              <a:ext uri="{FF2B5EF4-FFF2-40B4-BE49-F238E27FC236}">
                <a16:creationId xmlns:a16="http://schemas.microsoft.com/office/drawing/2014/main" id="{382A2406-1EAF-4AEF-BA7C-43C1F9555ECE}"/>
              </a:ext>
            </a:extLst>
          </p:cNvPr>
          <p:cNvSpPr>
            <a:spLocks noGrp="1"/>
          </p:cNvSpPr>
          <p:nvPr>
            <p:ph type="title"/>
          </p:nvPr>
        </p:nvSpPr>
        <p:spPr/>
        <p:txBody>
          <a:bodyPr/>
          <a:lstStyle/>
          <a:p>
            <a:r>
              <a:rPr lang="en-US" sz="4000" dirty="0"/>
              <a:t>Checklist Limitations</a:t>
            </a:r>
            <a:endParaRPr lang="en-US" sz="4000" dirty="0">
              <a:solidFill>
                <a:srgbClr val="6CC7B8"/>
              </a:solidFill>
            </a:endParaRPr>
          </a:p>
        </p:txBody>
      </p:sp>
      <p:sp>
        <p:nvSpPr>
          <p:cNvPr id="3" name="TextBox 2">
            <a:extLst>
              <a:ext uri="{FF2B5EF4-FFF2-40B4-BE49-F238E27FC236}">
                <a16:creationId xmlns:a16="http://schemas.microsoft.com/office/drawing/2014/main" id="{E235987E-714F-427C-A01E-BB62E93C0100}"/>
              </a:ext>
            </a:extLst>
          </p:cNvPr>
          <p:cNvSpPr txBox="1"/>
          <p:nvPr/>
        </p:nvSpPr>
        <p:spPr>
          <a:xfrm>
            <a:off x="2001110" y="4821046"/>
            <a:ext cx="8494295" cy="523220"/>
          </a:xfrm>
          <a:prstGeom prst="rect">
            <a:avLst/>
          </a:prstGeom>
          <a:solidFill>
            <a:srgbClr val="CEB9EF"/>
          </a:solidFill>
        </p:spPr>
        <p:txBody>
          <a:bodyPr wrap="square" rtlCol="0">
            <a:spAutoFit/>
          </a:bodyPr>
          <a:lstStyle/>
          <a:p>
            <a:pPr marL="0" indent="0" algn="ctr">
              <a:spcAft>
                <a:spcPts val="1000"/>
              </a:spcAft>
              <a:buNone/>
            </a:pPr>
            <a:r>
              <a:rPr lang="en-US" sz="2800" b="1" dirty="0"/>
              <a:t>Remember, surveillance is more than milestones!</a:t>
            </a:r>
          </a:p>
        </p:txBody>
      </p:sp>
    </p:spTree>
    <p:extLst>
      <p:ext uri="{BB962C8B-B14F-4D97-AF65-F5344CB8AC3E}">
        <p14:creationId xmlns:p14="http://schemas.microsoft.com/office/powerpoint/2010/main" val="3420621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66EC5D-213D-4B7E-9BD3-DA9DA48D8E40}"/>
              </a:ext>
            </a:extLst>
          </p:cNvPr>
          <p:cNvSpPr>
            <a:spLocks noGrp="1"/>
          </p:cNvSpPr>
          <p:nvPr>
            <p:ph idx="1"/>
          </p:nvPr>
        </p:nvSpPr>
        <p:spPr>
          <a:xfrm>
            <a:off x="609599" y="1487467"/>
            <a:ext cx="6845140" cy="5057774"/>
          </a:xfrm>
        </p:spPr>
        <p:txBody>
          <a:bodyPr>
            <a:normAutofit fontScale="92500" lnSpcReduction="10000"/>
          </a:bodyPr>
          <a:lstStyle/>
          <a:p>
            <a:r>
              <a:rPr lang="en-US" sz="2600" dirty="0"/>
              <a:t>Discuss results of surveillance and screening tools even if not concerning</a:t>
            </a:r>
          </a:p>
          <a:p>
            <a:pPr lvl="1"/>
            <a:r>
              <a:rPr lang="en-US" sz="2600" dirty="0"/>
              <a:t>Builds trusting relationships</a:t>
            </a:r>
          </a:p>
          <a:p>
            <a:r>
              <a:rPr lang="en-US" sz="2600" dirty="0"/>
              <a:t>Take a strength-based approach</a:t>
            </a:r>
          </a:p>
          <a:p>
            <a:pPr lvl="1"/>
            <a:r>
              <a:rPr lang="en-US" sz="2600" dirty="0"/>
              <a:t>Then discuss any concerns</a:t>
            </a:r>
          </a:p>
          <a:p>
            <a:r>
              <a:rPr lang="en-US" sz="2600" dirty="0"/>
              <a:t>Partner with family through “shared decision-making”  </a:t>
            </a:r>
          </a:p>
          <a:p>
            <a:r>
              <a:rPr lang="en-US" sz="2600" dirty="0"/>
              <a:t>Materials can support family engagement</a:t>
            </a:r>
          </a:p>
          <a:p>
            <a:pPr lvl="1"/>
            <a:r>
              <a:rPr lang="en-US" sz="2600" dirty="0"/>
              <a:t>CDC milestone checklists</a:t>
            </a:r>
          </a:p>
          <a:p>
            <a:pPr lvl="1"/>
            <a:r>
              <a:rPr lang="en-US" sz="2600" dirty="0"/>
              <a:t>Family-friendly referral guide </a:t>
            </a:r>
          </a:p>
          <a:p>
            <a:r>
              <a:rPr lang="en-US" sz="2600" dirty="0"/>
              <a:t>“Close the loop” after referrals have been made</a:t>
            </a:r>
          </a:p>
          <a:p>
            <a:pPr lvl="1"/>
            <a:r>
              <a:rPr lang="en-US" sz="2600" dirty="0"/>
              <a:t>Track developmental referrals and support families while navigating referral process</a:t>
            </a:r>
          </a:p>
          <a:p>
            <a:endParaRPr lang="en-US" dirty="0"/>
          </a:p>
        </p:txBody>
      </p:sp>
      <p:sp>
        <p:nvSpPr>
          <p:cNvPr id="4" name="Title 3">
            <a:extLst>
              <a:ext uri="{FF2B5EF4-FFF2-40B4-BE49-F238E27FC236}">
                <a16:creationId xmlns:a16="http://schemas.microsoft.com/office/drawing/2014/main" id="{B261BCB3-EAB5-49F0-80D1-A9B15C7D3734}"/>
              </a:ext>
            </a:extLst>
          </p:cNvPr>
          <p:cNvSpPr>
            <a:spLocks noGrp="1"/>
          </p:cNvSpPr>
          <p:nvPr>
            <p:ph type="title"/>
          </p:nvPr>
        </p:nvSpPr>
        <p:spPr/>
        <p:txBody>
          <a:bodyPr/>
          <a:lstStyle/>
          <a:p>
            <a:r>
              <a:rPr lang="en-US" sz="4400" dirty="0"/>
              <a:t>Tips from Healthcare Professionals</a:t>
            </a:r>
          </a:p>
        </p:txBody>
      </p:sp>
      <p:pic>
        <p:nvPicPr>
          <p:cNvPr id="6" name="Picture 5">
            <a:extLst>
              <a:ext uri="{FF2B5EF4-FFF2-40B4-BE49-F238E27FC236}">
                <a16:creationId xmlns:a16="http://schemas.microsoft.com/office/drawing/2014/main" id="{987E1D27-590D-4363-A6B2-FFD99C718A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739" y="2276061"/>
            <a:ext cx="4477305" cy="2984870"/>
          </a:xfrm>
          <a:prstGeom prst="rect">
            <a:avLst/>
          </a:prstGeom>
        </p:spPr>
      </p:pic>
    </p:spTree>
    <p:extLst>
      <p:ext uri="{BB962C8B-B14F-4D97-AF65-F5344CB8AC3E}">
        <p14:creationId xmlns:p14="http://schemas.microsoft.com/office/powerpoint/2010/main" val="2178978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FECC40-6FFF-4A16-B419-6CB8A9FDD6F2}"/>
              </a:ext>
            </a:extLst>
          </p:cNvPr>
          <p:cNvSpPr>
            <a:spLocks noGrp="1"/>
          </p:cNvSpPr>
          <p:nvPr>
            <p:ph idx="1"/>
          </p:nvPr>
        </p:nvSpPr>
        <p:spPr>
          <a:xfrm>
            <a:off x="609600" y="1600201"/>
            <a:ext cx="6205538" cy="4525963"/>
          </a:xfrm>
        </p:spPr>
        <p:txBody>
          <a:bodyPr>
            <a:normAutofit/>
          </a:bodyPr>
          <a:lstStyle/>
          <a:p>
            <a:r>
              <a:rPr lang="en-US" sz="2500" dirty="0"/>
              <a:t>Presenter insert [How to make an EI referral, part B and Part C] here</a:t>
            </a:r>
          </a:p>
          <a:p>
            <a:r>
              <a:rPr lang="en-US" sz="2500" dirty="0"/>
              <a:t>Presenter insert [Resources for diagnostic evaluations] here</a:t>
            </a:r>
          </a:p>
          <a:p>
            <a:r>
              <a:rPr lang="en-US" sz="2500" dirty="0"/>
              <a:t>[Click icon to the right to add an accompanying image and then DELETE this bullet point]</a:t>
            </a:r>
          </a:p>
        </p:txBody>
      </p:sp>
      <p:sp>
        <p:nvSpPr>
          <p:cNvPr id="3" name="Picture Placeholder 2">
            <a:extLst>
              <a:ext uri="{FF2B5EF4-FFF2-40B4-BE49-F238E27FC236}">
                <a16:creationId xmlns:a16="http://schemas.microsoft.com/office/drawing/2014/main" id="{AC095CDD-66F5-4BDA-BC37-5B6D61F08389}"/>
              </a:ext>
            </a:extLst>
          </p:cNvPr>
          <p:cNvSpPr>
            <a:spLocks noGrp="1"/>
          </p:cNvSpPr>
          <p:nvPr>
            <p:ph type="pic" sz="quarter" idx="10"/>
          </p:nvPr>
        </p:nvSpPr>
        <p:spPr>
          <a:xfrm>
            <a:off x="7275442" y="2166730"/>
            <a:ext cx="4306957" cy="3472070"/>
          </a:xfrm>
        </p:spPr>
        <p:txBody>
          <a:bodyPr/>
          <a:lstStyle/>
          <a:p>
            <a:endParaRPr lang="en-US"/>
          </a:p>
        </p:txBody>
      </p:sp>
      <p:sp>
        <p:nvSpPr>
          <p:cNvPr id="4" name="Title 3">
            <a:extLst>
              <a:ext uri="{FF2B5EF4-FFF2-40B4-BE49-F238E27FC236}">
                <a16:creationId xmlns:a16="http://schemas.microsoft.com/office/drawing/2014/main" id="{5C67EE08-2848-4E71-BCF6-16FA9AEB623B}"/>
              </a:ext>
            </a:extLst>
          </p:cNvPr>
          <p:cNvSpPr>
            <a:spLocks noGrp="1"/>
          </p:cNvSpPr>
          <p:nvPr>
            <p:ph type="title"/>
          </p:nvPr>
        </p:nvSpPr>
        <p:spPr/>
        <p:txBody>
          <a:bodyPr/>
          <a:lstStyle/>
          <a:p>
            <a:r>
              <a:rPr lang="en-US" sz="4000" dirty="0"/>
              <a:t>[Add Local Information Slides]</a:t>
            </a:r>
          </a:p>
        </p:txBody>
      </p:sp>
    </p:spTree>
    <p:extLst>
      <p:ext uri="{BB962C8B-B14F-4D97-AF65-F5344CB8AC3E}">
        <p14:creationId xmlns:p14="http://schemas.microsoft.com/office/powerpoint/2010/main" val="2047654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77A26E-0AE4-4F85-BA1A-88F48F1C6481}"/>
              </a:ext>
            </a:extLst>
          </p:cNvPr>
          <p:cNvSpPr>
            <a:spLocks noGrp="1"/>
          </p:cNvSpPr>
          <p:nvPr>
            <p:ph idx="1"/>
          </p:nvPr>
        </p:nvSpPr>
        <p:spPr>
          <a:xfrm>
            <a:off x="482600" y="1524000"/>
            <a:ext cx="10972800" cy="4525963"/>
          </a:xfrm>
        </p:spPr>
        <p:txBody>
          <a:bodyPr>
            <a:normAutofit/>
          </a:bodyPr>
          <a:lstStyle/>
          <a:p>
            <a:r>
              <a:rPr lang="en-US" sz="2500" dirty="0">
                <a:solidFill>
                  <a:srgbClr val="000000"/>
                </a:solidFill>
              </a:rPr>
              <a:t>59 Ambassadors: representing 48 states; Washington, DC; and 3 territories</a:t>
            </a:r>
          </a:p>
          <a:p>
            <a:r>
              <a:rPr lang="en-US" sz="2500" dirty="0">
                <a:solidFill>
                  <a:srgbClr val="000000"/>
                </a:solidFill>
              </a:rPr>
              <a:t>Champions for CDC’s </a:t>
            </a:r>
            <a:r>
              <a:rPr lang="en-US" sz="2500" i="1" dirty="0">
                <a:solidFill>
                  <a:srgbClr val="000000"/>
                </a:solidFill>
              </a:rPr>
              <a:t>Learn the Signs. Act Early.</a:t>
            </a:r>
          </a:p>
          <a:p>
            <a:r>
              <a:rPr lang="en-US" sz="2500" dirty="0">
                <a:solidFill>
                  <a:srgbClr val="000000"/>
                </a:solidFill>
              </a:rPr>
              <a:t>Individuals passionate about early identification and professionally connected</a:t>
            </a:r>
          </a:p>
          <a:p>
            <a:r>
              <a:rPr lang="en-US" sz="2500" dirty="0">
                <a:solidFill>
                  <a:srgbClr val="000000"/>
                </a:solidFill>
              </a:rPr>
              <a:t>Work to improve early identification of developmental delays and disabilities through integration of LTSAE into programs across their respective state/territory</a:t>
            </a:r>
          </a:p>
          <a:p>
            <a:r>
              <a:rPr lang="en-US" sz="2500" dirty="0">
                <a:solidFill>
                  <a:srgbClr val="000000"/>
                </a:solidFill>
              </a:rPr>
              <a:t>Learn more and get connected here: </a:t>
            </a:r>
            <a:r>
              <a:rPr lang="en-US" sz="2500" dirty="0">
                <a:solidFill>
                  <a:srgbClr val="0000FF"/>
                </a:solidFill>
                <a:hlinkClick r:id="rId2">
                  <a:extLst>
                    <a:ext uri="{A12FA001-AC4F-418D-AE19-62706E023703}">
                      <ahyp:hlinkClr xmlns:ahyp="http://schemas.microsoft.com/office/drawing/2018/hyperlinkcolor" val="tx"/>
                    </a:ext>
                  </a:extLst>
                </a:hlinkClick>
              </a:rPr>
              <a:t>cdc.gov/</a:t>
            </a:r>
            <a:r>
              <a:rPr lang="en-US" sz="2500" dirty="0" err="1">
                <a:solidFill>
                  <a:srgbClr val="0000FF"/>
                </a:solidFill>
                <a:hlinkClick r:id="rId2">
                  <a:extLst>
                    <a:ext uri="{A12FA001-AC4F-418D-AE19-62706E023703}">
                      <ahyp:hlinkClr xmlns:ahyp="http://schemas.microsoft.com/office/drawing/2018/hyperlinkcolor" val="tx"/>
                    </a:ext>
                  </a:extLst>
                </a:hlinkClick>
              </a:rPr>
              <a:t>ActEarly</a:t>
            </a:r>
            <a:r>
              <a:rPr lang="en-US" sz="2500" dirty="0">
                <a:solidFill>
                  <a:srgbClr val="0000FF"/>
                </a:solidFill>
                <a:hlinkClick r:id="rId2">
                  <a:extLst>
                    <a:ext uri="{A12FA001-AC4F-418D-AE19-62706E023703}">
                      <ahyp:hlinkClr xmlns:ahyp="http://schemas.microsoft.com/office/drawing/2018/hyperlinkcolor" val="tx"/>
                    </a:ext>
                  </a:extLst>
                </a:hlinkClick>
              </a:rPr>
              <a:t>/Ambassadors</a:t>
            </a:r>
            <a:r>
              <a:rPr lang="en-US" sz="2500" dirty="0"/>
              <a:t> </a:t>
            </a:r>
          </a:p>
          <a:p>
            <a:pPr marL="0" indent="0">
              <a:buNone/>
            </a:pPr>
            <a:endParaRPr lang="en-US" dirty="0"/>
          </a:p>
        </p:txBody>
      </p:sp>
      <p:sp>
        <p:nvSpPr>
          <p:cNvPr id="4" name="Title 3">
            <a:extLst>
              <a:ext uri="{FF2B5EF4-FFF2-40B4-BE49-F238E27FC236}">
                <a16:creationId xmlns:a16="http://schemas.microsoft.com/office/drawing/2014/main" id="{74A53DFB-2399-4AA0-A0E5-A87BCC653704}"/>
              </a:ext>
            </a:extLst>
          </p:cNvPr>
          <p:cNvSpPr>
            <a:spLocks noGrp="1"/>
          </p:cNvSpPr>
          <p:nvPr>
            <p:ph type="title"/>
          </p:nvPr>
        </p:nvSpPr>
        <p:spPr/>
        <p:txBody>
          <a:bodyPr/>
          <a:lstStyle/>
          <a:p>
            <a:r>
              <a:rPr lang="en-US" sz="4000"/>
              <a:t>CDC’s Act Early Ambassadors</a:t>
            </a:r>
          </a:p>
        </p:txBody>
      </p:sp>
      <p:pic>
        <p:nvPicPr>
          <p:cNvPr id="11" name="Picture Placeholder 10" descr="A group of people posing for a photo&#10;&#10;Description automatically generated">
            <a:extLst>
              <a:ext uri="{FF2B5EF4-FFF2-40B4-BE49-F238E27FC236}">
                <a16:creationId xmlns:a16="http://schemas.microsoft.com/office/drawing/2014/main" id="{620ACDAF-447A-47B2-AD71-4231B02EE65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740" t="30163" r="3980" b="13389"/>
          <a:stretch/>
        </p:blipFill>
        <p:spPr>
          <a:xfrm>
            <a:off x="3284397" y="4305822"/>
            <a:ext cx="5623205" cy="2552178"/>
          </a:xfrm>
        </p:spPr>
      </p:pic>
    </p:spTree>
    <p:extLst>
      <p:ext uri="{BB962C8B-B14F-4D97-AF65-F5344CB8AC3E}">
        <p14:creationId xmlns:p14="http://schemas.microsoft.com/office/powerpoint/2010/main" val="3151739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C4158B-5BC6-403F-92B6-D2CE332A531B}"/>
              </a:ext>
            </a:extLst>
          </p:cNvPr>
          <p:cNvSpPr>
            <a:spLocks noGrp="1"/>
          </p:cNvSpPr>
          <p:nvPr>
            <p:ph idx="1"/>
          </p:nvPr>
        </p:nvSpPr>
        <p:spPr>
          <a:xfrm>
            <a:off x="331787" y="1438276"/>
            <a:ext cx="7023169" cy="5257799"/>
          </a:xfrm>
        </p:spPr>
        <p:txBody>
          <a:bodyPr>
            <a:normAutofit/>
          </a:bodyPr>
          <a:lstStyle/>
          <a:p>
            <a:r>
              <a:rPr lang="en-US" sz="2500" dirty="0"/>
              <a:t>What are the best practices for developmental surveillance?</a:t>
            </a:r>
          </a:p>
          <a:p>
            <a:pPr lvl="1"/>
            <a:r>
              <a:rPr lang="en-US" sz="2500" dirty="0"/>
              <a:t>Use of milestones/surveillance tools</a:t>
            </a:r>
          </a:p>
          <a:p>
            <a:pPr lvl="1"/>
            <a:r>
              <a:rPr lang="en-US" sz="2500" dirty="0"/>
              <a:t>Conversations with families regarding their child’s development</a:t>
            </a:r>
          </a:p>
          <a:p>
            <a:pPr lvl="1"/>
            <a:r>
              <a:rPr lang="en-US" sz="2500" dirty="0"/>
              <a:t>To support developmental screening and early identification</a:t>
            </a:r>
          </a:p>
          <a:p>
            <a:r>
              <a:rPr lang="en-US" sz="2500" dirty="0"/>
              <a:t>How to work across early childhood systems for early identification?</a:t>
            </a:r>
          </a:p>
          <a:p>
            <a:r>
              <a:rPr lang="en-US" sz="2500" dirty="0"/>
              <a:t>How to support families in navigating referrals for early intervention and diagnostic evaluations?</a:t>
            </a:r>
          </a:p>
          <a:p>
            <a:pPr marL="0" indent="0">
              <a:buNone/>
            </a:pPr>
            <a:endParaRPr lang="en-US" dirty="0"/>
          </a:p>
        </p:txBody>
      </p:sp>
      <p:sp>
        <p:nvSpPr>
          <p:cNvPr id="4" name="Title 3">
            <a:extLst>
              <a:ext uri="{FF2B5EF4-FFF2-40B4-BE49-F238E27FC236}">
                <a16:creationId xmlns:a16="http://schemas.microsoft.com/office/drawing/2014/main" id="{0C209A5D-61D1-434E-A717-6F761C74582E}"/>
              </a:ext>
            </a:extLst>
          </p:cNvPr>
          <p:cNvSpPr>
            <a:spLocks noGrp="1"/>
          </p:cNvSpPr>
          <p:nvPr>
            <p:ph type="title"/>
          </p:nvPr>
        </p:nvSpPr>
        <p:spPr>
          <a:xfrm>
            <a:off x="146050" y="250825"/>
            <a:ext cx="10972800" cy="685800"/>
          </a:xfrm>
        </p:spPr>
        <p:txBody>
          <a:bodyPr/>
          <a:lstStyle/>
          <a:p>
            <a:r>
              <a:rPr lang="en-US" sz="4000" dirty="0"/>
              <a:t>Future Research Possibilities </a:t>
            </a:r>
          </a:p>
        </p:txBody>
      </p:sp>
      <p:pic>
        <p:nvPicPr>
          <p:cNvPr id="5" name="Picture 4">
            <a:extLst>
              <a:ext uri="{FF2B5EF4-FFF2-40B4-BE49-F238E27FC236}">
                <a16:creationId xmlns:a16="http://schemas.microsoft.com/office/drawing/2014/main" id="{2B090925-9E38-429A-857B-45E515D63AB2}"/>
              </a:ext>
            </a:extLst>
          </p:cNvPr>
          <p:cNvPicPr>
            <a:picLocks noChangeAspect="1"/>
          </p:cNvPicPr>
          <p:nvPr/>
        </p:nvPicPr>
        <p:blipFill>
          <a:blip r:embed="rId3"/>
          <a:stretch>
            <a:fillRect/>
          </a:stretch>
        </p:blipFill>
        <p:spPr>
          <a:xfrm>
            <a:off x="7556500" y="1742124"/>
            <a:ext cx="4203150" cy="2802100"/>
          </a:xfrm>
          <a:prstGeom prst="rect">
            <a:avLst/>
          </a:prstGeom>
        </p:spPr>
      </p:pic>
    </p:spTree>
    <p:extLst>
      <p:ext uri="{BB962C8B-B14F-4D97-AF65-F5344CB8AC3E}">
        <p14:creationId xmlns:p14="http://schemas.microsoft.com/office/powerpoint/2010/main" val="2159163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390041" y="1295399"/>
            <a:ext cx="6057254" cy="5562601"/>
          </a:xfrm>
        </p:spPr>
        <p:txBody>
          <a:bodyPr>
            <a:normAutofit/>
          </a:bodyPr>
          <a:lstStyle/>
          <a:p>
            <a:pPr lvl="0"/>
            <a:r>
              <a:rPr lang="en-US" sz="2500" dirty="0"/>
              <a:t>Review current processes for</a:t>
            </a:r>
          </a:p>
          <a:p>
            <a:pPr lvl="1"/>
            <a:r>
              <a:rPr lang="en-US" sz="2500" dirty="0"/>
              <a:t>Surveillance</a:t>
            </a:r>
          </a:p>
          <a:p>
            <a:pPr lvl="1"/>
            <a:r>
              <a:rPr lang="en-US" sz="2500" dirty="0"/>
              <a:t>Screening</a:t>
            </a:r>
          </a:p>
          <a:p>
            <a:pPr lvl="1"/>
            <a:r>
              <a:rPr lang="en-US" sz="2500" dirty="0"/>
              <a:t>Discussion</a:t>
            </a:r>
          </a:p>
          <a:p>
            <a:pPr lvl="1"/>
            <a:r>
              <a:rPr lang="en-US" sz="2500" dirty="0"/>
              <a:t>Referral</a:t>
            </a:r>
          </a:p>
          <a:p>
            <a:pPr>
              <a:spcAft>
                <a:spcPts val="600"/>
              </a:spcAft>
            </a:pPr>
            <a:r>
              <a:rPr lang="en-US" sz="2500" dirty="0"/>
              <a:t>Consider resources to support your practice and families</a:t>
            </a:r>
          </a:p>
          <a:p>
            <a:pPr lvl="0"/>
            <a:r>
              <a:rPr lang="en-US" sz="2500" dirty="0"/>
              <a:t>Know the features, strengths, and limitations of resources to use them optimally</a:t>
            </a:r>
          </a:p>
          <a:p>
            <a:pPr lvl="1"/>
            <a:endParaRPr lang="en-US" sz="2600" dirty="0"/>
          </a:p>
          <a:p>
            <a:pPr marL="0" indent="0">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a:xfrm>
            <a:off x="390041" y="227309"/>
            <a:ext cx="8534400" cy="685800"/>
          </a:xfrm>
        </p:spPr>
        <p:txBody>
          <a:bodyPr/>
          <a:lstStyle/>
          <a:p>
            <a:r>
              <a:rPr lang="en-US" sz="4000" dirty="0"/>
              <a:t>Practice Change</a:t>
            </a:r>
          </a:p>
        </p:txBody>
      </p:sp>
      <p:pic>
        <p:nvPicPr>
          <p:cNvPr id="16" name="Picture 15">
            <a:extLst>
              <a:ext uri="{FF2B5EF4-FFF2-40B4-BE49-F238E27FC236}">
                <a16:creationId xmlns:a16="http://schemas.microsoft.com/office/drawing/2014/main" id="{402826CA-BFEA-4024-AD02-BFFEEA40DC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9" t="-10896" r="30528" b="17903"/>
          <a:stretch/>
        </p:blipFill>
        <p:spPr>
          <a:xfrm>
            <a:off x="6568954" y="1295399"/>
            <a:ext cx="4710973" cy="3859077"/>
          </a:xfrm>
          <a:prstGeom prst="rect">
            <a:avLst/>
          </a:prstGeom>
        </p:spPr>
      </p:pic>
    </p:spTree>
    <p:extLst>
      <p:ext uri="{BB962C8B-B14F-4D97-AF65-F5344CB8AC3E}">
        <p14:creationId xmlns:p14="http://schemas.microsoft.com/office/powerpoint/2010/main" val="2979216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493295" y="1322857"/>
            <a:ext cx="10455442" cy="5257800"/>
          </a:xfrm>
        </p:spPr>
        <p:txBody>
          <a:bodyPr>
            <a:normAutofit/>
          </a:bodyPr>
          <a:lstStyle/>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Download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CDC’s Milestone Tracker </a:t>
            </a:r>
            <a:r>
              <a:rPr lang="en-US" sz="2500" dirty="0">
                <a:effectLst/>
                <a:latin typeface="Calibri" panose="020F0502020204030204" pitchFamily="34" charset="0"/>
                <a:ea typeface="Calibri" panose="020F0502020204030204" pitchFamily="34" charset="0"/>
                <a:cs typeface="Times New Roman" panose="02020603050405020304" pitchFamily="18" charset="0"/>
              </a:rPr>
              <a:t>app </a:t>
            </a: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3"/>
              </a:rPr>
              <a:t>Order</a:t>
            </a: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Milestone Moment </a:t>
            </a:r>
            <a:r>
              <a:rPr lang="en-US" sz="2500" dirty="0">
                <a:effectLst/>
                <a:latin typeface="Calibri" panose="020F0502020204030204" pitchFamily="34" charset="0"/>
                <a:ea typeface="Calibri" panose="020F0502020204030204" pitchFamily="34" charset="0"/>
                <a:cs typeface="Times New Roman" panose="02020603050405020304" pitchFamily="18" charset="0"/>
              </a:rPr>
              <a:t>booklets </a:t>
            </a:r>
            <a:r>
              <a:rPr lang="en-US" sz="2500" dirty="0">
                <a:latin typeface="Calibri" panose="020F0502020204030204" pitchFamily="34" charset="0"/>
                <a:ea typeface="Calibri" panose="020F0502020204030204" pitchFamily="34" charset="0"/>
                <a:cs typeface="Times New Roman" panose="02020603050405020304" pitchFamily="18" charset="0"/>
              </a:rPr>
              <a:t>and </a:t>
            </a:r>
            <a:r>
              <a:rPr lang="en-US" sz="2500" i="1" dirty="0">
                <a:latin typeface="Calibri" panose="020F0502020204030204" pitchFamily="34" charset="0"/>
                <a:ea typeface="Calibri" panose="020F0502020204030204" pitchFamily="34" charset="0"/>
                <a:cs typeface="Times New Roman" panose="02020603050405020304" pitchFamily="18" charset="0"/>
              </a:rPr>
              <a:t>Milestone Tracker </a:t>
            </a:r>
            <a:r>
              <a:rPr lang="en-US" sz="2500" dirty="0">
                <a:latin typeface="Calibri" panose="020F0502020204030204" pitchFamily="34" charset="0"/>
                <a:ea typeface="Calibri" panose="020F0502020204030204" pitchFamily="34" charset="0"/>
                <a:cs typeface="Times New Roman" panose="02020603050405020304" pitchFamily="18" charset="0"/>
              </a:rPr>
              <a:t>app flyers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Register/take an AAP </a:t>
            </a:r>
            <a:r>
              <a:rPr lang="en-US" sz="2500" i="1" dirty="0" err="1">
                <a:effectLst/>
                <a:latin typeface="Calibri" panose="020F0502020204030204" pitchFamily="34" charset="0"/>
                <a:ea typeface="Calibri" panose="020F0502020204030204" pitchFamily="34" charset="0"/>
                <a:cs typeface="Times New Roman" panose="02020603050405020304" pitchFamily="18" charset="0"/>
              </a:rPr>
              <a:t>Pedialink</a:t>
            </a:r>
            <a:r>
              <a:rPr lang="en-US" sz="2500" i="1" dirty="0">
                <a:effectLst/>
                <a:latin typeface="Calibri" panose="020F0502020204030204" pitchFamily="34" charset="0"/>
                <a:ea typeface="Calibri" panose="020F0502020204030204" pitchFamily="34" charset="0"/>
                <a:cs typeface="Times New Roman" panose="02020603050405020304" pitchFamily="18" charset="0"/>
              </a:rPr>
              <a:t> </a:t>
            </a:r>
            <a:r>
              <a:rPr lang="en-US" sz="2500" dirty="0">
                <a:effectLst/>
                <a:latin typeface="Calibri" panose="020F0502020204030204" pitchFamily="34" charset="0"/>
                <a:ea typeface="Calibri" panose="020F0502020204030204" pitchFamily="34" charset="0"/>
                <a:cs typeface="Times New Roman" panose="02020603050405020304" pitchFamily="18" charset="0"/>
              </a:rPr>
              <a:t>course</a:t>
            </a:r>
          </a:p>
          <a:p>
            <a:pPr marL="0">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4"/>
              </a:rPr>
              <a:t>Email</a:t>
            </a:r>
            <a:r>
              <a:rPr lang="en-US" sz="2500" dirty="0">
                <a:effectLst/>
                <a:latin typeface="Calibri" panose="020F0502020204030204" pitchFamily="34" charset="0"/>
                <a:ea typeface="Calibri" panose="020F0502020204030204" pitchFamily="34" charset="0"/>
                <a:cs typeface="Times New Roman" panose="02020603050405020304" pitchFamily="18" charset="0"/>
              </a:rPr>
              <a:t> your Act Early Ambassador </a:t>
            </a:r>
          </a:p>
          <a:p>
            <a:pPr marL="0">
              <a:spcBef>
                <a:spcPts val="0"/>
              </a:spcBef>
            </a:pPr>
            <a:r>
              <a:rPr lang="en-US" sz="2500" dirty="0">
                <a:latin typeface="Calibri" panose="020F0502020204030204" pitchFamily="34" charset="0"/>
                <a:ea typeface="Calibri" panose="020F0502020204030204" pitchFamily="34" charset="0"/>
                <a:cs typeface="Times New Roman" panose="02020603050405020304" pitchFamily="18" charset="0"/>
              </a:rPr>
              <a:t>Share a </a:t>
            </a:r>
            <a:r>
              <a:rPr lang="en-US" sz="2500" dirty="0">
                <a:latin typeface="Calibri" panose="020F0502020204030204" pitchFamily="34" charset="0"/>
                <a:ea typeface="Calibri" panose="020F0502020204030204" pitchFamily="34" charset="0"/>
                <a:cs typeface="Times New Roman" panose="02020603050405020304" pitchFamily="18" charset="0"/>
                <a:hlinkClick r:id="rId5"/>
              </a:rPr>
              <a:t>social media </a:t>
            </a:r>
            <a:r>
              <a:rPr lang="en-US" sz="2500" dirty="0">
                <a:latin typeface="Calibri" panose="020F0502020204030204" pitchFamily="34" charset="0"/>
                <a:ea typeface="Calibri" panose="020F0502020204030204" pitchFamily="34" charset="0"/>
                <a:cs typeface="Times New Roman" panose="02020603050405020304" pitchFamily="18" charset="0"/>
              </a:rPr>
              <a:t>message </a:t>
            </a:r>
          </a:p>
          <a:p>
            <a:pPr marL="0" indent="0">
              <a:spcBef>
                <a:spcPts val="0"/>
              </a:spcBef>
              <a:buNone/>
            </a:pPr>
            <a:r>
              <a:rPr lang="en-US" sz="2000" dirty="0">
                <a:latin typeface="Calibri" panose="020F0502020204030204" pitchFamily="34" charset="0"/>
                <a:ea typeface="Calibri" panose="020F0502020204030204" pitchFamily="34" charset="0"/>
                <a:cs typeface="Times New Roman" panose="02020603050405020304" pitchFamily="18" charset="0"/>
              </a:rPr>
              <a:t>      (Find under videos, social media, and web buttons)</a:t>
            </a: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p:txBody>
          <a:bodyPr/>
          <a:lstStyle/>
          <a:p>
            <a:r>
              <a:rPr lang="en-US" sz="4000" dirty="0"/>
              <a:t>What Can I Do Today?</a:t>
            </a:r>
          </a:p>
        </p:txBody>
      </p:sp>
      <p:sp>
        <p:nvSpPr>
          <p:cNvPr id="6" name="TextBox 5">
            <a:extLst>
              <a:ext uri="{FF2B5EF4-FFF2-40B4-BE49-F238E27FC236}">
                <a16:creationId xmlns:a16="http://schemas.microsoft.com/office/drawing/2014/main" id="{5299BE53-0837-4D13-BC9F-70FBE2AD9EE9}"/>
              </a:ext>
            </a:extLst>
          </p:cNvPr>
          <p:cNvSpPr txBox="1"/>
          <p:nvPr/>
        </p:nvSpPr>
        <p:spPr>
          <a:xfrm>
            <a:off x="734081" y="4473493"/>
            <a:ext cx="7322727" cy="1754326"/>
          </a:xfrm>
          <a:prstGeom prst="rect">
            <a:avLst/>
          </a:prstGeom>
          <a:noFill/>
        </p:spPr>
        <p:txBody>
          <a:bodyPr wrap="square">
            <a:spAutoFit/>
          </a:bodyPr>
          <a:lstStyle/>
          <a:p>
            <a:pPr algn="l"/>
            <a:r>
              <a:rPr lang="en-US" i="1" dirty="0">
                <a:solidFill>
                  <a:srgbClr val="000000"/>
                </a:solidFill>
                <a:latin typeface="Open Sans" panose="020B0606030504020204" pitchFamily="34" charset="0"/>
              </a:rPr>
              <a:t>Baby’s first smile is just as important as the first step. Learn when to expect these and other milestones </a:t>
            </a:r>
            <a:r>
              <a:rPr lang="en-US" i="1" u="sng" dirty="0">
                <a:solidFill>
                  <a:srgbClr val="075290"/>
                </a:solidFill>
                <a:latin typeface="Open Sans" panose="020B0606030504020204" pitchFamily="34" charset="0"/>
                <a:hlinkClick r:id="rId6"/>
              </a:rPr>
              <a:t>www.cdc.gov/Milestones</a:t>
            </a:r>
            <a:endParaRPr lang="en-US" i="1" u="sng" dirty="0">
              <a:solidFill>
                <a:srgbClr val="075290"/>
              </a:solidFill>
              <a:latin typeface="Open Sans" panose="020B0606030504020204" pitchFamily="34" charset="0"/>
            </a:endParaRPr>
          </a:p>
          <a:p>
            <a:pPr algn="l"/>
            <a:endParaRPr lang="en-US" i="1" u="sng" dirty="0">
              <a:solidFill>
                <a:srgbClr val="075290"/>
              </a:solidFill>
              <a:latin typeface="Open Sans" panose="020B0606030504020204" pitchFamily="34" charset="0"/>
            </a:endParaRPr>
          </a:p>
          <a:p>
            <a:r>
              <a:rPr lang="en-US" i="1" dirty="0">
                <a:solidFill>
                  <a:srgbClr val="000000"/>
                </a:solidFill>
                <a:latin typeface="Open Sans" panose="020B0606030504020204" pitchFamily="34" charset="0"/>
              </a:rPr>
              <a:t>Check out @CDCgov’s tips on how to talk to your doctor about #developmental #concerns: </a:t>
            </a:r>
            <a:r>
              <a:rPr lang="en-US" i="1" u="sng" dirty="0">
                <a:solidFill>
                  <a:srgbClr val="075290"/>
                </a:solidFill>
                <a:latin typeface="Open Sans" panose="020B0606030504020204" pitchFamily="34" charset="0"/>
                <a:hlinkClick r:id="rId7"/>
              </a:rPr>
              <a:t>www.cdc.gov/Concerned</a:t>
            </a:r>
            <a:endParaRPr lang="en-US" u="sng" dirty="0">
              <a:solidFill>
                <a:srgbClr val="075290"/>
              </a:solidFill>
              <a:latin typeface="Open Sans" panose="020B0606030504020204" pitchFamily="34" charset="0"/>
            </a:endParaRPr>
          </a:p>
          <a:p>
            <a:pPr algn="l"/>
            <a:endParaRPr lang="en-US" i="1" dirty="0">
              <a:solidFill>
                <a:srgbClr val="000000"/>
              </a:solidFill>
              <a:latin typeface="Open Sans" panose="020B0606030504020204" pitchFamily="34" charset="0"/>
            </a:endParaRPr>
          </a:p>
        </p:txBody>
      </p:sp>
      <p:pic>
        <p:nvPicPr>
          <p:cNvPr id="5" name="Picture 4">
            <a:extLst>
              <a:ext uri="{FF2B5EF4-FFF2-40B4-BE49-F238E27FC236}">
                <a16:creationId xmlns:a16="http://schemas.microsoft.com/office/drawing/2014/main" id="{21D497D9-A656-F046-A012-95A310E97FB0}"/>
              </a:ext>
            </a:extLst>
          </p:cNvPr>
          <p:cNvPicPr>
            <a:picLocks noChangeAspect="1"/>
          </p:cNvPicPr>
          <p:nvPr/>
        </p:nvPicPr>
        <p:blipFill>
          <a:blip r:embed="rId8"/>
          <a:stretch>
            <a:fillRect/>
          </a:stretch>
        </p:blipFill>
        <p:spPr>
          <a:xfrm>
            <a:off x="7824916" y="2384507"/>
            <a:ext cx="4029332" cy="26130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12989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F8A48-3FF2-3E2A-F314-7F233BFE1C0C}"/>
              </a:ext>
            </a:extLst>
          </p:cNvPr>
          <p:cNvSpPr>
            <a:spLocks noGrp="1"/>
          </p:cNvSpPr>
          <p:nvPr>
            <p:ph type="body" sz="quarter" idx="10"/>
          </p:nvPr>
        </p:nvSpPr>
        <p:spPr/>
        <p:txBody>
          <a:bodyPr>
            <a:normAutofit/>
          </a:bodyPr>
          <a:lstStyle/>
          <a:p>
            <a:r>
              <a:rPr lang="en-US" sz="3600" b="1" dirty="0"/>
              <a:t>Resources and Trainings</a:t>
            </a:r>
          </a:p>
        </p:txBody>
      </p:sp>
    </p:spTree>
    <p:extLst>
      <p:ext uri="{BB962C8B-B14F-4D97-AF65-F5344CB8AC3E}">
        <p14:creationId xmlns:p14="http://schemas.microsoft.com/office/powerpoint/2010/main" val="1855020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53867-C81E-4459-BCDB-CAE05D87846B}"/>
              </a:ext>
            </a:extLst>
          </p:cNvPr>
          <p:cNvSpPr>
            <a:spLocks noGrp="1"/>
          </p:cNvSpPr>
          <p:nvPr>
            <p:ph type="title"/>
          </p:nvPr>
        </p:nvSpPr>
        <p:spPr/>
        <p:txBody>
          <a:bodyPr/>
          <a:lstStyle/>
          <a:p>
            <a:r>
              <a:rPr lang="en-US" sz="4000" dirty="0"/>
              <a:t>Free Resources From AAP and CDC </a:t>
            </a:r>
          </a:p>
        </p:txBody>
      </p:sp>
      <p:pic>
        <p:nvPicPr>
          <p:cNvPr id="6" name="Picture 5">
            <a:hlinkClick r:id="rId3"/>
            <a:extLst>
              <a:ext uri="{FF2B5EF4-FFF2-40B4-BE49-F238E27FC236}">
                <a16:creationId xmlns:a16="http://schemas.microsoft.com/office/drawing/2014/main" id="{5C40C8F7-59CF-4689-9B2A-3870E5DAFBE3}"/>
              </a:ext>
            </a:extLst>
          </p:cNvPr>
          <p:cNvPicPr>
            <a:picLocks noChangeAspect="1"/>
          </p:cNvPicPr>
          <p:nvPr/>
        </p:nvPicPr>
        <p:blipFill>
          <a:blip r:embed="rId4"/>
          <a:stretch>
            <a:fillRect/>
          </a:stretch>
        </p:blipFill>
        <p:spPr>
          <a:xfrm>
            <a:off x="5716290" y="2034000"/>
            <a:ext cx="4876800" cy="1548821"/>
          </a:xfrm>
          <a:prstGeom prst="rect">
            <a:avLst/>
          </a:prstGeom>
          <a:ln>
            <a:noFill/>
          </a:ln>
          <a:effectLst>
            <a:outerShdw blurRad="292100" dist="139700" dir="2700000" algn="tl" rotWithShape="0">
              <a:srgbClr val="333333">
                <a:alpha val="65000"/>
              </a:srgbClr>
            </a:outerShdw>
          </a:effectLst>
        </p:spPr>
      </p:pic>
      <p:pic>
        <p:nvPicPr>
          <p:cNvPr id="12" name="Picture 11">
            <a:hlinkClick r:id="rId5"/>
            <a:extLst>
              <a:ext uri="{FF2B5EF4-FFF2-40B4-BE49-F238E27FC236}">
                <a16:creationId xmlns:a16="http://schemas.microsoft.com/office/drawing/2014/main" id="{F78D9FDF-F354-4853-BF79-11E19937313E}"/>
              </a:ext>
            </a:extLst>
          </p:cNvPr>
          <p:cNvPicPr>
            <a:picLocks noChangeAspect="1"/>
          </p:cNvPicPr>
          <p:nvPr/>
        </p:nvPicPr>
        <p:blipFill>
          <a:blip r:embed="rId6"/>
          <a:stretch>
            <a:fillRect/>
          </a:stretch>
        </p:blipFill>
        <p:spPr>
          <a:xfrm>
            <a:off x="475282" y="1880179"/>
            <a:ext cx="3879581" cy="454964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3D7E2AA-EFAD-401F-B838-5E774FA3A970}"/>
              </a:ext>
            </a:extLst>
          </p:cNvPr>
          <p:cNvSpPr txBox="1"/>
          <p:nvPr/>
        </p:nvSpPr>
        <p:spPr>
          <a:xfrm>
            <a:off x="5576482" y="1433903"/>
            <a:ext cx="5016608" cy="446276"/>
          </a:xfrm>
          <a:prstGeom prst="rect">
            <a:avLst/>
          </a:prstGeom>
          <a:noFill/>
        </p:spPr>
        <p:txBody>
          <a:bodyPr wrap="square">
            <a:spAutoFit/>
          </a:bodyPr>
          <a:lstStyle/>
          <a:p>
            <a:r>
              <a:rPr lang="en-US" sz="2300" b="1" dirty="0"/>
              <a:t>Clinician Tip Sheet</a:t>
            </a:r>
          </a:p>
        </p:txBody>
      </p:sp>
      <p:sp>
        <p:nvSpPr>
          <p:cNvPr id="18" name="TextBox 17">
            <a:extLst>
              <a:ext uri="{FF2B5EF4-FFF2-40B4-BE49-F238E27FC236}">
                <a16:creationId xmlns:a16="http://schemas.microsoft.com/office/drawing/2014/main" id="{7622D6C6-6CE7-4727-9525-D68CDF3D6D90}"/>
              </a:ext>
            </a:extLst>
          </p:cNvPr>
          <p:cNvSpPr txBox="1"/>
          <p:nvPr/>
        </p:nvSpPr>
        <p:spPr>
          <a:xfrm>
            <a:off x="312747" y="1372714"/>
            <a:ext cx="4876800" cy="446276"/>
          </a:xfrm>
          <a:prstGeom prst="rect">
            <a:avLst/>
          </a:prstGeom>
          <a:noFill/>
        </p:spPr>
        <p:txBody>
          <a:bodyPr wrap="square">
            <a:spAutoFit/>
          </a:bodyPr>
          <a:lstStyle/>
          <a:p>
            <a:r>
              <a:rPr lang="en-US" sz="2300" b="1" dirty="0"/>
              <a:t>Family-friendly Guide to Next Steps</a:t>
            </a:r>
          </a:p>
        </p:txBody>
      </p:sp>
      <p:sp>
        <p:nvSpPr>
          <p:cNvPr id="3" name="TextBox 2">
            <a:extLst>
              <a:ext uri="{FF2B5EF4-FFF2-40B4-BE49-F238E27FC236}">
                <a16:creationId xmlns:a16="http://schemas.microsoft.com/office/drawing/2014/main" id="{5169A51B-35BA-43AD-92A6-D7341CA20448}"/>
              </a:ext>
            </a:extLst>
          </p:cNvPr>
          <p:cNvSpPr txBox="1"/>
          <p:nvPr/>
        </p:nvSpPr>
        <p:spPr>
          <a:xfrm>
            <a:off x="5755291" y="3897356"/>
            <a:ext cx="5961427" cy="1815882"/>
          </a:xfrm>
          <a:prstGeom prst="rect">
            <a:avLst/>
          </a:prstGeom>
          <a:noFill/>
        </p:spPr>
        <p:txBody>
          <a:bodyPr wrap="square" rtlCol="0">
            <a:spAutoFit/>
          </a:bodyPr>
          <a:lstStyle/>
          <a:p>
            <a:r>
              <a:rPr lang="en-US" sz="2800" dirty="0">
                <a:hlinkClick r:id="rId7"/>
              </a:rPr>
              <a:t>www.aap.org</a:t>
            </a:r>
            <a:r>
              <a:rPr lang="en-US" sz="2800" dirty="0"/>
              <a:t>  </a:t>
            </a:r>
          </a:p>
          <a:p>
            <a:endParaRPr lang="en-US" sz="2800" dirty="0">
              <a:hlinkClick r:id="rId8"/>
            </a:endParaRPr>
          </a:p>
          <a:p>
            <a:r>
              <a:rPr lang="en-US" sz="2800" dirty="0">
                <a:hlinkClick r:id="rId8"/>
              </a:rPr>
              <a:t>Developmental Surveillance and Screening Patient Care (aap.org)</a:t>
            </a:r>
            <a:endParaRPr lang="en-US" sz="2800" dirty="0"/>
          </a:p>
        </p:txBody>
      </p:sp>
    </p:spTree>
    <p:extLst>
      <p:ext uri="{BB962C8B-B14F-4D97-AF65-F5344CB8AC3E}">
        <p14:creationId xmlns:p14="http://schemas.microsoft.com/office/powerpoint/2010/main" val="404926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86DFB-D57F-4E18-837A-7778351ED665}"/>
              </a:ext>
            </a:extLst>
          </p:cNvPr>
          <p:cNvSpPr>
            <a:spLocks noGrp="1"/>
          </p:cNvSpPr>
          <p:nvPr>
            <p:ph type="title"/>
          </p:nvPr>
        </p:nvSpPr>
        <p:spPr/>
        <p:txBody>
          <a:bodyPr/>
          <a:lstStyle/>
          <a:p>
            <a:r>
              <a:rPr lang="en-US" sz="4000" dirty="0"/>
              <a:t>Free </a:t>
            </a:r>
            <a:r>
              <a:rPr lang="en-US" sz="4000" i="1" dirty="0"/>
              <a:t>Pedialink</a:t>
            </a:r>
            <a:r>
              <a:rPr lang="en-US" sz="4000" dirty="0"/>
              <a:t> Courses</a:t>
            </a:r>
          </a:p>
        </p:txBody>
      </p:sp>
      <p:pic>
        <p:nvPicPr>
          <p:cNvPr id="6" name="Picture 5">
            <a:hlinkClick r:id="rId3"/>
            <a:extLst>
              <a:ext uri="{FF2B5EF4-FFF2-40B4-BE49-F238E27FC236}">
                <a16:creationId xmlns:a16="http://schemas.microsoft.com/office/drawing/2014/main" id="{1D1ED2D6-1DE3-4675-82FF-F1D09957AF92}"/>
              </a:ext>
            </a:extLst>
          </p:cNvPr>
          <p:cNvPicPr>
            <a:picLocks noChangeAspect="1"/>
          </p:cNvPicPr>
          <p:nvPr/>
        </p:nvPicPr>
        <p:blipFill rotWithShape="1">
          <a:blip r:embed="rId4"/>
          <a:srcRect r="1339" b="17730"/>
          <a:stretch/>
        </p:blipFill>
        <p:spPr>
          <a:xfrm>
            <a:off x="4083048" y="1329697"/>
            <a:ext cx="3213103" cy="4189465"/>
          </a:xfrm>
          <a:prstGeom prst="rect">
            <a:avLst/>
          </a:prstGeom>
          <a:ln>
            <a:noFill/>
          </a:ln>
          <a:effectLst>
            <a:outerShdw blurRad="292100" dist="139700" dir="2700000" algn="tl" rotWithShape="0">
              <a:srgbClr val="333333">
                <a:alpha val="65000"/>
              </a:srgbClr>
            </a:outerShdw>
          </a:effectLst>
        </p:spPr>
      </p:pic>
      <p:pic>
        <p:nvPicPr>
          <p:cNvPr id="8" name="Picture 7">
            <a:hlinkClick r:id="rId5"/>
            <a:extLst>
              <a:ext uri="{FF2B5EF4-FFF2-40B4-BE49-F238E27FC236}">
                <a16:creationId xmlns:a16="http://schemas.microsoft.com/office/drawing/2014/main" id="{D5F21F7F-5BC4-4AE5-85A1-E569BF85E77A}"/>
              </a:ext>
            </a:extLst>
          </p:cNvPr>
          <p:cNvPicPr>
            <a:picLocks noChangeAspect="1"/>
          </p:cNvPicPr>
          <p:nvPr/>
        </p:nvPicPr>
        <p:blipFill rotWithShape="1">
          <a:blip r:embed="rId6"/>
          <a:srcRect b="421"/>
          <a:stretch/>
        </p:blipFill>
        <p:spPr>
          <a:xfrm>
            <a:off x="7765588" y="1329697"/>
            <a:ext cx="3288757" cy="4198606"/>
          </a:xfrm>
          <a:prstGeom prst="rect">
            <a:avLst/>
          </a:prstGeom>
          <a:ln>
            <a:noFill/>
          </a:ln>
          <a:effectLst>
            <a:outerShdw blurRad="292100" dist="139700" dir="2700000" algn="tl" rotWithShape="0">
              <a:srgbClr val="333333">
                <a:alpha val="65000"/>
              </a:srgbClr>
            </a:outerShdw>
          </a:effectLst>
        </p:spPr>
      </p:pic>
      <p:pic>
        <p:nvPicPr>
          <p:cNvPr id="12" name="Picture 11">
            <a:hlinkClick r:id="rId7"/>
            <a:extLst>
              <a:ext uri="{FF2B5EF4-FFF2-40B4-BE49-F238E27FC236}">
                <a16:creationId xmlns:a16="http://schemas.microsoft.com/office/drawing/2014/main" id="{F7A48ADA-A307-4D39-A7A9-905786722F23}"/>
              </a:ext>
            </a:extLst>
          </p:cNvPr>
          <p:cNvPicPr>
            <a:picLocks noChangeAspect="1"/>
          </p:cNvPicPr>
          <p:nvPr/>
        </p:nvPicPr>
        <p:blipFill rotWithShape="1">
          <a:blip r:embed="rId8"/>
          <a:srcRect l="2300" t="1494" r="2410" b="627"/>
          <a:stretch/>
        </p:blipFill>
        <p:spPr>
          <a:xfrm>
            <a:off x="479787" y="1329697"/>
            <a:ext cx="3133824" cy="4198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77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552997" y="1513309"/>
            <a:ext cx="11214933" cy="4268916"/>
          </a:xfrm>
        </p:spPr>
        <p:txBody>
          <a:bodyPr>
            <a:normAutofit fontScale="92500" lnSpcReduction="10000"/>
          </a:bodyPr>
          <a:lstStyle/>
          <a:p>
            <a:pPr marL="0" indent="0">
              <a:buNone/>
            </a:pPr>
            <a:r>
              <a:rPr lang="en-US" sz="2500" b="1" dirty="0"/>
              <a:t>Developmental disabilities are common and often not identified before school age</a:t>
            </a:r>
            <a:r>
              <a:rPr lang="en-US" sz="2500" b="1" baseline="30000" dirty="0"/>
              <a:t>1</a:t>
            </a:r>
            <a:br>
              <a:rPr lang="en-US" sz="2500" dirty="0"/>
            </a:br>
            <a:endParaRPr lang="en-US" sz="2500" dirty="0">
              <a:cs typeface="Arial" panose="020B0604020202020204" pitchFamily="34" charset="0"/>
            </a:endParaRPr>
          </a:p>
          <a:p>
            <a:r>
              <a:rPr lang="en-US" sz="2500" b="1" dirty="0">
                <a:cs typeface="Arial" panose="020B0604020202020204" pitchFamily="34" charset="0"/>
              </a:rPr>
              <a:t>1 in 6 </a:t>
            </a:r>
            <a:r>
              <a:rPr lang="en-US" sz="2500" dirty="0">
                <a:cs typeface="Arial" panose="020B0604020202020204" pitchFamily="34" charset="0"/>
              </a:rPr>
              <a:t>(3–17 years of age) has a developmental disability</a:t>
            </a:r>
            <a:r>
              <a:rPr lang="en-US" sz="2500" baseline="30000" dirty="0">
                <a:cs typeface="Arial" panose="020B0604020202020204" pitchFamily="34" charset="0"/>
              </a:rPr>
              <a:t>2</a:t>
            </a:r>
          </a:p>
          <a:p>
            <a:endParaRPr lang="en-US" sz="2500" dirty="0">
              <a:cs typeface="Arial" panose="020B0604020202020204" pitchFamily="34" charset="0"/>
            </a:endParaRPr>
          </a:p>
          <a:p>
            <a:r>
              <a:rPr lang="en-US" sz="2500" b="1" dirty="0">
                <a:cs typeface="Arial" panose="020B0604020202020204" pitchFamily="34" charset="0"/>
              </a:rPr>
              <a:t>1 in 31 </a:t>
            </a:r>
            <a:r>
              <a:rPr lang="en-US" sz="2500" dirty="0">
                <a:cs typeface="Arial" panose="020B0604020202020204" pitchFamily="34" charset="0"/>
              </a:rPr>
              <a:t>(8-year-olds) is estimated to have autism spectrum disorder</a:t>
            </a:r>
            <a:r>
              <a:rPr lang="en-US" sz="2500" baseline="30000" dirty="0">
                <a:cs typeface="Arial" panose="020B0604020202020204" pitchFamily="34" charset="0"/>
              </a:rPr>
              <a:t>1</a:t>
            </a:r>
          </a:p>
          <a:p>
            <a:endParaRPr lang="en-US" sz="2500" dirty="0"/>
          </a:p>
          <a:p>
            <a:r>
              <a:rPr lang="en-US" sz="2500" dirty="0"/>
              <a:t>Developmental disabilities are even more common among children from low-income households, with </a:t>
            </a:r>
            <a:r>
              <a:rPr lang="en-US" sz="2500" b="1" dirty="0"/>
              <a:t>1 in 5 children </a:t>
            </a:r>
            <a:r>
              <a:rPr lang="en-US" sz="2500" dirty="0"/>
              <a:t>experiencing a developmental disability</a:t>
            </a:r>
            <a:r>
              <a:rPr lang="en-US" sz="2500" baseline="30000" dirty="0">
                <a:cs typeface="Arial" panose="020B0604020202020204" pitchFamily="34" charset="0"/>
              </a:rPr>
              <a:t>2</a:t>
            </a:r>
          </a:p>
          <a:p>
            <a:pPr marL="0" indent="0">
              <a:buNone/>
            </a:pPr>
            <a:endParaRPr lang="en-US" sz="2500" baseline="30000" dirty="0">
              <a:cs typeface="Arial" panose="020B0604020202020204" pitchFamily="34" charset="0"/>
            </a:endParaRPr>
          </a:p>
          <a:p>
            <a:endParaRPr lang="en-US" sz="2500" dirty="0">
              <a:cs typeface="Arial" panose="020B0604020202020204" pitchFamily="34" charset="0"/>
            </a:endParaRPr>
          </a:p>
          <a:p>
            <a:pPr lvl="1">
              <a:spcBef>
                <a:spcPts val="0"/>
              </a:spcBef>
              <a:buNone/>
            </a:pPr>
            <a:r>
              <a:rPr lang="en-US" sz="2600" dirty="0">
                <a:cs typeface="Arial" panose="020B0604020202020204" pitchFamily="34" charset="0"/>
              </a:rPr>
              <a:t>				</a:t>
            </a:r>
            <a:endParaRPr lang="en-US" sz="2600" i="1" dirty="0">
              <a:cs typeface="Arial" panose="020B0604020202020204" pitchFamily="34" charset="0"/>
            </a:endParaRPr>
          </a:p>
          <a:p>
            <a:pPr marL="457200" lvl="1" indent="0">
              <a:buNone/>
            </a:pPr>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a:xfrm>
            <a:off x="402955" y="183521"/>
            <a:ext cx="8229600" cy="685800"/>
          </a:xfrm>
        </p:spPr>
        <p:txBody>
          <a:bodyPr/>
          <a:lstStyle/>
          <a:p>
            <a:r>
              <a:rPr lang="en-US" sz="4000" dirty="0"/>
              <a:t>Why Monitor Development?</a:t>
            </a:r>
          </a:p>
        </p:txBody>
      </p:sp>
      <p:sp>
        <p:nvSpPr>
          <p:cNvPr id="3" name="TextBox 2">
            <a:extLst>
              <a:ext uri="{FF2B5EF4-FFF2-40B4-BE49-F238E27FC236}">
                <a16:creationId xmlns:a16="http://schemas.microsoft.com/office/drawing/2014/main" id="{E963DD3D-A4CF-F5FD-23BD-9DCC03E7DCF3}"/>
              </a:ext>
            </a:extLst>
          </p:cNvPr>
          <p:cNvSpPr txBox="1"/>
          <p:nvPr/>
        </p:nvSpPr>
        <p:spPr>
          <a:xfrm>
            <a:off x="2189248" y="5501102"/>
            <a:ext cx="6865749" cy="553998"/>
          </a:xfrm>
          <a:prstGeom prst="rect">
            <a:avLst/>
          </a:prstGeom>
          <a:noFill/>
        </p:spPr>
        <p:txBody>
          <a:bodyPr wrap="square" rtlCol="0">
            <a:spAutoFit/>
          </a:bodyPr>
          <a:lstStyle/>
          <a:p>
            <a:pPr marL="1257300" lvl="2" indent="-342900">
              <a:buAutoNum type="arabicPeriod"/>
            </a:pPr>
            <a:r>
              <a:rPr lang="en-US" sz="1500" i="1" dirty="0"/>
              <a:t>Shaw et al. CDC, MMWR Surveillance Summary 04/2025 </a:t>
            </a:r>
          </a:p>
          <a:p>
            <a:pPr marL="1257300" lvl="2" indent="-342900">
              <a:buAutoNum type="arabicPeriod"/>
            </a:pPr>
            <a:r>
              <a:rPr lang="en-US" sz="1500" i="1" dirty="0" err="1">
                <a:cs typeface="Arial" panose="020B0604020202020204" pitchFamily="34" charset="0"/>
              </a:rPr>
              <a:t>Zablotsky</a:t>
            </a:r>
            <a:r>
              <a:rPr lang="en-US" sz="1500" i="1" dirty="0">
                <a:cs typeface="Arial" panose="020B0604020202020204" pitchFamily="34" charset="0"/>
              </a:rPr>
              <a:t>, B, et al, Pediatrics 2019</a:t>
            </a:r>
          </a:p>
        </p:txBody>
      </p:sp>
    </p:spTree>
    <p:extLst>
      <p:ext uri="{BB962C8B-B14F-4D97-AF65-F5344CB8AC3E}">
        <p14:creationId xmlns:p14="http://schemas.microsoft.com/office/powerpoint/2010/main" val="61595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29D6-F799-43E0-BA83-05249F33444B}"/>
              </a:ext>
            </a:extLst>
          </p:cNvPr>
          <p:cNvSpPr>
            <a:spLocks noGrp="1"/>
          </p:cNvSpPr>
          <p:nvPr>
            <p:ph idx="1"/>
          </p:nvPr>
        </p:nvSpPr>
        <p:spPr>
          <a:xfrm>
            <a:off x="6096000" y="1600201"/>
            <a:ext cx="4927675" cy="4525963"/>
          </a:xfrm>
        </p:spPr>
        <p:txBody>
          <a:bodyPr>
            <a:normAutofit/>
          </a:bodyPr>
          <a:lstStyle/>
          <a:p>
            <a:pPr>
              <a:spcAft>
                <a:spcPts val="900"/>
              </a:spcAft>
            </a:pPr>
            <a:r>
              <a:rPr lang="en-US" sz="2500" dirty="0"/>
              <a:t>Team-based approach to surveillance and screening</a:t>
            </a:r>
          </a:p>
          <a:p>
            <a:pPr>
              <a:spcAft>
                <a:spcPts val="900"/>
              </a:spcAft>
            </a:pPr>
            <a:r>
              <a:rPr lang="en-US" sz="2500" dirty="0"/>
              <a:t>Brief </a:t>
            </a:r>
            <a:r>
              <a:rPr lang="en-US" sz="2500" dirty="0">
                <a:effectLst/>
              </a:rPr>
              <a:t>15–20</a:t>
            </a:r>
            <a:r>
              <a:rPr lang="en-US" sz="2500" dirty="0"/>
              <a:t> minutes </a:t>
            </a:r>
          </a:p>
          <a:p>
            <a:pPr>
              <a:spcAft>
                <a:spcPts val="900"/>
              </a:spcAft>
            </a:pPr>
            <a:r>
              <a:rPr lang="en-US" sz="2500" dirty="0"/>
              <a:t>Presenter slides</a:t>
            </a:r>
          </a:p>
          <a:p>
            <a:pPr>
              <a:spcAft>
                <a:spcPts val="900"/>
              </a:spcAft>
            </a:pPr>
            <a:r>
              <a:rPr lang="en-US" sz="2500" dirty="0"/>
              <a:t>Speaker notes</a:t>
            </a:r>
          </a:p>
          <a:p>
            <a:r>
              <a:rPr lang="en-US" sz="2500" dirty="0"/>
              <a:t>Case-based learning</a:t>
            </a:r>
          </a:p>
        </p:txBody>
      </p:sp>
      <p:sp>
        <p:nvSpPr>
          <p:cNvPr id="4" name="Title 3">
            <a:extLst>
              <a:ext uri="{FF2B5EF4-FFF2-40B4-BE49-F238E27FC236}">
                <a16:creationId xmlns:a16="http://schemas.microsoft.com/office/drawing/2014/main" id="{5F6A0019-904F-4CA6-B243-E9E490653E26}"/>
              </a:ext>
            </a:extLst>
          </p:cNvPr>
          <p:cNvSpPr>
            <a:spLocks noGrp="1"/>
          </p:cNvSpPr>
          <p:nvPr>
            <p:ph type="title"/>
          </p:nvPr>
        </p:nvSpPr>
        <p:spPr/>
        <p:txBody>
          <a:bodyPr/>
          <a:lstStyle/>
          <a:p>
            <a:r>
              <a:rPr lang="en-US" sz="4000" dirty="0"/>
              <a:t>Brief Team Training</a:t>
            </a:r>
          </a:p>
        </p:txBody>
      </p:sp>
      <p:pic>
        <p:nvPicPr>
          <p:cNvPr id="7" name="Picture 6">
            <a:extLst>
              <a:ext uri="{FF2B5EF4-FFF2-40B4-BE49-F238E27FC236}">
                <a16:creationId xmlns:a16="http://schemas.microsoft.com/office/drawing/2014/main" id="{8BECF471-02F0-4680-B6EC-B9D9BA04513F}"/>
              </a:ext>
            </a:extLst>
          </p:cNvPr>
          <p:cNvPicPr>
            <a:picLocks noChangeAspect="1"/>
          </p:cNvPicPr>
          <p:nvPr/>
        </p:nvPicPr>
        <p:blipFill>
          <a:blip r:embed="rId3"/>
          <a:stretch>
            <a:fillRect/>
          </a:stretch>
        </p:blipFill>
        <p:spPr>
          <a:xfrm>
            <a:off x="558403" y="1600201"/>
            <a:ext cx="4927674" cy="3712008"/>
          </a:xfrm>
          <a:prstGeom prst="rect">
            <a:avLst/>
          </a:prstGeom>
        </p:spPr>
      </p:pic>
    </p:spTree>
    <p:extLst>
      <p:ext uri="{BB962C8B-B14F-4D97-AF65-F5344CB8AC3E}">
        <p14:creationId xmlns:p14="http://schemas.microsoft.com/office/powerpoint/2010/main" val="2491753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D7E7DBA-4F1B-4399-B8F4-CBA46A6DC710}"/>
              </a:ext>
            </a:extLst>
          </p:cNvPr>
          <p:cNvSpPr>
            <a:spLocks noGrp="1"/>
          </p:cNvSpPr>
          <p:nvPr>
            <p:ph idx="1"/>
          </p:nvPr>
        </p:nvSpPr>
        <p:spPr>
          <a:xfrm>
            <a:off x="5496339" y="1468630"/>
            <a:ext cx="5764359" cy="4395457"/>
          </a:xfrm>
        </p:spPr>
        <p:txBody>
          <a:bodyPr/>
          <a:lstStyle/>
          <a:p>
            <a:pPr marL="0" indent="0" algn="ctr">
              <a:buNone/>
            </a:pPr>
            <a:endParaRPr lang="en-US" dirty="0"/>
          </a:p>
          <a:p>
            <a:pPr marL="0" indent="0" algn="ctr">
              <a:buNone/>
            </a:pPr>
            <a:r>
              <a:rPr lang="en-US" sz="2500" dirty="0"/>
              <a:t>[Insert speaker’ contact information here]</a:t>
            </a:r>
          </a:p>
          <a:p>
            <a:pPr marL="0" indent="0" algn="ctr">
              <a:buNone/>
            </a:pPr>
            <a:endParaRPr lang="en-US" dirty="0"/>
          </a:p>
          <a:p>
            <a:pPr marL="0" indent="0" algn="ctr">
              <a:buNone/>
            </a:pPr>
            <a:endParaRPr lang="en-US" dirty="0"/>
          </a:p>
          <a:p>
            <a:endParaRPr lang="en-US" dirty="0"/>
          </a:p>
        </p:txBody>
      </p:sp>
      <p:pic>
        <p:nvPicPr>
          <p:cNvPr id="5" name="Picture Placeholder 4">
            <a:extLst>
              <a:ext uri="{FF2B5EF4-FFF2-40B4-BE49-F238E27FC236}">
                <a16:creationId xmlns:a16="http://schemas.microsoft.com/office/drawing/2014/main" id="{EDCE77B0-F4FB-4C0A-8C95-03A2F48537A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0485" b="10485"/>
          <a:stretch/>
        </p:blipFill>
        <p:spPr>
          <a:xfrm flipH="1">
            <a:off x="805911" y="1454902"/>
            <a:ext cx="3564611" cy="4743209"/>
          </a:xfrm>
          <a:prstGeom prst="rect">
            <a:avLst/>
          </a:prstGeom>
        </p:spPr>
      </p:pic>
      <p:sp>
        <p:nvSpPr>
          <p:cNvPr id="4" name="Title 3">
            <a:extLst>
              <a:ext uri="{FF2B5EF4-FFF2-40B4-BE49-F238E27FC236}">
                <a16:creationId xmlns:a16="http://schemas.microsoft.com/office/drawing/2014/main" id="{A81BC848-7FBF-4FB2-83D4-A1F72B85516B}"/>
              </a:ext>
            </a:extLst>
          </p:cNvPr>
          <p:cNvSpPr>
            <a:spLocks noGrp="1"/>
          </p:cNvSpPr>
          <p:nvPr>
            <p:ph type="title"/>
          </p:nvPr>
        </p:nvSpPr>
        <p:spPr/>
        <p:txBody>
          <a:bodyPr/>
          <a:lstStyle/>
          <a:p>
            <a:r>
              <a:rPr lang="en-US" sz="4000" dirty="0"/>
              <a:t>Questions?</a:t>
            </a:r>
          </a:p>
        </p:txBody>
      </p:sp>
    </p:spTree>
    <p:extLst>
      <p:ext uri="{BB962C8B-B14F-4D97-AF65-F5344CB8AC3E}">
        <p14:creationId xmlns:p14="http://schemas.microsoft.com/office/powerpoint/2010/main" val="2567825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43993-DB4A-CAE9-ADD9-CF29466253E3}"/>
              </a:ext>
            </a:extLst>
          </p:cNvPr>
          <p:cNvSpPr>
            <a:spLocks noGrp="1"/>
          </p:cNvSpPr>
          <p:nvPr>
            <p:ph type="body" sz="quarter" idx="10"/>
          </p:nvPr>
        </p:nvSpPr>
        <p:spPr/>
        <p:txBody>
          <a:bodyPr>
            <a:normAutofit/>
          </a:bodyPr>
          <a:lstStyle/>
          <a:p>
            <a:r>
              <a:rPr lang="en-US" sz="3600" b="1" dirty="0"/>
              <a:t>Sources</a:t>
            </a:r>
          </a:p>
        </p:txBody>
      </p:sp>
    </p:spTree>
    <p:extLst>
      <p:ext uri="{BB962C8B-B14F-4D97-AF65-F5344CB8AC3E}">
        <p14:creationId xmlns:p14="http://schemas.microsoft.com/office/powerpoint/2010/main" val="1253631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86DFB-D57F-4E18-837A-7778351ED665}"/>
              </a:ext>
            </a:extLst>
          </p:cNvPr>
          <p:cNvSpPr>
            <a:spLocks noGrp="1"/>
          </p:cNvSpPr>
          <p:nvPr>
            <p:ph type="title"/>
          </p:nvPr>
        </p:nvSpPr>
        <p:spPr>
          <a:xfrm>
            <a:off x="343545" y="275812"/>
            <a:ext cx="8655698" cy="685800"/>
          </a:xfrm>
        </p:spPr>
        <p:txBody>
          <a:bodyPr/>
          <a:lstStyle/>
          <a:p>
            <a:r>
              <a:rPr lang="en-US" sz="4000" dirty="0"/>
              <a:t>AAP Resource Links</a:t>
            </a:r>
          </a:p>
        </p:txBody>
      </p:sp>
      <p:sp>
        <p:nvSpPr>
          <p:cNvPr id="2" name="TextBox 1">
            <a:extLst>
              <a:ext uri="{FF2B5EF4-FFF2-40B4-BE49-F238E27FC236}">
                <a16:creationId xmlns:a16="http://schemas.microsoft.com/office/drawing/2014/main" id="{8527DE7F-2700-39A8-794B-7C36B2B07028}"/>
              </a:ext>
            </a:extLst>
          </p:cNvPr>
          <p:cNvSpPr txBox="1"/>
          <p:nvPr/>
        </p:nvSpPr>
        <p:spPr>
          <a:xfrm>
            <a:off x="343545" y="1356831"/>
            <a:ext cx="11559153" cy="5309146"/>
          </a:xfrm>
          <a:prstGeom prst="rect">
            <a:avLst/>
          </a:prstGeom>
          <a:noFill/>
        </p:spPr>
        <p:txBody>
          <a:bodyPr wrap="square" rtlCol="0">
            <a:spAutoFit/>
          </a:bodyPr>
          <a:lstStyle/>
          <a:p>
            <a:r>
              <a:rPr lang="en-US" sz="1400" b="1" dirty="0"/>
              <a:t>“Milestones Matter: Don’t Underestimate Developmental Surveillance”</a:t>
            </a:r>
          </a:p>
          <a:p>
            <a:r>
              <a:rPr lang="en-US" sz="1400" dirty="0">
                <a:hlinkClick r:id="rId3"/>
              </a:rPr>
              <a:t>https://shop.aap.org/milestones-matter-dont-underestimate-developmental-surveillance/</a:t>
            </a:r>
            <a:r>
              <a:rPr lang="en-US" sz="1400" dirty="0"/>
              <a:t>”</a:t>
            </a:r>
          </a:p>
          <a:p>
            <a:endParaRPr lang="en-US" sz="1400" dirty="0"/>
          </a:p>
          <a:p>
            <a:r>
              <a:rPr lang="en-US" sz="1400" b="1" dirty="0"/>
              <a:t>“Innovative Strategies for Improving Developmental Surveillance and Screening”</a:t>
            </a:r>
          </a:p>
          <a:p>
            <a:r>
              <a:rPr lang="en-US" sz="1400" dirty="0">
                <a:hlinkClick r:id="rId4"/>
              </a:rPr>
              <a:t>https://shop.aap.org/innovative-strategies-for-improving-developmental-surveillance-and-screening/</a:t>
            </a:r>
            <a:endParaRPr lang="en-US" sz="1400" dirty="0"/>
          </a:p>
          <a:p>
            <a:endParaRPr lang="en-US" sz="1400" dirty="0"/>
          </a:p>
          <a:p>
            <a:r>
              <a:rPr lang="en-US" sz="1400" b="1" dirty="0"/>
              <a:t>“Identifying and Caring for Children with Autism Spectrum Disorder: A Course for Pediatric Clinicians”</a:t>
            </a:r>
          </a:p>
          <a:p>
            <a:r>
              <a:rPr lang="en-US" sz="1400" dirty="0">
                <a:hlinkClick r:id="rId5"/>
              </a:rPr>
              <a:t>https://shop.aap.org/identifying-and-caring-for-children-with-autism-spectrum-disorder-a-course-for-pediatric-clinicians/</a:t>
            </a:r>
            <a:endParaRPr lang="en-US" sz="1400" dirty="0"/>
          </a:p>
          <a:p>
            <a:r>
              <a:rPr lang="en-US" sz="1400" dirty="0"/>
              <a:t> </a:t>
            </a:r>
          </a:p>
          <a:p>
            <a:r>
              <a:rPr lang="en-US" sz="1400" b="1" dirty="0"/>
              <a:t>Family-friendly Referral Guide to Next Steps</a:t>
            </a:r>
          </a:p>
          <a:p>
            <a:r>
              <a:rPr lang="en-US" sz="1400" dirty="0"/>
              <a:t>“Developmental Concern? Next Steps for Families and Caregivers”</a:t>
            </a:r>
          </a:p>
          <a:p>
            <a:r>
              <a:rPr lang="en-US" sz="1400" dirty="0">
                <a:hlinkClick r:id="rId6"/>
              </a:rPr>
              <a:t>https://downloads.aap.org/AAP/PDF/LTSAE_FamilyFriendlyGuide_form%20updated%2010-22.pdf</a:t>
            </a:r>
            <a:endParaRPr lang="en-US" sz="1400" dirty="0"/>
          </a:p>
          <a:p>
            <a:endParaRPr lang="en-US" sz="1400" dirty="0"/>
          </a:p>
          <a:p>
            <a:r>
              <a:rPr lang="en-US" sz="1400" b="1" dirty="0"/>
              <a:t>Clinician Tip Sheet</a:t>
            </a:r>
          </a:p>
          <a:p>
            <a:r>
              <a:rPr lang="en-US" sz="1400" dirty="0"/>
              <a:t>“Identifying Risks, Strengths, and Protective Factors for Children and Families a Resource for Clinicians Conducting Developmental Surveillance”</a:t>
            </a:r>
          </a:p>
          <a:p>
            <a:r>
              <a:rPr lang="en-US" sz="1400" dirty="0">
                <a:hlinkClick r:id="rId7"/>
              </a:rPr>
              <a:t>https://downloads.aap.org/AAP/PDF/LTSAE_PediatriciansResourceGuide.pdf</a:t>
            </a:r>
            <a:endParaRPr lang="en-US" sz="1400" dirty="0"/>
          </a:p>
          <a:p>
            <a:endParaRPr lang="en-US" sz="1400" dirty="0"/>
          </a:p>
          <a:p>
            <a:r>
              <a:rPr lang="en-US" sz="1400" b="1" dirty="0"/>
              <a:t>Additional AAP resources</a:t>
            </a:r>
          </a:p>
          <a:p>
            <a:r>
              <a:rPr lang="en-US" sz="1400" dirty="0">
                <a:hlinkClick r:id="rId8"/>
              </a:rPr>
              <a:t>https://www.aap.org/dss-patient-care</a:t>
            </a:r>
            <a:endParaRPr lang="en-US" sz="1400" dirty="0"/>
          </a:p>
          <a:p>
            <a:pPr indent="0">
              <a:buNone/>
            </a:pPr>
            <a:endParaRPr lang="en-US" sz="1400" b="1" dirty="0">
              <a:ea typeface="Calibri" panose="020F0502020204030204" pitchFamily="34" charset="0"/>
              <a:cs typeface="Times New Roman" panose="02020603050405020304" pitchFamily="18" charset="0"/>
            </a:endParaRPr>
          </a:p>
          <a:p>
            <a:pPr indent="0">
              <a:buNone/>
            </a:pPr>
            <a:r>
              <a:rPr lang="en-US" sz="1400" b="1" dirty="0">
                <a:ea typeface="Calibri" panose="020F0502020204030204" pitchFamily="34" charset="0"/>
                <a:cs typeface="Times New Roman" panose="02020603050405020304" pitchFamily="18" charset="0"/>
              </a:rPr>
              <a:t>Brief Team Training:</a:t>
            </a:r>
          </a:p>
          <a:p>
            <a:pPr indent="0">
              <a:buNone/>
            </a:pPr>
            <a:r>
              <a:rPr lang="en-US" sz="1400" dirty="0">
                <a:hlinkClick r:id="rId9"/>
              </a:rPr>
              <a:t>https://downloads.aap.org/AAP/PDF/Developmental_Surveillance_Spark_Training_Presentation_FINAL_10.2020.pdf</a:t>
            </a:r>
            <a:endParaRPr lang="en-US" sz="1400" dirty="0"/>
          </a:p>
          <a:p>
            <a:endParaRPr lang="en-US" sz="1400" dirty="0"/>
          </a:p>
          <a:p>
            <a:endParaRPr lang="en-US" sz="1700" dirty="0"/>
          </a:p>
        </p:txBody>
      </p:sp>
    </p:spTree>
    <p:extLst>
      <p:ext uri="{BB962C8B-B14F-4D97-AF65-F5344CB8AC3E}">
        <p14:creationId xmlns:p14="http://schemas.microsoft.com/office/powerpoint/2010/main" val="245242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294406" y="1295400"/>
            <a:ext cx="11745992" cy="5257800"/>
          </a:xfrm>
        </p:spPr>
        <p:txBody>
          <a:bodyPr>
            <a:normAutofit/>
          </a:bodyPr>
          <a:lstStyle/>
          <a:p>
            <a:pPr marL="0" indent="0">
              <a:spcBef>
                <a:spcPts val="0"/>
              </a:spcBef>
              <a:buNone/>
            </a:pPr>
            <a:r>
              <a:rPr lang="en-US" sz="1700" b="1" dirty="0">
                <a:ea typeface="Calibri" panose="020F0502020204030204" pitchFamily="34" charset="0"/>
                <a:cs typeface="Times New Roman" panose="02020603050405020304" pitchFamily="18" charset="0"/>
              </a:rPr>
              <a:t>Download the </a:t>
            </a:r>
            <a:r>
              <a:rPr lang="en-US" sz="1700" b="1" i="1" dirty="0">
                <a:ea typeface="Calibri" panose="020F0502020204030204" pitchFamily="34" charset="0"/>
                <a:cs typeface="Times New Roman" panose="02020603050405020304" pitchFamily="18" charset="0"/>
              </a:rPr>
              <a:t>Milestone Tracker </a:t>
            </a:r>
            <a:r>
              <a:rPr lang="en-US" sz="1700" b="1" dirty="0">
                <a:ea typeface="Calibri" panose="020F0502020204030204" pitchFamily="34" charset="0"/>
                <a:cs typeface="Times New Roman" panose="02020603050405020304" pitchFamily="18" charset="0"/>
              </a:rPr>
              <a:t>app: </a:t>
            </a:r>
          </a:p>
          <a:p>
            <a:pPr marL="0" indent="0">
              <a:spcBef>
                <a:spcPts val="0"/>
              </a:spcBef>
              <a:buNone/>
            </a:pPr>
            <a:r>
              <a:rPr lang="en-US" sz="1700" dirty="0">
                <a:ea typeface="Calibri" panose="020F0502020204030204" pitchFamily="34" charset="0"/>
                <a:cs typeface="Times New Roman" panose="02020603050405020304" pitchFamily="18" charset="0"/>
                <a:hlinkClick r:id="rId3"/>
              </a:rPr>
              <a:t>https://www.cdc.gov/ncbddd/actearly/milestones-app.html</a:t>
            </a:r>
            <a:endParaRPr lang="en-US" sz="1700" dirty="0">
              <a:ea typeface="Calibri" panose="020F0502020204030204" pitchFamily="34" charset="0"/>
              <a:cs typeface="Times New Roman" panose="02020603050405020304" pitchFamily="18" charset="0"/>
            </a:endParaRPr>
          </a:p>
          <a:p>
            <a:pPr marL="0" indent="0">
              <a:spcBef>
                <a:spcPts val="0"/>
              </a:spcBef>
              <a:buNone/>
            </a:pPr>
            <a:endParaRPr lang="en-US" sz="1700" dirty="0">
              <a:ea typeface="Calibri" panose="020F0502020204030204" pitchFamily="34" charset="0"/>
              <a:cs typeface="Times New Roman" panose="02020603050405020304" pitchFamily="18" charset="0"/>
            </a:endParaRPr>
          </a:p>
          <a:p>
            <a:pPr marL="0" indent="0">
              <a:spcBef>
                <a:spcPts val="0"/>
              </a:spcBef>
              <a:buNone/>
            </a:pPr>
            <a:r>
              <a:rPr lang="en-US" sz="1700" b="1" dirty="0">
                <a:ea typeface="Calibri" panose="020F0502020204030204" pitchFamily="34" charset="0"/>
                <a:cs typeface="Times New Roman" panose="02020603050405020304" pitchFamily="18" charset="0"/>
              </a:rPr>
              <a:t>Order Milestone Moment Booklets, </a:t>
            </a:r>
            <a:r>
              <a:rPr lang="en-US" sz="1700" b="1" i="1" dirty="0">
                <a:ea typeface="Calibri" panose="020F0502020204030204" pitchFamily="34" charset="0"/>
                <a:cs typeface="Times New Roman" panose="02020603050405020304" pitchFamily="18" charset="0"/>
              </a:rPr>
              <a:t>Milestone Tracker </a:t>
            </a:r>
            <a:r>
              <a:rPr lang="en-US" sz="1700" b="1" dirty="0">
                <a:ea typeface="Calibri" panose="020F0502020204030204" pitchFamily="34" charset="0"/>
                <a:cs typeface="Times New Roman" panose="02020603050405020304" pitchFamily="18" charset="0"/>
              </a:rPr>
              <a:t>App flyers, milestone brochures, and books:</a:t>
            </a:r>
          </a:p>
          <a:p>
            <a:pPr marL="0" indent="0">
              <a:spcBef>
                <a:spcPts val="0"/>
              </a:spcBef>
              <a:buNone/>
            </a:pPr>
            <a:r>
              <a:rPr lang="en-US" sz="1700" dirty="0">
                <a:ea typeface="Calibri" panose="020F0502020204030204" pitchFamily="34" charset="0"/>
                <a:cs typeface="Times New Roman" panose="02020603050405020304" pitchFamily="18" charset="0"/>
                <a:hlinkClick r:id="rId4"/>
              </a:rPr>
              <a:t>https://www.cdc.gov/ActEarly/Orders/</a:t>
            </a:r>
            <a:endParaRPr lang="en-US" sz="1700" dirty="0">
              <a:ea typeface="Calibri" panose="020F0502020204030204" pitchFamily="34" charset="0"/>
              <a:cs typeface="Times New Roman" panose="02020603050405020304" pitchFamily="18" charset="0"/>
            </a:endParaRPr>
          </a:p>
          <a:p>
            <a:pPr marL="0" indent="0">
              <a:spcBef>
                <a:spcPts val="0"/>
              </a:spcBef>
              <a:buNone/>
            </a:pPr>
            <a:endParaRPr lang="en-US" sz="1700" dirty="0">
              <a:ea typeface="Calibri" panose="020F0502020204030204" pitchFamily="34" charset="0"/>
              <a:cs typeface="Times New Roman" panose="02020603050405020304" pitchFamily="18" charset="0"/>
            </a:endParaRPr>
          </a:p>
          <a:p>
            <a:pPr marL="0" indent="0">
              <a:spcBef>
                <a:spcPts val="0"/>
              </a:spcBef>
              <a:buNone/>
            </a:pPr>
            <a:r>
              <a:rPr lang="en-US" sz="1700" b="1" dirty="0">
                <a:ea typeface="Calibri" panose="020F0502020204030204" pitchFamily="34" charset="0"/>
                <a:cs typeface="Times New Roman" panose="02020603050405020304" pitchFamily="18" charset="0"/>
              </a:rPr>
              <a:t>Download and print milestone checklists and other resources:</a:t>
            </a:r>
          </a:p>
          <a:p>
            <a:pPr marL="0" indent="0">
              <a:spcBef>
                <a:spcPts val="0"/>
              </a:spcBef>
              <a:buNone/>
            </a:pPr>
            <a:r>
              <a:rPr lang="en-US" sz="1700" dirty="0">
                <a:ea typeface="Calibri" panose="020F0502020204030204" pitchFamily="34" charset="0"/>
                <a:cs typeface="Times New Roman" panose="02020603050405020304" pitchFamily="18" charset="0"/>
                <a:hlinkClick r:id="rId5"/>
              </a:rPr>
              <a:t>https://www.cdc.gov/ActEarly/Materials</a:t>
            </a:r>
            <a:endParaRPr lang="en-US" sz="1700" dirty="0">
              <a:ea typeface="Calibri" panose="020F0502020204030204" pitchFamily="34" charset="0"/>
              <a:cs typeface="Times New Roman" panose="02020603050405020304" pitchFamily="18" charset="0"/>
            </a:endParaRPr>
          </a:p>
          <a:p>
            <a:pPr marL="0" indent="0">
              <a:spcBef>
                <a:spcPts val="0"/>
              </a:spcBef>
              <a:buNone/>
            </a:pPr>
            <a:endParaRPr lang="en-US" sz="1700" dirty="0">
              <a:ea typeface="Calibri" panose="020F0502020204030204" pitchFamily="34" charset="0"/>
              <a:cs typeface="Times New Roman" panose="02020603050405020304" pitchFamily="18" charset="0"/>
            </a:endParaRPr>
          </a:p>
          <a:p>
            <a:pPr marL="0" indent="0">
              <a:spcBef>
                <a:spcPts val="0"/>
              </a:spcBef>
              <a:buNone/>
            </a:pPr>
            <a:r>
              <a:rPr lang="en-US" sz="1700" b="1" dirty="0">
                <a:ea typeface="Calibri" panose="020F0502020204030204" pitchFamily="34" charset="0"/>
                <a:cs typeface="Times New Roman" panose="02020603050405020304" pitchFamily="18" charset="0"/>
              </a:rPr>
              <a:t>Email your LTSAE Ambassador: </a:t>
            </a:r>
          </a:p>
          <a:p>
            <a:pPr marL="0" indent="0">
              <a:spcBef>
                <a:spcPts val="0"/>
              </a:spcBef>
              <a:buNone/>
            </a:pPr>
            <a:r>
              <a:rPr lang="en-US" sz="1700" dirty="0">
                <a:ea typeface="Calibri" panose="020F0502020204030204" pitchFamily="34" charset="0"/>
                <a:cs typeface="Times New Roman" panose="02020603050405020304" pitchFamily="18" charset="0"/>
                <a:hlinkClick r:id="rId6"/>
              </a:rPr>
              <a:t>https://www.cdc.gov/ncbddd/actearly/ambassadors-list.html</a:t>
            </a:r>
            <a:endParaRPr lang="en-US" sz="1700" dirty="0">
              <a:ea typeface="Calibri" panose="020F0502020204030204" pitchFamily="34" charset="0"/>
              <a:cs typeface="Times New Roman" panose="02020603050405020304" pitchFamily="18" charset="0"/>
            </a:endParaRPr>
          </a:p>
          <a:p>
            <a:pPr marL="0" indent="0">
              <a:spcBef>
                <a:spcPts val="200"/>
              </a:spcBef>
              <a:spcAft>
                <a:spcPts val="200"/>
              </a:spcAft>
              <a:buNone/>
            </a:pPr>
            <a:endParaRPr lang="en-US" sz="1800" dirty="0"/>
          </a:p>
          <a:p>
            <a:pPr marL="0" indent="0">
              <a:spcBef>
                <a:spcPts val="0"/>
              </a:spcBef>
              <a:spcAft>
                <a:spcPts val="9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9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p:txBody>
          <a:bodyPr/>
          <a:lstStyle/>
          <a:p>
            <a:r>
              <a:rPr lang="en-US" sz="4000" dirty="0"/>
              <a:t>CDC Resource Links</a:t>
            </a:r>
          </a:p>
        </p:txBody>
      </p:sp>
    </p:spTree>
    <p:extLst>
      <p:ext uri="{BB962C8B-B14F-4D97-AF65-F5344CB8AC3E}">
        <p14:creationId xmlns:p14="http://schemas.microsoft.com/office/powerpoint/2010/main" val="230851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941521" y="2891596"/>
            <a:ext cx="10058400" cy="1258387"/>
          </a:xfrm>
        </p:spPr>
        <p:txBody>
          <a:bodyPr>
            <a:noAutofit/>
          </a:bodyPr>
          <a:lstStyle/>
          <a:p>
            <a:pPr>
              <a:lnSpc>
                <a:spcPct val="120000"/>
              </a:lnSpc>
            </a:pPr>
            <a:r>
              <a:rPr lang="en-US" sz="3600" b="1" dirty="0"/>
              <a:t>Developmental Surveillance, Screening, </a:t>
            </a:r>
            <a:br>
              <a:rPr lang="en-US" sz="3600" b="1" dirty="0"/>
            </a:br>
            <a:r>
              <a:rPr lang="en-US" sz="3600" b="1" dirty="0"/>
              <a:t>and Early Iden</a:t>
            </a:r>
            <a:r>
              <a:rPr lang="en-US" sz="3600" b="1" spc="150" dirty="0"/>
              <a:t>tifi</a:t>
            </a:r>
            <a:r>
              <a:rPr lang="en-US" sz="3600" b="1" dirty="0"/>
              <a:t>cation</a:t>
            </a:r>
          </a:p>
        </p:txBody>
      </p:sp>
    </p:spTree>
    <p:extLst>
      <p:ext uri="{BB962C8B-B14F-4D97-AF65-F5344CB8AC3E}">
        <p14:creationId xmlns:p14="http://schemas.microsoft.com/office/powerpoint/2010/main" val="239364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A967258-ED29-4BB0-B960-140B01779199}"/>
              </a:ext>
            </a:extLst>
          </p:cNvPr>
          <p:cNvSpPr>
            <a:spLocks noGrp="1"/>
          </p:cNvSpPr>
          <p:nvPr>
            <p:ph idx="1"/>
          </p:nvPr>
        </p:nvSpPr>
        <p:spPr>
          <a:xfrm>
            <a:off x="451275" y="1723785"/>
            <a:ext cx="4742842" cy="5086681"/>
          </a:xfrm>
        </p:spPr>
        <p:txBody>
          <a:bodyPr>
            <a:noAutofit/>
          </a:bodyPr>
          <a:lstStyle/>
          <a:p>
            <a:pPr>
              <a:spcBef>
                <a:spcPts val="600"/>
              </a:spcBef>
            </a:pPr>
            <a:r>
              <a:rPr lang="en-US" dirty="0"/>
              <a:t>Ongoing/longitudinal at each well-child visit</a:t>
            </a:r>
          </a:p>
          <a:p>
            <a:pPr>
              <a:spcBef>
                <a:spcPts val="600"/>
              </a:spcBef>
            </a:pPr>
            <a:r>
              <a:rPr lang="en-US" dirty="0"/>
              <a:t>No scores/risk categories</a:t>
            </a:r>
          </a:p>
          <a:p>
            <a:pPr>
              <a:spcBef>
                <a:spcPts val="600"/>
              </a:spcBef>
            </a:pPr>
            <a:r>
              <a:rPr lang="en-US" dirty="0"/>
              <a:t>Can support screening</a:t>
            </a:r>
          </a:p>
          <a:p>
            <a:pPr>
              <a:spcBef>
                <a:spcPts val="600"/>
              </a:spcBef>
            </a:pPr>
            <a:r>
              <a:rPr lang="en-US" dirty="0"/>
              <a:t>Six components </a:t>
            </a:r>
          </a:p>
          <a:p>
            <a:pPr lvl="1">
              <a:spcBef>
                <a:spcPts val="600"/>
              </a:spcBef>
            </a:pPr>
            <a:r>
              <a:rPr lang="en-US" dirty="0"/>
              <a:t>Elicit concerns</a:t>
            </a:r>
          </a:p>
          <a:p>
            <a:pPr lvl="1">
              <a:spcBef>
                <a:spcPts val="600"/>
              </a:spcBef>
            </a:pPr>
            <a:r>
              <a:rPr lang="en-US" dirty="0"/>
              <a:t>Obtain developmental history</a:t>
            </a:r>
          </a:p>
          <a:p>
            <a:pPr lvl="1">
              <a:spcBef>
                <a:spcPts val="600"/>
              </a:spcBef>
            </a:pPr>
            <a:r>
              <a:rPr lang="en-US" dirty="0"/>
              <a:t>Assess strengths, risks</a:t>
            </a:r>
          </a:p>
          <a:p>
            <a:pPr lvl="1">
              <a:spcBef>
                <a:spcPts val="600"/>
              </a:spcBef>
            </a:pPr>
            <a:r>
              <a:rPr lang="en-US" dirty="0"/>
              <a:t>Observe the child</a:t>
            </a:r>
          </a:p>
          <a:p>
            <a:pPr lvl="1">
              <a:spcBef>
                <a:spcPts val="600"/>
              </a:spcBef>
            </a:pPr>
            <a:r>
              <a:rPr lang="en-US" dirty="0"/>
              <a:t>Document findings</a:t>
            </a:r>
          </a:p>
          <a:p>
            <a:pPr lvl="1">
              <a:spcBef>
                <a:spcPts val="600"/>
              </a:spcBef>
            </a:pPr>
            <a:r>
              <a:rPr lang="en-US" dirty="0"/>
              <a:t>Obtain and share results</a:t>
            </a:r>
          </a:p>
        </p:txBody>
      </p:sp>
      <p:sp>
        <p:nvSpPr>
          <p:cNvPr id="4" name="Title 3">
            <a:extLst>
              <a:ext uri="{FF2B5EF4-FFF2-40B4-BE49-F238E27FC236}">
                <a16:creationId xmlns:a16="http://schemas.microsoft.com/office/drawing/2014/main" id="{2D9D8E7F-B5A3-4B3F-B382-23DEEC806089}"/>
              </a:ext>
            </a:extLst>
          </p:cNvPr>
          <p:cNvSpPr>
            <a:spLocks noGrp="1"/>
          </p:cNvSpPr>
          <p:nvPr>
            <p:ph type="title"/>
          </p:nvPr>
        </p:nvSpPr>
        <p:spPr>
          <a:xfrm>
            <a:off x="123986" y="12877"/>
            <a:ext cx="11375755" cy="1071146"/>
          </a:xfrm>
        </p:spPr>
        <p:txBody>
          <a:bodyPr>
            <a:noAutofit/>
          </a:bodyPr>
          <a:lstStyle/>
          <a:p>
            <a:r>
              <a:rPr lang="en-US" sz="4000" dirty="0"/>
              <a:t>Developmental Surveillance vs. Screening</a:t>
            </a:r>
          </a:p>
        </p:txBody>
      </p:sp>
      <p:sp>
        <p:nvSpPr>
          <p:cNvPr id="13" name="Text Placeholder 12">
            <a:extLst>
              <a:ext uri="{FF2B5EF4-FFF2-40B4-BE49-F238E27FC236}">
                <a16:creationId xmlns:a16="http://schemas.microsoft.com/office/drawing/2014/main" id="{B0781C93-E212-4979-A165-D09D56DE35AF}"/>
              </a:ext>
            </a:extLst>
          </p:cNvPr>
          <p:cNvSpPr>
            <a:spLocks noGrp="1"/>
          </p:cNvSpPr>
          <p:nvPr>
            <p:ph type="body" idx="4294967295"/>
          </p:nvPr>
        </p:nvSpPr>
        <p:spPr>
          <a:xfrm>
            <a:off x="937635" y="1084023"/>
            <a:ext cx="4040188" cy="639762"/>
          </a:xfrm>
        </p:spPr>
        <p:txBody>
          <a:bodyPr>
            <a:normAutofit/>
          </a:bodyPr>
          <a:lstStyle/>
          <a:p>
            <a:pPr marL="0" indent="0">
              <a:buNone/>
            </a:pPr>
            <a:r>
              <a:rPr lang="en-US" b="1" dirty="0"/>
              <a:t>Surveillance</a:t>
            </a:r>
          </a:p>
        </p:txBody>
      </p:sp>
      <p:sp>
        <p:nvSpPr>
          <p:cNvPr id="15" name="Text Placeholder 14">
            <a:extLst>
              <a:ext uri="{FF2B5EF4-FFF2-40B4-BE49-F238E27FC236}">
                <a16:creationId xmlns:a16="http://schemas.microsoft.com/office/drawing/2014/main" id="{28BA43CF-F6AA-4DFC-B330-C6C9B6AC5C59}"/>
              </a:ext>
            </a:extLst>
          </p:cNvPr>
          <p:cNvSpPr>
            <a:spLocks noGrp="1"/>
          </p:cNvSpPr>
          <p:nvPr>
            <p:ph type="body" sz="quarter" idx="4294967295"/>
          </p:nvPr>
        </p:nvSpPr>
        <p:spPr>
          <a:xfrm>
            <a:off x="7265529" y="1178314"/>
            <a:ext cx="4742842" cy="639762"/>
          </a:xfrm>
        </p:spPr>
        <p:txBody>
          <a:bodyPr>
            <a:normAutofit/>
          </a:bodyPr>
          <a:lstStyle/>
          <a:p>
            <a:pPr marL="0" indent="0">
              <a:buNone/>
            </a:pPr>
            <a:r>
              <a:rPr lang="en-US" b="1" dirty="0"/>
              <a:t>Screening</a:t>
            </a:r>
          </a:p>
        </p:txBody>
      </p:sp>
      <p:sp>
        <p:nvSpPr>
          <p:cNvPr id="16" name="Content Placeholder 15">
            <a:extLst>
              <a:ext uri="{FF2B5EF4-FFF2-40B4-BE49-F238E27FC236}">
                <a16:creationId xmlns:a16="http://schemas.microsoft.com/office/drawing/2014/main" id="{CD30735C-7D99-467A-AF19-A20CD1487408}"/>
              </a:ext>
            </a:extLst>
          </p:cNvPr>
          <p:cNvSpPr>
            <a:spLocks noGrp="1"/>
          </p:cNvSpPr>
          <p:nvPr>
            <p:ph sz="quarter" idx="4294967295"/>
          </p:nvPr>
        </p:nvSpPr>
        <p:spPr>
          <a:xfrm>
            <a:off x="5696350" y="1723785"/>
            <a:ext cx="5558016" cy="5086681"/>
          </a:xfrm>
        </p:spPr>
        <p:txBody>
          <a:bodyPr vert="horz" lIns="91440" tIns="45720" rIns="91440" bIns="45720" rtlCol="0" anchor="t">
            <a:noAutofit/>
          </a:bodyPr>
          <a:lstStyle/>
          <a:p>
            <a:pPr>
              <a:spcBef>
                <a:spcPts val="600"/>
              </a:spcBef>
              <a:buClr>
                <a:srgbClr val="7030A0"/>
              </a:buClr>
            </a:pPr>
            <a:r>
              <a:rPr lang="en-US" sz="2400" dirty="0"/>
              <a:t>Recommended at:</a:t>
            </a:r>
          </a:p>
          <a:p>
            <a:pPr lvl="1">
              <a:spcBef>
                <a:spcPts val="600"/>
              </a:spcBef>
              <a:buClr>
                <a:srgbClr val="7030A0"/>
              </a:buClr>
            </a:pPr>
            <a:r>
              <a:rPr lang="en-US" sz="1800" dirty="0"/>
              <a:t>9, 18, 30 months for general development </a:t>
            </a:r>
          </a:p>
          <a:p>
            <a:pPr lvl="1">
              <a:spcBef>
                <a:spcPts val="600"/>
              </a:spcBef>
              <a:buClr>
                <a:srgbClr val="7030A0"/>
              </a:buClr>
            </a:pPr>
            <a:r>
              <a:rPr lang="en-US" sz="1800" dirty="0"/>
              <a:t>18 and 24 months for autism</a:t>
            </a:r>
            <a:endParaRPr lang="en-US" sz="1800" dirty="0">
              <a:cs typeface="Calibri"/>
            </a:endParaRPr>
          </a:p>
          <a:p>
            <a:pPr lvl="1">
              <a:spcBef>
                <a:spcPts val="600"/>
              </a:spcBef>
              <a:buClr>
                <a:srgbClr val="7030A0"/>
              </a:buClr>
            </a:pPr>
            <a:r>
              <a:rPr lang="en-US" sz="1800" dirty="0"/>
              <a:t>Additional screens can be done for concerns</a:t>
            </a:r>
            <a:endParaRPr lang="en-US" sz="1800" dirty="0">
              <a:cs typeface="Calibri"/>
            </a:endParaRPr>
          </a:p>
          <a:p>
            <a:pPr>
              <a:spcBef>
                <a:spcPts val="600"/>
              </a:spcBef>
              <a:buClr>
                <a:srgbClr val="7030A0"/>
              </a:buClr>
            </a:pPr>
            <a:r>
              <a:rPr lang="en-US" sz="2400" i="1" dirty="0"/>
              <a:t>Validated</a:t>
            </a:r>
            <a:r>
              <a:rPr lang="en-US" sz="2400" dirty="0"/>
              <a:t> screening tools</a:t>
            </a:r>
          </a:p>
          <a:p>
            <a:pPr>
              <a:spcBef>
                <a:spcPts val="600"/>
              </a:spcBef>
              <a:buClr>
                <a:srgbClr val="7030A0"/>
              </a:buClr>
            </a:pPr>
            <a:r>
              <a:rPr lang="en-US" sz="2400" dirty="0"/>
              <a:t>Provides scores/risk categories</a:t>
            </a:r>
            <a:endParaRPr lang="en-US" sz="2400" dirty="0">
              <a:cs typeface="Calibri"/>
            </a:endParaRPr>
          </a:p>
          <a:p>
            <a:pPr>
              <a:spcBef>
                <a:spcPts val="600"/>
              </a:spcBef>
              <a:buClr>
                <a:srgbClr val="7030A0"/>
              </a:buClr>
            </a:pPr>
            <a:r>
              <a:rPr lang="en-US" sz="2400" dirty="0"/>
              <a:t>Not diagnostic, but helps determine if evaluation needed</a:t>
            </a:r>
            <a:endParaRPr lang="en-US" sz="2400" dirty="0">
              <a:cs typeface="Calibri"/>
            </a:endParaRPr>
          </a:p>
          <a:p>
            <a:pPr>
              <a:spcBef>
                <a:spcPts val="600"/>
              </a:spcBef>
              <a:buClr>
                <a:srgbClr val="7030A0"/>
              </a:buClr>
            </a:pPr>
            <a:r>
              <a:rPr lang="en-US" sz="2400" dirty="0"/>
              <a:t>May be used to qualify for some state early intervention programs</a:t>
            </a:r>
          </a:p>
        </p:txBody>
      </p:sp>
    </p:spTree>
    <p:extLst>
      <p:ext uri="{BB962C8B-B14F-4D97-AF65-F5344CB8AC3E}">
        <p14:creationId xmlns:p14="http://schemas.microsoft.com/office/powerpoint/2010/main" val="622370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4940299" y="1421922"/>
            <a:ext cx="6461288" cy="4962835"/>
          </a:xfrm>
        </p:spPr>
        <p:txBody>
          <a:bodyPr>
            <a:normAutofit/>
          </a:bodyPr>
          <a:lstStyle/>
          <a:p>
            <a:pPr marL="0" indent="0">
              <a:lnSpc>
                <a:spcPct val="107000"/>
              </a:lnSpc>
              <a:spcBef>
                <a:spcPts val="0"/>
              </a:spcBef>
              <a:buNone/>
            </a:pPr>
            <a:r>
              <a:rPr lang="en-US" sz="2500" b="1" dirty="0"/>
              <a:t>Detailed information on American Academy of Pediatrics (AAP) recommendations can be found in the Clinical Report</a:t>
            </a:r>
          </a:p>
          <a:p>
            <a:pPr marL="0" indent="0">
              <a:lnSpc>
                <a:spcPct val="107000"/>
              </a:lnSpc>
              <a:spcBef>
                <a:spcPts val="0"/>
              </a:spcBef>
              <a:buNone/>
            </a:pPr>
            <a:endParaRPr lang="en-US" sz="2500" i="1" dirty="0"/>
          </a:p>
          <a:p>
            <a:pPr marL="0" indent="0">
              <a:lnSpc>
                <a:spcPct val="107000"/>
              </a:lnSpc>
              <a:spcBef>
                <a:spcPts val="0"/>
              </a:spcBef>
              <a:buNone/>
            </a:pPr>
            <a:r>
              <a:rPr lang="en-US" sz="2500" i="1" dirty="0"/>
              <a:t>“</a:t>
            </a:r>
            <a:r>
              <a:rPr lang="en-US" sz="2500" i="1" dirty="0">
                <a:ea typeface="Calibri" panose="020F0502020204030204" pitchFamily="34" charset="0"/>
                <a:cs typeface="Times New Roman" panose="02020603050405020304" pitchFamily="18" charset="0"/>
              </a:rPr>
              <a:t>Promoting Optimal Development: Identifying Infants and Young Children With Developmental Disorders Through Developmental Surveillance and Screening”</a:t>
            </a:r>
          </a:p>
          <a:p>
            <a:pPr marL="0" indent="0">
              <a:lnSpc>
                <a:spcPct val="107000"/>
              </a:lnSpc>
              <a:spcBef>
                <a:spcPts val="0"/>
              </a:spcBef>
              <a:buNone/>
            </a:pPr>
            <a:r>
              <a:rPr lang="en-US" sz="1600" i="1" dirty="0">
                <a:ea typeface="Calibri" panose="020F0502020204030204" pitchFamily="34" charset="0"/>
                <a:cs typeface="Times New Roman" panose="02020603050405020304" pitchFamily="18" charset="0"/>
              </a:rPr>
              <a:t>(Lipkin and Macias)</a:t>
            </a:r>
          </a:p>
          <a:p>
            <a:pPr marL="0" indent="0">
              <a:buNone/>
            </a:pPr>
            <a:endParaRPr lang="en-US" sz="1900" dirty="0"/>
          </a:p>
          <a:p>
            <a:pPr marL="0" indent="0">
              <a:buNone/>
            </a:pPr>
            <a:r>
              <a:rPr lang="en-US" sz="2200" dirty="0">
                <a:hlinkClick r:id="rId3"/>
              </a:rPr>
              <a:t>https://doi.org/</a:t>
            </a:r>
            <a:r>
              <a:rPr lang="en-US" sz="2200" dirty="0">
                <a:hlinkClick r:id="rId4"/>
              </a:rPr>
              <a:t>10.1542/peds.2019-3449 </a:t>
            </a:r>
            <a:endParaRPr lang="en-US" sz="2200" dirty="0"/>
          </a:p>
          <a:p>
            <a:endParaRPr lang="en-US" dirty="0"/>
          </a:p>
          <a:p>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i="1" dirty="0"/>
              <a:t> Pediatrics </a:t>
            </a:r>
            <a:r>
              <a:rPr lang="en-US" sz="4000" dirty="0"/>
              <a:t>January 2020</a:t>
            </a:r>
            <a:endParaRPr lang="en-US" sz="4800" dirty="0"/>
          </a:p>
        </p:txBody>
      </p:sp>
      <p:pic>
        <p:nvPicPr>
          <p:cNvPr id="7" name="Picture Placeholder 14">
            <a:extLst>
              <a:ext uri="{FF2B5EF4-FFF2-40B4-BE49-F238E27FC236}">
                <a16:creationId xmlns:a16="http://schemas.microsoft.com/office/drawing/2014/main" id="{DC209C40-DED1-0860-A9CA-2002E0BAC5F8}"/>
              </a:ext>
            </a:extLst>
          </p:cNvPr>
          <p:cNvPicPr>
            <a:picLocks noGrp="1" noChangeAspect="1"/>
          </p:cNvPicPr>
          <p:nvPr>
            <p:ph type="pic" sz="quarter" idx="10"/>
          </p:nvPr>
        </p:nvPicPr>
        <p:blipFill>
          <a:blip r:embed="rId5"/>
          <a:srcRect l="1527" r="1527"/>
          <a:stretch>
            <a:fillRect/>
          </a:stretch>
        </p:blipFill>
        <p:spPr>
          <a:xfrm>
            <a:off x="406224" y="1638242"/>
            <a:ext cx="4053815" cy="3798492"/>
          </a:xfrm>
          <a:prstGeom prst="rect">
            <a:avLst/>
          </a:prstGeom>
        </p:spPr>
      </p:pic>
    </p:spTree>
    <p:extLst>
      <p:ext uri="{BB962C8B-B14F-4D97-AF65-F5344CB8AC3E}">
        <p14:creationId xmlns:p14="http://schemas.microsoft.com/office/powerpoint/2010/main" val="1314512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70749-B36E-4F2C-B0A4-C86E2C72FA99}"/>
              </a:ext>
            </a:extLst>
          </p:cNvPr>
          <p:cNvSpPr>
            <a:spLocks noGrp="1"/>
          </p:cNvSpPr>
          <p:nvPr>
            <p:ph idx="1"/>
          </p:nvPr>
        </p:nvSpPr>
        <p:spPr>
          <a:xfrm>
            <a:off x="410135" y="1620864"/>
            <a:ext cx="10972800" cy="5562600"/>
          </a:xfrm>
        </p:spPr>
        <p:txBody>
          <a:bodyPr>
            <a:normAutofit/>
          </a:bodyPr>
          <a:lstStyle/>
          <a:p>
            <a:r>
              <a:rPr lang="en-US" sz="2500" dirty="0"/>
              <a:t>Evidence shows that the earlier a child is identified to have a developmental disability or delay, the sooner interventions and family supports can start</a:t>
            </a:r>
          </a:p>
          <a:p>
            <a:pPr marL="800100" lvl="2">
              <a:spcAft>
                <a:spcPts val="1200"/>
              </a:spcAft>
            </a:pPr>
            <a:r>
              <a:rPr lang="en-US" sz="2500" dirty="0"/>
              <a:t>It is </a:t>
            </a:r>
            <a:r>
              <a:rPr lang="en-US" sz="2500" b="1" dirty="0"/>
              <a:t>never</a:t>
            </a:r>
            <a:r>
              <a:rPr lang="en-US" sz="2500" dirty="0"/>
              <a:t> “too late” to start services and supports</a:t>
            </a:r>
          </a:p>
          <a:p>
            <a:pPr indent="-228600">
              <a:spcAft>
                <a:spcPts val="1200"/>
              </a:spcAft>
            </a:pPr>
            <a:r>
              <a:rPr lang="en-US" sz="2500" dirty="0"/>
              <a:t>Intervention can improve skills, abilities, future school performance, </a:t>
            </a:r>
            <a:br>
              <a:rPr lang="en-US" sz="2500" dirty="0"/>
            </a:br>
            <a:r>
              <a:rPr lang="en-US" sz="2500" dirty="0"/>
              <a:t>long-term self-care</a:t>
            </a:r>
          </a:p>
          <a:p>
            <a:pPr indent="-228600"/>
            <a:r>
              <a:rPr lang="en-US" sz="2500" dirty="0"/>
              <a:t>Other benefits of early identification &amp; intervention </a:t>
            </a:r>
          </a:p>
          <a:p>
            <a:pPr marL="857250" lvl="2"/>
            <a:r>
              <a:rPr lang="en-US" sz="2500" dirty="0"/>
              <a:t>Families understand their child’s strengths, and areas in which they may </a:t>
            </a:r>
            <a:br>
              <a:rPr lang="en-US" sz="2500" dirty="0"/>
            </a:br>
            <a:r>
              <a:rPr lang="en-US" sz="2500" dirty="0"/>
              <a:t>need support </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9549CF5D-D8DC-4615-8E39-2741436DB400}"/>
              </a:ext>
            </a:extLst>
          </p:cNvPr>
          <p:cNvSpPr>
            <a:spLocks noGrp="1"/>
          </p:cNvSpPr>
          <p:nvPr>
            <p:ph type="title"/>
          </p:nvPr>
        </p:nvSpPr>
        <p:spPr/>
        <p:txBody>
          <a:bodyPr/>
          <a:lstStyle/>
          <a:p>
            <a:r>
              <a:rPr lang="en-US" sz="4000" dirty="0"/>
              <a:t>Earlier Intervention is Better</a:t>
            </a:r>
          </a:p>
        </p:txBody>
      </p:sp>
    </p:spTree>
    <p:extLst>
      <p:ext uri="{BB962C8B-B14F-4D97-AF65-F5344CB8AC3E}">
        <p14:creationId xmlns:p14="http://schemas.microsoft.com/office/powerpoint/2010/main" val="21661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E8B8416A-DFE2-4FC4-AB29-9265F6DA37BF}"/>
              </a:ext>
            </a:extLst>
          </p:cNvPr>
          <p:cNvGraphicFramePr>
            <a:graphicFrameLocks noGrp="1"/>
          </p:cNvGraphicFramePr>
          <p:nvPr>
            <p:ph idx="1"/>
            <p:extLst>
              <p:ext uri="{D42A27DB-BD31-4B8C-83A1-F6EECF244321}">
                <p14:modId xmlns:p14="http://schemas.microsoft.com/office/powerpoint/2010/main" val="2183980171"/>
              </p:ext>
            </p:extLst>
          </p:nvPr>
        </p:nvGraphicFramePr>
        <p:xfrm>
          <a:off x="1030582" y="1351591"/>
          <a:ext cx="9432009" cy="6447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8B189B48-7B76-483E-9D31-690CDFA70545}"/>
              </a:ext>
            </a:extLst>
          </p:cNvPr>
          <p:cNvSpPr>
            <a:spLocks noGrp="1"/>
          </p:cNvSpPr>
          <p:nvPr>
            <p:ph type="title"/>
          </p:nvPr>
        </p:nvSpPr>
        <p:spPr>
          <a:xfrm>
            <a:off x="295052" y="303383"/>
            <a:ext cx="9555997" cy="685800"/>
          </a:xfrm>
        </p:spPr>
        <p:txBody>
          <a:bodyPr/>
          <a:lstStyle/>
          <a:p>
            <a:r>
              <a:rPr lang="en-US" sz="4000" dirty="0"/>
              <a:t>Early Identification &amp; Intervention </a:t>
            </a:r>
          </a:p>
        </p:txBody>
      </p:sp>
      <p:sp>
        <p:nvSpPr>
          <p:cNvPr id="44" name="Arrow: Right 43">
            <a:extLst>
              <a:ext uri="{FF2B5EF4-FFF2-40B4-BE49-F238E27FC236}">
                <a16:creationId xmlns:a16="http://schemas.microsoft.com/office/drawing/2014/main" id="{F917B409-5FEB-4B9B-88D4-F0211F7C7ECD}"/>
              </a:ext>
            </a:extLst>
          </p:cNvPr>
          <p:cNvSpPr/>
          <p:nvPr/>
        </p:nvSpPr>
        <p:spPr>
          <a:xfrm rot="19309937">
            <a:off x="1828244" y="2568897"/>
            <a:ext cx="2321603" cy="483811"/>
          </a:xfrm>
          <a:prstGeom prst="rightArrow">
            <a:avLst/>
          </a:prstGeom>
          <a:solidFill>
            <a:srgbClr val="6CC7B8"/>
          </a:solidFill>
          <a:ln w="19050">
            <a:solidFill>
              <a:srgbClr val="5A4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ln w="0"/>
              <a:solidFill>
                <a:srgbClr val="4F81BD"/>
              </a:solidFill>
              <a:effectLst>
                <a:outerShdw blurRad="38100" dist="25400" dir="5400000" algn="ctr" rotWithShape="0">
                  <a:srgbClr val="6E747A">
                    <a:alpha val="43000"/>
                  </a:srgbClr>
                </a:outerShdw>
              </a:effectLst>
              <a:latin typeface="Calibri"/>
            </a:endParaRPr>
          </a:p>
        </p:txBody>
      </p:sp>
      <p:sp>
        <p:nvSpPr>
          <p:cNvPr id="45" name="Arrow: Down 44">
            <a:extLst>
              <a:ext uri="{FF2B5EF4-FFF2-40B4-BE49-F238E27FC236}">
                <a16:creationId xmlns:a16="http://schemas.microsoft.com/office/drawing/2014/main" id="{FE16104D-47E6-4233-9E9D-01DAA79B920D}"/>
              </a:ext>
            </a:extLst>
          </p:cNvPr>
          <p:cNvSpPr/>
          <p:nvPr/>
        </p:nvSpPr>
        <p:spPr>
          <a:xfrm>
            <a:off x="5644102" y="2708053"/>
            <a:ext cx="413574" cy="1009912"/>
          </a:xfrm>
          <a:prstGeom prst="downArrow">
            <a:avLst/>
          </a:prstGeom>
          <a:solidFill>
            <a:srgbClr val="6CC7B8"/>
          </a:solidFill>
          <a:ln w="19050">
            <a:solidFill>
              <a:srgbClr val="5A4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 name="TextBox 1">
            <a:extLst>
              <a:ext uri="{FF2B5EF4-FFF2-40B4-BE49-F238E27FC236}">
                <a16:creationId xmlns:a16="http://schemas.microsoft.com/office/drawing/2014/main" id="{14B9829B-B5E8-4574-B31C-692A6BD6ED66}"/>
              </a:ext>
            </a:extLst>
          </p:cNvPr>
          <p:cNvSpPr txBox="1"/>
          <p:nvPr/>
        </p:nvSpPr>
        <p:spPr>
          <a:xfrm>
            <a:off x="4881417" y="1421165"/>
            <a:ext cx="2057400" cy="800219"/>
          </a:xfrm>
          <a:prstGeom prst="rect">
            <a:avLst/>
          </a:prstGeom>
          <a:noFill/>
        </p:spPr>
        <p:txBody>
          <a:bodyPr wrap="square" rtlCol="0">
            <a:spAutoFit/>
          </a:bodyPr>
          <a:lstStyle/>
          <a:p>
            <a:pPr>
              <a:defRPr/>
            </a:pPr>
            <a:r>
              <a:rPr lang="en-US" sz="2800" b="1" dirty="0">
                <a:solidFill>
                  <a:prstClr val="white"/>
                </a:solidFill>
                <a:latin typeface="Calibri"/>
              </a:rPr>
              <a:t>Surveillance</a:t>
            </a:r>
            <a:endParaRPr lang="en-US" sz="2200" b="1" dirty="0">
              <a:solidFill>
                <a:prstClr val="white"/>
              </a:solidFill>
              <a:latin typeface="Calibri"/>
            </a:endParaRPr>
          </a:p>
          <a:p>
            <a:pPr>
              <a:defRPr/>
            </a:pPr>
            <a:endParaRPr lang="en-US" dirty="0">
              <a:solidFill>
                <a:prstClr val="black"/>
              </a:solidFill>
              <a:latin typeface="Calibri"/>
            </a:endParaRPr>
          </a:p>
        </p:txBody>
      </p:sp>
      <p:sp>
        <p:nvSpPr>
          <p:cNvPr id="21" name="Rectangle: Rounded Corners 4">
            <a:extLst>
              <a:ext uri="{FF2B5EF4-FFF2-40B4-BE49-F238E27FC236}">
                <a16:creationId xmlns:a16="http://schemas.microsoft.com/office/drawing/2014/main" id="{4B90E26C-657A-495F-A4EB-B390E2CEC3B5}"/>
              </a:ext>
            </a:extLst>
          </p:cNvPr>
          <p:cNvSpPr txBox="1"/>
          <p:nvPr/>
        </p:nvSpPr>
        <p:spPr>
          <a:xfrm>
            <a:off x="4822009" y="1903279"/>
            <a:ext cx="2057400" cy="530227"/>
          </a:xfrm>
          <a:prstGeom prst="rect">
            <a:avLst/>
          </a:prstGeom>
          <a:solidFill>
            <a:srgbClr val="6CC7B8"/>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6200" tIns="76200" rIns="76200" bIns="76200" numCol="1" spcCol="1270" anchor="ctr" anchorCtr="0">
            <a:noAutofit/>
          </a:bodyPr>
          <a:lstStyle/>
          <a:p>
            <a:pPr algn="ctr" defTabSz="889000">
              <a:spcBef>
                <a:spcPct val="0"/>
              </a:spcBef>
              <a:defRPr/>
            </a:pPr>
            <a:r>
              <a:rPr lang="en-US" sz="1600" b="1" dirty="0">
                <a:solidFill>
                  <a:prstClr val="white"/>
                </a:solidFill>
                <a:latin typeface="Calibri" panose="020F0502020204030204" pitchFamily="34" charset="0"/>
                <a:ea typeface="Calibri" panose="020F0502020204030204" pitchFamily="34" charset="0"/>
              </a:rPr>
              <a:t>Parent-Engaged</a:t>
            </a:r>
          </a:p>
          <a:p>
            <a:pPr algn="ctr" defTabSz="889000">
              <a:spcBef>
                <a:spcPct val="0"/>
              </a:spcBef>
              <a:defRPr/>
            </a:pPr>
            <a:r>
              <a:rPr lang="en-US" sz="1600" b="1" dirty="0">
                <a:solidFill>
                  <a:prstClr val="white"/>
                </a:solidFill>
                <a:latin typeface="Calibri" panose="020F0502020204030204" pitchFamily="34" charset="0"/>
                <a:ea typeface="Calibri" panose="020F0502020204030204" pitchFamily="34" charset="0"/>
              </a:rPr>
              <a:t> Monitoring</a:t>
            </a:r>
            <a:endParaRPr lang="en-US" b="1" dirty="0">
              <a:solidFill>
                <a:prstClr val="white"/>
              </a:solidFill>
              <a:latin typeface="Calibri"/>
            </a:endParaRPr>
          </a:p>
        </p:txBody>
      </p:sp>
    </p:spTree>
    <p:extLst>
      <p:ext uri="{BB962C8B-B14F-4D97-AF65-F5344CB8AC3E}">
        <p14:creationId xmlns:p14="http://schemas.microsoft.com/office/powerpoint/2010/main" val="188880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9ec79b-5d41-43ba-82be-c11c10d713ed">
      <Terms xmlns="http://schemas.microsoft.com/office/infopath/2007/PartnerControls"/>
    </lcf76f155ced4ddcb4097134ff3c332f>
    <TaxCatchAll xmlns="72f40903-8458-4af9-b1ec-9ee8cdb2cae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FF80BF35F8D146A449E8390866F8DF" ma:contentTypeVersion="16" ma:contentTypeDescription="Create a new document." ma:contentTypeScope="" ma:versionID="a1f47ab33377e05e8a0d3c7128acb49b">
  <xsd:schema xmlns:xsd="http://www.w3.org/2001/XMLSchema" xmlns:xs="http://www.w3.org/2001/XMLSchema" xmlns:p="http://schemas.microsoft.com/office/2006/metadata/properties" xmlns:ns2="e49ec79b-5d41-43ba-82be-c11c10d713ed" xmlns:ns3="72f40903-8458-4af9-b1ec-9ee8cdb2cae3" targetNamespace="http://schemas.microsoft.com/office/2006/metadata/properties" ma:root="true" ma:fieldsID="7a6b5ef2d1c8bc1096ae7669e9142316" ns2:_="" ns3:_="">
    <xsd:import namespace="e49ec79b-5d41-43ba-82be-c11c10d713ed"/>
    <xsd:import namespace="72f40903-8458-4af9-b1ec-9ee8cdb2ca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ec79b-5d41-43ba-82be-c11c10d71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f40903-8458-4af9-b1ec-9ee8cdb2cae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c43cb65-cc06-4fb3-a04d-2679ce812c04}" ma:internalName="TaxCatchAll" ma:showField="CatchAllData" ma:web="72f40903-8458-4af9-b1ec-9ee8cdb2ca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573425-BA0C-47F8-BBAD-FB0AE457DA59}">
  <ds:schemaRefs>
    <ds:schemaRef ds:uri="http://schemas.microsoft.com/sharepoint/v3/contenttype/forms"/>
  </ds:schemaRefs>
</ds:datastoreItem>
</file>

<file path=customXml/itemProps2.xml><?xml version="1.0" encoding="utf-8"?>
<ds:datastoreItem xmlns:ds="http://schemas.openxmlformats.org/officeDocument/2006/customXml" ds:itemID="{72BF92F1-0EA6-408F-A2B4-808EE5159F4C}">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72f40903-8458-4af9-b1ec-9ee8cdb2cae3"/>
    <ds:schemaRef ds:uri="e49ec79b-5d41-43ba-82be-c11c10d713ed"/>
    <ds:schemaRef ds:uri="http://schemas.microsoft.com/office/2006/metadata/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7742B0CF-86D3-42BF-B5F0-DAE0ED2B89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ec79b-5d41-43ba-82be-c11c10d713ed"/>
    <ds:schemaRef ds:uri="72f40903-8458-4af9-b1ec-9ee8cdb2ca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39824</TotalTime>
  <Words>3621</Words>
  <Application>Microsoft Office PowerPoint</Application>
  <PresentationFormat>Widescreen</PresentationFormat>
  <Paragraphs>415</Paragraphs>
  <Slides>44</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Arial Narrow</vt:lpstr>
      <vt:lpstr>Calibri</vt:lpstr>
      <vt:lpstr>Century Gothic</vt:lpstr>
      <vt:lpstr>Noto Sans Symbols</vt:lpstr>
      <vt:lpstr>Open Sans</vt:lpstr>
      <vt:lpstr>Segoe UI</vt:lpstr>
      <vt:lpstr>Times New Roman</vt:lpstr>
      <vt:lpstr>Wingdings</vt:lpstr>
      <vt:lpstr>Office Theme</vt:lpstr>
      <vt:lpstr>PowerPoint Presentation</vt:lpstr>
      <vt:lpstr>Disclosures</vt:lpstr>
      <vt:lpstr>Presentation Objectives</vt:lpstr>
      <vt:lpstr>Why Monitor Development?</vt:lpstr>
      <vt:lpstr>PowerPoint Presentation</vt:lpstr>
      <vt:lpstr>Developmental Surveillance vs. Screening</vt:lpstr>
      <vt:lpstr> Pediatrics January 2020</vt:lpstr>
      <vt:lpstr>Earlier Intervention is Better</vt:lpstr>
      <vt:lpstr>Early Identification &amp; Intervention </vt:lpstr>
      <vt:lpstr>PowerPoint Presentation</vt:lpstr>
      <vt:lpstr>Learn the Signs. Act Early.(LTSAE)</vt:lpstr>
      <vt:lpstr>CDC’s Milestone Resources</vt:lpstr>
      <vt:lpstr>Program Benefits</vt:lpstr>
      <vt:lpstr>Additional Checklist Features</vt:lpstr>
      <vt:lpstr>PowerPoint Presentation</vt:lpstr>
      <vt:lpstr>Why Were the Milestones Revised?</vt:lpstr>
      <vt:lpstr>Revision Process   </vt:lpstr>
      <vt:lpstr>“Evidence-Informed”</vt:lpstr>
      <vt:lpstr>Process for Updating Parent Tips and Activities</vt:lpstr>
      <vt:lpstr>Developmental Expertise on Evidence Review Team</vt:lpstr>
      <vt:lpstr>Biggest Challenges </vt:lpstr>
      <vt:lpstr>Results of the Process</vt:lpstr>
      <vt:lpstr>Support from Leaders in the Field</vt:lpstr>
      <vt:lpstr>Pediatrics March 2022</vt:lpstr>
      <vt:lpstr>PowerPoint Presentation</vt:lpstr>
      <vt:lpstr>Open-Ended Questions</vt:lpstr>
      <vt:lpstr>Reminders for Visits &amp; Screenings</vt:lpstr>
      <vt:lpstr>Relatable and Accessible</vt:lpstr>
      <vt:lpstr>When to Act Early?</vt:lpstr>
      <vt:lpstr>Checklist Limitations</vt:lpstr>
      <vt:lpstr>Tips from Healthcare Professionals</vt:lpstr>
      <vt:lpstr>[Add Local Information Slides]</vt:lpstr>
      <vt:lpstr>CDC’s Act Early Ambassadors</vt:lpstr>
      <vt:lpstr>Future Research Possibilities </vt:lpstr>
      <vt:lpstr>Practice Change</vt:lpstr>
      <vt:lpstr>What Can I Do Today?</vt:lpstr>
      <vt:lpstr>PowerPoint Presentation</vt:lpstr>
      <vt:lpstr>Free Resources From AAP and CDC </vt:lpstr>
      <vt:lpstr>Free Pedialink Courses</vt:lpstr>
      <vt:lpstr>Brief Team Training</vt:lpstr>
      <vt:lpstr>Questions?</vt:lpstr>
      <vt:lpstr>PowerPoint Presentation</vt:lpstr>
      <vt:lpstr>AAP Resource Links</vt:lpstr>
      <vt:lpstr>CDC Resource Links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jgy6</dc:creator>
  <cp:lastModifiedBy>Samuelson, Banner C. (CDC/NCBDDD/DHDD) (CTR)</cp:lastModifiedBy>
  <cp:revision>215</cp:revision>
  <cp:lastPrinted>2022-09-25T04:26:39Z</cp:lastPrinted>
  <dcterms:created xsi:type="dcterms:W3CDTF">2011-06-23T13:28:39Z</dcterms:created>
  <dcterms:modified xsi:type="dcterms:W3CDTF">2025-04-30T20:48:27Z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2021-04-09T00:57:52Z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7e4ef1ca-fa84-4539-b647-8924779f54c9</vt:lpwstr>
  </property>
  <property fmtid="{D5CDD505-2E9C-101B-9397-08002B2CF9AE}" pid="8" name="MSIP_Label_7b94a7b8-f06c-4dfe-bdcc-9b548fd58c31_ContentBits">
    <vt:lpwstr>0</vt:lpwstr>
  </property>
  <property fmtid="{D5CDD505-2E9C-101B-9397-08002B2CF9AE}" pid="9" name="ContentTypeId">
    <vt:lpwstr>0x01010095FF80BF35F8D146A449E8390866F8DF</vt:lpwstr>
  </property>
</Properties>
</file>