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modernComment_24A_9BB931C9.xml" ContentType="application/vnd.ms-powerpoint.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24"/>
  </p:notesMasterIdLst>
  <p:sldIdLst>
    <p:sldId id="588" r:id="rId5"/>
    <p:sldId id="322" r:id="rId6"/>
    <p:sldId id="584" r:id="rId7"/>
    <p:sldId id="430" r:id="rId8"/>
    <p:sldId id="586" r:id="rId9"/>
    <p:sldId id="582" r:id="rId10"/>
    <p:sldId id="397" r:id="rId11"/>
    <p:sldId id="398" r:id="rId12"/>
    <p:sldId id="583" r:id="rId13"/>
    <p:sldId id="399" r:id="rId14"/>
    <p:sldId id="564" r:id="rId15"/>
    <p:sldId id="400" r:id="rId16"/>
    <p:sldId id="401" r:id="rId17"/>
    <p:sldId id="585" r:id="rId18"/>
    <p:sldId id="402" r:id="rId19"/>
    <p:sldId id="409" r:id="rId20"/>
    <p:sldId id="574" r:id="rId21"/>
    <p:sldId id="573" r:id="rId22"/>
    <p:sldId id="587" r:id="rId2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1pPr>
    <a:lvl2pPr marL="4572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2pPr>
    <a:lvl3pPr marL="9144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3pPr>
    <a:lvl4pPr marL="13716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4pPr>
    <a:lvl5pPr marL="18288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5pPr>
    <a:lvl6pPr marL="2286000" algn="l" defTabSz="914400" rtl="0" eaLnBrk="1" latinLnBrk="0" hangingPunct="1">
      <a:defRPr kern="1200">
        <a:solidFill>
          <a:schemeClr val="tx1"/>
        </a:solidFill>
        <a:latin typeface="Myriad Web Pro" panose="020B0503030403020204" pitchFamily="34" charset="0"/>
        <a:ea typeface="+mn-ea"/>
        <a:cs typeface="+mn-cs"/>
      </a:defRPr>
    </a:lvl6pPr>
    <a:lvl7pPr marL="2743200" algn="l" defTabSz="914400" rtl="0" eaLnBrk="1" latinLnBrk="0" hangingPunct="1">
      <a:defRPr kern="1200">
        <a:solidFill>
          <a:schemeClr val="tx1"/>
        </a:solidFill>
        <a:latin typeface="Myriad Web Pro" panose="020B0503030403020204" pitchFamily="34" charset="0"/>
        <a:ea typeface="+mn-ea"/>
        <a:cs typeface="+mn-cs"/>
      </a:defRPr>
    </a:lvl7pPr>
    <a:lvl8pPr marL="3200400" algn="l" defTabSz="914400" rtl="0" eaLnBrk="1" latinLnBrk="0" hangingPunct="1">
      <a:defRPr kern="1200">
        <a:solidFill>
          <a:schemeClr val="tx1"/>
        </a:solidFill>
        <a:latin typeface="Myriad Web Pro" panose="020B0503030403020204" pitchFamily="34" charset="0"/>
        <a:ea typeface="+mn-ea"/>
        <a:cs typeface="+mn-cs"/>
      </a:defRPr>
    </a:lvl8pPr>
    <a:lvl9pPr marL="3657600" algn="l" defTabSz="914400" rtl="0" eaLnBrk="1" latinLnBrk="0" hangingPunct="1">
      <a:defRPr kern="1200">
        <a:solidFill>
          <a:schemeClr val="tx1"/>
        </a:solidFill>
        <a:latin typeface="Myriad Web Pro" panose="020B0503030403020204"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B76A616-61DB-CBA4-C83D-D4A29D22A090}" name="Stevens, Lise (CDC/DDID/NCIRD/OD) (CTR)" initials="SL((" userId="S::ufb4@cdc.gov::2c537b9a-60b3-485c-9f17-85823e539c69" providerId="AD"/>
  <p188:author id="{D2CC3B41-80AD-9C11-6557-53DB0BCBF647}" name="Wilson, Katie (CDC/DDID/NCEZID/DHQP)" initials="KW" userId="Wilson, Katie (CDC/DDID/NCEZID/DHQP)" providerId="None"/>
  <p188:author id="{704CADC1-1B59-9B7B-DE56-5F5C3711BBAD}" name="Gancedo, Natalia (CDC/OD/OADC) (CTR)" initials="G(" userId="S::tci5@cdc.gov::e95415ed-6c6f-449a-8477-b582da1a42b9" providerId="AD"/>
  <p188:author id="{95D7EAF3-B58E-CADA-DB08-73B7407BEBF9}" name="Ponder, Marilyn (CDC/DDID/NCEZID/DHQP) (CTR)" initials="PM((" userId="S::qvl8@cdc.gov::3999cd6a-e61a-4ada-a4ca-391c3b117a9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UW4" initials="W" lastIdx="35" clrIdx="0">
    <p:extLst>
      <p:ext uri="{19B8F6BF-5375-455C-9EA6-DF929625EA0E}">
        <p15:presenceInfo xmlns:p15="http://schemas.microsoft.com/office/powerpoint/2012/main" userId="WUW4"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D9D270-7444-48D1-A012-0CB25F9A67D7}" v="3" dt="2024-10-01T15:31:54.8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4598" autoAdjust="0"/>
  </p:normalViewPr>
  <p:slideViewPr>
    <p:cSldViewPr snapToGrid="0">
      <p:cViewPr varScale="1">
        <p:scale>
          <a:sx n="81" d="100"/>
          <a:sy n="81" d="100"/>
        </p:scale>
        <p:origin x="725" y="62"/>
      </p:cViewPr>
      <p:guideLst/>
    </p:cSldViewPr>
  </p:slideViewPr>
  <p:outlineViewPr>
    <p:cViewPr>
      <p:scale>
        <a:sx n="33" d="100"/>
        <a:sy n="33" d="100"/>
      </p:scale>
      <p:origin x="0" y="-69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comments/modernComment_24A_9BB931C9.xml><?xml version="1.0" encoding="utf-8"?>
<p188:cmLst xmlns:a="http://schemas.openxmlformats.org/drawingml/2006/main" xmlns:r="http://schemas.openxmlformats.org/officeDocument/2006/relationships" xmlns:p188="http://schemas.microsoft.com/office/powerpoint/2018/8/main">
  <p188:cm id="{8D9BF2A6-FECD-4987-A96A-B0E48342DA3D}" authorId="{4B76A616-61DB-CBA4-C83D-D4A29D22A090}" created="2023-06-26T19:19:44.720">
    <pc:sldMkLst xmlns:pc="http://schemas.microsoft.com/office/powerpoint/2013/main/command">
      <pc:docMk/>
      <pc:sldMk cId="2612605385" sldId="586"/>
    </pc:sldMkLst>
    <p188:txBody>
      <a:bodyPr/>
      <a:lstStyle/>
      <a:p>
        <a:r>
          <a:rPr lang="en-US"/>
          <a:t>MLS: Please note that the header was dropped from this slide; see instruction sheet and add back please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FBDCAA-D0BB-476F-B619-2BC8FE3B2D9D}" type="datetimeFigureOut">
              <a:rPr lang="en-US" smtClean="0"/>
              <a:t>10/2/2024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B06589-88F0-4927-A54E-F53C74C06E7D}" type="slidenum">
              <a:rPr lang="en-US" smtClean="0"/>
              <a:t>‹#›</a:t>
            </a:fld>
            <a:endParaRPr lang="en-US"/>
          </a:p>
        </p:txBody>
      </p:sp>
    </p:spTree>
    <p:extLst>
      <p:ext uri="{BB962C8B-B14F-4D97-AF65-F5344CB8AC3E}">
        <p14:creationId xmlns:p14="http://schemas.microsoft.com/office/powerpoint/2010/main" val="3836796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dc.gov/vhf/marburg/non-us/global-ipc.html#hcw_non_u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cdc.gov/vhf/ebola/hcp/ppe-training/index.html"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www.who.int/publications/i/item/WHO-HIS-SDS-2015.1"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cdc.gov/vhf/ebola/hcp/ppe-training/index.html"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ww.who.int/publications/i/item/WHO-HIS-SDS-2015.1"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cdc.gov/vhf/ebola/hcp/ppe-training/index.html"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who.int/publications/i/item/WHO-HIS-SDS-2015.1"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cdc.gov/vhf/ebola/hcp/ppe-training/index.html"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who.int/publications/i/item/WHO-HIS-SDS-2015.1"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i="1">
                <a:solidFill>
                  <a:schemeClr val="tx1"/>
                </a:solidFill>
                <a:latin typeface="+mn-lt"/>
                <a:ea typeface="+mn-ea"/>
                <a:cs typeface="+mn-cs"/>
              </a:rPr>
              <a:t>Audiencia destinataria: Esta presentación se enfoca en lo que los </a:t>
            </a:r>
            <a:r>
              <a:rPr lang="es-ES" sz="1200" b="1" i="1">
                <a:solidFill>
                  <a:schemeClr val="tx1"/>
                </a:solidFill>
                <a:latin typeface="+mn-lt"/>
                <a:ea typeface="+mn-ea"/>
                <a:cs typeface="+mn-cs"/>
              </a:rPr>
              <a:t>trabajadores de la salud y el personal administrativo de los centros médicos</a:t>
            </a:r>
            <a:r>
              <a:rPr lang="es-ES" sz="1200" i="1">
                <a:solidFill>
                  <a:schemeClr val="tx1"/>
                </a:solidFill>
                <a:latin typeface="+mn-lt"/>
                <a:ea typeface="+mn-ea"/>
                <a:cs typeface="+mn-cs"/>
              </a:rPr>
              <a:t> deben saber para ponerse y quitarse correctamente el EPP para la enfermedad por el virus de Marburgo. Consulte &lt;Parte 1 sobre el EPP: Qué, cuándo y por qué usar EPP para la enfermedad por el virus de Marburgo&gt; [link] para ver información básica sobre el EPP y su importancia.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i="1">
                <a:solidFill>
                  <a:schemeClr val="tx1"/>
                </a:solidFill>
                <a:latin typeface="+mn-lt"/>
                <a:ea typeface="+mn-ea"/>
                <a:cs typeface="+mn-cs"/>
              </a:rPr>
              <a:t>Tenga en cuenta que los temas sobre la prevención y el control de infecciones para la enfermedad por el virus de Marburgo se presentan en orden, y se espera que los participantes avancen a lo largo de la serie. Sin embargo, puede combinar el contenido para satisfacer las necesidades de los participantes, y podría necesitar ajustar el ejemplo del guion de forma acorde.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200" i="1">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b="1" i="1">
                <a:solidFill>
                  <a:schemeClr val="tx1"/>
                </a:solidFill>
                <a:latin typeface="+mn-lt"/>
                <a:ea typeface="+mn-ea"/>
                <a:cs typeface="+mn-cs"/>
              </a:rPr>
              <a:t>Cantidad de tiempo estimado con participación de la audiencia</a:t>
            </a:r>
            <a:r>
              <a:rPr lang="es-ES" sz="1200">
                <a:solidFill>
                  <a:schemeClr val="tx1"/>
                </a:solidFill>
                <a:latin typeface="+mn-lt"/>
                <a:ea typeface="+mn-ea"/>
                <a:cs typeface="+mn-cs"/>
              </a:rPr>
              <a:t>:</a:t>
            </a:r>
            <a:r>
              <a:rPr lang="es-ES" sz="1200" i="1">
                <a:solidFill>
                  <a:schemeClr val="tx1"/>
                </a:solidFill>
                <a:latin typeface="+mn-lt"/>
                <a:ea typeface="+mn-ea"/>
                <a:cs typeface="+mn-cs"/>
              </a:rPr>
              <a:t> aproximadamente 20-25 minutos.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200" i="1">
              <a:solidFill>
                <a:schemeClr val="tx1"/>
              </a:solidFill>
              <a:latin typeface="+mn-lt"/>
              <a:ea typeface="+mn-ea"/>
              <a:cs typeface="+mn-cs"/>
            </a:endParaRPr>
          </a:p>
          <a:p>
            <a:endParaRPr lang="en-US" sz="1200" kern="1200">
              <a:solidFill>
                <a:schemeClr val="tx1"/>
              </a:solidFill>
              <a:effectLst/>
              <a:latin typeface="+mn-lt"/>
              <a:ea typeface="+mn-ea"/>
              <a:cs typeface="+mn-cs"/>
            </a:endParaRPr>
          </a:p>
          <a:p>
            <a:r>
              <a:rPr lang="es-ES" sz="1200" i="1">
                <a:solidFill>
                  <a:schemeClr val="tx1"/>
                </a:solidFill>
                <a:latin typeface="+mn-lt"/>
                <a:ea typeface="+mn-ea"/>
                <a:cs typeface="+mn-cs"/>
              </a:rPr>
              <a:t>Guion:</a:t>
            </a:r>
          </a:p>
          <a:p>
            <a:r>
              <a:rPr lang="es-ES" sz="1200">
                <a:solidFill>
                  <a:schemeClr val="tx1"/>
                </a:solidFill>
                <a:latin typeface="+mn-lt"/>
                <a:ea typeface="+mn-ea"/>
                <a:cs typeface="+mn-cs"/>
              </a:rPr>
              <a:t>¡Bienvenidos! Hoy nos enfocaremos en cómo ponerse y quitarse correctamente el equipo de protección personal (también llamado EPP) cuando la enfermedad por el virus de Marburgo sea una amenaza en su área.</a:t>
            </a:r>
            <a:r>
              <a:rPr lang="es-ES" sz="1200" baseline="0">
                <a:solidFill>
                  <a:schemeClr val="tx1"/>
                </a:solidFill>
                <a:latin typeface="+mn-lt"/>
                <a:ea typeface="+mn-ea"/>
                <a:cs typeface="+mn-cs"/>
              </a:rPr>
              <a:t> Esta sesión se basa en la presentación de la parte 1 sobre el EPP, donde hablamos sobre los conceptos básicos del equipo de protección personal y su importancia. Si desea revisar la información de esa sesión, puede encontrarla en la pagina de </a:t>
            </a:r>
            <a:r>
              <a:rPr lang="en-US">
                <a:hlinkClick r:id="rId3"/>
              </a:rPr>
              <a:t>Infection Prevention and Control for Marburg Virus Disease in Non-U.S. Healthcare Settings | Marburg (Marburg Virus Disease) | CDC</a:t>
            </a:r>
            <a:r>
              <a:rPr lang="en-US"/>
              <a:t>.</a:t>
            </a:r>
          </a:p>
        </p:txBody>
      </p:sp>
      <p:sp>
        <p:nvSpPr>
          <p:cNvPr id="4" name="Slide Number Placeholder 3"/>
          <p:cNvSpPr>
            <a:spLocks noGrp="1"/>
          </p:cNvSpPr>
          <p:nvPr>
            <p:ph type="sldNum" sz="quarter" idx="5"/>
          </p:nvPr>
        </p:nvSpPr>
        <p:spPr/>
        <p:txBody>
          <a:bodyPr/>
          <a:lstStyle/>
          <a:p>
            <a:fld id="{46B06589-88F0-4927-A54E-F53C74C06E7D}" type="slidenum">
              <a:rPr lang="en-US" smtClean="0"/>
              <a:t>1</a:t>
            </a:fld>
            <a:endParaRPr lang="en-US"/>
          </a:p>
        </p:txBody>
      </p:sp>
    </p:spTree>
    <p:extLst>
      <p:ext uri="{BB962C8B-B14F-4D97-AF65-F5344CB8AC3E}">
        <p14:creationId xmlns:p14="http://schemas.microsoft.com/office/powerpoint/2010/main" val="36168987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a:t>Guion</a:t>
            </a:r>
            <a:r>
              <a:rPr lang="es-ES"/>
              <a:t>:</a:t>
            </a:r>
          </a:p>
          <a:p>
            <a:r>
              <a:rPr lang="es-ES"/>
              <a:t>El riesgo de </a:t>
            </a:r>
            <a:r>
              <a:rPr lang="es-ES" err="1"/>
              <a:t>autocontaminación</a:t>
            </a:r>
            <a:r>
              <a:rPr lang="es-ES"/>
              <a:t> es muy alto cuando se quitan el EPP porque existe la probabilidad de que el EPP contamine las manos y las manos contaminen las membranas mucosas —ojos, nariz y boca—, así como la ropa y la piel.  Esto hace que la higiene de las manos sea muy importante durante el proceso de quitarse el EPP.  Además de mantener las manos limpias, deben asegurarse de que el lado externo del EPP no toque la piel ni ninguna otra parte del cuerpo, lo que también puede causar </a:t>
            </a:r>
            <a:r>
              <a:rPr lang="es-ES" err="1"/>
              <a:t>autocontaminación</a:t>
            </a:r>
            <a:r>
              <a:rPr lang="es-ES"/>
              <a:t>.</a:t>
            </a:r>
          </a:p>
          <a:p>
            <a:endParaRPr lang="en-US"/>
          </a:p>
          <a:p>
            <a:r>
              <a:rPr lang="es-ES"/>
              <a:t>El proceso de quitarse el EPP debe hacerse lenta y cuidadosamente. El principio general es que primero se quitan las capas externas del EPP porque son las que probablemente estén más contaminadas, por ejemplo, se quitan primero el delantal y el par de guantes externo. Lo último que hay que quitarse es el par de guantes interno.</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s-ES"/>
              <a:t>Cuando se usa el EPP completo para la enfermedad por el virus de Marburgo, puede llevar entre 10 y 15 minutos quitarse cuidadosamente todos los artículos del EPP.  Sin embargo, es importante hacerlo correctamente, aunque tengan prisa y aunque estén cansados.  Recuerden que el EPP solo es eficaz cuando se usa correctamente, y quitárselo correctamente es crucial para mantenerse seguros.  </a:t>
            </a:r>
          </a:p>
          <a:p>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10</a:t>
            </a:fld>
            <a:endParaRPr lang="en-US"/>
          </a:p>
        </p:txBody>
      </p:sp>
    </p:spTree>
    <p:extLst>
      <p:ext uri="{BB962C8B-B14F-4D97-AF65-F5344CB8AC3E}">
        <p14:creationId xmlns:p14="http://schemas.microsoft.com/office/powerpoint/2010/main" val="3753540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a:t>Guion</a:t>
            </a:r>
            <a:r>
              <a:rPr lang="es-ES"/>
              <a:t>:</a:t>
            </a:r>
          </a:p>
          <a:p>
            <a:r>
              <a:rPr lang="es-ES"/>
              <a:t>Cuando se quiten los guantes, asegúrense de enrollarlos de adentro hacia afuera y de no tocar la superficie del guante que podría estar contaminada.</a:t>
            </a:r>
          </a:p>
          <a:p>
            <a:endParaRPr lang="en-US"/>
          </a:p>
          <a:p>
            <a:r>
              <a:rPr lang="es-ES"/>
              <a:t>Cuando se quiten la bata, deben desatar las cintas e ir enrollándola alejándola de su cuerpo, desde adentro hacia afuera para no tocar la superficie que posiblemente esté contaminada. </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s-ES"/>
              <a:t>Tengan en cuenta que estos pasos ayudan a que el lado externo del EPP no les toque la piel ni ninguna otra parte del cuerpo, lo que puede causar </a:t>
            </a:r>
            <a:r>
              <a:rPr lang="es-ES" err="1"/>
              <a:t>autocontaminación</a:t>
            </a:r>
            <a:r>
              <a:rPr lang="es-ES"/>
              <a:t>.</a:t>
            </a:r>
          </a:p>
          <a:p>
            <a:endParaRPr lang="en-US"/>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i="1"/>
              <a:t>For specifics on properly donning and doffing PPE, please see the related CDC videos (</a:t>
            </a:r>
            <a:r>
              <a:rPr lang="en-US" i="1">
                <a:hlinkClick r:id="rId3"/>
              </a:rPr>
              <a:t>Ebola: Personal Protective Equipment (PPE) Donning and Doffing Procedures | Ebola (Ebola Virus Disease) | CDC</a:t>
            </a:r>
            <a:r>
              <a:rPr lang="en-US" i="1"/>
              <a:t>) or  the World Health Organization’s posters on how to put on and remove PPE: </a:t>
            </a:r>
            <a:r>
              <a:rPr lang="en-US" i="1">
                <a:hlinkClick r:id="rId4"/>
              </a:rPr>
              <a:t>How to put on and how to remove personal protective equipment (PPE) (who.int)</a:t>
            </a:r>
            <a:endParaRPr lang="en-US" i="1"/>
          </a:p>
          <a:p>
            <a:endParaRPr lang="en-US"/>
          </a:p>
        </p:txBody>
      </p:sp>
      <p:sp>
        <p:nvSpPr>
          <p:cNvPr id="4" name="Slide Number Placeholder 3"/>
          <p:cNvSpPr>
            <a:spLocks noGrp="1"/>
          </p:cNvSpPr>
          <p:nvPr>
            <p:ph type="sldNum" sz="quarter" idx="5"/>
          </p:nvPr>
        </p:nvSpPr>
        <p:spPr/>
        <p:txBody>
          <a:bodyPr/>
          <a:lstStyle/>
          <a:p>
            <a:fld id="{46B06589-88F0-4927-A54E-F53C74C06E7D}" type="slidenum">
              <a:rPr lang="en-US" smtClean="0"/>
              <a:t>11</a:t>
            </a:fld>
            <a:endParaRPr lang="en-US"/>
          </a:p>
        </p:txBody>
      </p:sp>
    </p:spTree>
    <p:extLst>
      <p:ext uri="{BB962C8B-B14F-4D97-AF65-F5344CB8AC3E}">
        <p14:creationId xmlns:p14="http://schemas.microsoft.com/office/powerpoint/2010/main" val="2862949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200"/>
              </a:spcBef>
              <a:spcAft>
                <a:spcPts val="200"/>
              </a:spcAft>
            </a:pPr>
            <a:r>
              <a:rPr lang="es-ES" i="1" noProof="0"/>
              <a:t>Guion</a:t>
            </a:r>
            <a:r>
              <a:rPr lang="es-ES" noProof="0"/>
              <a:t>:</a:t>
            </a:r>
          </a:p>
          <a:p>
            <a:pPr>
              <a:lnSpc>
                <a:spcPct val="90000"/>
              </a:lnSpc>
              <a:spcBef>
                <a:spcPts val="1200"/>
              </a:spcBef>
              <a:spcAft>
                <a:spcPts val="200"/>
              </a:spcAft>
            </a:pPr>
            <a:r>
              <a:rPr lang="es-ES" noProof="0"/>
              <a:t>Cuando se quiten los protectores faciales o las gafas protectoras, deben quitárselos agarrando la banda o las bandas desde atrás de la cabeza o las orejas y levantándolas hacia arriba para evitar tocar el frente del protector facial o las gafas protectoras, que podría estar contaminado.  También deben mantener los ojos cerrados para evitar salpicaduras en los ojos.</a:t>
            </a:r>
          </a:p>
          <a:p>
            <a:pPr>
              <a:lnSpc>
                <a:spcPct val="90000"/>
              </a:lnSpc>
              <a:spcBef>
                <a:spcPts val="1200"/>
              </a:spcBef>
              <a:spcAft>
                <a:spcPts val="200"/>
              </a:spcAft>
            </a:pPr>
            <a:endParaRPr lang="en-US" noProof="0"/>
          </a:p>
          <a:p>
            <a:pPr>
              <a:lnSpc>
                <a:spcPct val="90000"/>
              </a:lnSpc>
              <a:spcBef>
                <a:spcPts val="1200"/>
              </a:spcBef>
              <a:spcAft>
                <a:spcPts val="200"/>
              </a:spcAft>
            </a:pPr>
            <a:r>
              <a:rPr lang="es-ES" noProof="0"/>
              <a:t>Y lo mismo ocurre con las mascarillas o respiradores; para quitárselos, deben agarrarlos por la parte de atrás y quitárselos hacia adelante para evitar tocar el frente, que podría estar contaminado.</a:t>
            </a:r>
          </a:p>
          <a:p>
            <a:pPr>
              <a:lnSpc>
                <a:spcPct val="90000"/>
              </a:lnSpc>
              <a:spcBef>
                <a:spcPts val="1200"/>
              </a:spcBef>
              <a:spcAft>
                <a:spcPts val="200"/>
              </a:spcAft>
            </a:pPr>
            <a:endParaRPr lang="en-US" noProof="0"/>
          </a:p>
          <a:p>
            <a:pPr>
              <a:lnSpc>
                <a:spcPct val="90000"/>
              </a:lnSpc>
              <a:spcBef>
                <a:spcPts val="1200"/>
              </a:spcBef>
              <a:spcAft>
                <a:spcPts val="200"/>
              </a:spcAft>
            </a:pPr>
            <a:r>
              <a:rPr lang="es-ES" noProof="0"/>
              <a:t>Mientras hacen todo esto, es importante mantener limpias las manos enguantadas para poder quitarse el EPP sin propagar la contaminación.</a:t>
            </a:r>
          </a:p>
          <a:p>
            <a:endParaRPr lang="en-US"/>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i="1"/>
              <a:t>For specifics on properly donning and doffing PPE, please see the related CDC videos (</a:t>
            </a:r>
            <a:r>
              <a:rPr lang="en-US" i="1">
                <a:hlinkClick r:id="rId3"/>
              </a:rPr>
              <a:t>Ebola: Personal Protective Equipment (PPE) Donning and Doffing Procedures | Ebola (Ebola Virus Disease) | CDC</a:t>
            </a:r>
            <a:r>
              <a:rPr lang="en-US" i="1"/>
              <a:t>) or  the World Health Organization’s posters on how to put on and remove PPE: </a:t>
            </a:r>
            <a:r>
              <a:rPr lang="en-US" i="1">
                <a:hlinkClick r:id="rId4"/>
              </a:rPr>
              <a:t>How to put on and how to remove personal protective equipment (PPE) (who.int)</a:t>
            </a:r>
            <a:r>
              <a:rPr lang="en-US" i="1"/>
              <a:t>.</a:t>
            </a:r>
          </a:p>
          <a:p>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12</a:t>
            </a:fld>
            <a:endParaRPr lang="en-US"/>
          </a:p>
        </p:txBody>
      </p:sp>
    </p:spTree>
    <p:extLst>
      <p:ext uri="{BB962C8B-B14F-4D97-AF65-F5344CB8AC3E}">
        <p14:creationId xmlns:p14="http://schemas.microsoft.com/office/powerpoint/2010/main" val="1377209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noProof="0">
                <a:cs typeface="Calibri"/>
              </a:rPr>
              <a:t>Guion</a:t>
            </a:r>
            <a:r>
              <a:rPr lang="es-ES" noProof="0">
                <a:cs typeface="Calibri"/>
              </a:rPr>
              <a:t>:</a:t>
            </a:r>
          </a:p>
          <a:p>
            <a:r>
              <a:rPr lang="es-ES" noProof="0">
                <a:cs typeface="Calibri"/>
              </a:rPr>
              <a:t>A medida que se quiten el EPP, deben colocar los artículos en los recipientes para desechos correspondientes. Deberían tener disponibles los flujos de desechos correspondientes en el área designada para quitarse el EPP.  Estos incluyen un recipiente para desechos de peligro biológico para el EPP desechable (a veces es amarillo, a veces rojo) que debe estar claramente etiquetado como desechos infecciosos.  </a:t>
            </a:r>
          </a:p>
          <a:p>
            <a:endParaRPr lang="es-ES" noProof="0">
              <a:cs typeface="Calibri"/>
            </a:endParaRPr>
          </a:p>
          <a:p>
            <a:r>
              <a:rPr lang="es-ES" noProof="0">
                <a:cs typeface="Calibri"/>
              </a:rPr>
              <a:t>También deben tener disponible un balde designado para el EPP reutilizable que será reprocesado.  Si tienen algún EPP reutilizable, como gafas protectoras o ciertos delantales, pónganlos en el balde designado.  </a:t>
            </a:r>
            <a:r>
              <a:rPr lang="es-ES" noProof="0"/>
              <a:t>Cuando se quiten el EPP, recuerden que el EPP se considera contaminado una vez que ingresa al área del paciente, incluso si no se ve sucio.</a:t>
            </a:r>
          </a:p>
          <a:p>
            <a:endParaRPr lang="en-US" noProof="0">
              <a:cs typeface="Calibri"/>
            </a:endParaRPr>
          </a:p>
          <a:p>
            <a:endParaRPr lang="en-US" noProof="0"/>
          </a:p>
          <a:p>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13</a:t>
            </a:fld>
            <a:endParaRPr lang="en-US"/>
          </a:p>
        </p:txBody>
      </p:sp>
    </p:spTree>
    <p:extLst>
      <p:ext uri="{BB962C8B-B14F-4D97-AF65-F5344CB8AC3E}">
        <p14:creationId xmlns:p14="http://schemas.microsoft.com/office/powerpoint/2010/main" val="1047964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200"/>
              </a:spcBef>
              <a:spcAft>
                <a:spcPts val="200"/>
              </a:spcAft>
            </a:pPr>
            <a:r>
              <a:rPr lang="es-ES" i="1" noProof="0"/>
              <a:t>Guion</a:t>
            </a:r>
            <a:r>
              <a:rPr lang="es-ES" noProof="0"/>
              <a:t>:</a:t>
            </a:r>
          </a:p>
          <a:p>
            <a:pPr>
              <a:lnSpc>
                <a:spcPct val="90000"/>
              </a:lnSpc>
              <a:spcBef>
                <a:spcPts val="1200"/>
              </a:spcBef>
              <a:spcAft>
                <a:spcPts val="200"/>
              </a:spcAft>
            </a:pPr>
            <a:r>
              <a:rPr lang="es-ES" noProof="0"/>
              <a:t>Mientras se estén quitando el EPP, recuerden que es importante mantener limpias las manos enguantadas para no propagar la contaminación.</a:t>
            </a:r>
          </a:p>
          <a:p>
            <a:pPr>
              <a:lnSpc>
                <a:spcPct val="90000"/>
              </a:lnSpc>
              <a:spcBef>
                <a:spcPts val="1200"/>
              </a:spcBef>
              <a:spcAft>
                <a:spcPts val="200"/>
              </a:spcAft>
            </a:pPr>
            <a:endParaRPr lang="es-ES" noProof="0"/>
          </a:p>
          <a:p>
            <a:r>
              <a:rPr lang="es-ES"/>
              <a:t>Deben realizar la higiene de manos después de quitarse cada artículo del EPP y cuando hayan terminado de quitarse todo el EPP y tengan las manos descubiertas.</a:t>
            </a:r>
          </a:p>
          <a:p>
            <a:endParaRPr lang="es-ES"/>
          </a:p>
          <a:p>
            <a:r>
              <a:rPr lang="es-ES"/>
              <a:t>Debe haber una estación de higiene de las manos disponible en el área designada para quitarse el EPP para ayudar a facilitar esto.  </a:t>
            </a: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14</a:t>
            </a:fld>
            <a:endParaRPr lang="en-US"/>
          </a:p>
        </p:txBody>
      </p:sp>
    </p:spTree>
    <p:extLst>
      <p:ext uri="{BB962C8B-B14F-4D97-AF65-F5344CB8AC3E}">
        <p14:creationId xmlns:p14="http://schemas.microsoft.com/office/powerpoint/2010/main" val="2041187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ES" i="1"/>
              <a:t>Guion</a:t>
            </a:r>
            <a:r>
              <a:rPr lang="es-ES"/>
              <a:t>:</a:t>
            </a:r>
          </a:p>
          <a:p>
            <a:r>
              <a:rPr lang="es-ES"/>
              <a:t>Con base en lo que hemos hablado hasta ahora, hagamos una verificación de conocimientos. </a:t>
            </a:r>
          </a:p>
          <a:p>
            <a:r>
              <a:rPr lang="es-ES"/>
              <a:t>Si vieran a un compañero de trabajo quitándose los guantes de esta manera, ¿qué sugerencia podrían hacerle para ayudarlo a quitárselos de manera más segura?</a:t>
            </a: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15</a:t>
            </a:fld>
            <a:endParaRPr lang="en-US"/>
          </a:p>
        </p:txBody>
      </p:sp>
    </p:spTree>
    <p:extLst>
      <p:ext uri="{BB962C8B-B14F-4D97-AF65-F5344CB8AC3E}">
        <p14:creationId xmlns:p14="http://schemas.microsoft.com/office/powerpoint/2010/main" val="8573525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a:t>[Puede que desee adaptar el guion de esta diapositiva con base en cómo contestaron los participantes la pregunta de la diapositiva anterior].</a:t>
            </a:r>
          </a:p>
          <a:p>
            <a:endParaRPr lang="en-US" i="1"/>
          </a:p>
          <a:p>
            <a:r>
              <a:rPr lang="es-ES" i="1"/>
              <a:t>Guion</a:t>
            </a:r>
            <a:r>
              <a:rPr lang="es-ES"/>
              <a:t>:</a:t>
            </a:r>
          </a:p>
          <a:p>
            <a:r>
              <a:rPr lang="es-ES"/>
              <a:t>La forma en que esta persona se está quitando los guantes es incorrecta.  La persona corre el riesgo de que le salpique líquido corporal contaminado. Para ayudarla a quitarse los guantes de manera más segura, podríamos sugerirle que se quite los guantes tomándolos por la muñeca o la palma de la mano y enrollándolos con cuidado de adentro para afuera. Esto ayudaría a evitar las salpicaduras y garantizaría que el lado externo del EPP no le toque la piel, lo que podría causar una </a:t>
            </a:r>
            <a:r>
              <a:rPr lang="es-ES" err="1"/>
              <a:t>autocontaminación</a:t>
            </a:r>
            <a:r>
              <a:rPr lang="es-ES"/>
              <a:t>.</a:t>
            </a:r>
          </a:p>
          <a:p>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16</a:t>
            </a:fld>
            <a:endParaRPr lang="en-US"/>
          </a:p>
        </p:txBody>
      </p:sp>
    </p:spTree>
    <p:extLst>
      <p:ext uri="{BB962C8B-B14F-4D97-AF65-F5344CB8AC3E}">
        <p14:creationId xmlns:p14="http://schemas.microsoft.com/office/powerpoint/2010/main" val="30480418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a:t>Reflexión: anima a los participantes a aplicar, analizar y evaluar lo que han aprendido, los ayuda a profundizar su comprensión del tema, y también lo ayuda a usted a verificar su comprensión de lo que han aprendido.</a:t>
            </a:r>
          </a:p>
          <a:p>
            <a:endParaRPr lang="en-US" i="1"/>
          </a:p>
          <a:p>
            <a:r>
              <a:rPr lang="es-ES" i="1"/>
              <a:t>Personalización: ayuda a los participantes a pensar en cómo lo que han aprendido se aplica a sus situaciones específicas. Conectar el aprendizaje a las experiencias personales ayuda a las personas a comprender y recordar mejor las ideas que se enseñaron.</a:t>
            </a:r>
          </a:p>
          <a:p>
            <a:endParaRPr lang="en-US" i="1"/>
          </a:p>
          <a:p>
            <a:r>
              <a:rPr lang="es-ES" i="1"/>
              <a:t>Guion:</a:t>
            </a:r>
          </a:p>
          <a:p>
            <a:r>
              <a:rPr lang="es-ES"/>
              <a:t>Ahora que hemos hablado sobre las técnicas adecuadas para ponerse y quitarse el EPP, me gustaría que me cuenten sobre sus experiencias personales con el EPP. </a:t>
            </a:r>
          </a:p>
          <a:p>
            <a:endParaRPr lang="en-US" sz="1200"/>
          </a:p>
          <a:p>
            <a:r>
              <a:rPr lang="es-ES"/>
              <a:t>¿Qué dificultades han enfrentado al ponerse y quitarse el EPP correctamente en el pasado? ¿Esperan encontrarse con dificultades similares con el EPP para la enfermedad por el virus de Marburgo? ¿Cómo se pueden superar estas dificultades?</a:t>
            </a:r>
          </a:p>
          <a:p>
            <a:endParaRPr lang="en-US"/>
          </a:p>
          <a:p>
            <a:r>
              <a:rPr lang="es-ES" i="1"/>
              <a:t>[Haga una lista de dificultades a medida que los participantes las mencionen. Luego, pídale al grupo que haga sugerencias para encontrar maneras en que se podrían superar esas dificultades. Las respuestas serán variadas. Usted también puede hacer sugerencias según lo considere oportuno].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17</a:t>
            </a:fld>
            <a:endParaRPr lang="en-US"/>
          </a:p>
        </p:txBody>
      </p:sp>
    </p:spTree>
    <p:extLst>
      <p:ext uri="{BB962C8B-B14F-4D97-AF65-F5344CB8AC3E}">
        <p14:creationId xmlns:p14="http://schemas.microsoft.com/office/powerpoint/2010/main" val="17590159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a:t>Guion</a:t>
            </a:r>
            <a:r>
              <a:rPr lang="es-ES"/>
              <a:t>:</a:t>
            </a:r>
          </a:p>
          <a:p>
            <a:r>
              <a:rPr lang="es-ES"/>
              <a:t>Para terminar, quiero que recuerden dos cosas clave de esta sesión. </a:t>
            </a:r>
          </a:p>
          <a:p>
            <a:endParaRPr lang="es-ES"/>
          </a:p>
          <a:p>
            <a:r>
              <a:rPr lang="es-ES"/>
              <a:t>Primero, el EPP ayuda a protegerlos contra las infecciones. Y si ustedes no se infectan, protegen a sus pacientes, compañeros de trabajo, familiares y amigos. </a:t>
            </a:r>
          </a:p>
          <a:p>
            <a:endParaRPr lang="es-ES"/>
          </a:p>
          <a:p>
            <a:r>
              <a:rPr lang="es-ES"/>
              <a:t>Pero el EPP solo funciona si se usa correctamente y se quita correctamente. Recuerden que existe un riesgo particularmente alto de </a:t>
            </a:r>
            <a:r>
              <a:rPr lang="es-ES" err="1"/>
              <a:t>autocontaminación</a:t>
            </a:r>
            <a:r>
              <a:rPr lang="es-ES"/>
              <a:t> al quitarse el EPP, por lo que deben seguir exactamente los pasos para quitárselo, y se lo deben quitar lenta y cuidadosamente, aunque estén cansados y aunque tengan prisa.</a:t>
            </a:r>
          </a:p>
        </p:txBody>
      </p:sp>
      <p:sp>
        <p:nvSpPr>
          <p:cNvPr id="4" name="Slide Number Placeholder 3"/>
          <p:cNvSpPr>
            <a:spLocks noGrp="1"/>
          </p:cNvSpPr>
          <p:nvPr>
            <p:ph type="sldNum" sz="quarter" idx="5"/>
          </p:nvPr>
        </p:nvSpPr>
        <p:spPr/>
        <p:txBody>
          <a:bodyPr/>
          <a:lstStyle/>
          <a:p>
            <a:fld id="{8E9EAB65-906F-4FA9-BB19-1D451DF49716}" type="slidenum">
              <a:rPr lang="en-US" smtClean="0"/>
              <a:t>18</a:t>
            </a:fld>
            <a:endParaRPr lang="en-US"/>
          </a:p>
        </p:txBody>
      </p:sp>
    </p:spTree>
    <p:extLst>
      <p:ext uri="{BB962C8B-B14F-4D97-AF65-F5344CB8AC3E}">
        <p14:creationId xmlns:p14="http://schemas.microsoft.com/office/powerpoint/2010/main" val="2650004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pPr lvl="0"/>
            <a:r>
              <a:rPr lang="es-ES" i="1"/>
              <a:t>Guion</a:t>
            </a:r>
            <a:r>
              <a:rPr lang="es-ES"/>
              <a:t>:</a:t>
            </a:r>
          </a:p>
          <a:p>
            <a:pPr lvl="0"/>
            <a:r>
              <a:rPr lang="es-ES" baseline="0"/>
              <a:t>Tenemos 3 objetivos de aprendizaje en el día de hoy. Para el final de la sesión de hoy, ustedes deberían poder explicar por qué ponerse y quitarse cuidadosamente el EPP es importante en el contexto de la enfermedad por el virus de Marburgo. </a:t>
            </a:r>
            <a:r>
              <a:rPr lang="es-ES"/>
              <a:t>Además, deberían poder describir al menos tres consideraciones para ponerse el EPP correctamente y al menos tres consideraciones para quitárselo correctamente en el contexto de la enfermedad por el virus de Marburgo.</a:t>
            </a: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2</a:t>
            </a:fld>
            <a:endParaRPr lang="en-US"/>
          </a:p>
        </p:txBody>
      </p:sp>
    </p:spTree>
    <p:extLst>
      <p:ext uri="{BB962C8B-B14F-4D97-AF65-F5344CB8AC3E}">
        <p14:creationId xmlns:p14="http://schemas.microsoft.com/office/powerpoint/2010/main" val="310232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1">
                <a:solidFill>
                  <a:schemeClr val="bg1"/>
                </a:solidFill>
                <a:latin typeface="Calibri"/>
                <a:cs typeface="Calibri"/>
              </a:rPr>
              <a:t>Guion</a:t>
            </a:r>
            <a:r>
              <a:rPr lang="es-ES" sz="1200" b="0">
                <a:solidFill>
                  <a:schemeClr val="bg1"/>
                </a:solidFill>
                <a:latin typeface="Calibri"/>
                <a:cs typeface="Calibri"/>
              </a:rPr>
              <a:t>:</a:t>
            </a:r>
          </a:p>
          <a:p>
            <a:pPr marL="0" indent="0">
              <a:buNone/>
            </a:pPr>
            <a:r>
              <a:rPr lang="es-ES" sz="1200" b="0">
                <a:solidFill>
                  <a:schemeClr val="bg1"/>
                </a:solidFill>
                <a:latin typeface="Calibri"/>
                <a:cs typeface="Calibri"/>
              </a:rPr>
              <a:t>Como recordarán de la última sesión, el EPP es una parte importante de las precauciones estándar que ayudan a protegerlos cuando corran el riesgo de exposición a la enfermedad por el virus de Marburgo, como cuando estén atendiendo a un paciente que posiblemente tenga la enfermedad por el virus de Marburgo o cuando estén botando desechos que podrían contener sangre o líquidos corporales de pacientes enfermos.</a:t>
            </a:r>
          </a:p>
          <a:p>
            <a:pPr marL="0" indent="0">
              <a:buNone/>
            </a:pPr>
            <a:endParaRPr lang="en-US" sz="1200" b="0">
              <a:solidFill>
                <a:schemeClr val="bg1"/>
              </a:solidFill>
              <a:latin typeface="Calibri"/>
              <a:cs typeface="Calibri"/>
            </a:endParaRPr>
          </a:p>
          <a:p>
            <a:pPr marL="0" indent="0">
              <a:buNone/>
            </a:pPr>
            <a:r>
              <a:rPr lang="es-ES" sz="1200">
                <a:solidFill>
                  <a:schemeClr val="tx1"/>
                </a:solidFill>
                <a:latin typeface="Calibri"/>
                <a:cs typeface="Calibri"/>
              </a:rPr>
              <a:t>Recuerden que la enfermedad por el virus de Marburgo se puede propagar a través del contacto directo (como por medio de la piel abierta o las membranas mucosas en los ojos, la nariz o la boca) con lo siguiente: </a:t>
            </a:r>
          </a:p>
          <a:p>
            <a:r>
              <a:rPr lang="es-ES" sz="1200">
                <a:solidFill>
                  <a:schemeClr val="tx1"/>
                </a:solidFill>
                <a:latin typeface="Calibri"/>
                <a:cs typeface="Calibri"/>
              </a:rPr>
              <a:t>sangre o líquidos corporales de una persona enferma o que haya muerto por la enfermedad por el virus de Marburgo o con objetos contaminados con sangre o líquidos corporales de una persona enferma o que haya muerto por la enfermedad por el virus de Marburgo. </a:t>
            </a:r>
          </a:p>
          <a:p>
            <a:endParaRPr lang="en-US" sz="1200">
              <a:latin typeface="Calibri"/>
              <a:cs typeface="Calibri"/>
            </a:endParaRPr>
          </a:p>
          <a:p>
            <a:pPr marL="0" indent="0">
              <a:buNone/>
            </a:pPr>
            <a:r>
              <a:rPr lang="es-ES" sz="1200">
                <a:solidFill>
                  <a:schemeClr val="tx1"/>
                </a:solidFill>
                <a:latin typeface="Calibri"/>
                <a:cs typeface="Calibri"/>
              </a:rPr>
              <a:t>El EPP funciona como una </a:t>
            </a:r>
            <a:r>
              <a:rPr lang="es-ES" sz="1200">
                <a:latin typeface="Calibri"/>
                <a:cs typeface="Calibri"/>
              </a:rPr>
              <a:t>barrera para proteger los ojos, la nariz, la boca, la piel y la ropa del contacto con la sangre o los líquidos corporales de un paciente y, de esta manera, ayuda a protegerlos para que no se infecten. Si evitan infectarse, ayudan a mantener seguros a sus compañeros de trabajo, pacientes, familiares y amigos, por lo que es importante el uso adecuado del EPP.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a:solidFill>
                <a:schemeClr val="bg1"/>
              </a:solidFill>
              <a:latin typeface="Calibri"/>
              <a:cs typeface="Calibri"/>
            </a:endParaRPr>
          </a:p>
          <a:p>
            <a:endParaRPr lang="en-US" altLang="ja-JP">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bg1"/>
              </a:solidFill>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bg1"/>
              </a:solidFill>
            </a:endParaRPr>
          </a:p>
          <a:p>
            <a:endParaRPr lang="en-US"/>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3</a:t>
            </a:fld>
            <a:endParaRPr lang="en-US"/>
          </a:p>
        </p:txBody>
      </p:sp>
    </p:spTree>
    <p:extLst>
      <p:ext uri="{BB962C8B-B14F-4D97-AF65-F5344CB8AC3E}">
        <p14:creationId xmlns:p14="http://schemas.microsoft.com/office/powerpoint/2010/main" val="3514196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a:t>Activación</a:t>
            </a:r>
            <a:r>
              <a:rPr lang="es-ES" i="1" baseline="0"/>
              <a:t> de los conocimientos previos:</a:t>
            </a:r>
          </a:p>
          <a:p>
            <a:pPr marL="0" marR="0" lvl="0" indent="0" algn="l" defTabSz="914400" rtl="0" eaLnBrk="1" fontAlgn="auto" latinLnBrk="0" hangingPunct="1">
              <a:lnSpc>
                <a:spcPct val="100000"/>
              </a:lnSpc>
              <a:spcBef>
                <a:spcPts val="0"/>
              </a:spcBef>
              <a:spcAft>
                <a:spcPts val="0"/>
              </a:spcAft>
              <a:buClrTx/>
              <a:buSzTx/>
              <a:buFontTx/>
              <a:buNone/>
              <a:tabLst/>
              <a:defRPr/>
            </a:pPr>
            <a:r>
              <a:rPr lang="es-ES" i="1" baseline="0"/>
              <a:t>Un beneficio clave de trabajar con estudiantes adultos es que probablemente ya tengan algo de conocimiento o experiencia relacionados con el tema que usted está enseñando. Activar los conocimientos previos ayuda a los estudiantes a conectar el aprendizaje nuevo con lo que ya saben y podría ayudarlos a entender información nueva de mejor forma. También lo ayuda a usted, el instructor, a identificar vacíos de conocimiento donde podría necesitar dedicar más tiempo o agregar énfasis cuando enseñe. Use esta diapositiva como una oportunidad para que los estudiantes compartan lo que ya saben.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r>
              <a:rPr lang="es-ES" i="1" baseline="0"/>
              <a:t>Guion:</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Antes de profundizar en el tema de hoy, veamos una foto de alguien usando EPP, en este caso, guantes y una mascarilla. </a:t>
            </a:r>
            <a:r>
              <a:rPr lang="es-ES" sz="1200">
                <a:solidFill>
                  <a:schemeClr val="bg1"/>
                </a:solidFill>
                <a:latin typeface="Calibri"/>
                <a:cs typeface="Calibri"/>
              </a:rPr>
              <a:t>Con base en lo que ya saben sobre el uso del EPP, ¿qué recomendaciones le darían al hombre con la camisa roja para ayudarlo a protegerse mejor a sí mismo y a aquellos a su alrededor?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i="1">
                <a:solidFill>
                  <a:schemeClr val="bg1"/>
                </a:solidFill>
                <a:latin typeface="Calibri"/>
                <a:cs typeface="Calibri"/>
              </a:rPr>
              <a:t>[Deles 2 minutos a los participantes para conversar en grupos pequeños o entre todos.  Puede que necesite adaptar lo siguiente con base en lo que los participantes digan en la conversación].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bg1"/>
              </a:solidFill>
              <a:latin typeface="Calibri"/>
              <a:cs typeface="Calibri"/>
            </a:endParaRPr>
          </a:p>
          <a:p>
            <a:r>
              <a:rPr lang="es-ES"/>
              <a:t>Un problema es que está sosteniendo el teléfono con los guantes puestos.  Cuando tengan puesto el EPP, NO deben tocar objetos personales, incluidos los teléfonos. En lugar de eso, deben quitarse los guantes y realizar la higiene de las manos antes de tocarlos para evitar la transferencia de patógenos de los guantes a las manos. </a:t>
            </a:r>
          </a:p>
          <a:p>
            <a:endParaRPr lang="es-ES"/>
          </a:p>
          <a:p>
            <a:r>
              <a:rPr lang="es-ES"/>
              <a:t>También parece que tiene puesto el EPP fuera de contexto.  Deben usar el EPP para la tarea que vayan a realizar —tratar a un paciente, botar los desechos, limpiar y desinfectar— y luego se lo deben quitar cuando hayan completado la tarea.</a:t>
            </a:r>
          </a:p>
          <a:p>
            <a:endParaRPr lang="en-US" altLang="ja-JP">
              <a:ea typeface="+mn-ea"/>
              <a:cs typeface="Calibri"/>
            </a:endParaRPr>
          </a:p>
          <a:p>
            <a:endParaRPr lang="en-US" altLang="ja-JP">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bg1"/>
              </a:solidFill>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bg1"/>
              </a:solidFill>
            </a:endParaRPr>
          </a:p>
          <a:p>
            <a:endParaRPr lang="en-US"/>
          </a:p>
        </p:txBody>
      </p:sp>
      <p:sp>
        <p:nvSpPr>
          <p:cNvPr id="4" name="Slide Number Placeholder 3"/>
          <p:cNvSpPr>
            <a:spLocks noGrp="1"/>
          </p:cNvSpPr>
          <p:nvPr>
            <p:ph type="sldNum" sz="quarter" idx="5"/>
          </p:nvPr>
        </p:nvSpPr>
        <p:spPr/>
        <p:txBody>
          <a:bodyPr/>
          <a:lstStyle/>
          <a:p>
            <a:pPr>
              <a:defRPr/>
            </a:pPr>
            <a:fld id="{EB38CAEC-4554-485B-9189-C45C7447A404}" type="slidenum">
              <a:rPr lang="en-US" smtClean="0"/>
              <a:pPr>
                <a:defRPr/>
              </a:pPr>
              <a:t>4</a:t>
            </a:fld>
            <a:endParaRPr lang="en-US"/>
          </a:p>
        </p:txBody>
      </p:sp>
    </p:spTree>
    <p:extLst>
      <p:ext uri="{BB962C8B-B14F-4D97-AF65-F5344CB8AC3E}">
        <p14:creationId xmlns:p14="http://schemas.microsoft.com/office/powerpoint/2010/main" val="3953379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1">
                <a:solidFill>
                  <a:schemeClr val="bg1"/>
                </a:solidFill>
                <a:latin typeface="Calibri"/>
                <a:cs typeface="Calibri"/>
              </a:rPr>
              <a:t>Guion</a:t>
            </a:r>
            <a:r>
              <a:rPr lang="es-ES" sz="1200" b="0">
                <a:solidFill>
                  <a:schemeClr val="bg1"/>
                </a:solidFill>
                <a:latin typeface="Calibri"/>
                <a:cs typeface="Calibri"/>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a:solidFill>
                  <a:schemeClr val="bg1"/>
                </a:solidFill>
                <a:latin typeface="Calibri"/>
                <a:cs typeface="Calibri"/>
              </a:rPr>
              <a:t>La imagen de la última diapositiva nos recuerda que el EPP ayuda a proteger contra la enfermedad por el virus de Marburgo, pero solo funciona cuando se usa de forma correcta cada vez.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a:solidFill>
                <a:schemeClr val="bg1"/>
              </a:solidFill>
              <a:latin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a:solidFill>
                  <a:schemeClr val="bg1"/>
                </a:solidFill>
                <a:latin typeface="Calibri"/>
                <a:cs typeface="Calibri"/>
              </a:rPr>
              <a:t>En la última sesión, hablamos sobre algunas cosas en general que se deben hacer y no hacer en cuanto al uso del EPP. Hoy vamos a hablar específicamente sobre cómo ponerse y quitarse correctamente el EPP para que les pueda brindar la máxima protección.</a:t>
            </a:r>
          </a:p>
          <a:p>
            <a:endParaRPr lang="en-US"/>
          </a:p>
        </p:txBody>
      </p:sp>
      <p:sp>
        <p:nvSpPr>
          <p:cNvPr id="4" name="Slide Number Placeholder 3"/>
          <p:cNvSpPr>
            <a:spLocks noGrp="1"/>
          </p:cNvSpPr>
          <p:nvPr>
            <p:ph type="sldNum" sz="quarter" idx="5"/>
          </p:nvPr>
        </p:nvSpPr>
        <p:spPr/>
        <p:txBody>
          <a:bodyPr/>
          <a:lstStyle/>
          <a:p>
            <a:fld id="{46B06589-88F0-4927-A54E-F53C74C06E7D}" type="slidenum">
              <a:rPr lang="en-US" smtClean="0"/>
              <a:t>5</a:t>
            </a:fld>
            <a:endParaRPr lang="en-US"/>
          </a:p>
        </p:txBody>
      </p:sp>
    </p:spTree>
    <p:extLst>
      <p:ext uri="{BB962C8B-B14F-4D97-AF65-F5344CB8AC3E}">
        <p14:creationId xmlns:p14="http://schemas.microsoft.com/office/powerpoint/2010/main" val="995625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a:t>Guion</a:t>
            </a:r>
            <a:r>
              <a:rPr lang="es-ES"/>
              <a:t>:</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Exactamente cómo ponerse y quitarse el EPP depende de los artículos específicos que estén disponibles en su país y en su centro médico. Por ejemplo, si se usa una bata, el proceso para ponérsela y quitársela podría ser distinto de si se usa un overol.</a:t>
            </a:r>
          </a:p>
          <a:p>
            <a:endParaRPr lang="en-US"/>
          </a:p>
          <a:p>
            <a:r>
              <a:rPr lang="es-ES"/>
              <a:t>Este es un enlace a los videos de los CDC de cómo ponerse y quitarse el EPP.  Hay distintos ejemplos que muestran distintas formas de ponerse el EPP según los artículos disponibles.  </a:t>
            </a:r>
          </a:p>
          <a:p>
            <a:endParaRPr lang="en-US"/>
          </a:p>
          <a:p>
            <a:r>
              <a:rPr lang="es-ES"/>
              <a:t>Voy a compartir este enlace con ustedes para que puedan ver los videos por su cuenta, pero no entraremos en detalle ahora sobre cómo ponerse y quitarse cada artículo porque el proceso varía. En lugar de eso, nos enfocaremos en algunas consideraciones generales importantes que se deben tener en cuenta al ponerse y quitarse el EPP.</a:t>
            </a:r>
          </a:p>
        </p:txBody>
      </p:sp>
      <p:sp>
        <p:nvSpPr>
          <p:cNvPr id="4" name="Slide Number Placeholder 3"/>
          <p:cNvSpPr>
            <a:spLocks noGrp="1"/>
          </p:cNvSpPr>
          <p:nvPr>
            <p:ph type="sldNum" sz="quarter" idx="5"/>
          </p:nvPr>
        </p:nvSpPr>
        <p:spPr/>
        <p:txBody>
          <a:bodyPr/>
          <a:lstStyle/>
          <a:p>
            <a:fld id="{46B06589-88F0-4927-A54E-F53C74C06E7D}" type="slidenum">
              <a:rPr lang="en-US" smtClean="0"/>
              <a:t>6</a:t>
            </a:fld>
            <a:endParaRPr lang="en-US"/>
          </a:p>
        </p:txBody>
      </p:sp>
    </p:spTree>
    <p:extLst>
      <p:ext uri="{BB962C8B-B14F-4D97-AF65-F5344CB8AC3E}">
        <p14:creationId xmlns:p14="http://schemas.microsoft.com/office/powerpoint/2010/main" val="4110838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a:t>Guion</a:t>
            </a:r>
            <a:r>
              <a:rPr lang="es-ES"/>
              <a:t>:</a:t>
            </a:r>
          </a:p>
          <a:p>
            <a:r>
              <a:rPr lang="es-ES"/>
              <a:t>Primero, hablemos de algunas cosas que deben tener en cuenta cuando se pongan el EPP.  En el contexto de la enfermedad por el virus de Marburgo, debajo de su EPP deben usar ropa o prendas de ropa específicas que puedan cambiarse o lavarse, como uniformes médicos.  Deben quitarse todas las joyas o accesorios, y luego higienizarse las manos.  A medida que se pongan el EPP, deben ir revisando que no tenga rasgaduras u otros tipos de daño que puedan reducir su eficacia.</a:t>
            </a:r>
          </a:p>
          <a:p>
            <a:endParaRPr lang="en-US"/>
          </a:p>
          <a:p>
            <a:r>
              <a:rPr lang="es-ES"/>
              <a:t>Cuando se pongan una bata con cintas que se atan atrás, deben atarlas haciendo un nudo lo suficientemente firme que sujete bien las cintas alrededor de su cuello y cintura.  Pero tengan cuidado de que el nudo sea tan ajustado que no puedan desatarse las cintas al momento de quitarse el EPP. </a:t>
            </a:r>
          </a:p>
          <a:p>
            <a:endParaRPr lang="es-ES"/>
          </a:p>
          <a:p>
            <a:pPr marL="0" marR="0" lvl="0" indent="0" algn="l" defTabSz="914400" rtl="0" eaLnBrk="1" fontAlgn="auto" latinLnBrk="0" hangingPunct="1">
              <a:lnSpc>
                <a:spcPct val="100000"/>
              </a:lnSpc>
              <a:spcBef>
                <a:spcPts val="0"/>
              </a:spcBef>
              <a:spcAft>
                <a:spcPts val="0"/>
              </a:spcAft>
              <a:buClrTx/>
              <a:buSzTx/>
              <a:buFontTx/>
              <a:buNone/>
              <a:tabLst/>
              <a:defRPr/>
            </a:pPr>
            <a:r>
              <a:rPr lang="en-US" i="1"/>
              <a:t>For specifics on properly donning and doffing PPE, please see the related CDC videos (</a:t>
            </a:r>
            <a:r>
              <a:rPr lang="en-US" i="1">
                <a:hlinkClick r:id="rId3"/>
              </a:rPr>
              <a:t>Ebola: Personal Protective Equipment (PPE) Donning and Doffing Procedures | Ebola (Ebola Virus Disease) | CDC</a:t>
            </a:r>
            <a:r>
              <a:rPr lang="en-US" i="1"/>
              <a:t>) or  the World Health Organization’s posters on how to put on and remove PPE: </a:t>
            </a:r>
            <a:r>
              <a:rPr lang="en-US" i="1">
                <a:hlinkClick r:id="rId4"/>
              </a:rPr>
              <a:t>How to put on and how to remove personal protective equipment (PPE) (who.int)</a:t>
            </a:r>
            <a:r>
              <a:rPr lang="en-US" i="1"/>
              <a:t>.</a:t>
            </a:r>
          </a:p>
          <a:p>
            <a:endParaRPr lang="es-ES"/>
          </a:p>
          <a:p>
            <a:endParaRPr lang="en-US"/>
          </a:p>
          <a:p>
            <a:endParaRPr lang="en-US"/>
          </a:p>
          <a:p>
            <a:endParaRPr lang="en-US"/>
          </a:p>
          <a:p>
            <a:endParaRPr lang="en-US"/>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7</a:t>
            </a:fld>
            <a:endParaRPr lang="en-US"/>
          </a:p>
        </p:txBody>
      </p:sp>
    </p:spTree>
    <p:extLst>
      <p:ext uri="{BB962C8B-B14F-4D97-AF65-F5344CB8AC3E}">
        <p14:creationId xmlns:p14="http://schemas.microsoft.com/office/powerpoint/2010/main" val="114660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a:t>Guion</a:t>
            </a:r>
            <a:r>
              <a:rPr lang="es-ES"/>
              <a:t>:</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Las mascarillas deben cubrirles la nariz, boca y mentón, y si tienen una pieza nasal flexible sobre el puente de la nariz, deben ajustarlo bien. Todo tipo de protector facial o gafas protectoras debe colocarse sobre la cara y los ojos.  Es importante que todas las mascarillas, protectores faciales y gafas protectoras estén ajustados a su medida.  Recuerden que no quieren tener que volver a tocar el EPP que tengan sobre la cara una vez que hayan terminado de ponérselo, así que asegúrense de que el EPP que les cubra los ojos, la nariz y la boca esté ajustado a su medida, esté firmemente colocado y no se moverá para que no tengan que volver a acomodarlo. </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s-ES"/>
              <a:t>Como mencionamos en la primera sesión sobre el EPP, se pondrán dos pares de guantes: un par interior que va debajo de los puños de la bata y un par exterior que va sobre los puños de la bata.  Estos dos pares de guantes ayudarán si necesitan cambiarse el par exterior, y también los protegerán cuando se quiten el EPP.</a:t>
            </a:r>
          </a:p>
          <a:p>
            <a:endParaRPr lang="es-ES"/>
          </a:p>
          <a:p>
            <a:endParaRPr lang="es-ES"/>
          </a:p>
          <a:p>
            <a:pPr marL="0" marR="0" lvl="0" indent="0" algn="l" defTabSz="914400" rtl="0" eaLnBrk="1" fontAlgn="auto" latinLnBrk="0" hangingPunct="1">
              <a:lnSpc>
                <a:spcPct val="100000"/>
              </a:lnSpc>
              <a:spcBef>
                <a:spcPts val="0"/>
              </a:spcBef>
              <a:spcAft>
                <a:spcPts val="0"/>
              </a:spcAft>
              <a:buClrTx/>
              <a:buSzTx/>
              <a:buFontTx/>
              <a:buNone/>
              <a:tabLst/>
              <a:defRPr/>
            </a:pPr>
            <a:r>
              <a:rPr lang="en-US" i="1"/>
              <a:t>For specifics on properly donning and doffing PPE, please see the related CDC videos (</a:t>
            </a:r>
            <a:r>
              <a:rPr lang="en-US" i="1">
                <a:hlinkClick r:id="rId3"/>
              </a:rPr>
              <a:t>Ebola: Personal Protective Equipment (PPE) Donning and Doffing Procedures | Ebola (Ebola Virus Disease) | CDC</a:t>
            </a:r>
            <a:r>
              <a:rPr lang="en-US" i="1"/>
              <a:t>) or  the World Health Organization’s posters on how to put on and remove PPE: </a:t>
            </a:r>
            <a:r>
              <a:rPr lang="en-US" i="1">
                <a:hlinkClick r:id="rId4"/>
              </a:rPr>
              <a:t>How to put on and how to remove personal protective equipment (PPE) (who.int)</a:t>
            </a:r>
            <a:r>
              <a:rPr lang="en-US" i="1"/>
              <a:t>.</a:t>
            </a:r>
          </a:p>
        </p:txBody>
      </p:sp>
      <p:sp>
        <p:nvSpPr>
          <p:cNvPr id="4" name="Slide Number Placeholder 3"/>
          <p:cNvSpPr>
            <a:spLocks noGrp="1"/>
          </p:cNvSpPr>
          <p:nvPr>
            <p:ph type="sldNum" sz="quarter" idx="10"/>
          </p:nvPr>
        </p:nvSpPr>
        <p:spPr/>
        <p:txBody>
          <a:bodyPr/>
          <a:lstStyle/>
          <a:p>
            <a:pPr>
              <a:defRPr/>
            </a:pPr>
            <a:fld id="{EB38CAEC-4554-485B-9189-C45C7447A404}" type="slidenum">
              <a:rPr lang="en-US" smtClean="0"/>
              <a:pPr>
                <a:defRPr/>
              </a:pPr>
              <a:t>8</a:t>
            </a:fld>
            <a:endParaRPr lang="en-US"/>
          </a:p>
        </p:txBody>
      </p:sp>
    </p:spTree>
    <p:extLst>
      <p:ext uri="{BB962C8B-B14F-4D97-AF65-F5344CB8AC3E}">
        <p14:creationId xmlns:p14="http://schemas.microsoft.com/office/powerpoint/2010/main" val="3266710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i="1"/>
              <a:t>Guion</a:t>
            </a:r>
            <a:r>
              <a:rPr lang="es-ES"/>
              <a:t>:</a:t>
            </a:r>
          </a:p>
          <a:p>
            <a:r>
              <a:rPr lang="es-ES"/>
              <a:t>En algunos casos, es posible que deban quitarse el EPP y ponerse uno nuevo si, por ejemplo, está muy contaminado con sangre o líquidos corporales, o se daña mientras trabajan, por ejemplo se rasga un guante o la bata.</a:t>
            </a:r>
          </a:p>
          <a:p>
            <a:endParaRPr lang="en-US"/>
          </a:p>
          <a:p>
            <a:r>
              <a:rPr lang="es-ES"/>
              <a:t>Cuando terminen de atender a pacientes con enfermedad por el virus de Marburgo confirmada o que se sospeche que la tengan, deben quitarse el EPP antes de irse del área de aislamiento o el área de atención del paciente, en el lugar designado para quitarse el equipo.</a:t>
            </a:r>
          </a:p>
          <a:p>
            <a:endParaRPr lang="es-ES"/>
          </a:p>
          <a:p>
            <a:r>
              <a:rPr lang="es-ES"/>
              <a:t>Si usan EPP para hacer tareas de manejo de desechos o limpieza ambiental, deben quitarse el EPP cuando hayan terminado la tarea.</a:t>
            </a:r>
          </a:p>
          <a:p>
            <a:endParaRPr lang="en-US"/>
          </a:p>
        </p:txBody>
      </p:sp>
      <p:sp>
        <p:nvSpPr>
          <p:cNvPr id="4" name="Slide Number Placeholder 3"/>
          <p:cNvSpPr>
            <a:spLocks noGrp="1"/>
          </p:cNvSpPr>
          <p:nvPr>
            <p:ph type="sldNum" sz="quarter" idx="5"/>
          </p:nvPr>
        </p:nvSpPr>
        <p:spPr/>
        <p:txBody>
          <a:bodyPr/>
          <a:lstStyle/>
          <a:p>
            <a:fld id="{46B06589-88F0-4927-A54E-F53C74C06E7D}" type="slidenum">
              <a:rPr lang="en-US" smtClean="0"/>
              <a:t>9</a:t>
            </a:fld>
            <a:endParaRPr lang="en-US"/>
          </a:p>
        </p:txBody>
      </p:sp>
    </p:spTree>
    <p:extLst>
      <p:ext uri="{BB962C8B-B14F-4D97-AF65-F5344CB8AC3E}">
        <p14:creationId xmlns:p14="http://schemas.microsoft.com/office/powerpoint/2010/main" val="4523964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_NCEZID">
    <p:bg>
      <p:bgPr>
        <a:solidFill>
          <a:schemeClr val="bg2"/>
        </a:solidFill>
        <a:effectLst/>
      </p:bgPr>
    </p:bg>
    <p:spTree>
      <p:nvGrpSpPr>
        <p:cNvPr id="1" name=""/>
        <p:cNvGrpSpPr/>
        <p:nvPr/>
      </p:nvGrpSpPr>
      <p:grpSpPr>
        <a:xfrm>
          <a:off x="0" y="0"/>
          <a:ext cx="0" cy="0"/>
          <a:chOff x="0" y="0"/>
          <a:chExt cx="0" cy="0"/>
        </a:xfrm>
      </p:grpSpPr>
      <p:pic>
        <p:nvPicPr>
          <p:cNvPr id="3" name="Picture 2"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3"/>
            <a:ext cx="12192000" cy="1186160"/>
          </a:xfrm>
          <a:prstGeom prst="rect">
            <a:avLst/>
          </a:prstGeom>
        </p:spPr>
      </p:pic>
      <p:sp>
        <p:nvSpPr>
          <p:cNvPr id="7" name="Title 1"/>
          <p:cNvSpPr>
            <a:spLocks noGrp="1"/>
          </p:cNvSpPr>
          <p:nvPr>
            <p:ph type="title"/>
          </p:nvPr>
        </p:nvSpPr>
        <p:spPr>
          <a:xfrm>
            <a:off x="609600" y="1368900"/>
            <a:ext cx="10972800" cy="1155779"/>
          </a:xfrm>
          <a:prstGeom prst="rect">
            <a:avLst/>
          </a:prstGeom>
        </p:spPr>
        <p:txBody>
          <a:bodyPr/>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1D1D1D"/>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1D1D1D"/>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a:t>Click to edit Master text styles</a:t>
            </a:r>
          </a:p>
        </p:txBody>
      </p:sp>
      <p:sp>
        <p:nvSpPr>
          <p:cNvPr id="6" name="TextBox 5"/>
          <p:cNvSpPr txBox="1"/>
          <p:nvPr/>
        </p:nvSpPr>
        <p:spPr>
          <a:xfrm>
            <a:off x="609600" y="204583"/>
            <a:ext cx="9204101" cy="830997"/>
          </a:xfrm>
          <a:prstGeom prst="rect">
            <a:avLst/>
          </a:prstGeom>
          <a:noFill/>
        </p:spPr>
        <p:txBody>
          <a:bodyPr wrap="square" rtlCol="0">
            <a:spAutoFit/>
          </a:bodyPr>
          <a:lstStyle/>
          <a:p>
            <a:r>
              <a:rPr lang="en-US" sz="2400" b="1">
                <a:solidFill>
                  <a:schemeClr val="bg2"/>
                </a:solidFill>
                <a:latin typeface="Calibri" panose="020F0502020204030204" pitchFamily="34" charset="0"/>
              </a:rPr>
              <a:t>Centers for Disease Control and Prevention</a:t>
            </a:r>
          </a:p>
          <a:p>
            <a:r>
              <a:rPr lang="en-US" sz="2400" b="0">
                <a:solidFill>
                  <a:schemeClr val="bg2"/>
                </a:solidFill>
                <a:latin typeface="Calibri" panose="020F0502020204030204" pitchFamily="34" charset="0"/>
              </a:rPr>
              <a:t>National Center for Emerging and Zoonotic Infectious Diseases</a:t>
            </a:r>
          </a:p>
        </p:txBody>
      </p:sp>
    </p:spTree>
    <p:extLst>
      <p:ext uri="{BB962C8B-B14F-4D97-AF65-F5344CB8AC3E}">
        <p14:creationId xmlns:p14="http://schemas.microsoft.com/office/powerpoint/2010/main" val="74114697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DATA SLIDE_O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3000"/>
              </a:lnSpc>
              <a:defRPr sz="4000" b="1" baseline="0">
                <a:solidFill>
                  <a:srgbClr val="0039A6"/>
                </a:solidFill>
                <a:effectLst/>
                <a:latin typeface="Calibri" pitchFamily="34" charset="0"/>
              </a:defRPr>
            </a:lvl1pPr>
          </a:lstStyle>
          <a:p>
            <a:r>
              <a:rPr lang="en-US"/>
              <a:t>Bottom band: OD</a:t>
            </a:r>
          </a:p>
        </p:txBody>
      </p:sp>
      <p:sp>
        <p:nvSpPr>
          <p:cNvPr id="5" name="Text Placeholder 7"/>
          <p:cNvSpPr>
            <a:spLocks noGrp="1"/>
          </p:cNvSpPr>
          <p:nvPr>
            <p:ph type="body" sz="quarter" idx="10"/>
          </p:nvPr>
        </p:nvSpPr>
        <p:spPr>
          <a:xfrm>
            <a:off x="609600" y="1545167"/>
            <a:ext cx="10972800" cy="4455584"/>
          </a:xfrm>
        </p:spPr>
        <p:txBody>
          <a:bodyPr/>
          <a:lstStyle>
            <a:lvl1pPr marL="342891" indent="-342891">
              <a:buClr>
                <a:srgbClr val="005DAA"/>
              </a:buClr>
              <a:buFont typeface="Wingdings" panose="05000000000000000000" pitchFamily="2" charset="2"/>
              <a:buChar char="§"/>
              <a:defRPr sz="2000">
                <a:solidFill>
                  <a:schemeClr val="accent4">
                    <a:lumMod val="75000"/>
                  </a:schemeClr>
                </a:solidFill>
              </a:defRPr>
            </a:lvl1pPr>
            <a:lvl2pPr>
              <a:buClr>
                <a:srgbClr val="532E63"/>
              </a:buClr>
              <a:defRPr sz="2000">
                <a:solidFill>
                  <a:schemeClr val="accent4">
                    <a:lumMod val="75000"/>
                  </a:schemeClr>
                </a:solidFill>
              </a:defRPr>
            </a:lvl2pPr>
            <a:lvl3pPr>
              <a:buClr>
                <a:srgbClr val="9A3B26"/>
              </a:buClr>
              <a:defRPr sz="2000">
                <a:solidFill>
                  <a:schemeClr val="accent4">
                    <a:lumMod val="75000"/>
                  </a:schemeClr>
                </a:solidFill>
              </a:defRPr>
            </a:lvl3pPr>
            <a:lvl4pPr>
              <a:defRPr sz="2000">
                <a:solidFill>
                  <a:schemeClr val="accent4">
                    <a:lumMod val="75000"/>
                  </a:schemeClr>
                </a:solidFill>
              </a:defRPr>
            </a:lvl4pPr>
            <a:lvl5pPr>
              <a:defRPr sz="2000">
                <a:solidFill>
                  <a:schemeClr val="accent4">
                    <a:lumMod val="75000"/>
                  </a:schemeClr>
                </a:solidFill>
              </a:defRPr>
            </a:lvl5pPr>
          </a:lstStyle>
          <a:p>
            <a:pPr lvl="0"/>
            <a:r>
              <a:rPr lang="en-US"/>
              <a:t>Click to 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27353"/>
            <a:ext cx="12192000" cy="121584"/>
          </a:xfrm>
          <a:prstGeom prst="rect">
            <a:avLst/>
          </a:prstGeom>
        </p:spPr>
      </p:pic>
    </p:spTree>
    <p:extLst>
      <p:ext uri="{BB962C8B-B14F-4D97-AF65-F5344CB8AC3E}">
        <p14:creationId xmlns:p14="http://schemas.microsoft.com/office/powerpoint/2010/main" val="2894232166"/>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6777C-535D-4E59-9BB9-5FBA507BBF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69B033-1297-4590-8E41-4A47C69409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000A92-B372-4CB7-BEFB-0025CF5C8DE3}"/>
              </a:ext>
            </a:extLst>
          </p:cNvPr>
          <p:cNvSpPr>
            <a:spLocks noGrp="1"/>
          </p:cNvSpPr>
          <p:nvPr>
            <p:ph type="dt" sz="half" idx="10"/>
          </p:nvPr>
        </p:nvSpPr>
        <p:spPr/>
        <p:txBody>
          <a:bodyPr/>
          <a:lstStyle/>
          <a:p>
            <a:fld id="{94BF6722-D23B-4CF3-931A-D88094A521FC}" type="datetimeFigureOut">
              <a:rPr lang="en-US" smtClean="0"/>
              <a:t>10/2/2024</a:t>
            </a:fld>
            <a:endParaRPr lang="en-US"/>
          </a:p>
        </p:txBody>
      </p:sp>
      <p:sp>
        <p:nvSpPr>
          <p:cNvPr id="5" name="Footer Placeholder 4">
            <a:extLst>
              <a:ext uri="{FF2B5EF4-FFF2-40B4-BE49-F238E27FC236}">
                <a16:creationId xmlns:a16="http://schemas.microsoft.com/office/drawing/2014/main" id="{3D553F93-FA50-4B2D-96A4-EB56435987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0A7BBC-FC46-4AF4-B986-DAAF54C3ABD0}"/>
              </a:ext>
            </a:extLst>
          </p:cNvPr>
          <p:cNvSpPr>
            <a:spLocks noGrp="1"/>
          </p:cNvSpPr>
          <p:nvPr>
            <p:ph type="sldNum" sz="quarter" idx="12"/>
          </p:nvPr>
        </p:nvSpPr>
        <p:spPr/>
        <p:txBody>
          <a:bodyPr/>
          <a:lstStyle/>
          <a:p>
            <a:fld id="{1B40FAD8-C54A-4AB1-86DD-333AB3D48410}" type="slidenum">
              <a:rPr lang="en-US" smtClean="0"/>
              <a:t>‹#›</a:t>
            </a:fld>
            <a:endParaRPr lang="en-US"/>
          </a:p>
        </p:txBody>
      </p:sp>
    </p:spTree>
    <p:extLst>
      <p:ext uri="{BB962C8B-B14F-4D97-AF65-F5344CB8AC3E}">
        <p14:creationId xmlns:p14="http://schemas.microsoft.com/office/powerpoint/2010/main" val="1577362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olor_background">
    <p:bg>
      <p:bgPr>
        <a:solidFill>
          <a:srgbClr val="0E66AF">
            <a:alpha val="75000"/>
          </a:srgb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3" y="4467098"/>
            <a:ext cx="11059884" cy="1162051"/>
          </a:xfrm>
          <a:prstGeom prst="rect">
            <a:avLst/>
          </a:prstGeom>
        </p:spPr>
        <p:txBody>
          <a:bodyPr anchor="b"/>
          <a:lstStyle>
            <a:lvl1pPr algn="l">
              <a:defRPr sz="3600" b="1" baseline="0">
                <a:solidFill>
                  <a:schemeClr val="bg2"/>
                </a:solidFill>
                <a:effectLst/>
                <a:latin typeface="Calibri" pitchFamily="34" charset="0"/>
              </a:defRPr>
            </a:lvl1pPr>
          </a:lstStyle>
          <a:p>
            <a:endParaRPr lang="en-US"/>
          </a:p>
        </p:txBody>
      </p:sp>
      <p:sp>
        <p:nvSpPr>
          <p:cNvPr id="5" name="Text Placeholder 2"/>
          <p:cNvSpPr>
            <a:spLocks noGrp="1"/>
          </p:cNvSpPr>
          <p:nvPr>
            <p:ph type="body" idx="1"/>
          </p:nvPr>
        </p:nvSpPr>
        <p:spPr>
          <a:xfrm>
            <a:off x="609601" y="5900929"/>
            <a:ext cx="10363200" cy="568325"/>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endParaRPr lang="en-US"/>
          </a:p>
        </p:txBody>
      </p:sp>
    </p:spTree>
    <p:extLst>
      <p:ext uri="{BB962C8B-B14F-4D97-AF65-F5344CB8AC3E}">
        <p14:creationId xmlns:p14="http://schemas.microsoft.com/office/powerpoint/2010/main" val="190144095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color_background">
    <p:bg>
      <p:bgPr>
        <a:solidFill>
          <a:srgbClr val="E2542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4467097"/>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a:t>Click to edit Master title style</a:t>
            </a:r>
          </a:p>
        </p:txBody>
      </p:sp>
      <p:sp>
        <p:nvSpPr>
          <p:cNvPr id="5" name="Text Placeholder 2"/>
          <p:cNvSpPr>
            <a:spLocks noGrp="1"/>
          </p:cNvSpPr>
          <p:nvPr>
            <p:ph type="body" idx="1"/>
          </p:nvPr>
        </p:nvSpPr>
        <p:spPr>
          <a:xfrm>
            <a:off x="609601" y="5900928"/>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21511266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cSld name="1_Section Header">
    <p:bg>
      <p:bgPr>
        <a:solidFill>
          <a:srgbClr val="016A70"/>
        </a:solidFill>
        <a:effectLst/>
      </p:bgPr>
    </p:bg>
    <p:spTree>
      <p:nvGrpSpPr>
        <p:cNvPr id="1" name=""/>
        <p:cNvGrpSpPr/>
        <p:nvPr/>
      </p:nvGrpSpPr>
      <p:grpSpPr>
        <a:xfrm>
          <a:off x="0" y="0"/>
          <a:ext cx="0" cy="0"/>
          <a:chOff x="0" y="0"/>
          <a:chExt cx="0" cy="0"/>
        </a:xfrm>
      </p:grpSpPr>
      <p:sp>
        <p:nvSpPr>
          <p:cNvPr id="19" name="Content Placeholder 18">
            <a:extLst>
              <a:ext uri="{FF2B5EF4-FFF2-40B4-BE49-F238E27FC236}">
                <a16:creationId xmlns:a16="http://schemas.microsoft.com/office/drawing/2014/main" id="{585120FC-1B2F-4132-95D7-ED8340727F60}"/>
              </a:ext>
            </a:extLst>
          </p:cNvPr>
          <p:cNvSpPr>
            <a:spLocks noGrp="1"/>
          </p:cNvSpPr>
          <p:nvPr>
            <p:ph sz="quarter" idx="10"/>
          </p:nvPr>
        </p:nvSpPr>
        <p:spPr>
          <a:xfrm>
            <a:off x="576264" y="4097049"/>
            <a:ext cx="11006137" cy="765239"/>
          </a:xfrm>
        </p:spPr>
        <p:txBody>
          <a:bodyPr>
            <a:normAutofit/>
          </a:bodyPr>
          <a:lstStyle>
            <a:lvl1pPr>
              <a:spcAft>
                <a:spcPts val="1200"/>
              </a:spcAft>
              <a:buNone/>
              <a:defRPr sz="4800" b="1">
                <a:solidFill>
                  <a:schemeClr val="bg2"/>
                </a:solidFill>
              </a:defRPr>
            </a:lvl1pPr>
            <a:lvl2pPr marL="290506" indent="-290506">
              <a:spcBef>
                <a:spcPts val="600"/>
              </a:spcBef>
              <a:spcAft>
                <a:spcPts val="600"/>
              </a:spcAft>
              <a:buClr>
                <a:srgbClr val="007D57"/>
              </a:buClr>
              <a:buFont typeface="Wingdings" panose="05000000000000000000" pitchFamily="2" charset="2"/>
              <a:buChar char="§"/>
              <a:defRPr sz="2800"/>
            </a:lvl2pPr>
            <a:lvl3pPr marL="623872" indent="-333366">
              <a:spcBef>
                <a:spcPts val="600"/>
              </a:spcBef>
              <a:spcAft>
                <a:spcPts val="600"/>
              </a:spcAft>
              <a:defRPr sz="2400"/>
            </a:lvl3pPr>
            <a:lvl4pPr marL="914377" indent="-231769">
              <a:spcBef>
                <a:spcPts val="600"/>
              </a:spcBef>
              <a:spcAft>
                <a:spcPts val="600"/>
              </a:spcAft>
              <a:defRPr/>
            </a:lvl4pPr>
          </a:lstStyle>
          <a:p>
            <a:pPr lvl="0"/>
            <a:r>
              <a:rPr lang="en-US"/>
              <a:t>Click to edit Master text styles</a:t>
            </a:r>
          </a:p>
        </p:txBody>
      </p:sp>
      <p:sp>
        <p:nvSpPr>
          <p:cNvPr id="14" name="Text Placeholder 2">
            <a:extLst>
              <a:ext uri="{FF2B5EF4-FFF2-40B4-BE49-F238E27FC236}">
                <a16:creationId xmlns:a16="http://schemas.microsoft.com/office/drawing/2014/main" id="{0B2C569F-847A-440C-95B4-42E6DB2B0E1A}"/>
              </a:ext>
            </a:extLst>
          </p:cNvPr>
          <p:cNvSpPr>
            <a:spLocks noGrp="1"/>
          </p:cNvSpPr>
          <p:nvPr>
            <p:ph type="body" idx="1"/>
          </p:nvPr>
        </p:nvSpPr>
        <p:spPr>
          <a:xfrm>
            <a:off x="576263" y="5161213"/>
            <a:ext cx="7772400" cy="426244"/>
          </a:xfrm>
          <a:prstGeom prst="rect">
            <a:avLst/>
          </a:prstGeom>
        </p:spPr>
        <p:txBody>
          <a:bodyPr anchor="b"/>
          <a:lstStyle>
            <a:lvl1pPr marL="0" indent="0" algn="l">
              <a:lnSpc>
                <a:spcPts val="2200"/>
              </a:lnSpc>
              <a:buNone/>
              <a:defRPr sz="2000" baseline="0">
                <a:solidFill>
                  <a:schemeClr val="bg2"/>
                </a:solidFill>
                <a:latin typeface="Calibri"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063C47A1-B55E-47DB-A284-30628C81CA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Tree>
    <p:extLst>
      <p:ext uri="{BB962C8B-B14F-4D97-AF65-F5344CB8AC3E}">
        <p14:creationId xmlns:p14="http://schemas.microsoft.com/office/powerpoint/2010/main" val="2231496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8_Data Slide (for content heavy tables and charts)">
    <p:spTree>
      <p:nvGrpSpPr>
        <p:cNvPr id="1" name=""/>
        <p:cNvGrpSpPr/>
        <p:nvPr/>
      </p:nvGrpSpPr>
      <p:grpSpPr>
        <a:xfrm>
          <a:off x="0" y="0"/>
          <a:ext cx="0" cy="0"/>
          <a:chOff x="0" y="0"/>
          <a:chExt cx="0" cy="0"/>
        </a:xfrm>
      </p:grpSpPr>
      <p:sp>
        <p:nvSpPr>
          <p:cNvPr id="7" name="Text Placeholder 7"/>
          <p:cNvSpPr>
            <a:spLocks noGrp="1"/>
          </p:cNvSpPr>
          <p:nvPr>
            <p:ph type="body" sz="quarter" idx="10"/>
          </p:nvPr>
        </p:nvSpPr>
        <p:spPr>
          <a:xfrm>
            <a:off x="609600" y="1824284"/>
            <a:ext cx="10972800" cy="4176467"/>
          </a:xfrm>
        </p:spPr>
        <p:txBody>
          <a:bodyPr/>
          <a:lstStyle>
            <a:lvl1pPr marL="457189" indent="-457189">
              <a:lnSpc>
                <a:spcPts val="2933"/>
              </a:lnSpc>
              <a:buClr>
                <a:srgbClr val="E25423"/>
              </a:buClr>
              <a:buFont typeface="Arial" panose="020B0604020202020204" pitchFamily="34" charset="0"/>
              <a:buChar char="•"/>
              <a:defRPr sz="2667" b="0">
                <a:solidFill>
                  <a:srgbClr val="1D1D1D"/>
                </a:solidFill>
              </a:defRPr>
            </a:lvl1pPr>
            <a:lvl2pPr>
              <a:lnSpc>
                <a:spcPts val="2667"/>
              </a:lnSpc>
              <a:buClr>
                <a:srgbClr val="E25423"/>
              </a:buClr>
              <a:defRPr sz="2667">
                <a:solidFill>
                  <a:srgbClr val="1D1D1D"/>
                </a:solidFill>
              </a:defRPr>
            </a:lvl2pPr>
            <a:lvl3pPr>
              <a:lnSpc>
                <a:spcPts val="2667"/>
              </a:lnSpc>
              <a:buClr>
                <a:srgbClr val="5A5A5A"/>
              </a:buClr>
              <a:defRPr sz="2667">
                <a:solidFill>
                  <a:srgbClr val="1D1D1D"/>
                </a:solidFill>
              </a:defRPr>
            </a:lvl3pPr>
            <a:lvl4pPr>
              <a:defRPr sz="2667">
                <a:solidFill>
                  <a:srgbClr val="1D1D1D"/>
                </a:solidFill>
              </a:defRPr>
            </a:lvl4pPr>
            <a:lvl5pPr>
              <a:defRPr sz="26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Tree>
    <p:extLst>
      <p:ext uri="{BB962C8B-B14F-4D97-AF65-F5344CB8AC3E}">
        <p14:creationId xmlns:p14="http://schemas.microsoft.com/office/powerpoint/2010/main" val="2641959942"/>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9_Data Slide (for content heavy tables and charts)">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itle 1">
            <a:extLst>
              <a:ext uri="{FF2B5EF4-FFF2-40B4-BE49-F238E27FC236}">
                <a16:creationId xmlns:a16="http://schemas.microsoft.com/office/drawing/2014/main" id="{0E7F2F02-184C-4505-8466-02885693FE6C}"/>
              </a:ext>
            </a:extLst>
          </p:cNvPr>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sp>
        <p:nvSpPr>
          <p:cNvPr id="6" name="Content Placeholder 18">
            <a:extLst>
              <a:ext uri="{FF2B5EF4-FFF2-40B4-BE49-F238E27FC236}">
                <a16:creationId xmlns:a16="http://schemas.microsoft.com/office/drawing/2014/main" id="{2B740530-9FB4-416D-81D1-709E1379603A}"/>
              </a:ext>
            </a:extLst>
          </p:cNvPr>
          <p:cNvSpPr>
            <a:spLocks noGrp="1"/>
          </p:cNvSpPr>
          <p:nvPr>
            <p:ph sz="quarter" idx="11"/>
          </p:nvPr>
        </p:nvSpPr>
        <p:spPr>
          <a:xfrm>
            <a:off x="609600" y="1824284"/>
            <a:ext cx="10972800" cy="4176467"/>
          </a:xfrm>
        </p:spPr>
        <p:txBody>
          <a:bodyPr/>
          <a:lstStyle>
            <a:lvl1pPr marL="376757" indent="-376757">
              <a:spcAft>
                <a:spcPts val="800"/>
              </a:spcAft>
              <a:buFont typeface="Arial" panose="020B0604020202020204" pitchFamily="34" charset="0"/>
              <a:buChar char="•"/>
              <a:defRPr sz="2667" b="0">
                <a:solidFill>
                  <a:srgbClr val="000000"/>
                </a:solidFill>
              </a:defRPr>
            </a:lvl1pPr>
            <a:lvl2pPr marL="764098" indent="-309026">
              <a:spcBef>
                <a:spcPts val="0"/>
              </a:spcBef>
              <a:spcAft>
                <a:spcPts val="800"/>
              </a:spcAft>
              <a:buClr>
                <a:srgbClr val="E25423"/>
              </a:buClr>
              <a:buFont typeface="Arial" panose="020B0604020202020204" pitchFamily="34" charset="0"/>
              <a:buChar char="‒"/>
              <a:defRPr sz="2667"/>
            </a:lvl2pPr>
            <a:lvl3pPr marL="831830" indent="-444489">
              <a:spcBef>
                <a:spcPts val="800"/>
              </a:spcBef>
              <a:spcAft>
                <a:spcPts val="800"/>
              </a:spcAft>
              <a:buClr>
                <a:srgbClr val="692145"/>
              </a:buClr>
              <a:defRPr sz="3200"/>
            </a:lvl3pPr>
            <a:lvl4pPr marL="1219170" indent="-309026">
              <a:spcBef>
                <a:spcPts val="0"/>
              </a:spcBef>
              <a:spcAft>
                <a:spcPts val="0"/>
              </a:spcAft>
              <a:buClr>
                <a:schemeClr val="bg2">
                  <a:lumMod val="50000"/>
                </a:schemeClr>
              </a:buClr>
              <a:buFont typeface="Arial" panose="020B0604020202020204" pitchFamily="34" charset="0"/>
              <a:buChar char="•"/>
              <a:defRPr/>
            </a:lvl4pPr>
            <a:lvl5pPr marL="1674242" indent="-300559">
              <a:spcBef>
                <a:spcPts val="0"/>
              </a:spcBef>
              <a:buClr>
                <a:schemeClr val="bg2">
                  <a:lumMod val="50000"/>
                </a:schemeClr>
              </a:buClr>
              <a:buFont typeface="Arial" panose="020B0604020202020204" pitchFamily="34" charset="0"/>
              <a:buChar char="–"/>
              <a:defRPr/>
            </a:lvl5pPr>
            <a:lvl6pPr marL="2137780" indent="-309026">
              <a:buClr>
                <a:schemeClr val="bg2">
                  <a:lumMod val="50000"/>
                </a:schemeClr>
              </a:buClr>
              <a:buFont typeface="Arial" panose="020B0604020202020204" pitchFamily="34" charset="0"/>
              <a:buChar char="»"/>
              <a:defRPr>
                <a:solidFill>
                  <a:srgbClr val="000000"/>
                </a:solidFill>
                <a:latin typeface="Calibri" panose="020F0502020204030204" pitchFamily="34" charset="0"/>
                <a:cs typeface="Calibri" panose="020F0502020204030204" pitchFamily="34" charset="0"/>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8978473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4">
            <a:extLst>
              <a:ext uri="{FF2B5EF4-FFF2-40B4-BE49-F238E27FC236}">
                <a16:creationId xmlns:a16="http://schemas.microsoft.com/office/drawing/2014/main" id="{9308A1BA-F127-444C-8EEB-78BB410C70A7}"/>
              </a:ext>
            </a:extLst>
          </p:cNvPr>
          <p:cNvSpPr>
            <a:spLocks noGrp="1"/>
          </p:cNvSpPr>
          <p:nvPr>
            <p:ph type="body" sz="quarter" idx="11"/>
          </p:nvPr>
        </p:nvSpPr>
        <p:spPr>
          <a:xfrm>
            <a:off x="6396568"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4806951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cSld name="5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5DAB"/>
                </a:solidFill>
                <a:effectLst/>
                <a:latin typeface="Calibri" pitchFamily="34" charset="0"/>
              </a:defRPr>
            </a:lvl1pPr>
          </a:lstStyle>
          <a:p>
            <a:r>
              <a:rPr lang="en-US"/>
              <a:t>Click to edit Master title style</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737280"/>
            <a:ext cx="12192000" cy="120721"/>
          </a:xfrm>
          <a:prstGeom prst="rect">
            <a:avLst/>
          </a:prstGeom>
        </p:spPr>
      </p:pic>
      <p:sp>
        <p:nvSpPr>
          <p:cNvPr id="5" name="Text Placeholder 4">
            <a:extLst>
              <a:ext uri="{FF2B5EF4-FFF2-40B4-BE49-F238E27FC236}">
                <a16:creationId xmlns:a16="http://schemas.microsoft.com/office/drawing/2014/main" id="{AB8BFD30-ED28-4470-96F2-C90951794F6C}"/>
              </a:ext>
            </a:extLst>
          </p:cNvPr>
          <p:cNvSpPr>
            <a:spLocks noGrp="1"/>
          </p:cNvSpPr>
          <p:nvPr>
            <p:ph type="body" sz="quarter" idx="10"/>
          </p:nvPr>
        </p:nvSpPr>
        <p:spPr>
          <a:xfrm>
            <a:off x="609601" y="1811867"/>
            <a:ext cx="5185833" cy="4421717"/>
          </a:xfrm>
        </p:spPr>
        <p:txBody>
          <a:bodyPr/>
          <a:lstStyle>
            <a:lvl1pPr marL="457189" indent="-457189">
              <a:buClr>
                <a:srgbClr val="E25423"/>
              </a:buClr>
              <a:buFont typeface="Arial" panose="020B0604020202020204" pitchFamily="34" charset="0"/>
              <a:buChar char="•"/>
              <a:defRPr sz="2667" b="1">
                <a:solidFill>
                  <a:srgbClr val="1D1D1D"/>
                </a:solidFill>
              </a:defRPr>
            </a:lvl1pPr>
            <a:lvl2pPr marL="990575" indent="-380990">
              <a:buClr>
                <a:srgbClr val="E25423"/>
              </a:buClr>
              <a:buFont typeface="Calibri" panose="020F0502020204030204" pitchFamily="34" charset="0"/>
              <a:buChar char="⁻"/>
              <a:defRPr sz="2400">
                <a:solidFill>
                  <a:srgbClr val="1D1D1D"/>
                </a:solidFill>
              </a:defRPr>
            </a:lvl2pPr>
            <a:lvl3pPr>
              <a:defRPr sz="2133">
                <a:solidFill>
                  <a:srgbClr val="1D1D1D"/>
                </a:solidFill>
              </a:defRPr>
            </a:lvl3pPr>
            <a:lvl4pPr>
              <a:defRPr sz="1867">
                <a:solidFill>
                  <a:srgbClr val="1D1D1D"/>
                </a:solidFill>
              </a:defRPr>
            </a:lvl4pPr>
            <a:lvl5pPr>
              <a:defRPr sz="1867">
                <a:solidFill>
                  <a:srgbClr val="1D1D1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18">
            <a:extLst>
              <a:ext uri="{FF2B5EF4-FFF2-40B4-BE49-F238E27FC236}">
                <a16:creationId xmlns:a16="http://schemas.microsoft.com/office/drawing/2014/main" id="{C7C7B02A-16A0-4F02-8665-3ADC835153D8}"/>
              </a:ext>
            </a:extLst>
          </p:cNvPr>
          <p:cNvSpPr>
            <a:spLocks noGrp="1"/>
          </p:cNvSpPr>
          <p:nvPr>
            <p:ph sz="quarter" idx="10" hasCustomPrompt="1"/>
          </p:nvPr>
        </p:nvSpPr>
        <p:spPr>
          <a:xfrm>
            <a:off x="6096000" y="1811867"/>
            <a:ext cx="5486400" cy="4421717"/>
          </a:xfrm>
        </p:spPr>
        <p:txBody>
          <a:bodyPr/>
          <a:lstStyle>
            <a:lvl1pPr>
              <a:spcAft>
                <a:spcPts val="1600"/>
              </a:spcAft>
              <a:buNone/>
              <a:defRPr sz="2667" b="1">
                <a:solidFill>
                  <a:srgbClr val="000000"/>
                </a:solidFill>
              </a:defRPr>
            </a:lvl1pPr>
            <a:lvl2pPr marL="387341" indent="-387341">
              <a:spcBef>
                <a:spcPts val="800"/>
              </a:spcBef>
              <a:spcAft>
                <a:spcPts val="800"/>
              </a:spcAft>
              <a:buClr>
                <a:srgbClr val="9B4E9E"/>
              </a:buClr>
              <a:buFont typeface="Wingdings" panose="05000000000000000000" pitchFamily="2" charset="2"/>
              <a:buChar char="§"/>
              <a:defRPr sz="3733"/>
            </a:lvl2pPr>
            <a:lvl3pPr marL="831830" indent="-444489">
              <a:spcBef>
                <a:spcPts val="800"/>
              </a:spcBef>
              <a:spcAft>
                <a:spcPts val="800"/>
              </a:spcAft>
              <a:buClr>
                <a:srgbClr val="692145"/>
              </a:buClr>
              <a:defRPr sz="3200"/>
            </a:lvl3pPr>
            <a:lvl4pPr marL="1219170" indent="-309026">
              <a:spcBef>
                <a:spcPts val="800"/>
              </a:spcBef>
              <a:spcAft>
                <a:spcPts val="800"/>
              </a:spcAft>
              <a:defRPr/>
            </a:lvl4pPr>
          </a:lstStyle>
          <a:p>
            <a:pPr lvl="0"/>
            <a:r>
              <a:rPr lang="en-US"/>
              <a:t>Object</a:t>
            </a:r>
          </a:p>
        </p:txBody>
      </p:sp>
    </p:spTree>
    <p:extLst>
      <p:ext uri="{BB962C8B-B14F-4D97-AF65-F5344CB8AC3E}">
        <p14:creationId xmlns:p14="http://schemas.microsoft.com/office/powerpoint/2010/main" val="342991171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LOSING_OD">
    <p:spTree>
      <p:nvGrpSpPr>
        <p:cNvPr id="1" name=""/>
        <p:cNvGrpSpPr/>
        <p:nvPr/>
      </p:nvGrpSpPr>
      <p:grpSpPr>
        <a:xfrm>
          <a:off x="0" y="0"/>
          <a:ext cx="0" cy="0"/>
          <a:chOff x="0" y="0"/>
          <a:chExt cx="0" cy="0"/>
        </a:xfrm>
      </p:grpSpPr>
      <p:sp>
        <p:nvSpPr>
          <p:cNvPr id="3" name="TextBox 2"/>
          <p:cNvSpPr txBox="1"/>
          <p:nvPr/>
        </p:nvSpPr>
        <p:spPr>
          <a:xfrm>
            <a:off x="169625" y="3662433"/>
            <a:ext cx="8852455" cy="1815882"/>
          </a:xfrm>
          <a:prstGeom prst="rect">
            <a:avLst/>
          </a:prstGeom>
          <a:noFill/>
        </p:spPr>
        <p:txBody>
          <a:bodyPr wrap="square" rtlCol="0">
            <a:spAutoFit/>
          </a:bodyPr>
          <a:lstStyle/>
          <a:p>
            <a:r>
              <a:rPr lang="en-US" sz="1600">
                <a:solidFill>
                  <a:srgbClr val="005DAB"/>
                </a:solidFill>
                <a:latin typeface="Calibri" panose="020F0502020204030204" pitchFamily="34" charset="0"/>
              </a:rPr>
              <a:t>For more information, contact CDC</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1-800-CDC-INFO (232-4636)</a:t>
            </a: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TTY:  1-888-232-6348    www.cdc.gov</a:t>
            </a: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br>
              <a:rPr lang="en-US" sz="1600">
                <a:solidFill>
                  <a:srgbClr val="005DAB"/>
                </a:solidFill>
                <a:latin typeface="Calibri" panose="020F0502020204030204" pitchFamily="34" charset="0"/>
              </a:rPr>
            </a:br>
            <a:r>
              <a:rPr lang="en-US" sz="1600">
                <a:solidFill>
                  <a:srgbClr val="005DAB"/>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pic>
        <p:nvPicPr>
          <p:cNvPr id="2" name="Picture 1"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74176"/>
            <a:ext cx="12192000" cy="1183824"/>
          </a:xfrm>
          <a:prstGeom prst="rect">
            <a:avLst/>
          </a:prstGeom>
        </p:spPr>
      </p:pic>
    </p:spTree>
    <p:extLst>
      <p:ext uri="{BB962C8B-B14F-4D97-AF65-F5344CB8AC3E}">
        <p14:creationId xmlns:p14="http://schemas.microsoft.com/office/powerpoint/2010/main" val="424926391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LOSING_OD">
    <p:spTree>
      <p:nvGrpSpPr>
        <p:cNvPr id="1" name=""/>
        <p:cNvGrpSpPr/>
        <p:nvPr/>
      </p:nvGrpSpPr>
      <p:grpSpPr>
        <a:xfrm>
          <a:off x="0" y="0"/>
          <a:ext cx="0" cy="0"/>
          <a:chOff x="0" y="0"/>
          <a:chExt cx="0" cy="0"/>
        </a:xfrm>
      </p:grpSpPr>
      <p:sp>
        <p:nvSpPr>
          <p:cNvPr id="3" name="TextBox 2"/>
          <p:cNvSpPr txBox="1"/>
          <p:nvPr/>
        </p:nvSpPr>
        <p:spPr>
          <a:xfrm>
            <a:off x="306785" y="3601473"/>
            <a:ext cx="9553495" cy="1857368"/>
          </a:xfrm>
          <a:prstGeom prst="rect">
            <a:avLst/>
          </a:prstGeom>
          <a:noFill/>
        </p:spPr>
        <p:txBody>
          <a:bodyPr wrap="square" rtlCol="0">
            <a:spAutoFit/>
          </a:bodyPr>
          <a:lstStyle/>
          <a:p>
            <a:pPr marL="0" marR="0">
              <a:lnSpc>
                <a:spcPct val="107000"/>
              </a:lnSpc>
              <a:spcBef>
                <a:spcPts val="0"/>
              </a:spcBef>
              <a:spcAft>
                <a:spcPts val="0"/>
              </a:spcAft>
            </a:pPr>
            <a:r>
              <a:rPr lang="es-ES" sz="1800">
                <a:effectLst/>
                <a:latin typeface="Calibri" panose="020F0502020204030204" pitchFamily="34" charset="0"/>
                <a:ea typeface="Calibri" panose="020F0502020204030204" pitchFamily="34" charset="0"/>
                <a:cs typeface="Times New Roman" panose="02020603050405020304" pitchFamily="18" charset="0"/>
              </a:rPr>
              <a:t>Para obtener más información, comuníquese con los CDC:</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s-ES" sz="1800">
                <a:effectLst/>
                <a:latin typeface="Calibri" panose="020F0502020204030204" pitchFamily="34" charset="0"/>
                <a:ea typeface="Calibri" panose="020F0502020204030204" pitchFamily="34" charset="0"/>
                <a:cs typeface="Times New Roman" panose="02020603050405020304" pitchFamily="18" charset="0"/>
              </a:rPr>
              <a:t>1-800-CDC-INFO (232-4636)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s-ES" sz="1800">
                <a:effectLst/>
                <a:latin typeface="Calibri" panose="020F0502020204030204" pitchFamily="34" charset="0"/>
                <a:ea typeface="Calibri" panose="020F0502020204030204" pitchFamily="34" charset="0"/>
                <a:cs typeface="Times New Roman" panose="02020603050405020304" pitchFamily="18" charset="0"/>
              </a:rPr>
              <a:t>Línea TTY:  1-888-232-6348    www.cdc.gov/spanish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br>
              <a:rPr lang="es-ES" sz="1800">
                <a:effectLst/>
                <a:latin typeface="Calibri" panose="020F0502020204030204" pitchFamily="34" charset="0"/>
                <a:ea typeface="Calibri" panose="020F0502020204030204" pitchFamily="34" charset="0"/>
                <a:cs typeface="Times New Roman" panose="02020603050405020304" pitchFamily="18" charset="0"/>
              </a:rPr>
            </a:br>
            <a:r>
              <a:rPr lang="es-ES" sz="1800">
                <a:effectLst/>
                <a:latin typeface="Calibri" panose="020F0502020204030204" pitchFamily="34" charset="0"/>
                <a:ea typeface="Calibri" panose="020F0502020204030204" pitchFamily="34" charset="0"/>
                <a:cs typeface="Times New Roman" panose="02020603050405020304" pitchFamily="18" charset="0"/>
              </a:rPr>
              <a:t>Los hallazgos y las conclusiones que aparecen en este informe pertenecen a los autores y no reflejan necesariamente la postura oficial de los Centros para el Control y la Prevención de Enfermedades.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descr="Logos of the U.S. Department of Health and Human Services and the Centers for Disease control and Prevention" title="logo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74176"/>
            <a:ext cx="12192000" cy="1183824"/>
          </a:xfrm>
          <a:prstGeom prst="rect">
            <a:avLst/>
          </a:prstGeom>
        </p:spPr>
      </p:pic>
    </p:spTree>
    <p:extLst>
      <p:ext uri="{BB962C8B-B14F-4D97-AF65-F5344CB8AC3E}">
        <p14:creationId xmlns:p14="http://schemas.microsoft.com/office/powerpoint/2010/main" val="424926391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4"/>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415138340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3" r:id="rId8"/>
    <p:sldLayoutId id="2147483670" r:id="rId9"/>
    <p:sldLayoutId id="2147483671" r:id="rId10"/>
    <p:sldLayoutId id="2147483672" r:id="rId11"/>
    <p:sldLayoutId id="2147483661" r:id="rId12"/>
  </p:sldLayoutIdLst>
  <p:transition>
    <p:fade/>
  </p:transition>
  <p:txStyles>
    <p:titleStyle>
      <a:lvl1pPr algn="ctr" rtl="0" eaLnBrk="1" fontAlgn="base" hangingPunct="1">
        <a:spcBef>
          <a:spcPct val="0"/>
        </a:spcBef>
        <a:spcAft>
          <a:spcPct val="0"/>
        </a:spcAft>
        <a:defRPr sz="5867" kern="1200">
          <a:solidFill>
            <a:schemeClr val="tx1"/>
          </a:solidFill>
          <a:latin typeface="+mj-lt"/>
          <a:ea typeface="+mj-ea"/>
          <a:cs typeface="+mj-cs"/>
        </a:defRPr>
      </a:lvl1pPr>
      <a:lvl2pPr algn="ctr" rtl="0" eaLnBrk="1" fontAlgn="base" hangingPunct="1">
        <a:spcBef>
          <a:spcPct val="0"/>
        </a:spcBef>
        <a:spcAft>
          <a:spcPct val="0"/>
        </a:spcAft>
        <a:defRPr sz="5867">
          <a:solidFill>
            <a:schemeClr val="tx1"/>
          </a:solidFill>
          <a:latin typeface="Myriad Web Pro" panose="020B0503030403020204" pitchFamily="34" charset="0"/>
        </a:defRPr>
      </a:lvl2pPr>
      <a:lvl3pPr algn="ctr" rtl="0" eaLnBrk="1" fontAlgn="base" hangingPunct="1">
        <a:spcBef>
          <a:spcPct val="0"/>
        </a:spcBef>
        <a:spcAft>
          <a:spcPct val="0"/>
        </a:spcAft>
        <a:defRPr sz="5867">
          <a:solidFill>
            <a:schemeClr val="tx1"/>
          </a:solidFill>
          <a:latin typeface="Myriad Web Pro" panose="020B0503030403020204" pitchFamily="34" charset="0"/>
        </a:defRPr>
      </a:lvl3pPr>
      <a:lvl4pPr algn="ctr" rtl="0" eaLnBrk="1" fontAlgn="base" hangingPunct="1">
        <a:spcBef>
          <a:spcPct val="0"/>
        </a:spcBef>
        <a:spcAft>
          <a:spcPct val="0"/>
        </a:spcAft>
        <a:defRPr sz="5867">
          <a:solidFill>
            <a:schemeClr val="tx1"/>
          </a:solidFill>
          <a:latin typeface="Myriad Web Pro" panose="020B0503030403020204" pitchFamily="34" charset="0"/>
        </a:defRPr>
      </a:lvl4pPr>
      <a:lvl5pPr algn="ctr" rtl="0" eaLnBrk="1" fontAlgn="base" hangingPunct="1">
        <a:spcBef>
          <a:spcPct val="0"/>
        </a:spcBef>
        <a:spcAft>
          <a:spcPct val="0"/>
        </a:spcAft>
        <a:defRPr sz="5867">
          <a:solidFill>
            <a:schemeClr val="tx1"/>
          </a:solidFill>
          <a:latin typeface="Myriad Web Pro" panose="020B0503030403020204" pitchFamily="34" charset="0"/>
        </a:defRPr>
      </a:lvl5pPr>
      <a:lvl6pPr marL="609585" algn="ctr" rtl="0" eaLnBrk="1" fontAlgn="base" hangingPunct="1">
        <a:spcBef>
          <a:spcPct val="0"/>
        </a:spcBef>
        <a:spcAft>
          <a:spcPct val="0"/>
        </a:spcAft>
        <a:defRPr sz="5867">
          <a:solidFill>
            <a:schemeClr val="tx1"/>
          </a:solidFill>
          <a:latin typeface="Myriad Web Pro" panose="020B0503030403020204" pitchFamily="34" charset="0"/>
        </a:defRPr>
      </a:lvl6pPr>
      <a:lvl7pPr marL="1219170" algn="ctr" rtl="0" eaLnBrk="1" fontAlgn="base" hangingPunct="1">
        <a:spcBef>
          <a:spcPct val="0"/>
        </a:spcBef>
        <a:spcAft>
          <a:spcPct val="0"/>
        </a:spcAft>
        <a:defRPr sz="5867">
          <a:solidFill>
            <a:schemeClr val="tx1"/>
          </a:solidFill>
          <a:latin typeface="Myriad Web Pro" panose="020B0503030403020204" pitchFamily="34" charset="0"/>
        </a:defRPr>
      </a:lvl7pPr>
      <a:lvl8pPr marL="1828754" algn="ctr" rtl="0" eaLnBrk="1" fontAlgn="base" hangingPunct="1">
        <a:spcBef>
          <a:spcPct val="0"/>
        </a:spcBef>
        <a:spcAft>
          <a:spcPct val="0"/>
        </a:spcAft>
        <a:defRPr sz="5867">
          <a:solidFill>
            <a:schemeClr val="tx1"/>
          </a:solidFill>
          <a:latin typeface="Myriad Web Pro" panose="020B0503030403020204" pitchFamily="34" charset="0"/>
        </a:defRPr>
      </a:lvl8pPr>
      <a:lvl9pPr marL="2438339" algn="ctr" rtl="0" eaLnBrk="1" fontAlgn="base" hangingPunct="1">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1" fontAlgn="base" hangingPunct="1">
        <a:spcBef>
          <a:spcPct val="20000"/>
        </a:spcBef>
        <a:spcAft>
          <a:spcPct val="0"/>
        </a:spcAft>
        <a:buClr>
          <a:srgbClr val="E25423"/>
        </a:buClr>
        <a:buFont typeface="Arial" panose="020B0604020202020204" pitchFamily="34" charset="0"/>
        <a:buChar char="•"/>
        <a:defRPr sz="4267" kern="1200">
          <a:solidFill>
            <a:srgbClr val="1D1D1D"/>
          </a:solidFill>
          <a:latin typeface="Calibri" panose="020F0502020204030204" pitchFamily="34" charset="0"/>
          <a:ea typeface="+mn-ea"/>
          <a:cs typeface="+mn-cs"/>
        </a:defRPr>
      </a:lvl1pPr>
      <a:lvl2pPr marL="990575" indent="-380990" algn="l" rtl="0" eaLnBrk="1" fontAlgn="base" hangingPunct="1">
        <a:spcBef>
          <a:spcPct val="20000"/>
        </a:spcBef>
        <a:spcAft>
          <a:spcPct val="0"/>
        </a:spcAft>
        <a:buClr>
          <a:srgbClr val="E25423"/>
        </a:buClr>
        <a:buFont typeface="Arial" panose="020B0604020202020204" pitchFamily="34" charset="0"/>
        <a:buChar char="–"/>
        <a:defRPr sz="3733" kern="1200">
          <a:solidFill>
            <a:srgbClr val="1D1D1D"/>
          </a:solidFill>
          <a:latin typeface="Calibri" panose="020F0502020204030204" pitchFamily="34" charset="0"/>
          <a:ea typeface="+mn-ea"/>
          <a:cs typeface="+mn-cs"/>
        </a:defRPr>
      </a:lvl2pPr>
      <a:lvl3pPr marL="1523962" indent="-304792" algn="l" rtl="0" eaLnBrk="1" fontAlgn="base" hangingPunct="1">
        <a:spcBef>
          <a:spcPct val="20000"/>
        </a:spcBef>
        <a:spcAft>
          <a:spcPct val="0"/>
        </a:spcAft>
        <a:buFont typeface="Arial" panose="020B0604020202020204" pitchFamily="34" charset="0"/>
        <a:buChar char="•"/>
        <a:defRPr sz="3200" kern="1200">
          <a:solidFill>
            <a:srgbClr val="1D1D1D"/>
          </a:solidFill>
          <a:latin typeface="Calibri" panose="020F0502020204030204" pitchFamily="34" charset="0"/>
          <a:ea typeface="+mn-ea"/>
          <a:cs typeface="+mn-cs"/>
        </a:defRPr>
      </a:lvl3pPr>
      <a:lvl4pPr marL="2133547"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4pPr>
      <a:lvl5pPr marL="2743131" indent="-304792" algn="l" rtl="0" eaLnBrk="1" fontAlgn="base" hangingPunct="1">
        <a:spcBef>
          <a:spcPct val="20000"/>
        </a:spcBef>
        <a:spcAft>
          <a:spcPct val="0"/>
        </a:spcAft>
        <a:buFont typeface="Arial" panose="020B0604020202020204" pitchFamily="34" charset="0"/>
        <a:buChar char="»"/>
        <a:defRPr sz="2667" kern="1200">
          <a:solidFill>
            <a:srgbClr val="1D1D1D"/>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tiff"/><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image" Target="../media/image15.emf"/><Relationship Id="rId4" Type="http://schemas.openxmlformats.org/officeDocument/2006/relationships/image" Target="../media/image14.emf"/></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18/10/relationships/comments" Target="../comments/modernComment_24A_9BB931C9.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cdc.gov/vhf/ebola/hcp/ppe-training/index.html"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311AE74-B3DA-38B6-F1F8-118419EFC68D}"/>
              </a:ext>
            </a:extLst>
          </p:cNvPr>
          <p:cNvSpPr>
            <a:spLocks noGrp="1"/>
          </p:cNvSpPr>
          <p:nvPr>
            <p:ph type="title"/>
          </p:nvPr>
        </p:nvSpPr>
        <p:spPr>
          <a:xfrm>
            <a:off x="1934094" y="2628666"/>
            <a:ext cx="8929523" cy="2266931"/>
          </a:xfrm>
        </p:spPr>
        <p:txBody>
          <a:bodyPr vert="horz" lIns="91440" tIns="45720" rIns="91440" bIns="45720" rtlCol="0" anchor="b" anchorCtr="0">
            <a:normAutofit fontScale="90000"/>
          </a:bodyPr>
          <a:lstStyle/>
          <a:p>
            <a:pPr>
              <a:lnSpc>
                <a:spcPct val="100000"/>
              </a:lnSpc>
            </a:pPr>
            <a:r>
              <a:rPr lang="es-ES" sz="4000" dirty="0">
                <a:solidFill>
                  <a:schemeClr val="accent5">
                    <a:lumMod val="75000"/>
                  </a:schemeClr>
                </a:solidFill>
                <a:latin typeface="Calibri"/>
                <a:cs typeface="Calibri"/>
              </a:rPr>
              <a:t>Prevención y control de infecciones: </a:t>
            </a:r>
            <a:r>
              <a:rPr lang="es-ES" sz="4000" dirty="0">
                <a:solidFill>
                  <a:schemeClr val="tx1">
                    <a:lumMod val="75000"/>
                  </a:schemeClr>
                </a:solidFill>
                <a:latin typeface="Calibri"/>
                <a:cs typeface="Calibri"/>
              </a:rPr>
              <a:t>enfermedad por el virus de Marburgo (EVM) </a:t>
            </a:r>
            <a:br>
              <a:rPr lang="es-ES" sz="4000" dirty="0">
                <a:solidFill>
                  <a:schemeClr val="accent5">
                    <a:lumMod val="75000"/>
                  </a:schemeClr>
                </a:solidFill>
                <a:latin typeface="Calibri"/>
                <a:cs typeface="Calibri"/>
              </a:rPr>
            </a:br>
            <a:r>
              <a:rPr lang="es-ES" sz="4000" b="0" dirty="0">
                <a:solidFill>
                  <a:schemeClr val="accent5">
                    <a:lumMod val="75000"/>
                  </a:schemeClr>
                </a:solidFill>
                <a:latin typeface="Calibri"/>
                <a:cs typeface="Calibri"/>
              </a:rPr>
              <a:t>Parte 2 sobre el equipo </a:t>
            </a:r>
            <a:r>
              <a:rPr lang="es-ES" sz="4000" b="0" dirty="0">
                <a:solidFill>
                  <a:schemeClr val="accent5">
                    <a:lumMod val="75000"/>
                  </a:schemeClr>
                </a:solidFill>
                <a:ea typeface="+mn-ea"/>
                <a:cs typeface="Calibri" panose="020F0502020204030204" pitchFamily="34" charset="0"/>
              </a:rPr>
              <a:t>de protección personal (</a:t>
            </a:r>
            <a:r>
              <a:rPr lang="es-ES" sz="4000" b="0" dirty="0">
                <a:solidFill>
                  <a:schemeClr val="accent5">
                    <a:lumMod val="75000"/>
                  </a:schemeClr>
                </a:solidFill>
                <a:latin typeface="Calibri"/>
                <a:cs typeface="Calibri"/>
              </a:rPr>
              <a:t>EPP). Cómo ponerse y quitarse el EPP</a:t>
            </a:r>
          </a:p>
        </p:txBody>
      </p:sp>
      <p:sp>
        <p:nvSpPr>
          <p:cNvPr id="6" name="TextBox 5">
            <a:extLst>
              <a:ext uri="{FF2B5EF4-FFF2-40B4-BE49-F238E27FC236}">
                <a16:creationId xmlns:a16="http://schemas.microsoft.com/office/drawing/2014/main" id="{EAD48280-ADBA-DADA-BED7-198496E16FEC}"/>
              </a:ext>
            </a:extLst>
          </p:cNvPr>
          <p:cNvSpPr txBox="1"/>
          <p:nvPr/>
        </p:nvSpPr>
        <p:spPr>
          <a:xfrm>
            <a:off x="1889759" y="5171441"/>
            <a:ext cx="8630865"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2200" b="1">
                <a:solidFill>
                  <a:srgbClr val="0039A6"/>
                </a:solidFill>
                <a:latin typeface="Calibri"/>
                <a:cs typeface="Calibri"/>
              </a:rPr>
              <a:t>Entornos de atención médica con recursos entre limitados e intermedios</a:t>
            </a:r>
          </a:p>
        </p:txBody>
      </p:sp>
      <p:cxnSp>
        <p:nvCxnSpPr>
          <p:cNvPr id="7" name="Straight Connector 6">
            <a:extLst>
              <a:ext uri="{FF2B5EF4-FFF2-40B4-BE49-F238E27FC236}">
                <a16:creationId xmlns:a16="http://schemas.microsoft.com/office/drawing/2014/main" id="{37FAE1A0-9EB6-75BA-1AF2-E390E858C44C}"/>
              </a:ext>
              <a:ext uri="{C183D7F6-B498-43B3-948B-1728B52AA6E4}">
                <adec:decorative xmlns:adec="http://schemas.microsoft.com/office/drawing/2017/decorative" val="1"/>
              </a:ext>
            </a:extLst>
          </p:cNvPr>
          <p:cNvCxnSpPr>
            <a:cxnSpLocks/>
          </p:cNvCxnSpPr>
          <p:nvPr/>
        </p:nvCxnSpPr>
        <p:spPr>
          <a:xfrm>
            <a:off x="1998848" y="5108956"/>
            <a:ext cx="8521776"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AA31253-0B52-58BE-08E9-3E20A04FD06F}"/>
              </a:ext>
            </a:extLst>
          </p:cNvPr>
          <p:cNvSpPr txBox="1"/>
          <p:nvPr/>
        </p:nvSpPr>
        <p:spPr>
          <a:xfrm>
            <a:off x="8390965" y="6428507"/>
            <a:ext cx="306813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b="1">
                <a:solidFill>
                  <a:srgbClr val="0039A6"/>
                </a:solidFill>
                <a:latin typeface="Calibri"/>
                <a:cs typeface="Calibri"/>
              </a:rPr>
              <a:t>Actualizado: marzo del 2023</a:t>
            </a:r>
          </a:p>
        </p:txBody>
      </p:sp>
    </p:spTree>
    <p:extLst>
      <p:ext uri="{BB962C8B-B14F-4D97-AF65-F5344CB8AC3E}">
        <p14:creationId xmlns:p14="http://schemas.microsoft.com/office/powerpoint/2010/main" val="92992661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09600" y="1064712"/>
            <a:ext cx="10307782" cy="4936039"/>
          </a:xfrm>
        </p:spPr>
        <p:txBody>
          <a:bodyPr>
            <a:normAutofit/>
          </a:bodyPr>
          <a:lstStyle/>
          <a:p>
            <a:pPr marL="342265" indent="-342265">
              <a:spcBef>
                <a:spcPts val="1800"/>
              </a:spcBef>
            </a:pPr>
            <a:endParaRPr lang="en-US" sz="2400">
              <a:solidFill>
                <a:schemeClr val="accent4">
                  <a:lumMod val="50000"/>
                </a:schemeClr>
              </a:solidFill>
              <a:cs typeface="Calibri" panose="020F0502020204030204" pitchFamily="34" charset="0"/>
            </a:endParaRPr>
          </a:p>
          <a:p>
            <a:pPr marL="342265" indent="-342265">
              <a:spcBef>
                <a:spcPts val="1800"/>
              </a:spcBef>
            </a:pPr>
            <a:r>
              <a:rPr lang="es-ES" sz="2800" b="1">
                <a:solidFill>
                  <a:schemeClr val="accent5">
                    <a:lumMod val="75000"/>
                  </a:schemeClr>
                </a:solidFill>
                <a:latin typeface="Calibri"/>
                <a:cs typeface="Calibri"/>
              </a:rPr>
              <a:t>El riesgo de </a:t>
            </a:r>
            <a:r>
              <a:rPr lang="es-ES" sz="2800" b="1" err="1">
                <a:solidFill>
                  <a:schemeClr val="accent5">
                    <a:lumMod val="75000"/>
                  </a:schemeClr>
                </a:solidFill>
                <a:latin typeface="Calibri"/>
                <a:cs typeface="Calibri"/>
              </a:rPr>
              <a:t>autocontaminación</a:t>
            </a:r>
            <a:r>
              <a:rPr lang="es-ES" sz="2800" b="1">
                <a:solidFill>
                  <a:schemeClr val="accent5">
                    <a:lumMod val="75000"/>
                  </a:schemeClr>
                </a:solidFill>
                <a:latin typeface="Calibri"/>
                <a:cs typeface="Calibri"/>
              </a:rPr>
              <a:t> es muy alto al quitarse el EPP</a:t>
            </a:r>
          </a:p>
          <a:p>
            <a:pPr marL="742315" lvl="1" indent="-285115">
              <a:spcBef>
                <a:spcPts val="600"/>
              </a:spcBef>
            </a:pPr>
            <a:r>
              <a:rPr lang="es-ES" sz="2400">
                <a:solidFill>
                  <a:srgbClr val="000000"/>
                </a:solidFill>
                <a:latin typeface="Calibri"/>
                <a:cs typeface="Calibri"/>
              </a:rPr>
              <a:t>Probabilidad de que el EPP contamine las manos y las manos contaminen las membranas mucosas, la ropa y la piel</a:t>
            </a:r>
          </a:p>
          <a:p>
            <a:pPr marL="742315" lvl="1" indent="-285115">
              <a:spcBef>
                <a:spcPts val="600"/>
              </a:spcBef>
            </a:pPr>
            <a:r>
              <a:rPr lang="es-ES" sz="2400">
                <a:solidFill>
                  <a:srgbClr val="000000"/>
                </a:solidFill>
                <a:latin typeface="Calibri"/>
                <a:cs typeface="Calibri"/>
              </a:rPr>
              <a:t>El exterior del EPP no debe tocar la piel ni ninguna otra parte del cuerpo</a:t>
            </a:r>
          </a:p>
          <a:p>
            <a:pPr marL="342265" indent="-342265">
              <a:spcBef>
                <a:spcPts val="1800"/>
              </a:spcBef>
            </a:pPr>
            <a:r>
              <a:rPr lang="es-ES" sz="2800">
                <a:latin typeface="Calibri"/>
                <a:cs typeface="Calibri"/>
              </a:rPr>
              <a:t>Quitarse el EPP </a:t>
            </a:r>
            <a:r>
              <a:rPr lang="es-ES" sz="2800" b="1">
                <a:solidFill>
                  <a:schemeClr val="accent5">
                    <a:lumMod val="75000"/>
                  </a:schemeClr>
                </a:solidFill>
                <a:latin typeface="Calibri"/>
                <a:cs typeface="Calibri"/>
              </a:rPr>
              <a:t>lenta y cuidadosamente</a:t>
            </a:r>
          </a:p>
          <a:p>
            <a:pPr marL="342265" indent="-342265">
              <a:spcBef>
                <a:spcPts val="1200"/>
              </a:spcBef>
            </a:pPr>
            <a:r>
              <a:rPr lang="es-ES" sz="2800">
                <a:latin typeface="Calibri"/>
                <a:cs typeface="Calibri"/>
              </a:rPr>
              <a:t>Quitarse </a:t>
            </a:r>
            <a:r>
              <a:rPr lang="es-ES" sz="2800" b="1">
                <a:solidFill>
                  <a:schemeClr val="accent5">
                    <a:lumMod val="75000"/>
                  </a:schemeClr>
                </a:solidFill>
                <a:latin typeface="Calibri"/>
                <a:cs typeface="Calibri"/>
              </a:rPr>
              <a:t>primero las capas externas del EPP</a:t>
            </a:r>
          </a:p>
          <a:p>
            <a:pPr marL="742315" lvl="1" indent="-285115">
              <a:spcBef>
                <a:spcPts val="1200"/>
              </a:spcBef>
            </a:pPr>
            <a:r>
              <a:rPr lang="es-ES" sz="2400">
                <a:solidFill>
                  <a:srgbClr val="000000"/>
                </a:solidFill>
                <a:latin typeface="Calibri"/>
                <a:cs typeface="Calibri"/>
              </a:rPr>
              <a:t>Son las que probablemente estén más contaminadas (p. ej., el par exterior de guantes)</a:t>
            </a:r>
          </a:p>
          <a:p>
            <a:pPr marL="114291" indent="0">
              <a:buNone/>
            </a:pPr>
            <a:endParaRPr lang="en-US" sz="2400">
              <a:solidFill>
                <a:schemeClr val="accent4">
                  <a:lumMod val="50000"/>
                </a:schemeClr>
              </a:solidFill>
              <a:latin typeface="Calibri"/>
              <a:cs typeface="Calibri"/>
            </a:endParaRPr>
          </a:p>
        </p:txBody>
      </p:sp>
      <p:sp>
        <p:nvSpPr>
          <p:cNvPr id="2" name="Title 1"/>
          <p:cNvSpPr>
            <a:spLocks noGrp="1"/>
          </p:cNvSpPr>
          <p:nvPr>
            <p:ph type="title"/>
          </p:nvPr>
        </p:nvSpPr>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Información clave al quitarse el EPP</a:t>
            </a:r>
          </a:p>
        </p:txBody>
      </p:sp>
    </p:spTree>
    <p:extLst>
      <p:ext uri="{BB962C8B-B14F-4D97-AF65-F5344CB8AC3E}">
        <p14:creationId xmlns:p14="http://schemas.microsoft.com/office/powerpoint/2010/main" val="62829631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821DF-A523-4911-9CA6-4CFDAA7F2F6B}"/>
              </a:ext>
            </a:extLst>
          </p:cNvPr>
          <p:cNvSpPr>
            <a:spLocks noGrp="1"/>
          </p:cNvSpPr>
          <p:nvPr>
            <p:ph type="title"/>
          </p:nvPr>
        </p:nvSpPr>
        <p:spPr>
          <a:xfrm>
            <a:off x="609600" y="274639"/>
            <a:ext cx="10972800" cy="922739"/>
          </a:xfrm>
        </p:spPr>
        <p:txBody>
          <a:bodyPr/>
          <a:lstStyle/>
          <a:p>
            <a:r>
              <a:rPr lang="es-ES" sz="4000" dirty="0">
                <a:solidFill>
                  <a:schemeClr val="accent5">
                    <a:lumMod val="75000"/>
                  </a:schemeClr>
                </a:solidFill>
                <a:latin typeface="Calibri Light" panose="020F0302020204030204" pitchFamily="34" charset="0"/>
                <a:cs typeface="Calibri Light" panose="020F0302020204030204" pitchFamily="34" charset="0"/>
              </a:rPr>
              <a:t>Quitarse el EPP: notas</a:t>
            </a:r>
          </a:p>
        </p:txBody>
      </p:sp>
      <p:sp>
        <p:nvSpPr>
          <p:cNvPr id="3" name="Text Placeholder 2">
            <a:extLst>
              <a:ext uri="{FF2B5EF4-FFF2-40B4-BE49-F238E27FC236}">
                <a16:creationId xmlns:a16="http://schemas.microsoft.com/office/drawing/2014/main" id="{9D4A4B2B-F1FE-4874-BEDE-EC795D53ACEB}"/>
              </a:ext>
            </a:extLst>
          </p:cNvPr>
          <p:cNvSpPr>
            <a:spLocks noGrp="1"/>
          </p:cNvSpPr>
          <p:nvPr>
            <p:ph type="body" sz="quarter" idx="10"/>
          </p:nvPr>
        </p:nvSpPr>
        <p:spPr>
          <a:xfrm>
            <a:off x="319863" y="1197378"/>
            <a:ext cx="6966057" cy="4176467"/>
          </a:xfrm>
        </p:spPr>
        <p:txBody>
          <a:bodyPr/>
          <a:lstStyle/>
          <a:p>
            <a:pPr>
              <a:spcBef>
                <a:spcPts val="600"/>
              </a:spcBef>
            </a:pPr>
            <a:r>
              <a:rPr lang="es-ES" sz="2400" b="1" dirty="0">
                <a:solidFill>
                  <a:srgbClr val="000000"/>
                </a:solidFill>
              </a:rPr>
              <a:t>Guantes</a:t>
            </a:r>
          </a:p>
          <a:p>
            <a:pPr lvl="1">
              <a:spcBef>
                <a:spcPts val="600"/>
              </a:spcBef>
            </a:pPr>
            <a:r>
              <a:rPr lang="es-ES" sz="2100" dirty="0">
                <a:solidFill>
                  <a:srgbClr val="000000"/>
                </a:solidFill>
              </a:rPr>
              <a:t>Pellizcar la muñeca del primer guante y quitárselo enrollándolo sobre la mano, de adentro hacia afuera.</a:t>
            </a:r>
          </a:p>
          <a:p>
            <a:pPr lvl="1">
              <a:spcBef>
                <a:spcPts val="1800"/>
              </a:spcBef>
            </a:pPr>
            <a:r>
              <a:rPr lang="es-ES" sz="2100" dirty="0">
                <a:solidFill>
                  <a:srgbClr val="000000"/>
                </a:solidFill>
              </a:rPr>
              <a:t>Sostenerlo dentro de la otra mano y deslizar los dedos de la mano sin guante por la muñeca del 2</a:t>
            </a:r>
            <a:r>
              <a:rPr lang="es-ES" sz="2100" baseline="30000" dirty="0">
                <a:solidFill>
                  <a:srgbClr val="000000"/>
                </a:solidFill>
              </a:rPr>
              <a:t>o</a:t>
            </a:r>
            <a:r>
              <a:rPr lang="es-ES" sz="2100" dirty="0">
                <a:solidFill>
                  <a:srgbClr val="000000"/>
                </a:solidFill>
              </a:rPr>
              <a:t> guante; quitárselo enrollándolo de adentro hacia afuera</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4" name="Picture 3" descr="3 imágenes de manos quitándose guantes. La primera imagen muestra una mano pellizcando la otra mano enguantada en la muñeca y una flecha indica que se va a quitar el guante. La segunda imagen muestra una mano enguantada sosteniendo un guante que está al revés mientras una mano sin guante se desliza debajo de la muñeca de la mano enguantada para quitarlo. La última imagen muestra una mano desechando los guantes al revés. ">
            <a:extLst>
              <a:ext uri="{FF2B5EF4-FFF2-40B4-BE49-F238E27FC236}">
                <a16:creationId xmlns:a16="http://schemas.microsoft.com/office/drawing/2014/main" id="{E1163989-C27A-4526-997A-06F27152009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7403204" y="1197378"/>
            <a:ext cx="4061912" cy="1967489"/>
          </a:xfrm>
          <a:prstGeom prst="rect">
            <a:avLst/>
          </a:prstGeom>
        </p:spPr>
      </p:pic>
      <p:sp>
        <p:nvSpPr>
          <p:cNvPr id="8" name="Text Placeholder 2">
            <a:extLst>
              <a:ext uri="{FF2B5EF4-FFF2-40B4-BE49-F238E27FC236}">
                <a16:creationId xmlns:a16="http://schemas.microsoft.com/office/drawing/2014/main" id="{5C05C775-3AE1-4FCD-A0F1-C4C468DC94A7}"/>
              </a:ext>
            </a:extLst>
          </p:cNvPr>
          <p:cNvSpPr txBox="1">
            <a:spLocks/>
          </p:cNvSpPr>
          <p:nvPr/>
        </p:nvSpPr>
        <p:spPr bwMode="auto">
          <a:xfrm>
            <a:off x="609601" y="4141974"/>
            <a:ext cx="6676320" cy="2209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60000"/>
                  <a:lumOff val="40000"/>
                </a:schemeClr>
              </a:buClr>
              <a:buFont typeface="Arial" panose="020B0604020202020204" pitchFamily="34" charset="0"/>
              <a:buChar char="•"/>
            </a:pPr>
            <a:r>
              <a:rPr lang="es-ES" sz="2400" b="1">
                <a:solidFill>
                  <a:srgbClr val="000000"/>
                </a:solidFill>
              </a:rPr>
              <a:t>Bata</a:t>
            </a:r>
          </a:p>
          <a:p>
            <a:pPr lvl="1">
              <a:buClr>
                <a:schemeClr val="accent2">
                  <a:lumMod val="60000"/>
                  <a:lumOff val="40000"/>
                </a:schemeClr>
              </a:buClr>
              <a:buFont typeface="Calibri" panose="020F0502020204030204" pitchFamily="34" charset="0"/>
              <a:buChar char="—"/>
            </a:pPr>
            <a:r>
              <a:rPr lang="es-ES" sz="2100">
                <a:solidFill>
                  <a:srgbClr val="000000"/>
                </a:solidFill>
              </a:rPr>
              <a:t>Desatar las cintas del cuello y la cintura</a:t>
            </a:r>
          </a:p>
          <a:p>
            <a:pPr lvl="1">
              <a:buClr>
                <a:schemeClr val="accent2">
                  <a:lumMod val="60000"/>
                  <a:lumOff val="40000"/>
                </a:schemeClr>
              </a:buClr>
              <a:buFont typeface="Calibri" panose="020F0502020204030204" pitchFamily="34" charset="0"/>
              <a:buChar char="—"/>
            </a:pPr>
            <a:r>
              <a:rPr lang="es-ES" sz="2100">
                <a:solidFill>
                  <a:srgbClr val="000000"/>
                </a:solidFill>
              </a:rPr>
              <a:t>Agarrarla por el lado frontal externo de los hombros y quitársela lentamente y hacia adelante </a:t>
            </a:r>
          </a:p>
          <a:p>
            <a:pPr lvl="1">
              <a:buClr>
                <a:schemeClr val="accent2">
                  <a:lumMod val="60000"/>
                  <a:lumOff val="40000"/>
                </a:schemeClr>
              </a:buClr>
              <a:buFont typeface="Calibri" panose="020F0502020204030204" pitchFamily="34" charset="0"/>
              <a:buChar char="—"/>
            </a:pPr>
            <a:r>
              <a:rPr lang="es-ES" sz="2100">
                <a:solidFill>
                  <a:srgbClr val="000000"/>
                </a:solidFill>
              </a:rPr>
              <a:t>Alejarla del cuerpo e ir doblándola de adentro hacia afuera a medida que se la quite</a:t>
            </a: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a:p>
            <a:endParaRPr lang="en-US">
              <a:solidFill>
                <a:srgbClr val="000000"/>
              </a:solidFill>
            </a:endParaRPr>
          </a:p>
        </p:txBody>
      </p:sp>
      <p:grpSp>
        <p:nvGrpSpPr>
          <p:cNvPr id="11" name="Group 10" descr="3 imágenes: La primera muestra a una persona desde atrás en una bata mientras se la desatan. La tercera imagen muestra a la persona desde el costado, usando una mascarilla y quitándose la bata. Un círculo rojo y una flecha enfatizan que la bata se agarra desde el frente de los hombros y se tira para el frente. La imagen final muestra a la persona con la mascarilla desechando la bata al revés.">
            <a:extLst>
              <a:ext uri="{FF2B5EF4-FFF2-40B4-BE49-F238E27FC236}">
                <a16:creationId xmlns:a16="http://schemas.microsoft.com/office/drawing/2014/main" id="{912604E8-2CF5-2EED-0517-4C633C60D787}"/>
              </a:ext>
            </a:extLst>
          </p:cNvPr>
          <p:cNvGrpSpPr/>
          <p:nvPr/>
        </p:nvGrpSpPr>
        <p:grpSpPr>
          <a:xfrm>
            <a:off x="7285920" y="3604630"/>
            <a:ext cx="4322354" cy="2258153"/>
            <a:chOff x="7285920" y="3604630"/>
            <a:chExt cx="4322354" cy="2258153"/>
          </a:xfrm>
        </p:grpSpPr>
        <p:pic>
          <p:nvPicPr>
            <p:cNvPr id="5" name="Picture 4" descr="3 imágenes: La primera muestra a una persona desde atrás en una bata mientras se la desatan. La tercera imagen muestra a la persona desde el costado, usando una mascarilla y quitándose la bata. Un círculo rojo y una flecha enfatizan que la bata se agarra desde el frente de los hombros y se tira para el frente. La imagen final muestra a la persona con la mascarilla desechando la bata al revés.">
              <a:extLst>
                <a:ext uri="{FF2B5EF4-FFF2-40B4-BE49-F238E27FC236}">
                  <a16:creationId xmlns:a16="http://schemas.microsoft.com/office/drawing/2014/main" id="{513F1588-762C-4474-8498-798A60B59583}"/>
                </a:ext>
              </a:extLst>
            </p:cNvPr>
            <p:cNvPicPr>
              <a:picLocks noChangeAspect="1"/>
            </p:cNvPicPr>
            <p:nvPr/>
          </p:nvPicPr>
          <p:blipFill>
            <a:blip r:embed="rId4"/>
            <a:stretch>
              <a:fillRect/>
            </a:stretch>
          </p:blipFill>
          <p:spPr>
            <a:xfrm>
              <a:off x="7285920" y="3604630"/>
              <a:ext cx="4322354" cy="2258153"/>
            </a:xfrm>
            <a:prstGeom prst="rect">
              <a:avLst/>
            </a:prstGeom>
          </p:spPr>
        </p:pic>
        <p:sp>
          <p:nvSpPr>
            <p:cNvPr id="7" name="円/楕円 7">
              <a:extLst>
                <a:ext uri="{FF2B5EF4-FFF2-40B4-BE49-F238E27FC236}">
                  <a16:creationId xmlns:a16="http://schemas.microsoft.com/office/drawing/2014/main" id="{7A85D602-6CBF-4B90-A74C-313F02FA6CE5}"/>
                </a:ext>
                <a:ext uri="{C183D7F6-B498-43B3-948B-1728B52AA6E4}">
                  <adec:decorative xmlns:adec="http://schemas.microsoft.com/office/drawing/2017/decorative" val="0"/>
                </a:ext>
              </a:extLst>
            </p:cNvPr>
            <p:cNvSpPr/>
            <p:nvPr/>
          </p:nvSpPr>
          <p:spPr>
            <a:xfrm>
              <a:off x="8776866" y="4309068"/>
              <a:ext cx="918751" cy="849276"/>
            </a:xfrm>
            <a:prstGeom prst="ellipse">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a:extLst>
              <a:ext uri="{FF2B5EF4-FFF2-40B4-BE49-F238E27FC236}">
                <a16:creationId xmlns:a16="http://schemas.microsoft.com/office/drawing/2014/main" id="{0FBADF7F-9C49-4700-80D8-B52F7FD76414}"/>
              </a:ext>
            </a:extLst>
          </p:cNvPr>
          <p:cNvSpPr/>
          <p:nvPr/>
        </p:nvSpPr>
        <p:spPr>
          <a:xfrm>
            <a:off x="7575659" y="5883346"/>
            <a:ext cx="3948558" cy="584775"/>
          </a:xfrm>
          <a:prstGeom prst="rect">
            <a:avLst/>
          </a:prstGeom>
        </p:spPr>
        <p:txBody>
          <a:bodyPr wrap="square">
            <a:spAutoFit/>
          </a:bodyPr>
          <a:lstStyle/>
          <a:p>
            <a:pPr>
              <a:defRPr/>
            </a:pPr>
            <a:r>
              <a:rPr lang="es-ES" sz="1600" b="1">
                <a:solidFill>
                  <a:schemeClr val="accent5">
                    <a:lumMod val="75000"/>
                  </a:schemeClr>
                </a:solidFill>
                <a:latin typeface="Calibri" panose="020F0502020204030204" pitchFamily="34" charset="0"/>
                <a:cs typeface="Calibri" panose="020F0502020204030204" pitchFamily="34" charset="0"/>
              </a:rPr>
              <a:t>Evite que el lado externo de la bata le toque el cuerpo</a:t>
            </a:r>
          </a:p>
        </p:txBody>
      </p:sp>
    </p:spTree>
    <p:extLst>
      <p:ext uri="{BB962C8B-B14F-4D97-AF65-F5344CB8AC3E}">
        <p14:creationId xmlns:p14="http://schemas.microsoft.com/office/powerpoint/2010/main" val="127892745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984739"/>
          </a:xfrm>
        </p:spPr>
        <p:txBody>
          <a:bodyPr/>
          <a:lstStyle/>
          <a:p>
            <a:r>
              <a:rPr lang="es-ES" sz="4000" dirty="0">
                <a:solidFill>
                  <a:schemeClr val="accent5">
                    <a:lumMod val="75000"/>
                  </a:schemeClr>
                </a:solidFill>
                <a:latin typeface="Calibri Light" panose="020F0302020204030204" pitchFamily="34" charset="0"/>
                <a:cs typeface="Calibri Light" panose="020F0302020204030204" pitchFamily="34" charset="0"/>
              </a:rPr>
              <a:t>Quitarse el EPP: notas</a:t>
            </a:r>
          </a:p>
        </p:txBody>
      </p:sp>
      <p:sp>
        <p:nvSpPr>
          <p:cNvPr id="18" name="Text Placeholder 2">
            <a:extLst>
              <a:ext uri="{FF2B5EF4-FFF2-40B4-BE49-F238E27FC236}">
                <a16:creationId xmlns:a16="http://schemas.microsoft.com/office/drawing/2014/main" id="{F0E8ADD5-F129-4C98-A71F-C9D12E44C957}"/>
              </a:ext>
            </a:extLst>
          </p:cNvPr>
          <p:cNvSpPr txBox="1">
            <a:spLocks/>
          </p:cNvSpPr>
          <p:nvPr/>
        </p:nvSpPr>
        <p:spPr bwMode="auto">
          <a:xfrm>
            <a:off x="684207" y="1302626"/>
            <a:ext cx="5896701" cy="173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60000"/>
                  <a:lumOff val="40000"/>
                </a:schemeClr>
              </a:buClr>
              <a:buFont typeface="Arial" panose="020B0604020202020204" pitchFamily="34" charset="0"/>
              <a:buChar char="•"/>
            </a:pPr>
            <a:r>
              <a:rPr lang="es-ES" b="1">
                <a:solidFill>
                  <a:srgbClr val="000000"/>
                </a:solidFill>
              </a:rPr>
              <a:t>Protector facial o gafas protectoras</a:t>
            </a:r>
          </a:p>
          <a:p>
            <a:pPr lvl="1">
              <a:buClr>
                <a:schemeClr val="accent2">
                  <a:lumMod val="60000"/>
                  <a:lumOff val="40000"/>
                </a:schemeClr>
              </a:buClr>
              <a:buFont typeface="Calibri" panose="020F0502020204030204" pitchFamily="34" charset="0"/>
              <a:buChar char="—"/>
            </a:pPr>
            <a:r>
              <a:rPr lang="es-ES">
                <a:solidFill>
                  <a:srgbClr val="000000"/>
                </a:solidFill>
              </a:rPr>
              <a:t>Agarrar la banda de la cabeza o las bandas de las orejas desde atrás y quitárselas hacia arriba</a:t>
            </a:r>
          </a:p>
          <a:p>
            <a:pPr lvl="1">
              <a:buClr>
                <a:schemeClr val="accent2">
                  <a:lumMod val="60000"/>
                  <a:lumOff val="40000"/>
                </a:schemeClr>
              </a:buClr>
              <a:buFont typeface="Calibri" panose="020F0502020204030204" pitchFamily="34" charset="0"/>
              <a:buChar char="—"/>
            </a:pPr>
            <a:r>
              <a:rPr lang="es-ES">
                <a:solidFill>
                  <a:srgbClr val="000000"/>
                </a:solidFill>
              </a:rPr>
              <a:t>Mantener los ojos cerrados</a:t>
            </a:r>
          </a:p>
          <a:p>
            <a:pPr lvl="1">
              <a:buClr>
                <a:schemeClr val="accent2">
                  <a:lumMod val="60000"/>
                  <a:lumOff val="40000"/>
                </a:schemeClr>
              </a:buClr>
              <a:buFont typeface="Calibri" panose="020F0502020204030204" pitchFamily="34" charset="0"/>
              <a:buChar char="—"/>
            </a:pPr>
            <a:r>
              <a:rPr lang="es-ES">
                <a:solidFill>
                  <a:srgbClr val="000000"/>
                </a:solidFill>
              </a:rPr>
              <a:t>Desechar (o si es reutilizable, colocar en el sitio adecuado para reprocesar)</a:t>
            </a:r>
          </a:p>
          <a:p>
            <a:endParaRPr lang="en-US" sz="1800">
              <a:solidFill>
                <a:srgbClr val="000000"/>
              </a:solidFill>
            </a:endParaRPr>
          </a:p>
          <a:p>
            <a:pPr marL="0" indent="0">
              <a:buNone/>
            </a:pPr>
            <a:endParaRPr lang="en-US" sz="1800">
              <a:solidFill>
                <a:srgbClr val="000000"/>
              </a:solidFill>
            </a:endParaRPr>
          </a:p>
          <a:p>
            <a:endParaRPr lang="en-US" sz="1800">
              <a:solidFill>
                <a:srgbClr val="000000"/>
              </a:solidFill>
            </a:endParaRPr>
          </a:p>
        </p:txBody>
      </p:sp>
      <p:pic>
        <p:nvPicPr>
          <p:cNvPr id="20" name="Picture 19" descr="Dos imágenes: Una muestra a una persona quitándose las gafas protectoras, la otra muestra a la persona quitándose el protector facial. ">
            <a:extLst>
              <a:ext uri="{FF2B5EF4-FFF2-40B4-BE49-F238E27FC236}">
                <a16:creationId xmlns:a16="http://schemas.microsoft.com/office/drawing/2014/main" id="{A0593F17-EE5F-4B2D-AA35-A8ED340828EC}"/>
              </a:ext>
            </a:extLst>
          </p:cNvPr>
          <p:cNvPicPr>
            <a:picLocks noChangeAspect="1"/>
          </p:cNvPicPr>
          <p:nvPr/>
        </p:nvPicPr>
        <p:blipFill rotWithShape="1">
          <a:blip r:embed="rId3"/>
          <a:srcRect t="-1" r="34227" b="-3379"/>
          <a:stretch/>
        </p:blipFill>
        <p:spPr>
          <a:xfrm>
            <a:off x="7658191" y="877738"/>
            <a:ext cx="2874633" cy="1736774"/>
          </a:xfrm>
          <a:prstGeom prst="rect">
            <a:avLst/>
          </a:prstGeom>
        </p:spPr>
      </p:pic>
      <p:sp>
        <p:nvSpPr>
          <p:cNvPr id="21" name="Text Placeholder 2">
            <a:extLst>
              <a:ext uri="{FF2B5EF4-FFF2-40B4-BE49-F238E27FC236}">
                <a16:creationId xmlns:a16="http://schemas.microsoft.com/office/drawing/2014/main" id="{9B76B35D-18BD-4150-8A7A-21AF4E12BF22}"/>
              </a:ext>
            </a:extLst>
          </p:cNvPr>
          <p:cNvSpPr txBox="1">
            <a:spLocks/>
          </p:cNvSpPr>
          <p:nvPr/>
        </p:nvSpPr>
        <p:spPr bwMode="auto">
          <a:xfrm>
            <a:off x="6700714" y="2257018"/>
            <a:ext cx="5075649" cy="50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ES" b="1">
                <a:solidFill>
                  <a:schemeClr val="accent5">
                    <a:lumMod val="75000"/>
                  </a:schemeClr>
                </a:solidFill>
              </a:rPr>
              <a:t>Evite tocar la parte de adelante del protector facial o de las gafas protectoras, que podría estar contaminada</a:t>
            </a:r>
          </a:p>
          <a:p>
            <a:endParaRPr lang="en-US" b="1">
              <a:solidFill>
                <a:schemeClr val="tx1"/>
              </a:solidFill>
            </a:endParaRPr>
          </a:p>
          <a:p>
            <a:endParaRPr lang="en-US">
              <a:solidFill>
                <a:srgbClr val="FF0000"/>
              </a:solidFill>
            </a:endParaRPr>
          </a:p>
          <a:p>
            <a:endParaRPr lang="en-US">
              <a:solidFill>
                <a:srgbClr val="FF0000"/>
              </a:solidFill>
            </a:endParaRPr>
          </a:p>
          <a:p>
            <a:endParaRPr lang="en-US">
              <a:solidFill>
                <a:srgbClr val="FF0000"/>
              </a:solidFill>
            </a:endParaRPr>
          </a:p>
          <a:p>
            <a:endParaRPr lang="en-US">
              <a:solidFill>
                <a:srgbClr val="FF0000"/>
              </a:solidFill>
            </a:endParaRPr>
          </a:p>
          <a:p>
            <a:endParaRPr lang="en-US">
              <a:solidFill>
                <a:srgbClr val="FF0000"/>
              </a:solidFill>
            </a:endParaRPr>
          </a:p>
        </p:txBody>
      </p:sp>
      <p:sp>
        <p:nvSpPr>
          <p:cNvPr id="15" name="Text Placeholder 2">
            <a:extLst>
              <a:ext uri="{FF2B5EF4-FFF2-40B4-BE49-F238E27FC236}">
                <a16:creationId xmlns:a16="http://schemas.microsoft.com/office/drawing/2014/main" id="{FF6522F8-C5E5-4DB5-A45B-EEE9C26B6815}"/>
              </a:ext>
            </a:extLst>
          </p:cNvPr>
          <p:cNvSpPr>
            <a:spLocks noGrp="1"/>
          </p:cNvSpPr>
          <p:nvPr>
            <p:ph type="body" sz="quarter" idx="10"/>
          </p:nvPr>
        </p:nvSpPr>
        <p:spPr>
          <a:xfrm>
            <a:off x="609600" y="3467140"/>
            <a:ext cx="5764286" cy="4176467"/>
          </a:xfrm>
        </p:spPr>
        <p:txBody>
          <a:bodyPr/>
          <a:lstStyle/>
          <a:p>
            <a:r>
              <a:rPr lang="es-ES" sz="2000" b="1">
                <a:solidFill>
                  <a:srgbClr val="000000"/>
                </a:solidFill>
              </a:rPr>
              <a:t>Mascarilla o respirador</a:t>
            </a:r>
          </a:p>
          <a:p>
            <a:pPr lvl="1"/>
            <a:r>
              <a:rPr lang="es-ES" sz="2000">
                <a:solidFill>
                  <a:srgbClr val="000000"/>
                </a:solidFill>
              </a:rPr>
              <a:t>Agarrar la banda inferior y pasarla por arriba de la cabeza (o desatar las cintas inferiores)</a:t>
            </a:r>
          </a:p>
          <a:p>
            <a:pPr lvl="1"/>
            <a:r>
              <a:rPr lang="es-ES" sz="2000">
                <a:solidFill>
                  <a:srgbClr val="000000"/>
                </a:solidFill>
              </a:rPr>
              <a:t>Pasar la banda superior por arriba de la cabeza o desatar las cintas</a:t>
            </a:r>
          </a:p>
          <a:p>
            <a:pPr lvl="1"/>
            <a:r>
              <a:rPr lang="es-ES" sz="2000">
                <a:solidFill>
                  <a:srgbClr val="000000"/>
                </a:solidFill>
              </a:rPr>
              <a:t>Quitar la mascarilla o respirador de la cara, hacia adelante</a:t>
            </a:r>
          </a:p>
          <a:p>
            <a:pPr lvl="1"/>
            <a:r>
              <a:rPr lang="es-ES" sz="2000">
                <a:solidFill>
                  <a:srgbClr val="000000"/>
                </a:solidFill>
              </a:rPr>
              <a:t>Desechar</a:t>
            </a:r>
          </a:p>
          <a:p>
            <a:endParaRPr lang="en-US" sz="2400">
              <a:solidFill>
                <a:srgbClr val="000000"/>
              </a:solidFill>
            </a:endParaRPr>
          </a:p>
          <a:p>
            <a:endParaRPr lang="en-US" sz="2400">
              <a:solidFill>
                <a:srgbClr val="000000"/>
              </a:solidFill>
            </a:endParaRPr>
          </a:p>
          <a:p>
            <a:endParaRPr lang="en-US" sz="2400">
              <a:solidFill>
                <a:srgbClr val="000000"/>
              </a:solidFill>
            </a:endParaRPr>
          </a:p>
          <a:p>
            <a:endParaRPr lang="en-US" sz="2400">
              <a:solidFill>
                <a:srgbClr val="000000"/>
              </a:solidFill>
            </a:endParaRPr>
          </a:p>
          <a:p>
            <a:endParaRPr lang="en-US" sz="2400">
              <a:solidFill>
                <a:srgbClr val="000000"/>
              </a:solidFill>
            </a:endParaRPr>
          </a:p>
          <a:p>
            <a:endParaRPr lang="en-US" sz="2400">
              <a:solidFill>
                <a:srgbClr val="000000"/>
              </a:solidFill>
            </a:endParaRPr>
          </a:p>
          <a:p>
            <a:endParaRPr lang="en-US" sz="2400">
              <a:solidFill>
                <a:srgbClr val="000000"/>
              </a:solidFill>
            </a:endParaRPr>
          </a:p>
        </p:txBody>
      </p:sp>
      <p:pic>
        <p:nvPicPr>
          <p:cNvPr id="16" name="Picture 15" descr=": Imagen de una persona desde atrás desatando una mascarilla. ">
            <a:extLst>
              <a:ext uri="{FF2B5EF4-FFF2-40B4-BE49-F238E27FC236}">
                <a16:creationId xmlns:a16="http://schemas.microsoft.com/office/drawing/2014/main" id="{044E0D89-57F6-4FC0-910D-988F52B06E1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0714" y="3429000"/>
            <a:ext cx="2192337" cy="1981200"/>
          </a:xfrm>
          <a:prstGeom prst="rect">
            <a:avLst/>
          </a:prstGeom>
          <a:noFill/>
          <a:ln w="3175">
            <a:noFill/>
            <a:miter lim="800000"/>
            <a:headEnd/>
            <a:tailEnd/>
          </a:ln>
          <a:extLst>
            <a:ext uri="{909E8E84-426E-40DD-AFC4-6F175D3DCCD1}">
              <a14:hiddenFill xmlns:a14="http://schemas.microsoft.com/office/drawing/2010/main">
                <a:solidFill>
                  <a:srgbClr val="FFFFFF"/>
                </a:solidFill>
              </a14:hiddenFill>
            </a:ext>
          </a:extLst>
        </p:spPr>
      </p:pic>
      <p:pic>
        <p:nvPicPr>
          <p:cNvPr id="17" name="Content Placeholder 4" descr="Imagen de una mano sosteniendo una mascarilla.">
            <a:extLst>
              <a:ext uri="{FF2B5EF4-FFF2-40B4-BE49-F238E27FC236}">
                <a16:creationId xmlns:a16="http://schemas.microsoft.com/office/drawing/2014/main" id="{594FD7D8-3A4A-42AA-B35E-E4949D5F941E}"/>
              </a:ext>
            </a:extLst>
          </p:cNvPr>
          <p:cNvPicPr>
            <a:picLocks/>
          </p:cNvPicPr>
          <p:nvPr/>
        </p:nvPicPr>
        <p:blipFill>
          <a:blip r:embed="rId5">
            <a:extLst>
              <a:ext uri="{28A0092B-C50C-407E-A947-70E740481C1C}">
                <a14:useLocalDpi xmlns:a14="http://schemas.microsoft.com/office/drawing/2010/main" val="0"/>
              </a:ext>
            </a:extLst>
          </a:blip>
          <a:srcRect/>
          <a:stretch>
            <a:fillRect/>
          </a:stretch>
        </p:blipFill>
        <p:spPr>
          <a:xfrm>
            <a:off x="9238538" y="3714916"/>
            <a:ext cx="1995544" cy="1981200"/>
          </a:xfrm>
          <a:prstGeom prst="rect">
            <a:avLst/>
          </a:prstGeom>
          <a:ln w="3175">
            <a:noFill/>
            <a:miter lim="800000"/>
            <a:headEnd/>
            <a:tailEnd/>
          </a:ln>
        </p:spPr>
      </p:pic>
      <p:sp>
        <p:nvSpPr>
          <p:cNvPr id="19" name="Text Placeholder 2">
            <a:extLst>
              <a:ext uri="{FF2B5EF4-FFF2-40B4-BE49-F238E27FC236}">
                <a16:creationId xmlns:a16="http://schemas.microsoft.com/office/drawing/2014/main" id="{B4E5BA1B-4340-4091-A751-50735527AEF7}"/>
              </a:ext>
            </a:extLst>
          </p:cNvPr>
          <p:cNvSpPr txBox="1">
            <a:spLocks/>
          </p:cNvSpPr>
          <p:nvPr/>
        </p:nvSpPr>
        <p:spPr bwMode="auto">
          <a:xfrm>
            <a:off x="6373886" y="5626544"/>
            <a:ext cx="5208514" cy="50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s-ES" b="1">
                <a:solidFill>
                  <a:schemeClr val="accent5">
                    <a:lumMod val="75000"/>
                  </a:schemeClr>
                </a:solidFill>
              </a:rPr>
              <a:t>Evite tocar la parte de adelante de la mascarilla o respirador, que podría estar contaminada</a:t>
            </a:r>
          </a:p>
          <a:p>
            <a:pPr algn="ctr"/>
            <a:endParaRPr lang="en-US" b="1">
              <a:solidFill>
                <a:schemeClr val="tx1"/>
              </a:solidFill>
            </a:endParaRPr>
          </a:p>
          <a:p>
            <a:pPr algn="ctr"/>
            <a:endParaRPr lang="en-US" b="1">
              <a:solidFill>
                <a:schemeClr val="tx1"/>
              </a:solidFill>
            </a:endParaRPr>
          </a:p>
          <a:p>
            <a:pPr algn="ctr"/>
            <a:endParaRPr lang="en-US">
              <a:solidFill>
                <a:srgbClr val="FF0000"/>
              </a:solidFill>
            </a:endParaRPr>
          </a:p>
          <a:p>
            <a:pPr algn="ctr"/>
            <a:endParaRPr lang="en-US">
              <a:solidFill>
                <a:srgbClr val="FF0000"/>
              </a:solidFill>
            </a:endParaRPr>
          </a:p>
          <a:p>
            <a:pPr algn="ctr"/>
            <a:endParaRPr lang="en-US">
              <a:solidFill>
                <a:srgbClr val="FF0000"/>
              </a:solidFill>
            </a:endParaRPr>
          </a:p>
          <a:p>
            <a:pPr algn="ctr"/>
            <a:endParaRPr lang="en-US">
              <a:solidFill>
                <a:srgbClr val="FF0000"/>
              </a:solidFill>
            </a:endParaRPr>
          </a:p>
          <a:p>
            <a:pPr algn="ctr"/>
            <a:endParaRPr lang="en-US">
              <a:solidFill>
                <a:srgbClr val="FF0000"/>
              </a:solidFill>
            </a:endParaRPr>
          </a:p>
        </p:txBody>
      </p:sp>
    </p:spTree>
    <p:extLst>
      <p:ext uri="{BB962C8B-B14F-4D97-AF65-F5344CB8AC3E}">
        <p14:creationId xmlns:p14="http://schemas.microsoft.com/office/powerpoint/2010/main" val="3231224527"/>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047" y="56480"/>
            <a:ext cx="10972800" cy="1143000"/>
          </a:xfrm>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Quitarse el EPP: eliminación de desechos</a:t>
            </a:r>
          </a:p>
        </p:txBody>
      </p:sp>
      <p:sp>
        <p:nvSpPr>
          <p:cNvPr id="3" name="Text Placeholder 2"/>
          <p:cNvSpPr>
            <a:spLocks noGrp="1"/>
          </p:cNvSpPr>
          <p:nvPr>
            <p:ph sz="quarter" idx="11"/>
          </p:nvPr>
        </p:nvSpPr>
        <p:spPr>
          <a:xfrm>
            <a:off x="607047" y="1804292"/>
            <a:ext cx="4152481" cy="4176467"/>
          </a:xfrm>
        </p:spPr>
        <p:txBody>
          <a:bodyPr>
            <a:noAutofit/>
          </a:bodyPr>
          <a:lstStyle/>
          <a:p>
            <a:pPr marL="0" indent="0">
              <a:spcBef>
                <a:spcPts val="0"/>
              </a:spcBef>
              <a:spcAft>
                <a:spcPts val="600"/>
              </a:spcAft>
              <a:buNone/>
            </a:pPr>
            <a:r>
              <a:rPr lang="es-ES" sz="2900">
                <a:latin typeface="Calibri"/>
                <a:cs typeface="Calibri"/>
                <a:sym typeface="Wingdings" panose="05000000000000000000" pitchFamily="2" charset="2"/>
              </a:rPr>
              <a:t>EPP desechable </a:t>
            </a:r>
          </a:p>
          <a:p>
            <a:pPr marL="0" indent="0">
              <a:spcBef>
                <a:spcPts val="0"/>
              </a:spcBef>
              <a:spcAft>
                <a:spcPts val="600"/>
              </a:spcAft>
              <a:buNone/>
            </a:pPr>
            <a:r>
              <a:rPr lang="es-ES" sz="2900">
                <a:latin typeface="Calibri"/>
                <a:cs typeface="Calibri"/>
              </a:rPr>
              <a:t>(p. ej., mascarillas, guantes desechables)</a:t>
            </a:r>
          </a:p>
          <a:p>
            <a:pPr marL="0" indent="0">
              <a:spcBef>
                <a:spcPts val="0"/>
              </a:spcBef>
              <a:spcAft>
                <a:spcPts val="600"/>
              </a:spcAft>
              <a:buNone/>
            </a:pPr>
            <a:endParaRPr lang="en-US" sz="2900">
              <a:latin typeface="Calibri"/>
              <a:cs typeface="Calibri"/>
              <a:sym typeface="Wingdings" panose="05000000000000000000" pitchFamily="2" charset="2"/>
            </a:endParaRPr>
          </a:p>
          <a:p>
            <a:pPr marL="0" indent="0">
              <a:spcBef>
                <a:spcPts val="0"/>
              </a:spcBef>
              <a:spcAft>
                <a:spcPts val="600"/>
              </a:spcAft>
              <a:buNone/>
            </a:pPr>
            <a:endParaRPr lang="en-US" sz="2900">
              <a:latin typeface="Calibri"/>
              <a:cs typeface="Calibri"/>
              <a:sym typeface="Wingdings" panose="05000000000000000000" pitchFamily="2" charset="2"/>
            </a:endParaRPr>
          </a:p>
          <a:p>
            <a:pPr marL="0" indent="0">
              <a:spcBef>
                <a:spcPts val="0"/>
              </a:spcBef>
              <a:spcAft>
                <a:spcPts val="600"/>
              </a:spcAft>
              <a:buNone/>
            </a:pPr>
            <a:r>
              <a:rPr lang="es-ES" sz="2900">
                <a:latin typeface="Calibri"/>
                <a:cs typeface="Calibri"/>
                <a:sym typeface="Wingdings" panose="05000000000000000000" pitchFamily="2" charset="2"/>
              </a:rPr>
              <a:t>EPP para reprocesar </a:t>
            </a:r>
          </a:p>
          <a:p>
            <a:pPr marL="0" indent="0">
              <a:spcBef>
                <a:spcPts val="0"/>
              </a:spcBef>
              <a:spcAft>
                <a:spcPts val="600"/>
              </a:spcAft>
              <a:buNone/>
            </a:pPr>
            <a:r>
              <a:rPr lang="es-ES" sz="2900">
                <a:latin typeface="Calibri"/>
                <a:cs typeface="Calibri"/>
                <a:sym typeface="Wingdings" panose="05000000000000000000" pitchFamily="2" charset="2"/>
              </a:rPr>
              <a:t>(p. ej., gafas protectoras, botas de goma) </a:t>
            </a:r>
          </a:p>
          <a:p>
            <a:pPr>
              <a:spcBef>
                <a:spcPts val="0"/>
              </a:spcBef>
              <a:spcAft>
                <a:spcPts val="600"/>
              </a:spcAft>
            </a:pPr>
            <a:endParaRPr lang="en-US" sz="3000"/>
          </a:p>
        </p:txBody>
      </p:sp>
      <p:sp>
        <p:nvSpPr>
          <p:cNvPr id="5" name="TextBox 4">
            <a:extLst>
              <a:ext uri="{FF2B5EF4-FFF2-40B4-BE49-F238E27FC236}">
                <a16:creationId xmlns:a16="http://schemas.microsoft.com/office/drawing/2014/main" id="{09D5BF6C-A3A5-0783-2A2C-08E14218EEEE}"/>
              </a:ext>
            </a:extLst>
          </p:cNvPr>
          <p:cNvSpPr txBox="1"/>
          <p:nvPr/>
        </p:nvSpPr>
        <p:spPr>
          <a:xfrm>
            <a:off x="4795191" y="1369271"/>
            <a:ext cx="4302591" cy="3708708"/>
          </a:xfrm>
          <a:prstGeom prst="rect">
            <a:avLst/>
          </a:prstGeom>
          <a:noFill/>
        </p:spPr>
        <p:txBody>
          <a:bodyPr wrap="square" rtlCol="0">
            <a:spAutoFit/>
          </a:bodyPr>
          <a:lstStyle/>
          <a:p>
            <a:pPr marL="285750" indent="-285750">
              <a:buFont typeface="Wingdings" panose="05000000000000000000" pitchFamily="2" charset="2"/>
              <a:buChar char="à"/>
            </a:pPr>
            <a:endParaRPr lang="en-US" sz="3000">
              <a:solidFill>
                <a:srgbClr val="000000"/>
              </a:solidFill>
              <a:latin typeface="Calibri" panose="020F0502020204030204" pitchFamily="34" charset="0"/>
              <a:cs typeface="Calibri" panose="020F0502020204030204" pitchFamily="34" charset="0"/>
              <a:sym typeface="Wingdings" panose="05000000000000000000" pitchFamily="2" charset="2"/>
            </a:endParaRPr>
          </a:p>
          <a:p>
            <a:pPr marL="285750" indent="-285750">
              <a:buFont typeface="Wingdings" panose="05000000000000000000" pitchFamily="2" charset="2"/>
              <a:buChar char="à"/>
            </a:pPr>
            <a:r>
              <a:rPr lang="es-ES" sz="3000">
                <a:solidFill>
                  <a:srgbClr val="000000"/>
                </a:solidFill>
                <a:latin typeface="Calibri" panose="020F0502020204030204" pitchFamily="34" charset="0"/>
                <a:cs typeface="Calibri" panose="020F0502020204030204" pitchFamily="34" charset="0"/>
                <a:sym typeface="Wingdings" panose="05000000000000000000" pitchFamily="2" charset="2"/>
              </a:rPr>
              <a:t>  </a:t>
            </a:r>
            <a:r>
              <a:rPr lang="es-ES" sz="2900">
                <a:solidFill>
                  <a:srgbClr val="000000"/>
                </a:solidFill>
                <a:latin typeface="Calibri" panose="020F0502020204030204" pitchFamily="34" charset="0"/>
                <a:cs typeface="Calibri" panose="020F0502020204030204" pitchFamily="34" charset="0"/>
                <a:sym typeface="Wingdings" panose="05000000000000000000" pitchFamily="2" charset="2"/>
              </a:rPr>
              <a:t>Recipiente para desechos de peligro biológico</a:t>
            </a:r>
            <a:endParaRPr lang="en-US" sz="2900">
              <a:solidFill>
                <a:srgbClr val="000000"/>
              </a:solidFill>
              <a:latin typeface="Calibri" panose="020F0502020204030204" pitchFamily="34" charset="0"/>
              <a:cs typeface="Calibri" panose="020F0502020204030204" pitchFamily="34" charset="0"/>
              <a:sym typeface="Wingdings" panose="05000000000000000000" pitchFamily="2" charset="2"/>
            </a:endParaRPr>
          </a:p>
          <a:p>
            <a:pPr marL="285750" indent="-285750">
              <a:buFont typeface="Wingdings" panose="05000000000000000000" pitchFamily="2" charset="2"/>
              <a:buChar char="à"/>
            </a:pPr>
            <a:endParaRPr lang="en-US" sz="2000">
              <a:solidFill>
                <a:srgbClr val="000000"/>
              </a:solidFill>
              <a:latin typeface="Calibri" panose="020F0502020204030204" pitchFamily="34" charset="0"/>
              <a:cs typeface="Calibri" panose="020F0502020204030204" pitchFamily="34" charset="0"/>
              <a:sym typeface="Wingdings" panose="05000000000000000000" pitchFamily="2" charset="2"/>
            </a:endParaRPr>
          </a:p>
          <a:p>
            <a:pPr marL="285750" indent="-285750">
              <a:buFont typeface="Wingdings" panose="05000000000000000000" pitchFamily="2" charset="2"/>
              <a:buChar char="à"/>
            </a:pPr>
            <a:endParaRPr lang="en-US" sz="2900">
              <a:solidFill>
                <a:srgbClr val="000000"/>
              </a:solidFill>
              <a:latin typeface="Calibri" panose="020F0502020204030204" pitchFamily="34" charset="0"/>
              <a:cs typeface="Calibri" panose="020F0502020204030204" pitchFamily="34" charset="0"/>
              <a:sym typeface="Wingdings" panose="05000000000000000000" pitchFamily="2" charset="2"/>
            </a:endParaRPr>
          </a:p>
          <a:p>
            <a:endParaRPr lang="en-US" sz="2900">
              <a:solidFill>
                <a:srgbClr val="000000"/>
              </a:solidFill>
              <a:latin typeface="Calibri" panose="020F0502020204030204" pitchFamily="34" charset="0"/>
              <a:cs typeface="Calibri" panose="020F0502020204030204" pitchFamily="34" charset="0"/>
              <a:sym typeface="Wingdings" panose="05000000000000000000" pitchFamily="2" charset="2"/>
            </a:endParaRPr>
          </a:p>
          <a:p>
            <a:endParaRPr lang="en-US" sz="1000">
              <a:solidFill>
                <a:srgbClr val="000000"/>
              </a:solidFill>
              <a:latin typeface="Calibri" panose="020F0502020204030204" pitchFamily="34" charset="0"/>
              <a:cs typeface="Calibri" panose="020F0502020204030204" pitchFamily="34" charset="0"/>
              <a:sym typeface="Wingdings" panose="05000000000000000000" pitchFamily="2" charset="2"/>
            </a:endParaRPr>
          </a:p>
          <a:p>
            <a:pPr marL="285750" indent="-285750">
              <a:buFont typeface="Wingdings" panose="05000000000000000000" pitchFamily="2" charset="2"/>
              <a:buChar char="à"/>
            </a:pPr>
            <a:r>
              <a:rPr lang="es-ES" sz="2900">
                <a:solidFill>
                  <a:srgbClr val="000000"/>
                </a:solidFill>
                <a:latin typeface="Calibri" panose="020F0502020204030204" pitchFamily="34" charset="0"/>
                <a:cs typeface="Calibri" panose="020F0502020204030204" pitchFamily="34" charset="0"/>
                <a:sym typeface="Wingdings" panose="05000000000000000000" pitchFamily="2" charset="2"/>
              </a:rPr>
              <a:t>  Balde</a:t>
            </a:r>
          </a:p>
        </p:txBody>
      </p:sp>
      <p:grpSp>
        <p:nvGrpSpPr>
          <p:cNvPr id="13" name="Group 12" descr="Foto de un recipiente rojo con la frase &quot;Peligro biológico&quot; y un símbolo correspondiente impreso en él. El texto debajo de la imagen dice &quot;Recipiente para desechos de peligro biológico (puede ser amarillo o rojo)&quot;. "/>
          <p:cNvGrpSpPr/>
          <p:nvPr/>
        </p:nvGrpSpPr>
        <p:grpSpPr>
          <a:xfrm>
            <a:off x="7835449" y="1396883"/>
            <a:ext cx="4091639" cy="2460785"/>
            <a:chOff x="1993480" y="2530947"/>
            <a:chExt cx="3210595" cy="1957162"/>
          </a:xfrm>
        </p:grpSpPr>
        <p:sp>
          <p:nvSpPr>
            <p:cNvPr id="14" name="TextBox 13" descr="Un recipiente rojo para desechos de peligro biológico&#10;"/>
            <p:cNvSpPr txBox="1"/>
            <p:nvPr/>
          </p:nvSpPr>
          <p:spPr>
            <a:xfrm>
              <a:off x="1993480" y="4023014"/>
              <a:ext cx="3210595" cy="465095"/>
            </a:xfrm>
            <a:prstGeom prst="rect">
              <a:avLst/>
            </a:prstGeom>
            <a:noFill/>
          </p:spPr>
          <p:txBody>
            <a:bodyPr wrap="square" rtlCol="0">
              <a:spAutoFit/>
            </a:bodyPr>
            <a:lstStyle/>
            <a:p>
              <a:pPr algn="ctr" defTabSz="457200"/>
              <a:r>
                <a:rPr lang="es-ES" sz="1600" b="1" dirty="0">
                  <a:solidFill>
                    <a:prstClr val="black"/>
                  </a:solidFill>
                  <a:latin typeface="Calibri" panose="020F0502020204030204"/>
                </a:rPr>
                <a:t>Recipiente para desechos de peligro biológico</a:t>
              </a:r>
            </a:p>
            <a:p>
              <a:pPr algn="ctr" defTabSz="457200"/>
              <a:r>
                <a:rPr lang="es-ES" sz="1600" b="1" dirty="0">
                  <a:solidFill>
                    <a:prstClr val="black"/>
                  </a:solidFill>
                  <a:latin typeface="Calibri" panose="020F0502020204030204"/>
                </a:rPr>
                <a:t>(puede ser amarillo o rojo)</a:t>
              </a:r>
            </a:p>
          </p:txBody>
        </p:sp>
        <p:pic>
          <p:nvPicPr>
            <p:cNvPr id="15" name="Picture 14"/>
            <p:cNvPicPr>
              <a:picLocks noChangeAspect="1"/>
            </p:cNvPicPr>
            <p:nvPr/>
          </p:nvPicPr>
          <p:blipFill rotWithShape="1">
            <a:blip r:embed="rId3" cstate="hqprint">
              <a:extLst>
                <a:ext uri="{28A0092B-C50C-407E-A947-70E740481C1C}">
                  <a14:useLocalDpi xmlns:a14="http://schemas.microsoft.com/office/drawing/2010/main" val="0"/>
                </a:ext>
              </a:extLst>
            </a:blip>
            <a:srcRect/>
            <a:stretch/>
          </p:blipFill>
          <p:spPr>
            <a:xfrm>
              <a:off x="3084344" y="2530947"/>
              <a:ext cx="1200683" cy="1447183"/>
            </a:xfrm>
            <a:prstGeom prst="rect">
              <a:avLst/>
            </a:prstGeom>
          </p:spPr>
        </p:pic>
      </p:grpSp>
      <p:grpSp>
        <p:nvGrpSpPr>
          <p:cNvPr id="16" name="Group 15" descr="Foto de un balde blanco. El texto debajo dice &quot;Balde para reprocesar el EPP reutilizable sucio&quot;."/>
          <p:cNvGrpSpPr/>
          <p:nvPr/>
        </p:nvGrpSpPr>
        <p:grpSpPr>
          <a:xfrm>
            <a:off x="6984354" y="4124816"/>
            <a:ext cx="2477017" cy="2369773"/>
            <a:chOff x="6049254" y="2932413"/>
            <a:chExt cx="2467655" cy="2674047"/>
          </a:xfrm>
        </p:grpSpPr>
        <p:sp>
          <p:nvSpPr>
            <p:cNvPr id="17" name="TextBox 16"/>
            <p:cNvSpPr txBox="1"/>
            <p:nvPr/>
          </p:nvSpPr>
          <p:spPr>
            <a:xfrm>
              <a:off x="6049254" y="5021685"/>
              <a:ext cx="2467655" cy="584775"/>
            </a:xfrm>
            <a:prstGeom prst="rect">
              <a:avLst/>
            </a:prstGeom>
            <a:noFill/>
          </p:spPr>
          <p:txBody>
            <a:bodyPr wrap="square" rtlCol="0">
              <a:spAutoFit/>
            </a:bodyPr>
            <a:lstStyle/>
            <a:p>
              <a:pPr algn="ctr" defTabSz="457200"/>
              <a:r>
                <a:rPr lang="es-ES" sz="1600" b="1">
                  <a:solidFill>
                    <a:prstClr val="black"/>
                  </a:solidFill>
                  <a:latin typeface="Calibri" panose="020F0502020204030204"/>
                </a:rPr>
                <a:t>Balde para reprocesar el EPP reutilizable sucio</a:t>
              </a:r>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84070" y="2932413"/>
              <a:ext cx="1998024" cy="1998024"/>
            </a:xfrm>
            <a:prstGeom prst="rect">
              <a:avLst/>
            </a:prstGeom>
          </p:spPr>
        </p:pic>
      </p:grpSp>
      <p:cxnSp>
        <p:nvCxnSpPr>
          <p:cNvPr id="25" name="Straight Connector 24">
            <a:extLst>
              <a:ext uri="{FF2B5EF4-FFF2-40B4-BE49-F238E27FC236}">
                <a16:creationId xmlns:a16="http://schemas.microsoft.com/office/drawing/2014/main" id="{D254C78C-0D48-DC36-F4DA-0D20AF5671EE}"/>
              </a:ext>
              <a:ext uri="{C183D7F6-B498-43B3-948B-1728B52AA6E4}">
                <adec:decorative xmlns:adec="http://schemas.microsoft.com/office/drawing/2017/decorative" val="1"/>
              </a:ext>
            </a:extLst>
          </p:cNvPr>
          <p:cNvCxnSpPr/>
          <p:nvPr/>
        </p:nvCxnSpPr>
        <p:spPr>
          <a:xfrm>
            <a:off x="862812" y="3892526"/>
            <a:ext cx="11049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851389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Quitarse el EPP: higiene de las manos</a:t>
            </a:r>
          </a:p>
        </p:txBody>
      </p:sp>
      <p:sp>
        <p:nvSpPr>
          <p:cNvPr id="18" name="Text Placeholder 2">
            <a:extLst>
              <a:ext uri="{FF2B5EF4-FFF2-40B4-BE49-F238E27FC236}">
                <a16:creationId xmlns:a16="http://schemas.microsoft.com/office/drawing/2014/main" id="{F0E8ADD5-F129-4C98-A71F-C9D12E44C957}"/>
              </a:ext>
            </a:extLst>
          </p:cNvPr>
          <p:cNvSpPr txBox="1">
            <a:spLocks/>
          </p:cNvSpPr>
          <p:nvPr/>
        </p:nvSpPr>
        <p:spPr bwMode="auto">
          <a:xfrm>
            <a:off x="609599" y="1849411"/>
            <a:ext cx="6483927" cy="3133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400" b="1">
              <a:solidFill>
                <a:schemeClr val="tx1"/>
              </a:solidFill>
            </a:endParaRPr>
          </a:p>
          <a:p>
            <a:pPr>
              <a:buClr>
                <a:schemeClr val="accent2">
                  <a:lumMod val="60000"/>
                  <a:lumOff val="40000"/>
                </a:schemeClr>
              </a:buClr>
              <a:buFont typeface="Arial" panose="020B0604020202020204" pitchFamily="34" charset="0"/>
              <a:buChar char="•"/>
            </a:pPr>
            <a:r>
              <a:rPr lang="es-ES" sz="2800" b="1">
                <a:solidFill>
                  <a:srgbClr val="000000"/>
                </a:solidFill>
              </a:rPr>
              <a:t>Cuándo realizar la higiene de las manos</a:t>
            </a:r>
          </a:p>
          <a:p>
            <a:pPr lvl="1">
              <a:buClr>
                <a:schemeClr val="accent2">
                  <a:lumMod val="60000"/>
                  <a:lumOff val="40000"/>
                </a:schemeClr>
              </a:buClr>
            </a:pPr>
            <a:r>
              <a:rPr lang="es-ES" sz="2600" noProof="0">
                <a:solidFill>
                  <a:srgbClr val="000000"/>
                </a:solidFill>
                <a:cs typeface="Calibri"/>
              </a:rPr>
              <a:t>Después de quitarse cada uno de los artículos de su EPP </a:t>
            </a:r>
          </a:p>
          <a:p>
            <a:pPr lvl="1">
              <a:buClr>
                <a:schemeClr val="accent2">
                  <a:lumMod val="60000"/>
                  <a:lumOff val="40000"/>
                </a:schemeClr>
              </a:buClr>
            </a:pPr>
            <a:r>
              <a:rPr lang="es-ES" sz="2600">
                <a:solidFill>
                  <a:srgbClr val="000000"/>
                </a:solidFill>
                <a:cs typeface="Calibri"/>
              </a:rPr>
              <a:t>Después de haberse quitado todo el EPP y tengan las manos descubiertas</a:t>
            </a:r>
          </a:p>
          <a:p>
            <a:endParaRPr lang="en-US"/>
          </a:p>
          <a:p>
            <a:endParaRPr lang="en-US"/>
          </a:p>
          <a:p>
            <a:endParaRPr lang="en-US"/>
          </a:p>
        </p:txBody>
      </p:sp>
      <p:pic>
        <p:nvPicPr>
          <p:cNvPr id="5" name="Picture 4" descr="Imagen de un par de manos siendo lavadas bajo agua al lado de una imagen de manos donde una pone desinfectante de manos en la palma de la otra.">
            <a:extLst>
              <a:ext uri="{FF2B5EF4-FFF2-40B4-BE49-F238E27FC236}">
                <a16:creationId xmlns:a16="http://schemas.microsoft.com/office/drawing/2014/main" id="{D1BA77EA-3B29-AA85-D7F8-22D8083FC93F}"/>
              </a:ext>
            </a:extLst>
          </p:cNvPr>
          <p:cNvPicPr>
            <a:picLocks noChangeAspect="1"/>
          </p:cNvPicPr>
          <p:nvPr/>
        </p:nvPicPr>
        <p:blipFill>
          <a:blip r:embed="rId3"/>
          <a:stretch>
            <a:fillRect/>
          </a:stretch>
        </p:blipFill>
        <p:spPr>
          <a:xfrm>
            <a:off x="6979290" y="2953654"/>
            <a:ext cx="5065837" cy="2029531"/>
          </a:xfrm>
          <a:prstGeom prst="rect">
            <a:avLst/>
          </a:prstGeom>
        </p:spPr>
      </p:pic>
    </p:spTree>
    <p:extLst>
      <p:ext uri="{BB962C8B-B14F-4D97-AF65-F5344CB8AC3E}">
        <p14:creationId xmlns:p14="http://schemas.microsoft.com/office/powerpoint/2010/main" val="198900671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877756"/>
          </a:xfrm>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Verificación de conocimientos: EPP</a:t>
            </a:r>
          </a:p>
        </p:txBody>
      </p:sp>
      <p:sp>
        <p:nvSpPr>
          <p:cNvPr id="10" name="Text Placeholder 2">
            <a:extLst>
              <a:ext uri="{FF2B5EF4-FFF2-40B4-BE49-F238E27FC236}">
                <a16:creationId xmlns:a16="http://schemas.microsoft.com/office/drawing/2014/main" id="{B0A7F5E0-4AA2-4529-B184-FFC1AC278C94}"/>
              </a:ext>
            </a:extLst>
          </p:cNvPr>
          <p:cNvSpPr>
            <a:spLocks noGrp="1"/>
          </p:cNvSpPr>
          <p:nvPr>
            <p:ph type="body" sz="quarter" idx="10"/>
          </p:nvPr>
        </p:nvSpPr>
        <p:spPr>
          <a:xfrm>
            <a:off x="609600" y="1340766"/>
            <a:ext cx="10972800" cy="4176467"/>
          </a:xfrm>
        </p:spPr>
        <p:txBody>
          <a:bodyPr>
            <a:noAutofit/>
          </a:bodyPr>
          <a:lstStyle/>
          <a:p>
            <a:pPr marL="0" indent="0">
              <a:buNone/>
            </a:pPr>
            <a:r>
              <a:rPr lang="es-ES" sz="2800">
                <a:solidFill>
                  <a:srgbClr val="000000"/>
                </a:solidFill>
              </a:rPr>
              <a:t>Si vieran a un compañero de trabajo quitándose los guantes de esta manera, ¿qué sugerencia podrían hacerle para ayudarlo a quitárselos de manera más segura?</a:t>
            </a:r>
          </a:p>
          <a:p>
            <a:pPr marL="0" indent="0">
              <a:buNone/>
            </a:pPr>
            <a:endParaRPr lang="en-US" sz="2800">
              <a:solidFill>
                <a:schemeClr val="tx1"/>
              </a:solidFill>
            </a:endParaRPr>
          </a:p>
        </p:txBody>
      </p:sp>
      <p:pic>
        <p:nvPicPr>
          <p:cNvPr id="5" name="Picture 4" descr="Foto de una persona quitándose guantes sucios al usar una mano enguantada para tirar de los dedos del guante en la otra mano.">
            <a:extLst>
              <a:ext uri="{FF2B5EF4-FFF2-40B4-BE49-F238E27FC236}">
                <a16:creationId xmlns:a16="http://schemas.microsoft.com/office/drawing/2014/main" id="{4857BC3F-5F58-4DBF-AA89-C05076BA38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0936" y="2697156"/>
            <a:ext cx="3876110" cy="3747895"/>
          </a:xfrm>
          <a:prstGeom prst="rect">
            <a:avLst/>
          </a:prstGeom>
          <a:ln w="25400">
            <a:solidFill>
              <a:sysClr val="windowText" lastClr="000000"/>
            </a:solidFill>
          </a:ln>
        </p:spPr>
      </p:pic>
    </p:spTree>
    <p:extLst>
      <p:ext uri="{BB962C8B-B14F-4D97-AF65-F5344CB8AC3E}">
        <p14:creationId xmlns:p14="http://schemas.microsoft.com/office/powerpoint/2010/main" val="3425148210"/>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Comentarios: EPP</a:t>
            </a:r>
          </a:p>
        </p:txBody>
      </p:sp>
      <p:sp>
        <p:nvSpPr>
          <p:cNvPr id="6" name="Text Placeholder 2">
            <a:extLst>
              <a:ext uri="{FF2B5EF4-FFF2-40B4-BE49-F238E27FC236}">
                <a16:creationId xmlns:a16="http://schemas.microsoft.com/office/drawing/2014/main" id="{89990740-0E77-424D-8D39-63019E1736AD}"/>
              </a:ext>
            </a:extLst>
          </p:cNvPr>
          <p:cNvSpPr>
            <a:spLocks noGrp="1"/>
          </p:cNvSpPr>
          <p:nvPr>
            <p:ph type="body" sz="quarter" idx="10"/>
          </p:nvPr>
        </p:nvSpPr>
        <p:spPr>
          <a:xfrm>
            <a:off x="609600" y="1471860"/>
            <a:ext cx="6768230" cy="4176467"/>
          </a:xfrm>
        </p:spPr>
        <p:txBody>
          <a:bodyPr>
            <a:normAutofit/>
          </a:bodyPr>
          <a:lstStyle/>
          <a:p>
            <a:pPr marL="0" indent="0">
              <a:buNone/>
            </a:pPr>
            <a:endParaRPr lang="en-US" sz="2400">
              <a:solidFill>
                <a:schemeClr val="accent4">
                  <a:lumMod val="50000"/>
                </a:schemeClr>
              </a:solidFill>
              <a:latin typeface="Calibri"/>
              <a:cs typeface="Calibri Light"/>
            </a:endParaRPr>
          </a:p>
          <a:p>
            <a:r>
              <a:rPr lang="es-ES" sz="2800">
                <a:solidFill>
                  <a:srgbClr val="000000"/>
                </a:solidFill>
                <a:latin typeface="Calibri"/>
                <a:cs typeface="Calibri Light"/>
              </a:rPr>
              <a:t>Método incorrecto para quitarse los guantes (riesgo de salpicaduras)</a:t>
            </a:r>
          </a:p>
          <a:p>
            <a:endParaRPr lang="en-US" sz="2800">
              <a:solidFill>
                <a:srgbClr val="000000"/>
              </a:solidFill>
              <a:latin typeface="Calibri"/>
              <a:cs typeface="Calibri Light"/>
            </a:endParaRPr>
          </a:p>
          <a:p>
            <a:r>
              <a:rPr lang="es-ES" sz="2800">
                <a:solidFill>
                  <a:srgbClr val="000000"/>
                </a:solidFill>
                <a:latin typeface="Calibri"/>
                <a:cs typeface="Calibri Light"/>
              </a:rPr>
              <a:t>Agarrar el guante desde la muñeca/palma y enrollarlo cuidadosamente sobre la mano de adentro hacia afuera</a:t>
            </a:r>
          </a:p>
          <a:p>
            <a:pPr marL="400041" lvl="1" indent="0">
              <a:buNone/>
            </a:pPr>
            <a:endParaRPr lang="en-US" sz="2400">
              <a:solidFill>
                <a:schemeClr val="accent4">
                  <a:lumMod val="50000"/>
                </a:schemeClr>
              </a:solidFill>
              <a:latin typeface="Calibri"/>
              <a:cs typeface="Calibri Light"/>
            </a:endParaRPr>
          </a:p>
          <a:p>
            <a:pPr marL="0" indent="0" algn="ctr">
              <a:buNone/>
            </a:pPr>
            <a:r>
              <a:rPr lang="es-ES" sz="2400" b="1" i="1">
                <a:solidFill>
                  <a:schemeClr val="accent4">
                    <a:lumMod val="50000"/>
                  </a:schemeClr>
                </a:solidFill>
              </a:rPr>
              <a:t>	</a:t>
            </a:r>
          </a:p>
        </p:txBody>
      </p:sp>
      <p:pic>
        <p:nvPicPr>
          <p:cNvPr id="4" name="Picture 3" descr="Foto de una persona quitándose guantes sucios al usar una mano enguantada para tirar de los dedos del guante en la otra mano.">
            <a:extLst>
              <a:ext uri="{FF2B5EF4-FFF2-40B4-BE49-F238E27FC236}">
                <a16:creationId xmlns:a16="http://schemas.microsoft.com/office/drawing/2014/main" id="{EEF75B49-4273-45FB-948A-1AB7A0CA7E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5402" y="1820391"/>
            <a:ext cx="2903838" cy="2807784"/>
          </a:xfrm>
          <a:prstGeom prst="rect">
            <a:avLst/>
          </a:prstGeom>
          <a:ln w="25400">
            <a:solidFill>
              <a:sysClr val="windowText" lastClr="000000"/>
            </a:solidFill>
          </a:ln>
        </p:spPr>
      </p:pic>
    </p:spTree>
    <p:extLst>
      <p:ext uri="{BB962C8B-B14F-4D97-AF65-F5344CB8AC3E}">
        <p14:creationId xmlns:p14="http://schemas.microsoft.com/office/powerpoint/2010/main" val="3735557423"/>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381002" y="388747"/>
            <a:ext cx="11059884" cy="1162051"/>
          </a:xfrm>
          <a:prstGeom prst="rect">
            <a:avLst/>
          </a:prstGeom>
        </p:spPr>
        <p:txBody>
          <a:bodyPr vert="horz" lIns="91440" tIns="45720" rIns="91440" bIns="45720" rtlCol="0" anchor="b">
            <a:normAutofit/>
          </a:bodyPr>
          <a:lstStyle/>
          <a:p>
            <a:pPr algn="l"/>
            <a:r>
              <a:rPr lang="es-ES" sz="4400" b="1">
                <a:solidFill>
                  <a:schemeClr val="bg2"/>
                </a:solidFill>
                <a:latin typeface="Calibri Light" panose="020F0302020204030204" pitchFamily="34" charset="0"/>
                <a:cs typeface="Calibri Light" panose="020F0302020204030204" pitchFamily="34" charset="0"/>
              </a:rPr>
              <a:t>Reflexión</a:t>
            </a:r>
          </a:p>
        </p:txBody>
      </p:sp>
      <p:sp>
        <p:nvSpPr>
          <p:cNvPr id="2" name="TextBox 1">
            <a:extLst>
              <a:ext uri="{FF2B5EF4-FFF2-40B4-BE49-F238E27FC236}">
                <a16:creationId xmlns:a16="http://schemas.microsoft.com/office/drawing/2014/main" id="{7E613D44-27D4-4A0A-9D0F-9DEA03961FBA}"/>
              </a:ext>
            </a:extLst>
          </p:cNvPr>
          <p:cNvSpPr txBox="1"/>
          <p:nvPr/>
        </p:nvSpPr>
        <p:spPr>
          <a:xfrm>
            <a:off x="783771" y="1854926"/>
            <a:ext cx="9444446" cy="2862322"/>
          </a:xfrm>
          <a:prstGeom prst="rect">
            <a:avLst/>
          </a:prstGeom>
          <a:noFill/>
        </p:spPr>
        <p:txBody>
          <a:bodyPr wrap="square" rtlCol="0">
            <a:spAutoFit/>
          </a:bodyPr>
          <a:lstStyle/>
          <a:p>
            <a:pPr marL="457200" indent="-457200">
              <a:spcBef>
                <a:spcPts val="1200"/>
              </a:spcBef>
              <a:buFont typeface="Arial" panose="020B0604020202020204" pitchFamily="34" charset="0"/>
              <a:buChar char="•"/>
            </a:pPr>
            <a:r>
              <a:rPr lang="es-ES" sz="3200">
                <a:solidFill>
                  <a:schemeClr val="bg2"/>
                </a:solidFill>
              </a:rPr>
              <a:t>¿Qué dificultades han enfrentado al ponerse y quitarse el EPP correctamente en el pasado? </a:t>
            </a:r>
          </a:p>
          <a:p>
            <a:pPr marL="457200" indent="-457200">
              <a:spcBef>
                <a:spcPts val="1200"/>
              </a:spcBef>
              <a:buFont typeface="Arial" panose="020B0604020202020204" pitchFamily="34" charset="0"/>
              <a:buChar char="•"/>
            </a:pPr>
            <a:r>
              <a:rPr lang="es-ES" sz="3200">
                <a:solidFill>
                  <a:schemeClr val="bg2"/>
                </a:solidFill>
              </a:rPr>
              <a:t>¿Esperan encontrarse con dificultades similares con el EPP para la enfermedad por el virus de Marburgo? </a:t>
            </a:r>
          </a:p>
          <a:p>
            <a:pPr marL="457200" indent="-457200">
              <a:spcBef>
                <a:spcPts val="1200"/>
              </a:spcBef>
              <a:buFont typeface="Arial" panose="020B0604020202020204" pitchFamily="34" charset="0"/>
              <a:buChar char="•"/>
            </a:pPr>
            <a:r>
              <a:rPr lang="es-ES" sz="3200">
                <a:solidFill>
                  <a:schemeClr val="bg2"/>
                </a:solidFill>
              </a:rPr>
              <a:t>¿Cómo se pueden superar esas dificultades?</a:t>
            </a:r>
          </a:p>
        </p:txBody>
      </p:sp>
    </p:spTree>
    <p:extLst>
      <p:ext uri="{BB962C8B-B14F-4D97-AF65-F5344CB8AC3E}">
        <p14:creationId xmlns:p14="http://schemas.microsoft.com/office/powerpoint/2010/main" val="419104698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B3404-28AD-4651-92EC-8A28796AF002}"/>
              </a:ext>
            </a:extLst>
          </p:cNvPr>
          <p:cNvSpPr>
            <a:spLocks noGrp="1"/>
          </p:cNvSpPr>
          <p:nvPr>
            <p:ph type="title"/>
          </p:nvPr>
        </p:nvSpPr>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Conclusiones clave</a:t>
            </a:r>
          </a:p>
        </p:txBody>
      </p:sp>
      <p:sp>
        <p:nvSpPr>
          <p:cNvPr id="3" name="Content Placeholder 2">
            <a:extLst>
              <a:ext uri="{FF2B5EF4-FFF2-40B4-BE49-F238E27FC236}">
                <a16:creationId xmlns:a16="http://schemas.microsoft.com/office/drawing/2014/main" id="{A811B1FF-F520-40DD-95A1-B911A4657450}"/>
              </a:ext>
            </a:extLst>
          </p:cNvPr>
          <p:cNvSpPr>
            <a:spLocks noGrp="1"/>
          </p:cNvSpPr>
          <p:nvPr>
            <p:ph type="body" sz="quarter" idx="10"/>
          </p:nvPr>
        </p:nvSpPr>
        <p:spPr/>
        <p:txBody>
          <a:bodyPr>
            <a:normAutofit/>
          </a:bodyPr>
          <a:lstStyle/>
          <a:p>
            <a:pPr>
              <a:spcBef>
                <a:spcPts val="1800"/>
              </a:spcBef>
            </a:pPr>
            <a:r>
              <a:rPr lang="es-ES" sz="3200">
                <a:latin typeface="Calibri"/>
                <a:cs typeface="Calibri"/>
              </a:rPr>
              <a:t>El </a:t>
            </a:r>
            <a:r>
              <a:rPr lang="es-ES" sz="3200">
                <a:solidFill>
                  <a:srgbClr val="000000"/>
                </a:solidFill>
                <a:latin typeface="Calibri"/>
                <a:cs typeface="Calibri"/>
              </a:rPr>
              <a:t>EPP ayuda</a:t>
            </a:r>
            <a:r>
              <a:rPr lang="es-ES" sz="3200">
                <a:latin typeface="Calibri"/>
                <a:cs typeface="Calibri"/>
              </a:rPr>
              <a:t> a proteger contra las infecciones. </a:t>
            </a:r>
          </a:p>
          <a:p>
            <a:pPr>
              <a:spcBef>
                <a:spcPts val="1800"/>
              </a:spcBef>
            </a:pPr>
            <a:r>
              <a:rPr lang="es-ES" sz="3200">
                <a:latin typeface="Calibri"/>
                <a:cs typeface="Calibri"/>
              </a:rPr>
              <a:t>Protegerse a sí mismos los ayuda a proteger a sus pacientes, compañeros de trabajo, familiares y amigos.</a:t>
            </a:r>
          </a:p>
          <a:p>
            <a:pPr>
              <a:spcBef>
                <a:spcPts val="1800"/>
              </a:spcBef>
            </a:pPr>
            <a:r>
              <a:rPr lang="es-ES" sz="3200" b="1">
                <a:solidFill>
                  <a:schemeClr val="accent5">
                    <a:lumMod val="75000"/>
                  </a:schemeClr>
                </a:solidFill>
                <a:latin typeface="Calibri"/>
                <a:cs typeface="Calibri"/>
              </a:rPr>
              <a:t>Pero el EPP solo funciona si se usa y se quita correctamente.</a:t>
            </a:r>
          </a:p>
          <a:p>
            <a:endParaRPr lang="en-US" sz="3200" b="1">
              <a:solidFill>
                <a:schemeClr val="accent1">
                  <a:lumMod val="75000"/>
                </a:schemeClr>
              </a:solidFill>
              <a:latin typeface="Calibri"/>
              <a:cs typeface="Calibri"/>
            </a:endParaRPr>
          </a:p>
        </p:txBody>
      </p:sp>
    </p:spTree>
    <p:extLst>
      <p:ext uri="{BB962C8B-B14F-4D97-AF65-F5344CB8AC3E}">
        <p14:creationId xmlns:p14="http://schemas.microsoft.com/office/powerpoint/2010/main" val="1623015930"/>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55844CC-E662-4B92-C269-EFAB441B4A19}"/>
              </a:ext>
            </a:extLst>
          </p:cNvPr>
          <p:cNvSpPr txBox="1">
            <a:spLocks noGrp="1"/>
          </p:cNvSpPr>
          <p:nvPr>
            <p:ph type="title" idx="4294967295"/>
          </p:nvPr>
        </p:nvSpPr>
        <p:spPr>
          <a:xfrm>
            <a:off x="710878" y="1249934"/>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1pPr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1pPr>
            <a:lvl2pPr marL="4572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2pPr>
            <a:lvl3pPr marL="9144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3pPr>
            <a:lvl4pPr marL="13716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4pPr>
            <a:lvl5pPr marL="1828800" algn="l" rtl="0" eaLnBrk="0" fontAlgn="base" hangingPunct="0">
              <a:spcBef>
                <a:spcPct val="0"/>
              </a:spcBef>
              <a:spcAft>
                <a:spcPct val="0"/>
              </a:spcAft>
              <a:defRPr kern="1200">
                <a:solidFill>
                  <a:schemeClr val="tx1"/>
                </a:solidFill>
                <a:latin typeface="Myriad Web Pro" panose="020B0503030403020204" pitchFamily="34" charset="0"/>
                <a:ea typeface="+mn-ea"/>
                <a:cs typeface="+mn-cs"/>
              </a:defRPr>
            </a:lvl5pPr>
            <a:lvl6pPr marL="2286000" algn="l" defTabSz="914400" rtl="0" eaLnBrk="1" latinLnBrk="0" hangingPunct="1">
              <a:defRPr kern="1200">
                <a:solidFill>
                  <a:schemeClr val="tx1"/>
                </a:solidFill>
                <a:latin typeface="Myriad Web Pro" panose="020B0503030403020204" pitchFamily="34" charset="0"/>
                <a:ea typeface="+mn-ea"/>
                <a:cs typeface="+mn-cs"/>
              </a:defRPr>
            </a:lvl6pPr>
            <a:lvl7pPr marL="2743200" algn="l" defTabSz="914400" rtl="0" eaLnBrk="1" latinLnBrk="0" hangingPunct="1">
              <a:defRPr kern="1200">
                <a:solidFill>
                  <a:schemeClr val="tx1"/>
                </a:solidFill>
                <a:latin typeface="Myriad Web Pro" panose="020B0503030403020204" pitchFamily="34" charset="0"/>
                <a:ea typeface="+mn-ea"/>
                <a:cs typeface="+mn-cs"/>
              </a:defRPr>
            </a:lvl7pPr>
            <a:lvl8pPr marL="3200400" algn="l" defTabSz="914400" rtl="0" eaLnBrk="1" latinLnBrk="0" hangingPunct="1">
              <a:defRPr kern="1200">
                <a:solidFill>
                  <a:schemeClr val="tx1"/>
                </a:solidFill>
                <a:latin typeface="Myriad Web Pro" panose="020B0503030403020204" pitchFamily="34" charset="0"/>
                <a:ea typeface="+mn-ea"/>
                <a:cs typeface="+mn-cs"/>
              </a:defRPr>
            </a:lvl8pPr>
            <a:lvl9pPr marL="3657600" algn="l" defTabSz="914400" rtl="0" eaLnBrk="1" latinLnBrk="0" hangingPunct="1">
              <a:defRPr kern="1200">
                <a:solidFill>
                  <a:schemeClr val="tx1"/>
                </a:solidFill>
                <a:latin typeface="Myriad Web Pro" panose="020B0503030403020204" pitchFamily="34"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6000" b="1" i="0" u="none" strike="noStrike" kern="1200" cap="none" spc="0" normalizeH="0" baseline="0" noProof="0" dirty="0">
                <a:ln>
                  <a:noFill/>
                </a:ln>
                <a:solidFill>
                  <a:schemeClr val="accent5">
                    <a:lumMod val="75000"/>
                  </a:schemeClr>
                </a:solidFill>
                <a:effectLst/>
                <a:uLnTx/>
                <a:uFillTx/>
                <a:latin typeface="Calibri Light" panose="020F0302020204030204" pitchFamily="34" charset="0"/>
                <a:ea typeface="+mn-ea"/>
                <a:cs typeface="Calibri Light" panose="020F0302020204030204" pitchFamily="34" charset="0"/>
              </a:rPr>
              <a:t>¡Gracias!</a:t>
            </a:r>
          </a:p>
        </p:txBody>
      </p:sp>
    </p:spTree>
    <p:extLst>
      <p:ext uri="{BB962C8B-B14F-4D97-AF65-F5344CB8AC3E}">
        <p14:creationId xmlns:p14="http://schemas.microsoft.com/office/powerpoint/2010/main" val="179924294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Objetivos de aprendizaje</a:t>
            </a:r>
          </a:p>
        </p:txBody>
      </p:sp>
      <p:sp>
        <p:nvSpPr>
          <p:cNvPr id="3" name="Text Placeholder 2"/>
          <p:cNvSpPr>
            <a:spLocks noGrp="1"/>
          </p:cNvSpPr>
          <p:nvPr>
            <p:ph type="body" sz="quarter" idx="10"/>
          </p:nvPr>
        </p:nvSpPr>
        <p:spPr>
          <a:xfrm>
            <a:off x="609599" y="1675694"/>
            <a:ext cx="11277601" cy="4176467"/>
          </a:xfrm>
        </p:spPr>
        <p:txBody>
          <a:bodyPr/>
          <a:lstStyle/>
          <a:p>
            <a:pPr marL="0" indent="0">
              <a:lnSpc>
                <a:spcPct val="100000"/>
              </a:lnSpc>
              <a:buClrTx/>
              <a:buNone/>
            </a:pPr>
            <a:r>
              <a:rPr lang="es-ES" sz="2700">
                <a:solidFill>
                  <a:srgbClr val="000000"/>
                </a:solidFill>
                <a:latin typeface="Calibri"/>
                <a:cs typeface="Calibri"/>
              </a:rPr>
              <a:t>Después de esta presentación, los participantes podrán:</a:t>
            </a:r>
          </a:p>
          <a:p>
            <a:pPr marL="805180" lvl="1" indent="-457200">
              <a:lnSpc>
                <a:spcPct val="100000"/>
              </a:lnSpc>
              <a:spcBef>
                <a:spcPts val="1800"/>
              </a:spcBef>
              <a:buClr>
                <a:schemeClr val="accent2">
                  <a:lumMod val="60000"/>
                  <a:lumOff val="40000"/>
                </a:schemeClr>
              </a:buClr>
              <a:buFont typeface="Arial" panose="020B0604020202020204" pitchFamily="34" charset="0"/>
              <a:buChar char="•"/>
            </a:pPr>
            <a:r>
              <a:rPr lang="es-ES" sz="2700">
                <a:solidFill>
                  <a:srgbClr val="000000"/>
                </a:solidFill>
                <a:latin typeface="Calibri"/>
                <a:cs typeface="Calibri"/>
              </a:rPr>
              <a:t>Explicar por qué ponerse y quitarse el EPP cuidadosamente es importante en el contexto de la enfermedad por el virus de Marburgo.</a:t>
            </a:r>
          </a:p>
          <a:p>
            <a:pPr marL="805180" lvl="1" indent="-457200">
              <a:lnSpc>
                <a:spcPct val="100000"/>
              </a:lnSpc>
              <a:spcBef>
                <a:spcPts val="1800"/>
              </a:spcBef>
              <a:buClr>
                <a:schemeClr val="accent2">
                  <a:lumMod val="60000"/>
                  <a:lumOff val="40000"/>
                </a:schemeClr>
              </a:buClr>
              <a:buFont typeface="Arial" panose="020B0604020202020204" pitchFamily="34" charset="0"/>
              <a:buChar char="•"/>
            </a:pPr>
            <a:r>
              <a:rPr lang="es-ES" sz="2700">
                <a:solidFill>
                  <a:srgbClr val="000000"/>
                </a:solidFill>
                <a:latin typeface="Calibri"/>
                <a:cs typeface="Calibri"/>
              </a:rPr>
              <a:t>Describir al menos tres consideraciones para ponerse el EPP correctamente en el contexto de la enfermedad por el virus de Marburgo.</a:t>
            </a:r>
          </a:p>
          <a:p>
            <a:pPr marL="805180" lvl="1" indent="-457200">
              <a:lnSpc>
                <a:spcPct val="100000"/>
              </a:lnSpc>
              <a:spcBef>
                <a:spcPts val="1800"/>
              </a:spcBef>
              <a:buClr>
                <a:schemeClr val="accent2">
                  <a:lumMod val="60000"/>
                  <a:lumOff val="40000"/>
                </a:schemeClr>
              </a:buClr>
              <a:buFont typeface="Arial" panose="020B0604020202020204" pitchFamily="34" charset="0"/>
              <a:buChar char="•"/>
            </a:pPr>
            <a:r>
              <a:rPr lang="es-ES" sz="2700">
                <a:solidFill>
                  <a:srgbClr val="000000"/>
                </a:solidFill>
                <a:latin typeface="Calibri"/>
                <a:cs typeface="Calibri"/>
              </a:rPr>
              <a:t>Describir al menos tres consideraciones para quitarse el EPP correctamente en el contexto de la enfermedad por el virus de Marburgo.</a:t>
            </a:r>
          </a:p>
          <a:p>
            <a:pPr marL="347980" lvl="1" indent="0">
              <a:buClr>
                <a:srgbClr val="005DAA"/>
              </a:buClr>
              <a:buNone/>
            </a:pPr>
            <a:endParaRPr lang="en-US" sz="2400">
              <a:solidFill>
                <a:srgbClr val="000000"/>
              </a:solidFill>
              <a:cs typeface="Calibri" panose="020F0502020204030204" pitchFamily="34" charset="0"/>
            </a:endParaRPr>
          </a:p>
          <a:p>
            <a:pPr marL="347345" lvl="1" indent="0">
              <a:buClr>
                <a:srgbClr val="005DAA"/>
              </a:buClr>
              <a:buNone/>
            </a:pPr>
            <a:endParaRPr lang="en-US" sz="2400">
              <a:solidFill>
                <a:schemeClr val="accent4">
                  <a:lumMod val="50000"/>
                </a:schemeClr>
              </a:solidFill>
              <a:cs typeface="Calibri" panose="020F0502020204030204" pitchFamily="34" charset="0"/>
            </a:endParaRPr>
          </a:p>
          <a:p>
            <a:pPr marL="804545" lvl="1" indent="-456565">
              <a:buClr>
                <a:srgbClr val="005DAA"/>
              </a:buClr>
              <a:buFont typeface="+mj-lt"/>
              <a:buAutoNum type="arabicPeriod"/>
            </a:pPr>
            <a:endParaRPr lang="en-US" sz="2400">
              <a:solidFill>
                <a:schemeClr val="accent4">
                  <a:lumMod val="50000"/>
                </a:schemeClr>
              </a:solidFill>
              <a:cs typeface="Calibri" panose="020F0502020204030204" pitchFamily="34" charset="0"/>
            </a:endParaRPr>
          </a:p>
        </p:txBody>
      </p:sp>
    </p:spTree>
    <p:extLst>
      <p:ext uri="{BB962C8B-B14F-4D97-AF65-F5344CB8AC3E}">
        <p14:creationId xmlns:p14="http://schemas.microsoft.com/office/powerpoint/2010/main" val="173810830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5A75772B-28C3-43A0-879A-25C0416C03FD}"/>
              </a:ext>
            </a:extLst>
          </p:cNvPr>
          <p:cNvSpPr>
            <a:spLocks noGrp="1"/>
          </p:cNvSpPr>
          <p:nvPr>
            <p:ph type="body" sz="quarter" idx="10"/>
          </p:nvPr>
        </p:nvSpPr>
        <p:spPr>
          <a:xfrm>
            <a:off x="609600" y="1687124"/>
            <a:ext cx="10972800" cy="4176467"/>
          </a:xfrm>
        </p:spPr>
        <p:txBody>
          <a:bodyPr>
            <a:normAutofit fontScale="92500" lnSpcReduction="10000"/>
          </a:bodyPr>
          <a:lstStyle/>
          <a:p>
            <a:pPr marL="0" indent="0">
              <a:lnSpc>
                <a:spcPct val="100000"/>
              </a:lnSpc>
              <a:buNone/>
            </a:pPr>
            <a:r>
              <a:rPr lang="es-ES" sz="3200">
                <a:solidFill>
                  <a:srgbClr val="000000"/>
                </a:solidFill>
                <a:latin typeface="Calibri"/>
                <a:cs typeface="Calibri"/>
              </a:rPr>
              <a:t>La enfermedad por el virus de Marburgo se puede propagar por el contacto directo (como por medio de la piel abierta o las membranas mucosas en los ojos, la nariz o la boca) con lo siguiente: </a:t>
            </a:r>
          </a:p>
          <a:p>
            <a:pPr>
              <a:lnSpc>
                <a:spcPct val="100000"/>
              </a:lnSpc>
            </a:pPr>
            <a:r>
              <a:rPr lang="es-ES" sz="3200">
                <a:solidFill>
                  <a:schemeClr val="accent5">
                    <a:lumMod val="75000"/>
                  </a:schemeClr>
                </a:solidFill>
                <a:latin typeface="Calibri"/>
                <a:cs typeface="Calibri"/>
              </a:rPr>
              <a:t>Sangre o líquidos corporales </a:t>
            </a:r>
          </a:p>
          <a:p>
            <a:pPr>
              <a:lnSpc>
                <a:spcPct val="100000"/>
              </a:lnSpc>
            </a:pPr>
            <a:r>
              <a:rPr lang="es-ES" sz="3200">
                <a:solidFill>
                  <a:schemeClr val="accent5">
                    <a:lumMod val="75000"/>
                  </a:schemeClr>
                </a:solidFill>
                <a:latin typeface="Calibri"/>
                <a:cs typeface="Calibri"/>
              </a:rPr>
              <a:t>Objetos contaminados con sangre o líquidos corporales</a:t>
            </a:r>
          </a:p>
          <a:p>
            <a:pPr>
              <a:lnSpc>
                <a:spcPct val="100000"/>
              </a:lnSpc>
            </a:pPr>
            <a:endParaRPr lang="en-US" sz="3200">
              <a:latin typeface="Calibri"/>
              <a:cs typeface="Calibri"/>
            </a:endParaRPr>
          </a:p>
          <a:p>
            <a:pPr marL="0" indent="0">
              <a:lnSpc>
                <a:spcPct val="100000"/>
              </a:lnSpc>
              <a:buNone/>
            </a:pPr>
            <a:r>
              <a:rPr lang="es-ES" sz="3200">
                <a:solidFill>
                  <a:srgbClr val="000000"/>
                </a:solidFill>
                <a:latin typeface="Calibri"/>
                <a:cs typeface="Calibri"/>
              </a:rPr>
              <a:t>El EPP funciona como una </a:t>
            </a:r>
            <a:r>
              <a:rPr lang="es-ES" sz="3200">
                <a:latin typeface="Calibri"/>
                <a:cs typeface="Calibri"/>
              </a:rPr>
              <a:t>barrera para proteger los ojos, la nariz, la boca, la piel y la ropa del contacto con los líquidos corporales de un paciente y proteger a aquellos a su alrededor. </a:t>
            </a:r>
          </a:p>
          <a:p>
            <a:pPr marL="0" indent="0">
              <a:buNone/>
            </a:pPr>
            <a:endParaRPr lang="en-US" sz="3200">
              <a:solidFill>
                <a:schemeClr val="tx1"/>
              </a:solidFill>
              <a:latin typeface="Calibri"/>
              <a:cs typeface="Calibri"/>
            </a:endParaRPr>
          </a:p>
          <a:p>
            <a:endParaRPr lang="en-US"/>
          </a:p>
        </p:txBody>
      </p:sp>
      <p:sp>
        <p:nvSpPr>
          <p:cNvPr id="9" name="Title 8">
            <a:extLst>
              <a:ext uri="{FF2B5EF4-FFF2-40B4-BE49-F238E27FC236}">
                <a16:creationId xmlns:a16="http://schemas.microsoft.com/office/drawing/2014/main" id="{7CF20234-6348-44D7-8AE9-955629B923B3}"/>
              </a:ext>
            </a:extLst>
          </p:cNvPr>
          <p:cNvSpPr>
            <a:spLocks noGrp="1"/>
          </p:cNvSpPr>
          <p:nvPr>
            <p:ph type="title"/>
          </p:nvPr>
        </p:nvSpPr>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¿Por qué usar EPP?</a:t>
            </a:r>
          </a:p>
        </p:txBody>
      </p:sp>
    </p:spTree>
    <p:extLst>
      <p:ext uri="{BB962C8B-B14F-4D97-AF65-F5344CB8AC3E}">
        <p14:creationId xmlns:p14="http://schemas.microsoft.com/office/powerpoint/2010/main" val="17341372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D731A3-FF54-42A2-9E8D-DE7C703113A6}"/>
              </a:ext>
            </a:extLst>
          </p:cNvPr>
          <p:cNvSpPr>
            <a:spLocks noGrp="1"/>
          </p:cNvSpPr>
          <p:nvPr>
            <p:ph type="title"/>
          </p:nvPr>
        </p:nvSpPr>
        <p:spPr>
          <a:xfrm>
            <a:off x="413659" y="221651"/>
            <a:ext cx="11059884" cy="1162051"/>
          </a:xfrm>
          <a:prstGeom prst="rect">
            <a:avLst/>
          </a:prstGeom>
        </p:spPr>
        <p:txBody>
          <a:bodyPr vert="horz" lIns="91440" tIns="45720" rIns="91440" bIns="45720" rtlCol="0" anchor="b">
            <a:normAutofit/>
          </a:bodyPr>
          <a:lstStyle/>
          <a:p>
            <a:pPr algn="l"/>
            <a:r>
              <a:rPr lang="es-ES" sz="4400" b="1">
                <a:solidFill>
                  <a:schemeClr val="bg2"/>
                </a:solidFill>
                <a:latin typeface="Calibri Light" panose="020F0302020204030204" pitchFamily="34" charset="0"/>
                <a:cs typeface="Calibri Light" panose="020F0302020204030204" pitchFamily="34" charset="0"/>
              </a:rPr>
              <a:t>Hablar sobre lo siguiente:</a:t>
            </a:r>
          </a:p>
        </p:txBody>
      </p:sp>
      <p:sp>
        <p:nvSpPr>
          <p:cNvPr id="5" name="TextBox 4">
            <a:extLst>
              <a:ext uri="{FF2B5EF4-FFF2-40B4-BE49-F238E27FC236}">
                <a16:creationId xmlns:a16="http://schemas.microsoft.com/office/drawing/2014/main" id="{9747E300-8B85-43B8-8237-F0D7F15BCC92}"/>
              </a:ext>
            </a:extLst>
          </p:cNvPr>
          <p:cNvSpPr txBox="1"/>
          <p:nvPr/>
        </p:nvSpPr>
        <p:spPr>
          <a:xfrm>
            <a:off x="587829" y="2151727"/>
            <a:ext cx="6159336" cy="3046988"/>
          </a:xfrm>
          <a:prstGeom prst="rect">
            <a:avLst/>
          </a:prstGeom>
          <a:noFill/>
        </p:spPr>
        <p:txBody>
          <a:bodyPr wrap="square">
            <a:spAutoFit/>
          </a:bodyPr>
          <a:lstStyle/>
          <a:p>
            <a:r>
              <a:rPr lang="es-ES" sz="3200">
                <a:solidFill>
                  <a:schemeClr val="bg2"/>
                </a:solidFill>
                <a:latin typeface="Calibri"/>
                <a:cs typeface="Calibri"/>
              </a:rPr>
              <a:t>Con base en lo que ya saben sobre el uso del EPP, ¿qué recomendaciones le darían a este hombre con la camisa roja para ayudarlo a protegerse mejor a sí mismo y a los demás? </a:t>
            </a:r>
          </a:p>
        </p:txBody>
      </p:sp>
      <p:pic>
        <p:nvPicPr>
          <p:cNvPr id="6" name="Picture 5" descr="Foto de 2 hombres sentados afuera. Uno de ellos tiene puesto una mascarilla y guantes, y está hablando por teléfono celular.">
            <a:extLst>
              <a:ext uri="{FF2B5EF4-FFF2-40B4-BE49-F238E27FC236}">
                <a16:creationId xmlns:a16="http://schemas.microsoft.com/office/drawing/2014/main" id="{D8F87930-DDFF-4589-92A9-6367D2656DCA}"/>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a:stretch/>
        </p:blipFill>
        <p:spPr>
          <a:xfrm>
            <a:off x="7291229" y="1190499"/>
            <a:ext cx="3923104" cy="4794069"/>
          </a:xfrm>
          <a:prstGeom prst="rect">
            <a:avLst/>
          </a:prstGeom>
          <a:ln w="25400">
            <a:solidFill>
              <a:srgbClr val="7030A0"/>
            </a:solidFill>
          </a:ln>
        </p:spPr>
      </p:pic>
    </p:spTree>
    <p:extLst>
      <p:ext uri="{BB962C8B-B14F-4D97-AF65-F5344CB8AC3E}">
        <p14:creationId xmlns:p14="http://schemas.microsoft.com/office/powerpoint/2010/main" val="164828435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908BB6-79F8-54B4-EDB1-D7F9B6BBDC51}"/>
              </a:ext>
            </a:extLst>
          </p:cNvPr>
          <p:cNvSpPr>
            <a:spLocks noGrp="1"/>
          </p:cNvSpPr>
          <p:nvPr>
            <p:ph type="title" idx="4294967295"/>
          </p:nvPr>
        </p:nvSpPr>
        <p:spPr bwMode="auto">
          <a:xfrm>
            <a:off x="713772" y="1340766"/>
            <a:ext cx="10127673" cy="4176467"/>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base" latinLnBrk="0" hangingPunct="1">
              <a:lnSpc>
                <a:spcPts val="2933"/>
              </a:lnSpc>
              <a:spcBef>
                <a:spcPts val="1800"/>
              </a:spcBef>
              <a:spcAft>
                <a:spcPct val="0"/>
              </a:spcAft>
              <a:buClr>
                <a:srgbClr val="E25423"/>
              </a:buClr>
              <a:buSzTx/>
              <a:buFont typeface="Arial" panose="020B0604020202020204" pitchFamily="34" charset="0"/>
              <a:buNone/>
              <a:tabLst/>
              <a:defRPr/>
            </a:pPr>
            <a:r>
              <a:rPr kumimoji="0" lang="es-ES" sz="3400" b="0" i="0" u="none" strike="noStrike" kern="1200" cap="none" spc="0" normalizeH="0" baseline="0" noProof="0">
                <a:ln>
                  <a:noFill/>
                </a:ln>
                <a:solidFill>
                  <a:srgbClr val="1D1D1D"/>
                </a:solidFill>
                <a:effectLst/>
                <a:uLnTx/>
                <a:uFillTx/>
                <a:latin typeface="Calibri" panose="020F0502020204030204" pitchFamily="34" charset="0"/>
                <a:ea typeface="+mn-ea"/>
                <a:cs typeface="+mn-cs"/>
              </a:rPr>
              <a:t>El EPP puede ayudar a proteger de las infecciones, pero...</a:t>
            </a:r>
          </a:p>
          <a:p>
            <a:pPr marL="0" marR="0" lvl="0" indent="0" algn="l" defTabSz="914400" rtl="0" eaLnBrk="1" fontAlgn="base" latinLnBrk="0" hangingPunct="1">
              <a:lnSpc>
                <a:spcPts val="2933"/>
              </a:lnSpc>
              <a:spcBef>
                <a:spcPts val="1800"/>
              </a:spcBef>
              <a:spcAft>
                <a:spcPct val="0"/>
              </a:spcAft>
              <a:buClr>
                <a:srgbClr val="E25423"/>
              </a:buClr>
              <a:buSzTx/>
              <a:buFont typeface="Arial" panose="020B0604020202020204" pitchFamily="34" charset="0"/>
              <a:buNone/>
              <a:tabLst/>
              <a:defRPr/>
            </a:pPr>
            <a:r>
              <a:rPr kumimoji="0" lang="es-ES" sz="3400" b="1" i="0" u="none" strike="noStrike" kern="1200" cap="none" spc="0" normalizeH="0" baseline="0" noProof="0">
                <a:ln>
                  <a:noFill/>
                </a:ln>
                <a:solidFill>
                  <a:schemeClr val="accent5">
                    <a:lumMod val="75000"/>
                  </a:schemeClr>
                </a:solidFill>
                <a:effectLst/>
                <a:uLnTx/>
                <a:uFillTx/>
                <a:latin typeface="Calibri"/>
                <a:ea typeface="+mn-ea"/>
                <a:cs typeface="Calibri"/>
              </a:rPr>
              <a:t>El EPP solo funciona si se lo usa de forma correcta todas las veces.</a:t>
            </a:r>
          </a:p>
          <a:p>
            <a:pPr marL="0" marR="0" lvl="0" indent="0" algn="l" defTabSz="914400" rtl="0" eaLnBrk="1" fontAlgn="base" latinLnBrk="0" hangingPunct="1">
              <a:lnSpc>
                <a:spcPts val="2933"/>
              </a:lnSpc>
              <a:spcBef>
                <a:spcPts val="1800"/>
              </a:spcBef>
              <a:spcAft>
                <a:spcPct val="0"/>
              </a:spcAft>
              <a:buClr>
                <a:srgbClr val="E25423"/>
              </a:buClr>
              <a:buSzTx/>
              <a:buFont typeface="Arial" panose="020B0604020202020204" pitchFamily="34" charset="0"/>
              <a:buNone/>
              <a:tabLst/>
              <a:defRPr/>
            </a:pPr>
            <a:endParaRPr kumimoji="0" lang="en-US" sz="3400" b="0" i="0" u="none" strike="noStrike" kern="1200" cap="none" spc="0" normalizeH="0" baseline="0" noProof="0">
              <a:ln>
                <a:noFill/>
              </a:ln>
              <a:solidFill>
                <a:srgbClr val="1D1D1D"/>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2612605385"/>
      </p:ext>
    </p:extLst>
  </p:cSld>
  <p:clrMapOvr>
    <a:masterClrMapping/>
  </p:clrMapOvr>
  <p:transition>
    <p:fade/>
  </p:transition>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DA62067-13A7-CBC3-1731-AEC570D613A4}"/>
              </a:ext>
              <a:ext uri="{C183D7F6-B498-43B3-948B-1728B52AA6E4}">
                <adec:decorative xmlns:adec="http://schemas.microsoft.com/office/drawing/2017/decorative" val="1"/>
              </a:ext>
            </a:extLst>
          </p:cNvPr>
          <p:cNvSpPr/>
          <p:nvPr/>
        </p:nvSpPr>
        <p:spPr>
          <a:xfrm>
            <a:off x="-1" y="1"/>
            <a:ext cx="4885151" cy="673900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347912-DCBB-4C87-8FF4-AE3BD560F5F7}"/>
              </a:ext>
            </a:extLst>
          </p:cNvPr>
          <p:cNvSpPr>
            <a:spLocks noGrp="1"/>
          </p:cNvSpPr>
          <p:nvPr>
            <p:ph type="title"/>
          </p:nvPr>
        </p:nvSpPr>
        <p:spPr>
          <a:xfrm>
            <a:off x="475989" y="1478070"/>
            <a:ext cx="3970750" cy="3231715"/>
          </a:xfrm>
        </p:spPr>
        <p:txBody>
          <a:bodyPr vert="horz" lIns="91440" tIns="45720" rIns="91440" bIns="45720" rtlCol="0" anchor="b">
            <a:normAutofit/>
          </a:bodyPr>
          <a:lstStyle/>
          <a:p>
            <a:pPr>
              <a:lnSpc>
                <a:spcPct val="90000"/>
              </a:lnSpc>
            </a:pPr>
            <a:br>
              <a:rPr lang="es-ES" sz="3400">
                <a:solidFill>
                  <a:schemeClr val="bg2"/>
                </a:solidFill>
                <a:latin typeface="+mj-lt"/>
                <a:ea typeface="+mj-ea"/>
                <a:cs typeface="+mj-cs"/>
              </a:rPr>
            </a:br>
            <a:r>
              <a:rPr lang="es-ES" sz="3400">
                <a:solidFill>
                  <a:schemeClr val="bg2"/>
                </a:solidFill>
                <a:latin typeface="+mj-lt"/>
                <a:ea typeface="+mj-ea"/>
                <a:cs typeface="+mj-cs"/>
              </a:rPr>
              <a:t>Videos de cómo ponerse y quitarse el EPP</a:t>
            </a:r>
            <a:br>
              <a:rPr lang="es-ES" sz="3400" b="0">
                <a:solidFill>
                  <a:schemeClr val="bg2"/>
                </a:solidFill>
                <a:latin typeface="+mj-lt"/>
                <a:ea typeface="+mj-ea"/>
                <a:cs typeface="+mj-cs"/>
              </a:rPr>
            </a:br>
            <a:br>
              <a:rPr lang="es-ES" sz="3400" b="0">
                <a:solidFill>
                  <a:schemeClr val="bg2"/>
                </a:solidFill>
                <a:latin typeface="+mj-lt"/>
                <a:ea typeface="+mj-ea"/>
                <a:cs typeface="+mj-cs"/>
              </a:rPr>
            </a:br>
            <a:endParaRPr lang="es-ES" sz="3400" b="0">
              <a:solidFill>
                <a:schemeClr val="bg2"/>
              </a:solidFill>
              <a:latin typeface="+mj-lt"/>
              <a:ea typeface="+mj-ea"/>
              <a:cs typeface="+mj-cs"/>
            </a:endParaRPr>
          </a:p>
        </p:txBody>
      </p:sp>
      <p:sp>
        <p:nvSpPr>
          <p:cNvPr id="3" name="Text Placeholder 2">
            <a:extLst>
              <a:ext uri="{FF2B5EF4-FFF2-40B4-BE49-F238E27FC236}">
                <a16:creationId xmlns:a16="http://schemas.microsoft.com/office/drawing/2014/main" id="{96072F20-1366-4194-9DFE-5F2AEE59AC15}"/>
              </a:ext>
            </a:extLst>
          </p:cNvPr>
          <p:cNvSpPr>
            <a:spLocks noGrp="1"/>
          </p:cNvSpPr>
          <p:nvPr>
            <p:ph type="body" sz="quarter" idx="10"/>
          </p:nvPr>
        </p:nvSpPr>
        <p:spPr>
          <a:xfrm>
            <a:off x="5724394" y="526094"/>
            <a:ext cx="5858005" cy="5474658"/>
          </a:xfrm>
        </p:spPr>
        <p:txBody>
          <a:bodyPr vert="horz" lIns="91440" tIns="45720" rIns="91440" bIns="45720" rtlCol="0" anchor="ctr">
            <a:normAutofit/>
          </a:bodyPr>
          <a:lstStyle/>
          <a:p>
            <a:pPr marL="114291" indent="0">
              <a:buNone/>
            </a:pPr>
            <a:r>
              <a:rPr lang="es-ES" sz="2800">
                <a:solidFill>
                  <a:srgbClr val="000000"/>
                </a:solidFill>
              </a:rPr>
              <a:t>Exactamente cómo ponerse y quitarse el EPP depende de los artículos específicos de EPP disponibles. </a:t>
            </a:r>
          </a:p>
          <a:p>
            <a:pPr marL="114291" indent="0">
              <a:buNone/>
            </a:pPr>
            <a:endParaRPr lang="en-US" sz="2800">
              <a:solidFill>
                <a:srgbClr val="000000"/>
              </a:solidFill>
            </a:endParaRPr>
          </a:p>
          <a:p>
            <a:pPr marL="114291" indent="0">
              <a:buNone/>
            </a:pPr>
            <a:r>
              <a:rPr lang="es-ES" sz="2800">
                <a:solidFill>
                  <a:srgbClr val="000000"/>
                </a:solidFill>
              </a:rPr>
              <a:t>El enlace que sigue tiene videos de cómo ponerse y quitarse el EPP:</a:t>
            </a:r>
          </a:p>
          <a:p>
            <a:pPr marL="114291" indent="0">
              <a:buNone/>
            </a:pPr>
            <a:r>
              <a:rPr lang="es-ES" sz="2400">
                <a:solidFill>
                  <a:schemeClr val="tx1"/>
                </a:solidFill>
                <a:hlinkClick r:id="rId3"/>
              </a:rPr>
              <a:t>https://www.cdc.gov/vhf/ebola/hcp/ppe-training/index.html</a:t>
            </a:r>
          </a:p>
          <a:p>
            <a:pPr indent="-228600">
              <a:buFont typeface="Arial" panose="020B0604020202020204" pitchFamily="34" charset="0"/>
              <a:buChar char="•"/>
            </a:pPr>
            <a:endParaRPr lang="en-US">
              <a:solidFill>
                <a:schemeClr val="tx1"/>
              </a:solidFill>
            </a:endParaRPr>
          </a:p>
          <a:p>
            <a:pPr indent="-228600">
              <a:buFont typeface="Arial" panose="020B0604020202020204" pitchFamily="34" charset="0"/>
              <a:buChar char="•"/>
            </a:pPr>
            <a:endParaRPr lang="en-US">
              <a:solidFill>
                <a:schemeClr val="tx1"/>
              </a:solidFill>
            </a:endParaRPr>
          </a:p>
        </p:txBody>
      </p:sp>
    </p:spTree>
    <p:extLst>
      <p:ext uri="{BB962C8B-B14F-4D97-AF65-F5344CB8AC3E}">
        <p14:creationId xmlns:p14="http://schemas.microsoft.com/office/powerpoint/2010/main" val="353097312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967331"/>
          </a:xfrm>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Ponerse el EPP: notas</a:t>
            </a:r>
          </a:p>
        </p:txBody>
      </p:sp>
      <p:sp>
        <p:nvSpPr>
          <p:cNvPr id="3" name="Text Placeholder 2"/>
          <p:cNvSpPr>
            <a:spLocks noGrp="1"/>
          </p:cNvSpPr>
          <p:nvPr>
            <p:ph type="body" sz="quarter" idx="10"/>
          </p:nvPr>
        </p:nvSpPr>
        <p:spPr>
          <a:xfrm>
            <a:off x="598226" y="1439563"/>
            <a:ext cx="5608609" cy="4176467"/>
          </a:xfrm>
        </p:spPr>
        <p:txBody>
          <a:bodyPr>
            <a:normAutofit/>
          </a:bodyPr>
          <a:lstStyle/>
          <a:p>
            <a:pPr marL="342265" indent="-342265"/>
            <a:r>
              <a:rPr lang="es-ES" sz="2400" b="1">
                <a:solidFill>
                  <a:srgbClr val="000000"/>
                </a:solidFill>
                <a:latin typeface="Calibri"/>
                <a:cs typeface="Calibri"/>
              </a:rPr>
              <a:t>Antes de ponerse el EPP</a:t>
            </a:r>
          </a:p>
          <a:p>
            <a:pPr marL="742315" lvl="1" indent="-285115"/>
            <a:r>
              <a:rPr lang="es-ES" sz="2500">
                <a:solidFill>
                  <a:srgbClr val="000000"/>
                </a:solidFill>
                <a:latin typeface="Calibri"/>
                <a:cs typeface="Calibri"/>
              </a:rPr>
              <a:t>Usar ropa o prendas específicas que puedan cambiarse o lavarse           (p. ej., uniformes médicos)</a:t>
            </a:r>
          </a:p>
          <a:p>
            <a:pPr marL="742315" lvl="1" indent="-285115"/>
            <a:r>
              <a:rPr lang="es-ES" sz="2500">
                <a:solidFill>
                  <a:srgbClr val="000000"/>
                </a:solidFill>
                <a:latin typeface="Calibri"/>
                <a:cs typeface="Calibri"/>
              </a:rPr>
              <a:t>Quitarse las joyas y los accesorios</a:t>
            </a:r>
          </a:p>
          <a:p>
            <a:pPr marL="742315" lvl="1" indent="-285115"/>
            <a:r>
              <a:rPr lang="es-ES" sz="2500">
                <a:solidFill>
                  <a:srgbClr val="000000"/>
                </a:solidFill>
                <a:latin typeface="Calibri"/>
                <a:cs typeface="Calibri"/>
              </a:rPr>
              <a:t>Realizar la higiene de las manos</a:t>
            </a:r>
          </a:p>
          <a:p>
            <a:pPr marL="742315" lvl="1" indent="-285115"/>
            <a:r>
              <a:rPr lang="es-ES" sz="2500">
                <a:solidFill>
                  <a:srgbClr val="000000"/>
                </a:solidFill>
                <a:latin typeface="Calibri"/>
                <a:cs typeface="Calibri"/>
              </a:rPr>
              <a:t>Verificar que el EPP no tenga rasgaduras u otros tipos de daño que podrían reducir su eficacia</a:t>
            </a:r>
          </a:p>
          <a:p>
            <a:pPr marL="342265" indent="-342265"/>
            <a:endParaRPr lang="en-US" sz="2400">
              <a:solidFill>
                <a:schemeClr val="accent4">
                  <a:lumMod val="50000"/>
                </a:schemeClr>
              </a:solidFill>
              <a:latin typeface="Calibri"/>
              <a:cs typeface="Calibri"/>
            </a:endParaRPr>
          </a:p>
          <a:p>
            <a:pPr marL="342265" indent="-342265"/>
            <a:endParaRPr lang="en-US" sz="2400">
              <a:solidFill>
                <a:schemeClr val="accent4">
                  <a:lumMod val="50000"/>
                </a:schemeClr>
              </a:solidFill>
              <a:latin typeface="Calibri"/>
              <a:cs typeface="Calibri"/>
            </a:endParaRPr>
          </a:p>
          <a:p>
            <a:pPr marL="0" indent="0">
              <a:buNone/>
            </a:pPr>
            <a:endParaRPr lang="en-US" sz="2400">
              <a:solidFill>
                <a:schemeClr val="accent4">
                  <a:lumMod val="50000"/>
                </a:schemeClr>
              </a:solidFill>
              <a:latin typeface="Calibri"/>
              <a:cs typeface="Calibri"/>
            </a:endParaRPr>
          </a:p>
        </p:txBody>
      </p:sp>
      <p:pic>
        <p:nvPicPr>
          <p:cNvPr id="7" name="Picture 6" descr="Imagen de un par de manos siendo lavadas bajo agua al lado de una imagen de manos donde una pone desinfectante de manos en la palma de la otra.">
            <a:extLst>
              <a:ext uri="{FF2B5EF4-FFF2-40B4-BE49-F238E27FC236}">
                <a16:creationId xmlns:a16="http://schemas.microsoft.com/office/drawing/2014/main" id="{7943E270-3C1A-4484-8E35-CC1137B06EAD}"/>
              </a:ext>
            </a:extLst>
          </p:cNvPr>
          <p:cNvPicPr>
            <a:picLocks noChangeAspect="1"/>
          </p:cNvPicPr>
          <p:nvPr/>
        </p:nvPicPr>
        <p:blipFill>
          <a:blip r:embed="rId3"/>
          <a:stretch>
            <a:fillRect/>
          </a:stretch>
        </p:blipFill>
        <p:spPr>
          <a:xfrm>
            <a:off x="7035791" y="2037079"/>
            <a:ext cx="3026728" cy="1212601"/>
          </a:xfrm>
          <a:prstGeom prst="rect">
            <a:avLst/>
          </a:prstGeom>
        </p:spPr>
      </p:pic>
      <p:sp>
        <p:nvSpPr>
          <p:cNvPr id="9" name="Rectangle 8">
            <a:extLst>
              <a:ext uri="{FF2B5EF4-FFF2-40B4-BE49-F238E27FC236}">
                <a16:creationId xmlns:a16="http://schemas.microsoft.com/office/drawing/2014/main" id="{DDDE285A-A4DB-4FA6-87BD-E376636E555A}"/>
              </a:ext>
            </a:extLst>
          </p:cNvPr>
          <p:cNvSpPr/>
          <p:nvPr/>
        </p:nvSpPr>
        <p:spPr>
          <a:xfrm>
            <a:off x="632348" y="5100060"/>
            <a:ext cx="5475027" cy="846386"/>
          </a:xfrm>
          <a:prstGeom prst="rect">
            <a:avLst/>
          </a:prstGeom>
        </p:spPr>
        <p:txBody>
          <a:bodyPr wrap="square">
            <a:spAutoFit/>
          </a:bodyPr>
          <a:lstStyle/>
          <a:p>
            <a:pPr marL="342900" indent="-342900">
              <a:buClr>
                <a:schemeClr val="accent2">
                  <a:lumMod val="60000"/>
                  <a:lumOff val="40000"/>
                </a:schemeClr>
              </a:buClr>
              <a:buFont typeface="Arial" panose="020B0604020202020204" pitchFamily="34" charset="0"/>
              <a:buChar char="•"/>
            </a:pPr>
            <a:r>
              <a:rPr lang="es-ES" sz="2400" b="1">
                <a:solidFill>
                  <a:srgbClr val="000000"/>
                </a:solidFill>
                <a:latin typeface="Calibri"/>
                <a:cs typeface="Calibri"/>
              </a:rPr>
              <a:t>Al ponerse una bata </a:t>
            </a:r>
          </a:p>
          <a:p>
            <a:pPr marL="800100" lvl="1" indent="-342900">
              <a:buClr>
                <a:schemeClr val="accent2">
                  <a:lumMod val="60000"/>
                  <a:lumOff val="40000"/>
                </a:schemeClr>
              </a:buClr>
              <a:buFont typeface="Calibri" panose="020F0502020204030204" pitchFamily="34" charset="0"/>
              <a:buChar char="—"/>
            </a:pPr>
            <a:r>
              <a:rPr lang="es-ES" sz="2500">
                <a:solidFill>
                  <a:srgbClr val="000000"/>
                </a:solidFill>
                <a:latin typeface="Calibri"/>
                <a:cs typeface="Calibri"/>
              </a:rPr>
              <a:t>Atar las cintas alrededor del cuello y la cintura</a:t>
            </a:r>
          </a:p>
        </p:txBody>
      </p:sp>
      <p:pic>
        <p:nvPicPr>
          <p:cNvPr id="10" name="Picture 9" descr="Dos imágenes. La primera muestra a una persona poniendose una bata. La segunda muestra a una persona atando la bata atras. ">
            <a:extLst>
              <a:ext uri="{FF2B5EF4-FFF2-40B4-BE49-F238E27FC236}">
                <a16:creationId xmlns:a16="http://schemas.microsoft.com/office/drawing/2014/main" id="{2BFA1FEE-D6AB-4561-9DAD-231B42AB3DA0}"/>
              </a:ext>
            </a:extLst>
          </p:cNvPr>
          <p:cNvPicPr>
            <a:picLocks noChangeAspect="1"/>
          </p:cNvPicPr>
          <p:nvPr/>
        </p:nvPicPr>
        <p:blipFill>
          <a:blip r:embed="rId4"/>
          <a:stretch>
            <a:fillRect/>
          </a:stretch>
        </p:blipFill>
        <p:spPr>
          <a:xfrm>
            <a:off x="6913465" y="4044789"/>
            <a:ext cx="3789539" cy="1967645"/>
          </a:xfrm>
          <a:prstGeom prst="rect">
            <a:avLst/>
          </a:prstGeom>
        </p:spPr>
      </p:pic>
    </p:spTree>
    <p:extLst>
      <p:ext uri="{BB962C8B-B14F-4D97-AF65-F5344CB8AC3E}">
        <p14:creationId xmlns:p14="http://schemas.microsoft.com/office/powerpoint/2010/main" val="338966043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solidFill>
                  <a:schemeClr val="accent5">
                    <a:lumMod val="75000"/>
                  </a:schemeClr>
                </a:solidFill>
                <a:latin typeface="Calibri Light" panose="020F0302020204030204" pitchFamily="34" charset="0"/>
                <a:cs typeface="Calibri Light" panose="020F0302020204030204" pitchFamily="34" charset="0"/>
              </a:rPr>
              <a:t>Ponerse el EPP: notas</a:t>
            </a:r>
          </a:p>
        </p:txBody>
      </p:sp>
      <p:sp>
        <p:nvSpPr>
          <p:cNvPr id="3" name="Text Placeholder 2"/>
          <p:cNvSpPr>
            <a:spLocks noGrp="1"/>
          </p:cNvSpPr>
          <p:nvPr>
            <p:ph type="body" sz="quarter" idx="10"/>
          </p:nvPr>
        </p:nvSpPr>
        <p:spPr>
          <a:xfrm>
            <a:off x="609600" y="1481385"/>
            <a:ext cx="8285018" cy="4176467"/>
          </a:xfrm>
        </p:spPr>
        <p:txBody>
          <a:bodyPr>
            <a:normAutofit/>
          </a:bodyPr>
          <a:lstStyle/>
          <a:p>
            <a:r>
              <a:rPr lang="es-ES" sz="2400" b="1">
                <a:solidFill>
                  <a:srgbClr val="000000"/>
                </a:solidFill>
                <a:latin typeface="Calibri"/>
                <a:cs typeface="Calibri"/>
              </a:rPr>
              <a:t>Mascarilla</a:t>
            </a:r>
            <a:r>
              <a:rPr lang="es-ES" sz="2400">
                <a:solidFill>
                  <a:srgbClr val="000000"/>
                </a:solidFill>
                <a:latin typeface="Calibri"/>
                <a:cs typeface="Calibri"/>
              </a:rPr>
              <a:t> </a:t>
            </a:r>
          </a:p>
          <a:p>
            <a:pPr lvl="1"/>
            <a:r>
              <a:rPr lang="es-ES" sz="2400">
                <a:solidFill>
                  <a:srgbClr val="000000"/>
                </a:solidFill>
                <a:latin typeface="Calibri"/>
                <a:cs typeface="Calibri"/>
              </a:rPr>
              <a:t>Ponerse la mascarilla sobre la nariz, la boca y el mentón</a:t>
            </a:r>
          </a:p>
          <a:p>
            <a:pPr lvl="1"/>
            <a:r>
              <a:rPr lang="es-ES" sz="2400">
                <a:solidFill>
                  <a:srgbClr val="000000"/>
                </a:solidFill>
                <a:latin typeface="Calibri"/>
                <a:cs typeface="Calibri"/>
              </a:rPr>
              <a:t>Ajustar la pieza nasal flexible sobre el puente de la nariz</a:t>
            </a:r>
          </a:p>
          <a:p>
            <a:pPr lvl="1"/>
            <a:r>
              <a:rPr lang="es-ES" sz="2400" b="1">
                <a:solidFill>
                  <a:srgbClr val="000000"/>
                </a:solidFill>
                <a:latin typeface="Calibri"/>
                <a:cs typeface="Calibri"/>
              </a:rPr>
              <a:t>Ajustar a medida  </a:t>
            </a:r>
          </a:p>
          <a:p>
            <a:pPr marL="514350" indent="-514350">
              <a:buFontTx/>
              <a:buAutoNum type="arabicPeriod" startAt="3"/>
            </a:pPr>
            <a:endParaRPr lang="en-US">
              <a:latin typeface="Calibri"/>
              <a:cs typeface="Calibri"/>
            </a:endParaRPr>
          </a:p>
          <a:p>
            <a:pPr marL="0" indent="0">
              <a:buNone/>
            </a:pPr>
            <a:endParaRPr lang="en-US">
              <a:latin typeface="Calibri"/>
              <a:cs typeface="Calibri Light"/>
            </a:endParaRPr>
          </a:p>
        </p:txBody>
      </p:sp>
      <p:cxnSp>
        <p:nvCxnSpPr>
          <p:cNvPr id="8" name="直線矢印コネクタ 5">
            <a:extLst>
              <a:ext uri="{C183D7F6-B498-43B3-948B-1728B52AA6E4}">
                <adec:decorative xmlns:adec="http://schemas.microsoft.com/office/drawing/2017/decorative" val="1"/>
              </a:ext>
            </a:extLst>
          </p:cNvPr>
          <p:cNvCxnSpPr/>
          <p:nvPr/>
        </p:nvCxnSpPr>
        <p:spPr>
          <a:xfrm>
            <a:off x="9179635" y="5089535"/>
            <a:ext cx="199892" cy="422288"/>
          </a:xfrm>
          <a:prstGeom prst="straightConnector1">
            <a:avLst/>
          </a:prstGeom>
          <a:ln w="66675">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9" name="Picture 8" descr="Imagen de una persona usando una mascarilla sobre la boca y la nariz que se ata atrás.">
            <a:extLst>
              <a:ext uri="{FF2B5EF4-FFF2-40B4-BE49-F238E27FC236}">
                <a16:creationId xmlns:a16="http://schemas.microsoft.com/office/drawing/2014/main" id="{60B99C24-D0E7-4FB4-BAA2-EEB92D5DCFEE}"/>
              </a:ext>
            </a:extLst>
          </p:cNvPr>
          <p:cNvPicPr>
            <a:picLocks noChangeAspect="1"/>
          </p:cNvPicPr>
          <p:nvPr/>
        </p:nvPicPr>
        <p:blipFill>
          <a:blip r:embed="rId3"/>
          <a:stretch>
            <a:fillRect/>
          </a:stretch>
        </p:blipFill>
        <p:spPr>
          <a:xfrm>
            <a:off x="9080718" y="846139"/>
            <a:ext cx="1890584" cy="1957154"/>
          </a:xfrm>
          <a:prstGeom prst="rect">
            <a:avLst/>
          </a:prstGeom>
        </p:spPr>
      </p:pic>
      <p:sp>
        <p:nvSpPr>
          <p:cNvPr id="12" name="Text Placeholder 2">
            <a:extLst>
              <a:ext uri="{FF2B5EF4-FFF2-40B4-BE49-F238E27FC236}">
                <a16:creationId xmlns:a16="http://schemas.microsoft.com/office/drawing/2014/main" id="{56110003-617E-47BC-AD2B-153388BEAE1E}"/>
              </a:ext>
            </a:extLst>
          </p:cNvPr>
          <p:cNvSpPr txBox="1">
            <a:spLocks/>
          </p:cNvSpPr>
          <p:nvPr/>
        </p:nvSpPr>
        <p:spPr bwMode="auto">
          <a:xfrm>
            <a:off x="694453" y="3495116"/>
            <a:ext cx="5355147" cy="1306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60000"/>
                  <a:lumOff val="40000"/>
                </a:schemeClr>
              </a:buClr>
              <a:buFont typeface="Arial" panose="020B0604020202020204" pitchFamily="34" charset="0"/>
              <a:buChar char="•"/>
            </a:pPr>
            <a:r>
              <a:rPr lang="es-ES" sz="2400" b="1">
                <a:solidFill>
                  <a:srgbClr val="000000"/>
                </a:solidFill>
                <a:latin typeface="Calibri"/>
                <a:cs typeface="Calibri"/>
              </a:rPr>
              <a:t>Protector facial o gafas protectoras</a:t>
            </a:r>
            <a:r>
              <a:rPr lang="es-ES" sz="2400">
                <a:solidFill>
                  <a:srgbClr val="000000"/>
                </a:solidFill>
                <a:latin typeface="Calibri"/>
                <a:cs typeface="Calibri"/>
              </a:rPr>
              <a:t> </a:t>
            </a:r>
          </a:p>
          <a:p>
            <a:pPr lvl="1">
              <a:buClr>
                <a:schemeClr val="accent2">
                  <a:lumMod val="60000"/>
                  <a:lumOff val="40000"/>
                </a:schemeClr>
              </a:buClr>
              <a:buFont typeface="Calibri" panose="020F0502020204030204" pitchFamily="34" charset="0"/>
              <a:buChar char="—"/>
            </a:pPr>
            <a:r>
              <a:rPr lang="es-ES" sz="2400">
                <a:solidFill>
                  <a:srgbClr val="000000"/>
                </a:solidFill>
                <a:latin typeface="Calibri"/>
                <a:cs typeface="Calibri"/>
              </a:rPr>
              <a:t>Colocar sobre la cara y los ojos</a:t>
            </a:r>
          </a:p>
          <a:p>
            <a:pPr lvl="1">
              <a:buClr>
                <a:schemeClr val="accent2">
                  <a:lumMod val="60000"/>
                  <a:lumOff val="40000"/>
                </a:schemeClr>
              </a:buClr>
              <a:buFont typeface="Calibri" panose="020F0502020204030204" pitchFamily="34" charset="0"/>
              <a:buChar char="—"/>
            </a:pPr>
            <a:r>
              <a:rPr lang="es-ES" sz="2400" b="1">
                <a:solidFill>
                  <a:srgbClr val="000000"/>
                </a:solidFill>
                <a:latin typeface="Calibri"/>
                <a:cs typeface="Calibri"/>
              </a:rPr>
              <a:t>Ajustar a medida  </a:t>
            </a:r>
          </a:p>
          <a:p>
            <a:pPr marL="514350" indent="-514350">
              <a:buFontTx/>
              <a:buAutoNum type="arabicPeriod" startAt="3"/>
            </a:pPr>
            <a:endParaRPr lang="en-US">
              <a:latin typeface="Calibri"/>
              <a:cs typeface="Calibri"/>
            </a:endParaRPr>
          </a:p>
          <a:p>
            <a:pPr marL="0" indent="0">
              <a:buNone/>
            </a:pPr>
            <a:endParaRPr lang="en-US">
              <a:latin typeface="Calibri"/>
              <a:cs typeface="Calibri Light"/>
            </a:endParaRPr>
          </a:p>
        </p:txBody>
      </p:sp>
      <p:pic>
        <p:nvPicPr>
          <p:cNvPr id="13" name="Picture 12" descr="Dos imágenes. La primera muestra a una persona usando una bata y mascarilla y poniéndose gafas protectoras. La segunda muestra a una persona con una bata y una mascarilla poniéndose un protector facial. ">
            <a:extLst>
              <a:ext uri="{FF2B5EF4-FFF2-40B4-BE49-F238E27FC236}">
                <a16:creationId xmlns:a16="http://schemas.microsoft.com/office/drawing/2014/main" id="{A1AEB9AF-EE0E-4B8A-B494-52ABEBE22FD1}"/>
              </a:ext>
            </a:extLst>
          </p:cNvPr>
          <p:cNvPicPr>
            <a:picLocks noChangeAspect="1"/>
          </p:cNvPicPr>
          <p:nvPr/>
        </p:nvPicPr>
        <p:blipFill rotWithShape="1">
          <a:blip r:embed="rId4"/>
          <a:srcRect t="1" r="31271" b="609"/>
          <a:stretch/>
        </p:blipFill>
        <p:spPr>
          <a:xfrm>
            <a:off x="7371514" y="3160242"/>
            <a:ext cx="2845018" cy="1572344"/>
          </a:xfrm>
          <a:prstGeom prst="rect">
            <a:avLst/>
          </a:prstGeom>
        </p:spPr>
      </p:pic>
      <p:sp>
        <p:nvSpPr>
          <p:cNvPr id="14" name="Text Placeholder 2">
            <a:extLst>
              <a:ext uri="{FF2B5EF4-FFF2-40B4-BE49-F238E27FC236}">
                <a16:creationId xmlns:a16="http://schemas.microsoft.com/office/drawing/2014/main" id="{7493514C-A234-465F-8908-E370AAC46FB3}"/>
              </a:ext>
            </a:extLst>
          </p:cNvPr>
          <p:cNvSpPr txBox="1">
            <a:spLocks/>
          </p:cNvSpPr>
          <p:nvPr/>
        </p:nvSpPr>
        <p:spPr bwMode="auto">
          <a:xfrm>
            <a:off x="609600" y="5105375"/>
            <a:ext cx="8769927" cy="1451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lr>
                <a:srgbClr val="005DAA"/>
              </a:buClr>
              <a:buFont typeface="Wingdings" panose="05000000000000000000" pitchFamily="2" charset="2"/>
              <a:buChar char="§"/>
              <a:defRPr sz="2000" kern="1200">
                <a:solidFill>
                  <a:schemeClr val="accent4">
                    <a:lumMod val="75000"/>
                  </a:schemeClr>
                </a:solidFill>
                <a:latin typeface="Calibri" panose="020F0502020204030204" pitchFamily="34" charset="0"/>
                <a:ea typeface="+mn-ea"/>
                <a:cs typeface="+mn-cs"/>
              </a:defRPr>
            </a:lvl1pPr>
            <a:lvl2pPr marL="742932" indent="-285744" algn="l" rtl="0" eaLnBrk="0" fontAlgn="base" hangingPunct="0">
              <a:spcBef>
                <a:spcPct val="20000"/>
              </a:spcBef>
              <a:spcAft>
                <a:spcPct val="0"/>
              </a:spcAft>
              <a:buClr>
                <a:srgbClr val="532E63"/>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2pPr>
            <a:lvl3pPr marL="1142971" indent="-228594" algn="l" rtl="0" eaLnBrk="0" fontAlgn="base" hangingPunct="0">
              <a:spcBef>
                <a:spcPct val="20000"/>
              </a:spcBef>
              <a:spcAft>
                <a:spcPct val="0"/>
              </a:spcAft>
              <a:buClr>
                <a:srgbClr val="9A3B26"/>
              </a:buClr>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3pPr>
            <a:lvl4pPr marL="1600160"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4pPr>
            <a:lvl5pPr marL="2057349" indent="-228594" algn="l" rtl="0" eaLnBrk="0" fontAlgn="base" hangingPunct="0">
              <a:spcBef>
                <a:spcPct val="20000"/>
              </a:spcBef>
              <a:spcAft>
                <a:spcPct val="0"/>
              </a:spcAft>
              <a:buFont typeface="Arial" panose="020B0604020202020204" pitchFamily="34" charset="0"/>
              <a:buChar char="»"/>
              <a:defRPr sz="2000" kern="1200">
                <a:solidFill>
                  <a:schemeClr val="accent4">
                    <a:lumMod val="75000"/>
                  </a:schemeClr>
                </a:solidFill>
                <a:latin typeface="Calibri" panose="020F0502020204030204" pitchFamily="34" charset="0"/>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chemeClr val="accent2">
                  <a:lumMod val="60000"/>
                  <a:lumOff val="40000"/>
                </a:schemeClr>
              </a:buClr>
              <a:buFont typeface="Arial" panose="020B0604020202020204" pitchFamily="34" charset="0"/>
              <a:buChar char="•"/>
            </a:pPr>
            <a:r>
              <a:rPr lang="es-ES" sz="2400" b="1">
                <a:solidFill>
                  <a:srgbClr val="000000"/>
                </a:solidFill>
                <a:latin typeface="Calibri"/>
                <a:cs typeface="Calibri"/>
              </a:rPr>
              <a:t>Guantes</a:t>
            </a:r>
          </a:p>
          <a:p>
            <a:pPr lvl="1">
              <a:buClr>
                <a:schemeClr val="accent2">
                  <a:lumMod val="60000"/>
                  <a:lumOff val="40000"/>
                </a:schemeClr>
              </a:buClr>
              <a:buFont typeface="Calibri" panose="020F0502020204030204" pitchFamily="34" charset="0"/>
              <a:buChar char="—"/>
            </a:pPr>
            <a:r>
              <a:rPr lang="es-ES" sz="2400">
                <a:solidFill>
                  <a:srgbClr val="000000"/>
                </a:solidFill>
                <a:latin typeface="Calibri"/>
                <a:cs typeface="Calibri"/>
              </a:rPr>
              <a:t>El par de guantes interior va </a:t>
            </a:r>
            <a:r>
              <a:rPr lang="es-ES" sz="2400" b="1">
                <a:solidFill>
                  <a:schemeClr val="accent5">
                    <a:lumMod val="75000"/>
                  </a:schemeClr>
                </a:solidFill>
                <a:latin typeface="Calibri"/>
                <a:cs typeface="Calibri"/>
              </a:rPr>
              <a:t>debajo</a:t>
            </a:r>
            <a:r>
              <a:rPr lang="es-ES" sz="2400">
                <a:solidFill>
                  <a:srgbClr val="000000"/>
                </a:solidFill>
                <a:latin typeface="Calibri"/>
                <a:cs typeface="Calibri"/>
              </a:rPr>
              <a:t> del puño de la bata</a:t>
            </a:r>
          </a:p>
          <a:p>
            <a:pPr lvl="1">
              <a:buClr>
                <a:schemeClr val="accent2">
                  <a:lumMod val="60000"/>
                  <a:lumOff val="40000"/>
                </a:schemeClr>
              </a:buClr>
              <a:buFont typeface="Calibri" panose="020F0502020204030204" pitchFamily="34" charset="0"/>
              <a:buChar char="—"/>
            </a:pPr>
            <a:r>
              <a:rPr lang="es-ES" sz="2400">
                <a:solidFill>
                  <a:srgbClr val="000000"/>
                </a:solidFill>
                <a:latin typeface="Calibri"/>
                <a:cs typeface="Calibri"/>
              </a:rPr>
              <a:t>El par de guantes exterior va </a:t>
            </a:r>
            <a:r>
              <a:rPr lang="es-ES" sz="2400" b="1">
                <a:solidFill>
                  <a:schemeClr val="accent5">
                    <a:lumMod val="75000"/>
                  </a:schemeClr>
                </a:solidFill>
                <a:latin typeface="Calibri"/>
                <a:cs typeface="Calibri"/>
              </a:rPr>
              <a:t>por encima</a:t>
            </a:r>
            <a:r>
              <a:rPr lang="es-ES" sz="2400">
                <a:solidFill>
                  <a:srgbClr val="000000"/>
                </a:solidFill>
                <a:latin typeface="Calibri"/>
                <a:cs typeface="Calibri"/>
              </a:rPr>
              <a:t> del puño de la bata</a:t>
            </a:r>
          </a:p>
          <a:p>
            <a:pPr marL="514350" indent="-514350">
              <a:buFontTx/>
              <a:buAutoNum type="arabicPeriod" startAt="3"/>
            </a:pPr>
            <a:endParaRPr lang="en-US">
              <a:latin typeface="Calibri"/>
              <a:cs typeface="Calibri"/>
            </a:endParaRPr>
          </a:p>
          <a:p>
            <a:pPr marL="0" indent="0">
              <a:buNone/>
            </a:pPr>
            <a:endParaRPr lang="en-US">
              <a:latin typeface="Calibri"/>
              <a:cs typeface="Calibri Light"/>
            </a:endParaRPr>
          </a:p>
        </p:txBody>
      </p:sp>
      <p:pic>
        <p:nvPicPr>
          <p:cNvPr id="10" name="Picture 9" descr="Imagen de manos poniéndose guantes. Una flecha indica la dirección en la que los guantes se ponen sobre los puños de la bata.">
            <a:extLst>
              <a:ext uri="{FF2B5EF4-FFF2-40B4-BE49-F238E27FC236}">
                <a16:creationId xmlns:a16="http://schemas.microsoft.com/office/drawing/2014/main" id="{DC8B1CCF-06A5-41AC-8BD1-3F8CB3CB065D}"/>
              </a:ext>
            </a:extLst>
          </p:cNvPr>
          <p:cNvPicPr>
            <a:picLocks noChangeAspect="1"/>
          </p:cNvPicPr>
          <p:nvPr/>
        </p:nvPicPr>
        <p:blipFill>
          <a:blip r:embed="rId5"/>
          <a:stretch>
            <a:fillRect/>
          </a:stretch>
        </p:blipFill>
        <p:spPr>
          <a:xfrm>
            <a:off x="8942374" y="4862922"/>
            <a:ext cx="2935574" cy="1720439"/>
          </a:xfrm>
          <a:prstGeom prst="rect">
            <a:avLst/>
          </a:prstGeom>
        </p:spPr>
      </p:pic>
    </p:spTree>
    <p:extLst>
      <p:ext uri="{BB962C8B-B14F-4D97-AF65-F5344CB8AC3E}">
        <p14:creationId xmlns:p14="http://schemas.microsoft.com/office/powerpoint/2010/main" val="319903920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33DB0-927B-41ED-AD8B-BBC60B0B987E}"/>
              </a:ext>
            </a:extLst>
          </p:cNvPr>
          <p:cNvSpPr>
            <a:spLocks noGrp="1"/>
          </p:cNvSpPr>
          <p:nvPr>
            <p:ph type="title"/>
          </p:nvPr>
        </p:nvSpPr>
        <p:spPr>
          <a:xfrm>
            <a:off x="609600" y="274639"/>
            <a:ext cx="10972800" cy="1051241"/>
          </a:xfrm>
        </p:spPr>
        <p:txBody>
          <a:bodyPr/>
          <a:lstStyle/>
          <a:p>
            <a:r>
              <a:rPr lang="es-ES" sz="4000">
                <a:solidFill>
                  <a:schemeClr val="accent5">
                    <a:lumMod val="75000"/>
                  </a:schemeClr>
                </a:solidFill>
                <a:latin typeface="Calibri Light" panose="020F0302020204030204" pitchFamily="34" charset="0"/>
                <a:cs typeface="Calibri Light" panose="020F0302020204030204" pitchFamily="34" charset="0"/>
              </a:rPr>
              <a:t>Cuándo quitarse el EPP</a:t>
            </a:r>
          </a:p>
        </p:txBody>
      </p:sp>
      <p:sp>
        <p:nvSpPr>
          <p:cNvPr id="3" name="Text Placeholder 2">
            <a:extLst>
              <a:ext uri="{FF2B5EF4-FFF2-40B4-BE49-F238E27FC236}">
                <a16:creationId xmlns:a16="http://schemas.microsoft.com/office/drawing/2014/main" id="{DAA3E710-41EC-49AD-B933-D26BE7714887}"/>
              </a:ext>
            </a:extLst>
          </p:cNvPr>
          <p:cNvSpPr>
            <a:spLocks noGrp="1"/>
          </p:cNvSpPr>
          <p:nvPr>
            <p:ph type="body" sz="quarter" idx="10"/>
          </p:nvPr>
        </p:nvSpPr>
        <p:spPr>
          <a:xfrm>
            <a:off x="609600" y="1588770"/>
            <a:ext cx="9628909" cy="4411981"/>
          </a:xfrm>
        </p:spPr>
        <p:txBody>
          <a:bodyPr/>
          <a:lstStyle/>
          <a:p>
            <a:pPr marL="0" indent="0">
              <a:buNone/>
            </a:pPr>
            <a:r>
              <a:rPr lang="es-ES" sz="2800">
                <a:solidFill>
                  <a:srgbClr val="000000"/>
                </a:solidFill>
                <a:latin typeface="Calibri"/>
                <a:cs typeface="Calibri"/>
              </a:rPr>
              <a:t>Cambiarse el EPP...</a:t>
            </a:r>
          </a:p>
          <a:p>
            <a:pPr marL="342265" indent="-342265"/>
            <a:r>
              <a:rPr lang="es-ES" sz="2800">
                <a:solidFill>
                  <a:srgbClr val="000000"/>
                </a:solidFill>
                <a:latin typeface="Calibri"/>
                <a:cs typeface="Calibri"/>
              </a:rPr>
              <a:t>Si está muy contaminado con sangre o líquidos corporales</a:t>
            </a:r>
          </a:p>
          <a:p>
            <a:pPr marL="342265" indent="-342265"/>
            <a:r>
              <a:rPr lang="es-ES" sz="2800">
                <a:solidFill>
                  <a:srgbClr val="000000"/>
                </a:solidFill>
                <a:latin typeface="Calibri"/>
                <a:cs typeface="Calibri"/>
              </a:rPr>
              <a:t>Si está dañado (p. ej., se rompe el guante o rasga la bata) </a:t>
            </a:r>
          </a:p>
          <a:p>
            <a:pPr marL="742315" lvl="1" indent="-285115"/>
            <a:endParaRPr lang="en-US" sz="2800">
              <a:solidFill>
                <a:srgbClr val="000000"/>
              </a:solidFill>
              <a:latin typeface="Calibri"/>
              <a:cs typeface="Calibri"/>
            </a:endParaRPr>
          </a:p>
          <a:p>
            <a:pPr marL="114291" indent="0">
              <a:buNone/>
            </a:pPr>
            <a:r>
              <a:rPr lang="es-ES" sz="2800">
                <a:solidFill>
                  <a:srgbClr val="000000"/>
                </a:solidFill>
                <a:latin typeface="Calibri"/>
                <a:cs typeface="Calibri"/>
              </a:rPr>
              <a:t>Quitarse el EPP...</a:t>
            </a:r>
          </a:p>
          <a:p>
            <a:pPr marL="399406" indent="-285115"/>
            <a:r>
              <a:rPr lang="es-ES" sz="2800">
                <a:solidFill>
                  <a:srgbClr val="000000"/>
                </a:solidFill>
                <a:latin typeface="Calibri"/>
                <a:cs typeface="Calibri"/>
              </a:rPr>
              <a:t>Después de atender a pacientes</a:t>
            </a:r>
          </a:p>
          <a:p>
            <a:pPr marL="742315" lvl="1" indent="-285115"/>
            <a:r>
              <a:rPr lang="es-ES" sz="2400">
                <a:solidFill>
                  <a:srgbClr val="000000"/>
                </a:solidFill>
                <a:latin typeface="Calibri"/>
                <a:cs typeface="Calibri"/>
              </a:rPr>
              <a:t>antes de salir del área de aislamiento</a:t>
            </a:r>
          </a:p>
          <a:p>
            <a:pPr marL="742315" lvl="1" indent="-285115"/>
            <a:r>
              <a:rPr lang="es-ES" sz="2400">
                <a:solidFill>
                  <a:srgbClr val="000000"/>
                </a:solidFill>
                <a:latin typeface="Calibri"/>
                <a:cs typeface="Calibri"/>
              </a:rPr>
              <a:t>en el área designada para quitarse el EPP</a:t>
            </a:r>
          </a:p>
          <a:p>
            <a:pPr marL="399406" indent="-285115"/>
            <a:r>
              <a:rPr lang="es-ES" sz="2800">
                <a:solidFill>
                  <a:srgbClr val="000000"/>
                </a:solidFill>
                <a:latin typeface="Calibri"/>
                <a:cs typeface="Calibri"/>
              </a:rPr>
              <a:t>Después de terminar de hacer tareas de manejo de desechos o limpieza ambiental</a:t>
            </a:r>
          </a:p>
          <a:p>
            <a:pPr marL="742315" lvl="1" indent="-285115"/>
            <a:endParaRPr lang="en-US" sz="2400">
              <a:solidFill>
                <a:srgbClr val="000000"/>
              </a:solidFill>
              <a:latin typeface="Calibri"/>
              <a:cs typeface="Calibri"/>
            </a:endParaRPr>
          </a:p>
          <a:p>
            <a:endParaRPr lang="en-US">
              <a:solidFill>
                <a:srgbClr val="000000"/>
              </a:solidFill>
            </a:endParaRPr>
          </a:p>
        </p:txBody>
      </p:sp>
    </p:spTree>
    <p:extLst>
      <p:ext uri="{BB962C8B-B14F-4D97-AF65-F5344CB8AC3E}">
        <p14:creationId xmlns:p14="http://schemas.microsoft.com/office/powerpoint/2010/main" val="2448982232"/>
      </p:ext>
    </p:extLst>
  </p:cSld>
  <p:clrMapOvr>
    <a:masterClrMapping/>
  </p:clrMapOvr>
  <p:transition>
    <p:fade/>
  </p:transition>
</p:sld>
</file>

<file path=ppt/theme/theme1.xml><?xml version="1.0" encoding="utf-8"?>
<a:theme xmlns:a="http://schemas.openxmlformats.org/drawingml/2006/main" name="DHQP_ATSDR Combined">
  <a:themeElements>
    <a:clrScheme name="Custom 1">
      <a:dk1>
        <a:srgbClr val="0F56DC"/>
      </a:dk1>
      <a:lt1>
        <a:srgbClr val="FFC000"/>
      </a:lt1>
      <a:dk2>
        <a:srgbClr val="FFFFFF"/>
      </a:dk2>
      <a:lt2>
        <a:srgbClr val="FFFFFF"/>
      </a:lt2>
      <a:accent1>
        <a:srgbClr val="008080"/>
      </a:accent1>
      <a:accent2>
        <a:srgbClr val="993300"/>
      </a:accent2>
      <a:accent3>
        <a:srgbClr val="CCCC00"/>
      </a:accent3>
      <a:accent4>
        <a:srgbClr val="7F7F7F"/>
      </a:accent4>
      <a:accent5>
        <a:srgbClr val="0F56DC"/>
      </a:accent5>
      <a:accent6>
        <a:srgbClr val="002060"/>
      </a:accent6>
      <a:hlink>
        <a:srgbClr val="0F56DC"/>
      </a:hlink>
      <a:folHlink>
        <a:srgbClr val="3077FF"/>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extLst>
    <a:ext uri="{05A4C25C-085E-4340-85A3-A5531E510DB2}">
      <thm15:themeFamily xmlns:thm15="http://schemas.microsoft.com/office/thememl/2012/main" name="DHQP_ATSDR Combined" id="{5FAE2803-7B31-4CF6-98E6-2CF9EC8D6EDD}" vid="{918626BD-6491-46D0-9E71-8DA95D31A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dc5e71a-92c4-4f6d-817f-dfbfbdb6be1d" xsi:nil="true"/>
    <lcf76f155ced4ddcb4097134ff3c332f xmlns="be3c1013-821e-4e98-bbfa-76f80fde421a">
      <Terms xmlns="http://schemas.microsoft.com/office/infopath/2007/PartnerControls"/>
    </lcf76f155ced4ddcb4097134ff3c332f>
    <SharedWithUsers xmlns="4dc5e71a-92c4-4f6d-817f-dfbfbdb6be1d">
      <UserInfo>
        <DisplayName>CDC Multilingual Translations</DisplayName>
        <AccountId>517</AccountId>
        <AccountType/>
      </UserInfo>
      <UserInfo>
        <DisplayName>Kukucka, Claudia D. (CDC/OD/OADC)</DisplayName>
        <AccountId>330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87F5FF27D5830488CADF2E081BCCF5A" ma:contentTypeVersion="12" ma:contentTypeDescription="Create a new document." ma:contentTypeScope="" ma:versionID="42f925f2db4998814ffbea28214c6a6b">
  <xsd:schema xmlns:xsd="http://www.w3.org/2001/XMLSchema" xmlns:xs="http://www.w3.org/2001/XMLSchema" xmlns:p="http://schemas.microsoft.com/office/2006/metadata/properties" xmlns:ns2="be3c1013-821e-4e98-bbfa-76f80fde421a" xmlns:ns3="4dc5e71a-92c4-4f6d-817f-dfbfbdb6be1d" targetNamespace="http://schemas.microsoft.com/office/2006/metadata/properties" ma:root="true" ma:fieldsID="f00c714f4dc5a77eee252bea0e9cea56" ns2:_="" ns3:_="">
    <xsd:import namespace="be3c1013-821e-4e98-bbfa-76f80fde421a"/>
    <xsd:import namespace="4dc5e71a-92c4-4f6d-817f-dfbfbdb6be1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3c1013-821e-4e98-bbfa-76f80fde42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353dbe8-8260-4ccf-8219-3d2995e6fa15"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c5e71a-92c4-4f6d-817f-dfbfbdb6be1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aef12ec4-d4e0-4144-8813-7f6627130785}" ma:internalName="TaxCatchAll" ma:showField="CatchAllData" ma:web="4dc5e71a-92c4-4f6d-817f-dfbfbdb6be1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D13787-2D87-444C-9602-6AA3EEAD8DDC}">
  <ds:schemaRefs>
    <ds:schemaRef ds:uri="4dc5e71a-92c4-4f6d-817f-dfbfbdb6be1d"/>
    <ds:schemaRef ds:uri="be3c1013-821e-4e98-bbfa-76f80fde421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AEE7763-E574-4D50-BEDF-86E7583AFB88}">
  <ds:schemaRefs>
    <ds:schemaRef ds:uri="http://schemas.microsoft.com/sharepoint/v3/contenttype/forms"/>
  </ds:schemaRefs>
</ds:datastoreItem>
</file>

<file path=customXml/itemProps3.xml><?xml version="1.0" encoding="utf-8"?>
<ds:datastoreItem xmlns:ds="http://schemas.openxmlformats.org/officeDocument/2006/customXml" ds:itemID="{6AAE7284-334D-4926-BC36-2563E7FB4D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3c1013-821e-4e98-bbfa-76f80fde421a"/>
    <ds:schemaRef ds:uri="4dc5e71a-92c4-4f6d-817f-dfbfbdb6be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DHQP_ATSDR Combined</Template>
  <TotalTime>0</TotalTime>
  <Words>4167</Words>
  <Application>Microsoft Office PowerPoint</Application>
  <PresentationFormat>Widescreen</PresentationFormat>
  <Paragraphs>293</Paragraphs>
  <Slides>19</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游ゴシック</vt:lpstr>
      <vt:lpstr>Arial</vt:lpstr>
      <vt:lpstr>Calibri</vt:lpstr>
      <vt:lpstr>Calibri Light</vt:lpstr>
      <vt:lpstr>Myriad Web Pro</vt:lpstr>
      <vt:lpstr>Wingdings</vt:lpstr>
      <vt:lpstr>DHQP_ATSDR Combined</vt:lpstr>
      <vt:lpstr>Prevención y control de infecciones: enfermedad por el virus de Marburgo (EVM)  Parte 2 sobre el equipo de protección personal (EPP). Cómo ponerse y quitarse el EPP</vt:lpstr>
      <vt:lpstr>Objetivos de aprendizaje</vt:lpstr>
      <vt:lpstr>¿Por qué usar EPP?</vt:lpstr>
      <vt:lpstr>Hablar sobre lo siguiente:</vt:lpstr>
      <vt:lpstr>El EPP puede ayudar a proteger de las infecciones, pero... El EPP solo funciona si se lo usa de forma correcta todas las veces. </vt:lpstr>
      <vt:lpstr> Videos de cómo ponerse y quitarse el EPP  </vt:lpstr>
      <vt:lpstr>Ponerse el EPP: notas</vt:lpstr>
      <vt:lpstr>Ponerse el EPP: notas</vt:lpstr>
      <vt:lpstr>Cuándo quitarse el EPP</vt:lpstr>
      <vt:lpstr>Información clave al quitarse el EPP</vt:lpstr>
      <vt:lpstr>Quitarse el EPP: notas</vt:lpstr>
      <vt:lpstr>Quitarse el EPP: notas</vt:lpstr>
      <vt:lpstr>Quitarse el EPP: eliminación de desechos</vt:lpstr>
      <vt:lpstr>Quitarse el EPP: higiene de las manos</vt:lpstr>
      <vt:lpstr>Verificación de conocimientos: EPP</vt:lpstr>
      <vt:lpstr>Comentarios: EPP</vt:lpstr>
      <vt:lpstr>Reflexión</vt:lpstr>
      <vt:lpstr>Conclusiones clave</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PPE Part 2 – Putting On and Removing PPE</dc:title>
  <dc:creator>Ponder, Marilyn (CDC/DDID/NCEZID/DHQP) (CTR)</dc:creator>
  <cp:lastModifiedBy>Emily Davenport</cp:lastModifiedBy>
  <cp:revision>2</cp:revision>
  <dcterms:created xsi:type="dcterms:W3CDTF">2022-11-21T14:48:15Z</dcterms:created>
  <dcterms:modified xsi:type="dcterms:W3CDTF">2024-10-02T13:52:08Z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2022-11-21T14:55:50Z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a8a3e2b9-3a84-400c-8505-f59f13855b7d</vt:lpwstr>
  </property>
  <property fmtid="{D5CDD505-2E9C-101B-9397-08002B2CF9AE}" pid="8" name="MSIP_Label_7b94a7b8-f06c-4dfe-bdcc-9b548fd58c31_ContentBits">
    <vt:lpwstr>0</vt:lpwstr>
  </property>
  <property fmtid="{D5CDD505-2E9C-101B-9397-08002B2CF9AE}" pid="9" name="ContentTypeId">
    <vt:lpwstr>0x010100887F5FF27D5830488CADF2E081BCCF5A</vt:lpwstr>
  </property>
  <property fmtid="{D5CDD505-2E9C-101B-9397-08002B2CF9AE}" pid="10" name="MediaServiceImageTags">
    <vt:lpwstr/>
  </property>
</Properties>
</file>