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8"/>
  </p:notesMasterIdLst>
  <p:sldIdLst>
    <p:sldId id="603" r:id="rId5"/>
    <p:sldId id="322" r:id="rId6"/>
    <p:sldId id="430" r:id="rId7"/>
    <p:sldId id="601" r:id="rId8"/>
    <p:sldId id="571" r:id="rId9"/>
    <p:sldId id="556" r:id="rId10"/>
    <p:sldId id="600" r:id="rId11"/>
    <p:sldId id="572" r:id="rId12"/>
    <p:sldId id="585" r:id="rId13"/>
    <p:sldId id="599" r:id="rId14"/>
    <p:sldId id="574" r:id="rId15"/>
    <p:sldId id="573" r:id="rId16"/>
    <p:sldId id="602" r:id="rId1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5pPr>
    <a:lvl6pPr marL="2286000" algn="l" defTabSz="914400" rtl="0" eaLnBrk="1" latinLnBrk="0" hangingPunct="1">
      <a:defRPr kern="1200">
        <a:solidFill>
          <a:schemeClr val="tx1"/>
        </a:solidFill>
        <a:latin typeface="Myriad Web Pro" panose="020B0503030403020204" pitchFamily="34" charset="0"/>
        <a:ea typeface="+mn-ea"/>
        <a:cs typeface="+mn-cs"/>
      </a:defRPr>
    </a:lvl6pPr>
    <a:lvl7pPr marL="2743200" algn="l" defTabSz="914400" rtl="0" eaLnBrk="1" latinLnBrk="0" hangingPunct="1">
      <a:defRPr kern="1200">
        <a:solidFill>
          <a:schemeClr val="tx1"/>
        </a:solidFill>
        <a:latin typeface="Myriad Web Pro" panose="020B0503030403020204" pitchFamily="34" charset="0"/>
        <a:ea typeface="+mn-ea"/>
        <a:cs typeface="+mn-cs"/>
      </a:defRPr>
    </a:lvl7pPr>
    <a:lvl8pPr marL="3200400" algn="l" defTabSz="914400" rtl="0" eaLnBrk="1" latinLnBrk="0" hangingPunct="1">
      <a:defRPr kern="1200">
        <a:solidFill>
          <a:schemeClr val="tx1"/>
        </a:solidFill>
        <a:latin typeface="Myriad Web Pro" panose="020B0503030403020204" pitchFamily="34" charset="0"/>
        <a:ea typeface="+mn-ea"/>
        <a:cs typeface="+mn-cs"/>
      </a:defRPr>
    </a:lvl8pPr>
    <a:lvl9pPr marL="3657600" algn="l" defTabSz="914400" rtl="0" eaLnBrk="1" latinLnBrk="0" hangingPunct="1">
      <a:defRPr kern="1200">
        <a:solidFill>
          <a:schemeClr val="tx1"/>
        </a:solidFill>
        <a:latin typeface="Myriad Web Pro" panose="020B050303040302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35D73E-2C5E-3271-C759-5BA4CBC68051}" name="Andujar, Ashley (CDC/DDPHSIS/CGH/OD)" initials="AA(" userId="S::whj4@cdc.gov::42aa5eaa-3514-4f9e-b5d6-a03001e55113" providerId="AD"/>
  <p188:author id="{95D7EAF3-B58E-CADA-DB08-73B7407BEBF9}" name="Ponder, Marilyn (CDC/DDID/NCEZID/DHQP) (CTR)" initials="PM((" userId="S::qvl8@cdc.gov::3999cd6a-e61a-4ada-a4ca-391c3b117a9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UW4" initials="W" lastIdx="3" clrIdx="0">
    <p:extLst>
      <p:ext uri="{19B8F6BF-5375-455C-9EA6-DF929625EA0E}">
        <p15:presenceInfo xmlns:p15="http://schemas.microsoft.com/office/powerpoint/2012/main" userId="WUW4"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57734" autoAdjust="0"/>
  </p:normalViewPr>
  <p:slideViewPr>
    <p:cSldViewPr snapToGrid="0">
      <p:cViewPr varScale="1">
        <p:scale>
          <a:sx n="65" d="100"/>
          <a:sy n="65" d="100"/>
        </p:scale>
        <p:origin x="786" y="78"/>
      </p:cViewPr>
      <p:guideLst/>
    </p:cSldViewPr>
  </p:slideViewPr>
  <p:outlineViewPr>
    <p:cViewPr>
      <p:scale>
        <a:sx n="33" d="100"/>
        <a:sy n="33" d="100"/>
      </p:scale>
      <p:origin x="0" y="-22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nder, Marilyn (CDC/NCEZID/DHQP/OD) (CTR)" userId="3999cd6a-e61a-4ada-a4ca-391c3b117a90" providerId="ADAL" clId="{AE14224B-8D7F-4183-B81F-6EDB9F02748E}"/>
    <pc:docChg chg="modSld">
      <pc:chgData name="Ponder, Marilyn (CDC/NCEZID/DHQP/OD) (CTR)" userId="3999cd6a-e61a-4ada-a4ca-391c3b117a90" providerId="ADAL" clId="{AE14224B-8D7F-4183-B81F-6EDB9F02748E}" dt="2023-11-22T15:47:42.269" v="2" actId="1035"/>
      <pc:docMkLst>
        <pc:docMk/>
      </pc:docMkLst>
      <pc:sldChg chg="modSp mod">
        <pc:chgData name="Ponder, Marilyn (CDC/NCEZID/DHQP/OD) (CTR)" userId="3999cd6a-e61a-4ada-a4ca-391c3b117a90" providerId="ADAL" clId="{AE14224B-8D7F-4183-B81F-6EDB9F02748E}" dt="2023-11-22T15:47:42.269" v="2" actId="1035"/>
        <pc:sldMkLst>
          <pc:docMk/>
          <pc:sldMk cId="1171665173" sldId="585"/>
        </pc:sldMkLst>
        <pc:spChg chg="mod">
          <ac:chgData name="Ponder, Marilyn (CDC/NCEZID/DHQP/OD) (CTR)" userId="3999cd6a-e61a-4ada-a4ca-391c3b117a90" providerId="ADAL" clId="{AE14224B-8D7F-4183-B81F-6EDB9F02748E}" dt="2023-11-22T15:47:42.269" v="2" actId="1035"/>
          <ac:spMkLst>
            <pc:docMk/>
            <pc:sldMk cId="1171665173" sldId="585"/>
            <ac:spMk id="2" creationId="{280733C2-BC7F-48B7-937E-5DCA42D9803D}"/>
          </ac:spMkLst>
        </pc:spChg>
      </pc:sldChg>
      <pc:sldChg chg="modSp mod">
        <pc:chgData name="Ponder, Marilyn (CDC/NCEZID/DHQP/OD) (CTR)" userId="3999cd6a-e61a-4ada-a4ca-391c3b117a90" providerId="ADAL" clId="{AE14224B-8D7F-4183-B81F-6EDB9F02748E}" dt="2023-11-22T15:09:31.123" v="0" actId="962"/>
        <pc:sldMkLst>
          <pc:docMk/>
          <pc:sldMk cId="692565332" sldId="603"/>
        </pc:sldMkLst>
        <pc:cxnChg chg="mod">
          <ac:chgData name="Ponder, Marilyn (CDC/NCEZID/DHQP/OD) (CTR)" userId="3999cd6a-e61a-4ada-a4ca-391c3b117a90" providerId="ADAL" clId="{AE14224B-8D7F-4183-B81F-6EDB9F02748E}" dt="2023-11-22T15:09:31.123" v="0" actId="962"/>
          <ac:cxnSpMkLst>
            <pc:docMk/>
            <pc:sldMk cId="692565332" sldId="603"/>
            <ac:cxnSpMk id="7" creationId="{04EB2679-3A1B-7496-F57E-410122CBF0F5}"/>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4C4F08-BBF0-4579-B51A-9CDF96FE7DA8}" type="datetimeFigureOut">
              <a:rPr lang="en-US" smtClean="0"/>
              <a:t>11/22/2023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C7934E-5862-444E-8B84-CFD70FF519D8}" type="slidenum">
              <a:rPr lang="en-US" smtClean="0"/>
              <a:t>‹#›</a:t>
            </a:fld>
            <a:endParaRPr lang="en-US"/>
          </a:p>
        </p:txBody>
      </p:sp>
    </p:spTree>
    <p:extLst>
      <p:ext uri="{BB962C8B-B14F-4D97-AF65-F5344CB8AC3E}">
        <p14:creationId xmlns:p14="http://schemas.microsoft.com/office/powerpoint/2010/main" val="112072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i="1" dirty="0">
                <a:solidFill>
                  <a:schemeClr val="tx1"/>
                </a:solidFill>
                <a:latin typeface="+mn-lt"/>
                <a:ea typeface="+mn-ea"/>
                <a:cs typeface="+mn-cs"/>
              </a:rPr>
              <a:t>Audiencia destinataria: esta presentación se enfoca en lo que el </a:t>
            </a:r>
            <a:r>
              <a:rPr lang="es-ES" sz="1200" b="1" i="1" baseline="0" dirty="0">
                <a:solidFill>
                  <a:schemeClr val="tx1"/>
                </a:solidFill>
                <a:latin typeface="+mn-lt"/>
                <a:ea typeface="+mn-ea"/>
                <a:cs typeface="+mn-cs"/>
              </a:rPr>
              <a:t>personal administrativo de los centros médicos</a:t>
            </a:r>
            <a:r>
              <a:rPr lang="es-ES" sz="1200" i="1" baseline="0" dirty="0">
                <a:solidFill>
                  <a:schemeClr val="tx1"/>
                </a:solidFill>
                <a:latin typeface="+mn-lt"/>
                <a:ea typeface="+mn-ea"/>
                <a:cs typeface="+mn-cs"/>
              </a:rPr>
              <a:t> </a:t>
            </a:r>
            <a:r>
              <a:rPr lang="es-ES" sz="1200" i="1" dirty="0">
                <a:solidFill>
                  <a:schemeClr val="tx1"/>
                </a:solidFill>
                <a:latin typeface="+mn-lt"/>
                <a:ea typeface="+mn-ea"/>
                <a:cs typeface="+mn-cs"/>
              </a:rPr>
              <a:t>debe saber acerca de cómo reprocesar de manera segura el equipo y el EPP reutilizable en el contexto de la enfermedad por el virus de Marburgo.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i="1" dirty="0">
                <a:solidFill>
                  <a:schemeClr val="tx1"/>
                </a:solidFill>
                <a:latin typeface="+mn-lt"/>
                <a:ea typeface="+mn-ea"/>
                <a:cs typeface="+mn-cs"/>
              </a:rPr>
              <a:t>Tenga en cuenta que los temas sobre la prevención y el control de infecciones para la enfermedad por el virus de Marburgo se presentan en orden, y se espera que los participantes avancen a lo largo de la serie. Sin embargo, puede combinar el contenido para satisfacer las necesidades de los participantes, y podría necesitar ajustar el ejemplo del guion de forma acorde.</a:t>
            </a:r>
          </a:p>
          <a:p>
            <a:endParaRPr lang="en-US" sz="1200" kern="1200" dirty="0">
              <a:solidFill>
                <a:schemeClr val="tx1"/>
              </a:solidFill>
              <a:effectLst/>
              <a:latin typeface="+mn-lt"/>
              <a:ea typeface="+mn-ea"/>
              <a:cs typeface="+mn-cs"/>
            </a:endParaRPr>
          </a:p>
          <a:p>
            <a:r>
              <a:rPr lang="es-ES" sz="1200" i="1" dirty="0">
                <a:solidFill>
                  <a:schemeClr val="tx1"/>
                </a:solidFill>
                <a:latin typeface="+mn-lt"/>
                <a:ea typeface="+mn-ea"/>
                <a:cs typeface="+mn-cs"/>
              </a:rPr>
              <a:t>Guion:</a:t>
            </a:r>
          </a:p>
          <a:p>
            <a:r>
              <a:rPr lang="es-ES" sz="1200" dirty="0">
                <a:solidFill>
                  <a:schemeClr val="tx1"/>
                </a:solidFill>
                <a:latin typeface="+mn-lt"/>
                <a:ea typeface="+mn-ea"/>
                <a:cs typeface="+mn-cs"/>
              </a:rPr>
              <a:t>¡Bienvenidos! Hoy nos enfocaremos en lo que el </a:t>
            </a:r>
            <a:r>
              <a:rPr lang="es-ES" sz="1200" b="0" dirty="0">
                <a:solidFill>
                  <a:schemeClr val="tx1"/>
                </a:solidFill>
                <a:latin typeface="+mn-lt"/>
                <a:ea typeface="+mn-ea"/>
                <a:cs typeface="+mn-cs"/>
              </a:rPr>
              <a:t>personal administrativo de los centros médicos</a:t>
            </a:r>
            <a:r>
              <a:rPr lang="es-ES" sz="1200" dirty="0">
                <a:solidFill>
                  <a:schemeClr val="tx1"/>
                </a:solidFill>
                <a:latin typeface="+mn-lt"/>
                <a:ea typeface="+mn-ea"/>
                <a:cs typeface="+mn-cs"/>
              </a:rPr>
              <a:t> necesita saber acerca de cómo reprocesar de manera segura el equipo médico y el EPP reutilizable en el contexto de la enfermedad por el virus de Marburgo.</a:t>
            </a:r>
          </a:p>
          <a:p>
            <a:endParaRPr lang="en-US" dirty="0"/>
          </a:p>
        </p:txBody>
      </p:sp>
      <p:sp>
        <p:nvSpPr>
          <p:cNvPr id="4" name="Slide Number Placeholder 3"/>
          <p:cNvSpPr>
            <a:spLocks noGrp="1"/>
          </p:cNvSpPr>
          <p:nvPr>
            <p:ph type="sldNum" sz="quarter" idx="5"/>
          </p:nvPr>
        </p:nvSpPr>
        <p:spPr/>
        <p:txBody>
          <a:bodyPr/>
          <a:lstStyle/>
          <a:p>
            <a:fld id="{C8C7934E-5862-444E-8B84-CFD70FF519D8}" type="slidenum">
              <a:rPr lang="en-US" smtClean="0"/>
              <a:t>1</a:t>
            </a:fld>
            <a:endParaRPr lang="en-US"/>
          </a:p>
        </p:txBody>
      </p:sp>
    </p:spTree>
    <p:extLst>
      <p:ext uri="{BB962C8B-B14F-4D97-AF65-F5344CB8AC3E}">
        <p14:creationId xmlns:p14="http://schemas.microsoft.com/office/powerpoint/2010/main" val="1058246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dirty="0"/>
              <a:t>Guion</a:t>
            </a:r>
            <a:r>
              <a:rPr lang="es-ES" dirty="0"/>
              <a:t>:</a:t>
            </a:r>
          </a:p>
          <a:p>
            <a:r>
              <a:rPr lang="es-ES" dirty="0"/>
              <a:t>En el contexto de la enfermedad por el virus de Marburgo, su centro médico debe usar equipo de un solo uso o desechable para los pacientes, siempre que sea posible. Considere tener estetoscopios, termómetros, etc. para uso exclusivo de cada paciente.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baseline="0" dirty="0"/>
              <a:t>El personal encargado de reprocesar el equipo o el EPP debe usar el EPP completo para la enfermedad por el virus de Marburgo mientras completa las tareas de reprocesamiento a fin de protegerse contra salpicaduras, y debe usar guantes de goma gruesos para proteger la piel de las sustancias químicas que se usan.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baseline="0" dirty="0"/>
              <a:t>Para obtener más información sobre el EPP adecuado para la enfermedad por el virus de Marburgo, pueden consultar https://www.cdc.gov/vhf/marburg/non-us/global-ipc.html.</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C8C7934E-5862-444E-8B84-CFD70FF519D8}" type="slidenum">
              <a:rPr lang="en-US" smtClean="0"/>
              <a:t>10</a:t>
            </a:fld>
            <a:endParaRPr lang="en-US"/>
          </a:p>
        </p:txBody>
      </p:sp>
    </p:spTree>
    <p:extLst>
      <p:ext uri="{BB962C8B-B14F-4D97-AF65-F5344CB8AC3E}">
        <p14:creationId xmlns:p14="http://schemas.microsoft.com/office/powerpoint/2010/main" val="3816953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dirty="0"/>
              <a:t>Reflexión: anima a los participantes a aplicar, analizar y evaluar lo que han aprendido, los ayuda a profundizar su comprensión del tema, y también le permite a usted verificar su comprensión de lo que han aprendido.</a:t>
            </a:r>
          </a:p>
          <a:p>
            <a:endParaRPr lang="en-US" i="1" dirty="0"/>
          </a:p>
          <a:p>
            <a:r>
              <a:rPr lang="es-ES" i="1" dirty="0"/>
              <a:t>Personalización: ayuda a los participantes a pensar en cómo lo que han aprendido se aplica a sus situaciones específicas. Conectar el aprendizaje a las experiencias personales ayuda a las personas a entender y recordar mejor las ideas que se enseñaron.</a:t>
            </a:r>
          </a:p>
          <a:p>
            <a:endParaRPr lang="en-US" i="1" dirty="0"/>
          </a:p>
          <a:p>
            <a:r>
              <a:rPr lang="es-ES" i="1" dirty="0"/>
              <a:t>Guion:</a:t>
            </a:r>
          </a:p>
          <a:p>
            <a:r>
              <a:rPr lang="es-ES" dirty="0"/>
              <a:t>Piensen ahora específicamente en cómo se aplica a sus propios centros la información sobre reprocesamiento de la que hemos hablado hoy. Con base en lo que aprendieron hoy, ¿en qué se diferencia el reprocesamiento de artículos médicos y EPP en el contexto de la enfermedad por el virus de Marburgo de la manera en que se hace actualmente el reprocesamiento en su centro médico?</a:t>
            </a:r>
          </a:p>
          <a:p>
            <a:r>
              <a:rPr lang="es-ES" i="1" dirty="0"/>
              <a:t>[Deles a los participantes entre 2 y 3 minutos para conversar en grupos pequeños o entre todos].</a:t>
            </a:r>
          </a:p>
          <a:p>
            <a:endParaRPr lang="en-US" dirty="0"/>
          </a:p>
          <a:p>
            <a:r>
              <a:rPr lang="es-ES" dirty="0"/>
              <a:t>¿Qué dificultades podrían encontrar al tratar de reprocesar adecuadamente los artículos en su centro médico?</a:t>
            </a:r>
          </a:p>
          <a:p>
            <a:pPr marL="0" marR="0" lvl="0" indent="0" algn="l" defTabSz="914400" rtl="0" eaLnBrk="1" fontAlgn="auto" latinLnBrk="0" hangingPunct="1">
              <a:lnSpc>
                <a:spcPct val="100000"/>
              </a:lnSpc>
              <a:spcBef>
                <a:spcPts val="0"/>
              </a:spcBef>
              <a:spcAft>
                <a:spcPts val="0"/>
              </a:spcAft>
              <a:buClrTx/>
              <a:buSzTx/>
              <a:buFontTx/>
              <a:buNone/>
              <a:tabLst/>
              <a:defRPr/>
            </a:pPr>
            <a:r>
              <a:rPr lang="es-ES" i="1" dirty="0"/>
              <a:t>[Deles a los participantes entre 2 y 3 minutos para conversar entre todos. Luego, pase a la conversación abierta durante varios minutos sobre las maneras en que los participantes podrían lidiar con estas dificultades. La conversación puede ser más larga o más corta dependiendo del tiempo disponible].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11</a:t>
            </a:fld>
            <a:endParaRPr lang="en-US"/>
          </a:p>
        </p:txBody>
      </p:sp>
    </p:spTree>
    <p:extLst>
      <p:ext uri="{BB962C8B-B14F-4D97-AF65-F5344CB8AC3E}">
        <p14:creationId xmlns:p14="http://schemas.microsoft.com/office/powerpoint/2010/main" val="1759015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dirty="0"/>
              <a:t>Guion</a:t>
            </a:r>
            <a:r>
              <a:rPr lang="es-ES" dirty="0"/>
              <a:t>:</a:t>
            </a:r>
          </a:p>
          <a:p>
            <a:r>
              <a:rPr lang="es-ES" dirty="0"/>
              <a:t>Para resumir, quiero repasar un par de puntos clave.</a:t>
            </a:r>
          </a:p>
          <a:p>
            <a:r>
              <a:rPr lang="es-ES" dirty="0"/>
              <a:t>Primero, algunos equipos médicos y EPP se pueden reutilizar de manera segura si están fabricados para ser reutilizados y se reprocesan adecuadamente.</a:t>
            </a:r>
          </a:p>
          <a:p>
            <a:endParaRPr lang="en-US" dirty="0"/>
          </a:p>
          <a:p>
            <a:r>
              <a:rPr lang="es-ES" dirty="0"/>
              <a:t>El reprocesamiento adecuado implica limpieza seguida de desinfección, y ayuda a prevenir la propagación de la enfermedad por el virus de Marburgo a ustedes y a otras personas en su centro de atención médica. Al mantenerse protegidos contra la enfermedad por el virus de Marburgo, ustedes previenen también que se propague a sus familiares, amigos y a su comunidad, con lo cual los mantienen seguros a ellos también.</a:t>
            </a:r>
          </a:p>
        </p:txBody>
      </p:sp>
      <p:sp>
        <p:nvSpPr>
          <p:cNvPr id="4" name="Slide Number Placeholder 3"/>
          <p:cNvSpPr>
            <a:spLocks noGrp="1"/>
          </p:cNvSpPr>
          <p:nvPr>
            <p:ph type="sldNum" sz="quarter" idx="5"/>
          </p:nvPr>
        </p:nvSpPr>
        <p:spPr/>
        <p:txBody>
          <a:bodyPr/>
          <a:lstStyle/>
          <a:p>
            <a:fld id="{C8C7934E-5862-444E-8B84-CFD70FF519D8}" type="slidenum">
              <a:rPr lang="en-US" smtClean="0"/>
              <a:t>12</a:t>
            </a:fld>
            <a:endParaRPr lang="en-US"/>
          </a:p>
        </p:txBody>
      </p:sp>
    </p:spTree>
    <p:extLst>
      <p:ext uri="{BB962C8B-B14F-4D97-AF65-F5344CB8AC3E}">
        <p14:creationId xmlns:p14="http://schemas.microsoft.com/office/powerpoint/2010/main" val="245571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lvl="0"/>
            <a:r>
              <a:rPr lang="es-ES" i="1" dirty="0"/>
              <a:t>Guion</a:t>
            </a:r>
            <a:r>
              <a:rPr lang="es-ES" dirty="0"/>
              <a:t>:</a:t>
            </a:r>
          </a:p>
          <a:p>
            <a:pPr lvl="0"/>
            <a:r>
              <a:rPr lang="es-ES" dirty="0"/>
              <a:t>Tenemos 3 objetivos de aprendizaje en el día de hoy.</a:t>
            </a:r>
            <a:r>
              <a:rPr lang="es-ES" baseline="0" dirty="0"/>
              <a:t> Para el final de nuestro encuentro de hoy, ustedes deberían poder identificar los artículos que se pueden y los que no se pueden reprocesar, explicar por qué es importante reprocesar adecuadamente el equipo médico y el EPP en el contexto de la enfermedad por el virus de Marburgo, y explicar qué medidas deben tomar y qué EPP necesitan usar al reprocesar el EPP.</a:t>
            </a:r>
          </a:p>
          <a:p>
            <a:pPr lvl="0"/>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2</a:t>
            </a:fld>
            <a:endParaRPr lang="en-US"/>
          </a:p>
        </p:txBody>
      </p:sp>
    </p:spTree>
    <p:extLst>
      <p:ext uri="{BB962C8B-B14F-4D97-AF65-F5344CB8AC3E}">
        <p14:creationId xmlns:p14="http://schemas.microsoft.com/office/powerpoint/2010/main" val="310232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dirty="0"/>
              <a:t>Activación</a:t>
            </a:r>
            <a:r>
              <a:rPr lang="es-ES" i="1" baseline="0" dirty="0"/>
              <a:t> de los conocimientos previos.</a:t>
            </a:r>
          </a:p>
          <a:p>
            <a:pPr marL="0" marR="0" lvl="0" indent="0" algn="l" defTabSz="914400" rtl="0" eaLnBrk="1" fontAlgn="auto" latinLnBrk="0" hangingPunct="1">
              <a:lnSpc>
                <a:spcPct val="100000"/>
              </a:lnSpc>
              <a:spcBef>
                <a:spcPts val="0"/>
              </a:spcBef>
              <a:spcAft>
                <a:spcPts val="0"/>
              </a:spcAft>
              <a:buClrTx/>
              <a:buSzTx/>
              <a:buFontTx/>
              <a:buNone/>
              <a:tabLst/>
              <a:defRPr/>
            </a:pPr>
            <a:r>
              <a:rPr lang="es-ES" i="1" baseline="0" dirty="0"/>
              <a:t>Un beneficio clave de trabajar con estudiantes adultos es que probablemente ya tengan algo de conocimiento o experiencia relacionados con el tema que usted está enseñando. Activar los conocimientos previos ayuda a los estudiantes a conectar el aprendizaje nuevo con lo que ya saben y podría ayudarlos a entender información nueva de mejor forma. También lo ayuda a usted, el instructor, a identificar vacíos de conocimiento donde podría necesitar dedicar más tiempo o agregar énfasis cuando enseñe. Use esta diapositiva como una oportunidad para que los estudiantes compartan lo que ya saben.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s-ES" i="1" baseline="0" dirty="0"/>
              <a:t>Guion:</a:t>
            </a:r>
          </a:p>
          <a:p>
            <a:r>
              <a:rPr lang="es-ES" i="0" baseline="0" dirty="0"/>
              <a:t>Algunos equipos médicos y EPP solo se pueden usar de manera segura una vez y luego deben desecharse. Pero algunos equipos se pueden limpiar y desinfectar para volver a usarlos. ¿Cuáles de estos artículos podrían reutilizarse si se limpian y desinfectan correctamente? Tomen un minuto para pensar y después les daré la respuesta.</a:t>
            </a:r>
          </a:p>
          <a:p>
            <a:endParaRPr lang="en-US" i="0" baseline="0" dirty="0"/>
          </a:p>
          <a:p>
            <a:r>
              <a:rPr lang="es-ES" i="1" baseline="0" dirty="0"/>
              <a:t>[Deles a los participantes de 1 a 2 minutos para pensar sus respuestas].</a:t>
            </a:r>
          </a:p>
          <a:p>
            <a:endParaRPr lang="en-US" i="1" baseline="0" dirty="0"/>
          </a:p>
          <a:p>
            <a:endParaRPr lang="en-US" i="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3</a:t>
            </a:fld>
            <a:endParaRPr lang="en-US"/>
          </a:p>
        </p:txBody>
      </p:sp>
    </p:spTree>
    <p:extLst>
      <p:ext uri="{BB962C8B-B14F-4D97-AF65-F5344CB8AC3E}">
        <p14:creationId xmlns:p14="http://schemas.microsoft.com/office/powerpoint/2010/main" val="3953379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Activación</a:t>
            </a:r>
            <a:r>
              <a:rPr lang="es-ES" i="1" baseline="0"/>
              <a:t> de los conocimientos previos.</a:t>
            </a:r>
          </a:p>
          <a:p>
            <a:pPr marL="0" marR="0" lvl="0" indent="0" algn="l" defTabSz="914400" rtl="0" eaLnBrk="1" fontAlgn="auto" latinLnBrk="0" hangingPunct="1">
              <a:lnSpc>
                <a:spcPct val="100000"/>
              </a:lnSpc>
              <a:spcBef>
                <a:spcPts val="0"/>
              </a:spcBef>
              <a:spcAft>
                <a:spcPts val="0"/>
              </a:spcAft>
              <a:buClrTx/>
              <a:buSzTx/>
              <a:buFontTx/>
              <a:buNone/>
              <a:tabLst/>
              <a:defRPr/>
            </a:pPr>
            <a:r>
              <a:rPr lang="es-ES" i="1" baseline="0"/>
              <a:t>Un beneficio clave de trabajar con estudiantes adultos es que probablemente ya tengan algo de conocimiento o experiencia relacionados con el tema que usted está enseñando. Activar los conocimientos previos ayuda a los estudiantes a conectar el aprendizaje nuevo con lo que ya saben y podría ayudarlos a entender información nueva de mejor forma. También lo ayuda a usted, el instructor, a identificar vacíos de conocimiento donde podría necesitar dedicar más tiempo o agregar énfasis cuando enseñe. Use esta diapositiva como una oportunidad para que los estudiantes compartan lo que ya saben.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s-ES" i="1" baseline="0"/>
              <a:t>Guion:</a:t>
            </a:r>
          </a:p>
          <a:p>
            <a:r>
              <a:rPr lang="es-ES" i="0" baseline="0"/>
              <a:t>Aquí está la respuesta. Los primeros dos artículos son de un solo uso, lo que significa que después que se han usado una vez, hay que desecharlos. No pueden reutilizarse de manera segura. Pero los demás artículos, el termómetro, las botas de goma y las gafas protectoras, todos se pueden </a:t>
            </a:r>
            <a:r>
              <a:rPr lang="es-ES" b="1" i="0" baseline="0"/>
              <a:t>reprocesar</a:t>
            </a:r>
            <a:r>
              <a:rPr lang="es-ES" i="0" baseline="0"/>
              <a:t> y volver a usar de manera segura. </a:t>
            </a:r>
          </a:p>
          <a:p>
            <a:endParaRPr lang="en-US" i="0" baseline="0" dirty="0"/>
          </a:p>
          <a:p>
            <a:r>
              <a:rPr lang="es-ES" i="0" baseline="0"/>
              <a:t>En la sesión de hoy, nos enfocaremos en qué es reprocesar y cómo hacerlo correctamente.</a:t>
            </a:r>
          </a:p>
          <a:p>
            <a:endParaRPr lang="en-US" i="1" baseline="0" dirty="0"/>
          </a:p>
          <a:p>
            <a:endParaRPr lang="en-US" i="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4</a:t>
            </a:fld>
            <a:endParaRPr lang="en-US"/>
          </a:p>
        </p:txBody>
      </p:sp>
    </p:spTree>
    <p:extLst>
      <p:ext uri="{BB962C8B-B14F-4D97-AF65-F5344CB8AC3E}">
        <p14:creationId xmlns:p14="http://schemas.microsoft.com/office/powerpoint/2010/main" val="3205988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C7934E-5862-444E-8B84-CFD70FF519D8}" type="slidenum">
              <a:rPr lang="en-US" smtClean="0"/>
              <a:t>5</a:t>
            </a:fld>
            <a:endParaRPr lang="en-US"/>
          </a:p>
        </p:txBody>
      </p:sp>
    </p:spTree>
    <p:extLst>
      <p:ext uri="{BB962C8B-B14F-4D97-AF65-F5344CB8AC3E}">
        <p14:creationId xmlns:p14="http://schemas.microsoft.com/office/powerpoint/2010/main" val="1855125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i="1" dirty="0">
                <a:solidFill>
                  <a:schemeClr val="accent4">
                    <a:lumMod val="50000"/>
                  </a:schemeClr>
                </a:solidFill>
                <a:latin typeface="Calibri"/>
                <a:cs typeface="Calibri"/>
              </a:rPr>
              <a:t>Guion</a:t>
            </a:r>
            <a:r>
              <a:rPr lang="es-ES" dirty="0">
                <a:solidFill>
                  <a:schemeClr val="accent4">
                    <a:lumMod val="50000"/>
                  </a:schemeClr>
                </a:solidFill>
                <a:latin typeface="Calibri"/>
                <a:cs typeface="Calibri"/>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4">
                    <a:lumMod val="50000"/>
                  </a:schemeClr>
                </a:solidFill>
                <a:latin typeface="Calibri"/>
                <a:cs typeface="Calibri"/>
              </a:rPr>
              <a:t>Hablemos primero de qué es reprocesar. Reprocesar el equipo médico (llamado descontaminar en algunos contextos) es el proceso de hacer que el equipo médico reutilizable sea seguro para volver a usarlo. Reprocesar siempre implica limpieza seguida de desinfección.</a:t>
            </a:r>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6</a:t>
            </a:fld>
            <a:endParaRPr lang="en-US"/>
          </a:p>
        </p:txBody>
      </p:sp>
    </p:spTree>
    <p:extLst>
      <p:ext uri="{BB962C8B-B14F-4D97-AF65-F5344CB8AC3E}">
        <p14:creationId xmlns:p14="http://schemas.microsoft.com/office/powerpoint/2010/main" val="2574904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dirty="0"/>
              <a:t>Guion:</a:t>
            </a:r>
          </a:p>
          <a:p>
            <a:r>
              <a:rPr lang="es-ES" dirty="0"/>
              <a:t>Es importante reprocesar el equipo médico y el EPP que se volverá a usar porque el virus de Marburgo puede vivir en estos artículos. </a:t>
            </a:r>
          </a:p>
          <a:p>
            <a:endParaRPr lang="en-US" dirty="0"/>
          </a:p>
          <a:p>
            <a:r>
              <a:rPr lang="es-ES" dirty="0"/>
              <a:t>Si el virus de Marburgo llega al equipo médico o al EPP, y ese equipo médico o EPP no se limpia y desinfecta adecuadamente, cuando estos artículos se vuelvan a usar los pondrán en riesgo a ustedes, a otros miembros del personal y a los pacientes, y eso podría contribuir a propagar la enfermedad por el virus de Marburgo en su centro médico.</a:t>
            </a:r>
          </a:p>
          <a:p>
            <a:endParaRPr lang="en-US" dirty="0"/>
          </a:p>
          <a:p>
            <a:r>
              <a:rPr lang="es-ES" sz="1200" dirty="0">
                <a:solidFill>
                  <a:schemeClr val="tx1"/>
                </a:solidFill>
                <a:latin typeface="Calibri"/>
                <a:ea typeface="ＭＳ Ｐゴシック"/>
                <a:cs typeface="Calibri"/>
              </a:rPr>
              <a:t>El reprocesamiento adecuado asegura que se </a:t>
            </a:r>
            <a:r>
              <a:rPr lang="es-ES" sz="1200" b="1" dirty="0">
                <a:solidFill>
                  <a:schemeClr val="tx1"/>
                </a:solidFill>
                <a:latin typeface="Calibri"/>
                <a:ea typeface="ＭＳ Ｐゴシック"/>
                <a:cs typeface="Calibri"/>
              </a:rPr>
              <a:t>elimine</a:t>
            </a:r>
            <a:r>
              <a:rPr lang="es-ES" sz="1200" dirty="0">
                <a:solidFill>
                  <a:schemeClr val="tx1"/>
                </a:solidFill>
                <a:latin typeface="Calibri"/>
                <a:ea typeface="ＭＳ Ｐゴシック"/>
                <a:cs typeface="Calibri"/>
              </a:rPr>
              <a:t> el virus de Marburgo de estos artículos. Eso ayuda a que ustedes y otras personas en su centro de atención médica se mantengan seguros. Si ustedes permanecen sanos, no corren el riesgo de transmitir la enfermedad por el virus de Marburgo a sus familiares y amigos, así que están ayudando también a mantener segura a su comunidad.</a:t>
            </a:r>
          </a:p>
        </p:txBody>
      </p:sp>
      <p:sp>
        <p:nvSpPr>
          <p:cNvPr id="4" name="Slide Number Placeholder 3"/>
          <p:cNvSpPr>
            <a:spLocks noGrp="1"/>
          </p:cNvSpPr>
          <p:nvPr>
            <p:ph type="sldNum" sz="quarter" idx="5"/>
          </p:nvPr>
        </p:nvSpPr>
        <p:spPr/>
        <p:txBody>
          <a:bodyPr/>
          <a:lstStyle/>
          <a:p>
            <a:fld id="{C8C7934E-5862-444E-8B84-CFD70FF519D8}" type="slidenum">
              <a:rPr lang="en-US" smtClean="0"/>
              <a:t>7</a:t>
            </a:fld>
            <a:endParaRPr lang="en-US"/>
          </a:p>
        </p:txBody>
      </p:sp>
    </p:spTree>
    <p:extLst>
      <p:ext uri="{BB962C8B-B14F-4D97-AF65-F5344CB8AC3E}">
        <p14:creationId xmlns:p14="http://schemas.microsoft.com/office/powerpoint/2010/main" val="3464595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dirty="0"/>
              <a:t>Guion</a:t>
            </a:r>
            <a:r>
              <a:rPr lang="es-ES" dirty="0"/>
              <a:t>:</a:t>
            </a:r>
          </a:p>
          <a:p>
            <a:r>
              <a:rPr lang="es-ES" dirty="0"/>
              <a:t>El que se pueda o no reprocesar el equipo y el EPP se basa en la categoría del equipo médico y las instrucciones del fabricante para reprocesar.</a:t>
            </a:r>
          </a:p>
          <a:p>
            <a:endParaRPr lang="en-US" dirty="0"/>
          </a:p>
          <a:p>
            <a:r>
              <a:rPr lang="es-ES" dirty="0"/>
              <a:t>Como mencionamos antes, algunos instrumentos, equipo y EPP son de un solo uso, como las agujas y las mascarillas de papel. No están diseñados para ser reprocesados, por lo que intentar reprocesarlos puede comprometer su integridad, lo que significa que podrían no funcionar tan bien o de la forma prevista.</a:t>
            </a:r>
          </a:p>
          <a:p>
            <a:endParaRPr lang="en-US" dirty="0"/>
          </a:p>
          <a:p>
            <a:r>
              <a:rPr lang="es-ES" dirty="0"/>
              <a:t>Sin embargo, algunos instrumentos, equipo y EPP están diseñados para ser reutilizados, como los estetoscopios, termómetros, guantes de goma y delantales gruesos. Esto significa que, si se reprocesan adecuadamente, se pueden volver a usar de manera segura.</a:t>
            </a:r>
          </a:p>
        </p:txBody>
      </p:sp>
      <p:sp>
        <p:nvSpPr>
          <p:cNvPr id="4" name="Slide Number Placeholder 3"/>
          <p:cNvSpPr>
            <a:spLocks noGrp="1"/>
          </p:cNvSpPr>
          <p:nvPr>
            <p:ph type="sldNum" sz="quarter" idx="5"/>
          </p:nvPr>
        </p:nvSpPr>
        <p:spPr/>
        <p:txBody>
          <a:bodyPr/>
          <a:lstStyle/>
          <a:p>
            <a:fld id="{C8C7934E-5862-444E-8B84-CFD70FF519D8}" type="slidenum">
              <a:rPr lang="en-US" smtClean="0"/>
              <a:t>8</a:t>
            </a:fld>
            <a:endParaRPr lang="en-US"/>
          </a:p>
        </p:txBody>
      </p:sp>
    </p:spTree>
    <p:extLst>
      <p:ext uri="{BB962C8B-B14F-4D97-AF65-F5344CB8AC3E}">
        <p14:creationId xmlns:p14="http://schemas.microsoft.com/office/powerpoint/2010/main" val="3874824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dirty="0"/>
              <a:t>Guion</a:t>
            </a:r>
            <a:r>
              <a:rPr lang="es-ES" dirty="0"/>
              <a:t>:</a:t>
            </a:r>
          </a:p>
          <a:p>
            <a:r>
              <a:rPr lang="es-ES" dirty="0"/>
              <a:t>En el contexto de la enfermedad por el virus de Marburgo, el EPP que se puede reprocesar incluye guantes de goma, delantales gruesos, botas de goma y gafas protectoras.</a:t>
            </a:r>
          </a:p>
          <a:p>
            <a:endParaRPr lang="en-US" dirty="0"/>
          </a:p>
          <a:p>
            <a:r>
              <a:rPr lang="es-ES" dirty="0"/>
              <a:t>Recuerde que el reprocesamiento siempre implica limpieza seguida de desinfección.</a:t>
            </a:r>
            <a:r>
              <a:rPr lang="es-ES" baseline="0" dirty="0"/>
              <a:t> Así que, al reprocesar el EPP en el contexto de la enfermedad por el virus de Marburgo, es esencial que primero se limpien los artículos con agua y jabón y se restrieguen para eliminar cualquier contaminación.</a:t>
            </a:r>
          </a:p>
          <a:p>
            <a:endParaRPr lang="en-US" baseline="0" dirty="0"/>
          </a:p>
          <a:p>
            <a:r>
              <a:rPr lang="es-ES" baseline="0" dirty="0"/>
              <a:t>Luego, se deben desinfectar. Esto implica remojar el EPP reutilizable en cloro al 0.05 % durante 30 minutos.</a:t>
            </a:r>
          </a:p>
          <a:p>
            <a:endParaRPr lang="en-US" baseline="0" dirty="0"/>
          </a:p>
          <a:p>
            <a:r>
              <a:rPr lang="es-ES" baseline="0" dirty="0"/>
              <a:t>Cuando se termine de remojar, el EPP reutilizable debe enjuagarse con agua para eliminar el residuo de cloro, y colgarse para secar. En esta foto pueden ver guantes de goma, delantales gruesos y botas de goma que están colgados afuera para secar después de haber sido limpiados y desinfectados.</a:t>
            </a:r>
          </a:p>
          <a:p>
            <a:endParaRPr lang="en-US" baseline="0" dirty="0"/>
          </a:p>
          <a:p>
            <a:r>
              <a:rPr lang="es-ES" baseline="0" dirty="0"/>
              <a:t>Noten que cualquier residuo líquido creado durante este proceso, como el agua para limpiar los artículos y la solución de cloro para remojar, deben verterse en una letrina o inodoro separado designado para los residuos líquidos.</a:t>
            </a:r>
          </a:p>
          <a:p>
            <a:endParaRPr lang="en-US" baseline="0" dirty="0"/>
          </a:p>
        </p:txBody>
      </p:sp>
      <p:sp>
        <p:nvSpPr>
          <p:cNvPr id="4" name="Slide Number Placeholder 3"/>
          <p:cNvSpPr>
            <a:spLocks noGrp="1"/>
          </p:cNvSpPr>
          <p:nvPr>
            <p:ph type="sldNum" sz="quarter" idx="5"/>
          </p:nvPr>
        </p:nvSpPr>
        <p:spPr/>
        <p:txBody>
          <a:bodyPr/>
          <a:lstStyle/>
          <a:p>
            <a:fld id="{C8C7934E-5862-444E-8B84-CFD70FF519D8}" type="slidenum">
              <a:rPr lang="en-US" smtClean="0"/>
              <a:t>9</a:t>
            </a:fld>
            <a:endParaRPr lang="en-US"/>
          </a:p>
        </p:txBody>
      </p:sp>
    </p:spTree>
    <p:extLst>
      <p:ext uri="{BB962C8B-B14F-4D97-AF65-F5344CB8AC3E}">
        <p14:creationId xmlns:p14="http://schemas.microsoft.com/office/powerpoint/2010/main" val="28002229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1D1D1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1D1D1D"/>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Click to edit Master text styles</a:t>
            </a:r>
          </a:p>
        </p:txBody>
      </p:sp>
      <p:sp>
        <p:nvSpPr>
          <p:cNvPr id="6" name="TextBox 5"/>
          <p:cNvSpPr txBox="1"/>
          <p:nvPr/>
        </p:nvSpPr>
        <p:spPr>
          <a:xfrm>
            <a:off x="609600" y="204583"/>
            <a:ext cx="9204101" cy="830997"/>
          </a:xfrm>
          <a:prstGeom prst="rect">
            <a:avLst/>
          </a:prstGeom>
          <a:noFill/>
        </p:spPr>
        <p:txBody>
          <a:bodyPr wrap="square" rtlCol="0">
            <a:spAutoFit/>
          </a:bodyPr>
          <a:lstStyle/>
          <a:p>
            <a:r>
              <a:rPr lang="en-US" sz="2400" b="1" dirty="0">
                <a:solidFill>
                  <a:schemeClr val="bg2"/>
                </a:solidFill>
                <a:latin typeface="Calibri" panose="020F0502020204030204" pitchFamily="34" charset="0"/>
              </a:rPr>
              <a:t>Centers for Disease Control and Prevention</a:t>
            </a:r>
          </a:p>
          <a:p>
            <a:r>
              <a:rPr lang="en-US" sz="2400" b="0" dirty="0">
                <a:solidFill>
                  <a:schemeClr val="bg2"/>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285846376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color_background">
    <p:bg>
      <p:bgPr>
        <a:solidFill>
          <a:srgbClr val="0E66AF">
            <a:alpha val="7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3" y="4467098"/>
            <a:ext cx="11059884" cy="1162051"/>
          </a:xfrm>
          <a:prstGeom prst="rect">
            <a:avLst/>
          </a:prstGeom>
        </p:spPr>
        <p:txBody>
          <a:bodyPr anchor="b"/>
          <a:lstStyle>
            <a:lvl1pPr algn="l">
              <a:defRPr sz="3600" b="1" baseline="0">
                <a:solidFill>
                  <a:schemeClr val="bg2"/>
                </a:solidFill>
                <a:effectLst/>
                <a:latin typeface="Calibri" pitchFamily="34" charset="0"/>
              </a:defRPr>
            </a:lvl1pPr>
          </a:lstStyle>
          <a:p>
            <a:endParaRPr lang="en-US"/>
          </a:p>
        </p:txBody>
      </p:sp>
      <p:sp>
        <p:nvSpPr>
          <p:cNvPr id="5" name="Text Placeholder 2"/>
          <p:cNvSpPr>
            <a:spLocks noGrp="1"/>
          </p:cNvSpPr>
          <p:nvPr>
            <p:ph type="body" idx="1"/>
          </p:nvPr>
        </p:nvSpPr>
        <p:spPr>
          <a:xfrm>
            <a:off x="609601" y="5900929"/>
            <a:ext cx="10363200" cy="568325"/>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endParaRPr lang="en-US"/>
          </a:p>
        </p:txBody>
      </p:sp>
    </p:spTree>
    <p:extLst>
      <p:ext uri="{BB962C8B-B14F-4D97-AF65-F5344CB8AC3E}">
        <p14:creationId xmlns:p14="http://schemas.microsoft.com/office/powerpoint/2010/main" val="136613824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endParaRPr lang="en-US" dirty="0"/>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60385058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Section Header">
    <p:bg>
      <p:bgPr>
        <a:solidFill>
          <a:srgbClr val="016A70"/>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585120FC-1B2F-4132-95D7-ED8340727F60}"/>
              </a:ext>
            </a:extLst>
          </p:cNvPr>
          <p:cNvSpPr>
            <a:spLocks noGrp="1"/>
          </p:cNvSpPr>
          <p:nvPr>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a:t>Click to edit Master text styles</a:t>
            </a:r>
          </a:p>
        </p:txBody>
      </p:sp>
      <p:sp>
        <p:nvSpPr>
          <p:cNvPr id="14" name="Text Placeholder 2">
            <a:extLst>
              <a:ext uri="{FF2B5EF4-FFF2-40B4-BE49-F238E27FC236}">
                <a16:creationId xmlns:a16="http://schemas.microsoft.com/office/drawing/2014/main" id="{0B2C569F-847A-440C-95B4-42E6DB2B0E1A}"/>
              </a:ext>
            </a:extLst>
          </p:cNvPr>
          <p:cNvSpPr>
            <a:spLocks noGrp="1"/>
          </p:cNvSpPr>
          <p:nvPr>
            <p:ph type="body" idx="1"/>
          </p:nvPr>
        </p:nvSpPr>
        <p:spPr>
          <a:xfrm>
            <a:off x="576263" y="5161213"/>
            <a:ext cx="7772400" cy="426244"/>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063C47A1-B55E-47DB-A284-30628C81CA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1345728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8_Data Slide (for content heavy tables and charts)">
    <p:spTree>
      <p:nvGrpSpPr>
        <p:cNvPr id="1" name=""/>
        <p:cNvGrpSpPr/>
        <p:nvPr/>
      </p:nvGrpSpPr>
      <p:grpSpPr>
        <a:xfrm>
          <a:off x="0" y="0"/>
          <a:ext cx="0" cy="0"/>
          <a:chOff x="0" y="0"/>
          <a:chExt cx="0" cy="0"/>
        </a:xfrm>
      </p:grpSpPr>
      <p:sp>
        <p:nvSpPr>
          <p:cNvPr id="7" name="Text Placeholder 7"/>
          <p:cNvSpPr>
            <a:spLocks noGrp="1"/>
          </p:cNvSpPr>
          <p:nvPr>
            <p:ph type="body" sz="quarter" idx="10"/>
          </p:nvPr>
        </p:nvSpPr>
        <p:spPr>
          <a:xfrm>
            <a:off x="609600" y="1824284"/>
            <a:ext cx="10972800" cy="4176467"/>
          </a:xfrm>
        </p:spPr>
        <p:txBody>
          <a:bodyPr/>
          <a:lstStyle>
            <a:lvl1pPr marL="457189" indent="-457189">
              <a:lnSpc>
                <a:spcPts val="2933"/>
              </a:lnSpc>
              <a:buClr>
                <a:srgbClr val="E25423"/>
              </a:buClr>
              <a:buFont typeface="Arial" panose="020B0604020202020204" pitchFamily="34" charset="0"/>
              <a:buChar char="•"/>
              <a:defRPr sz="2667" b="0">
                <a:solidFill>
                  <a:srgbClr val="1D1D1D"/>
                </a:solidFill>
              </a:defRPr>
            </a:lvl1pPr>
            <a:lvl2pPr>
              <a:lnSpc>
                <a:spcPts val="2667"/>
              </a:lnSpc>
              <a:buClr>
                <a:srgbClr val="E25423"/>
              </a:buClr>
              <a:defRPr sz="2667">
                <a:solidFill>
                  <a:srgbClr val="1D1D1D"/>
                </a:solidFill>
              </a:defRPr>
            </a:lvl2pPr>
            <a:lvl3pPr>
              <a:lnSpc>
                <a:spcPts val="2667"/>
              </a:lnSpc>
              <a:buClr>
                <a:srgbClr val="5A5A5A"/>
              </a:buClr>
              <a:defRPr sz="2667">
                <a:solidFill>
                  <a:srgbClr val="1D1D1D"/>
                </a:solidFill>
              </a:defRPr>
            </a:lvl3pPr>
            <a:lvl4pPr>
              <a:defRPr sz="2667">
                <a:solidFill>
                  <a:srgbClr val="1D1D1D"/>
                </a:solidFill>
              </a:defRPr>
            </a:lvl4pPr>
            <a:lvl5pPr>
              <a:defRPr sz="26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01928848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9_Data Slide (for content heavy tables and charts)">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sp>
        <p:nvSpPr>
          <p:cNvPr id="6" name="Content Placeholder 18">
            <a:extLst>
              <a:ext uri="{FF2B5EF4-FFF2-40B4-BE49-F238E27FC236}">
                <a16:creationId xmlns:a16="http://schemas.microsoft.com/office/drawing/2014/main" id="{2B740530-9FB4-416D-81D1-709E1379603A}"/>
              </a:ext>
            </a:extLst>
          </p:cNvPr>
          <p:cNvSpPr>
            <a:spLocks noGrp="1"/>
          </p:cNvSpPr>
          <p:nvPr>
            <p:ph sz="quarter" idx="11"/>
          </p:nvPr>
        </p:nvSpPr>
        <p:spPr>
          <a:xfrm>
            <a:off x="609600" y="1824284"/>
            <a:ext cx="10972800" cy="4176467"/>
          </a:xfrm>
        </p:spPr>
        <p:txBody>
          <a:bodyPr/>
          <a:lstStyle>
            <a:lvl1pPr marL="376757" indent="-376757">
              <a:spcAft>
                <a:spcPts val="800"/>
              </a:spcAft>
              <a:buFont typeface="Arial" panose="020B0604020202020204" pitchFamily="34" charset="0"/>
              <a:buChar char="•"/>
              <a:defRPr sz="2667" b="0">
                <a:solidFill>
                  <a:srgbClr val="000000"/>
                </a:solidFill>
              </a:defRPr>
            </a:lvl1pPr>
            <a:lvl2pPr marL="764098" indent="-309026">
              <a:spcBef>
                <a:spcPts val="0"/>
              </a:spcBef>
              <a:spcAft>
                <a:spcPts val="800"/>
              </a:spcAft>
              <a:buClr>
                <a:srgbClr val="E25423"/>
              </a:buClr>
              <a:buFont typeface="Arial" panose="020B0604020202020204" pitchFamily="34" charset="0"/>
              <a:buChar char="‒"/>
              <a:defRPr sz="2667"/>
            </a:lvl2pPr>
            <a:lvl3pPr marL="831830" indent="-444489">
              <a:spcBef>
                <a:spcPts val="800"/>
              </a:spcBef>
              <a:spcAft>
                <a:spcPts val="800"/>
              </a:spcAft>
              <a:buClr>
                <a:srgbClr val="692145"/>
              </a:buClr>
              <a:defRPr sz="3200"/>
            </a:lvl3pPr>
            <a:lvl4pPr marL="1219170" indent="-309026">
              <a:spcBef>
                <a:spcPts val="0"/>
              </a:spcBef>
              <a:spcAft>
                <a:spcPts val="0"/>
              </a:spcAft>
              <a:buClr>
                <a:schemeClr val="bg2">
                  <a:lumMod val="50000"/>
                </a:schemeClr>
              </a:buClr>
              <a:buFont typeface="Arial" panose="020B0604020202020204" pitchFamily="34" charset="0"/>
              <a:buChar char="•"/>
              <a:defRPr/>
            </a:lvl4pPr>
            <a:lvl5pPr marL="1674242" indent="-300559">
              <a:spcBef>
                <a:spcPts val="0"/>
              </a:spcBef>
              <a:buClr>
                <a:schemeClr val="bg2">
                  <a:lumMod val="50000"/>
                </a:schemeClr>
              </a:buClr>
              <a:buFont typeface="Arial" panose="020B0604020202020204" pitchFamily="34" charset="0"/>
              <a:buChar char="–"/>
              <a:defRPr/>
            </a:lvl5pPr>
            <a:lvl6pPr marL="2137780" indent="-309026">
              <a:buClr>
                <a:schemeClr val="bg2">
                  <a:lumMod val="50000"/>
                </a:schemeClr>
              </a:buClr>
              <a:buFont typeface="Arial" panose="020B0604020202020204" pitchFamily="34" charset="0"/>
              <a:buChar char="»"/>
              <a:defRPr>
                <a:solidFill>
                  <a:srgbClr val="000000"/>
                </a:solidFill>
                <a:latin typeface="Calibri" panose="020F0502020204030204" pitchFamily="34" charset="0"/>
                <a:cs typeface="Calibri" panose="020F050202020403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7030544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4">
            <a:extLst>
              <a:ext uri="{FF2B5EF4-FFF2-40B4-BE49-F238E27FC236}">
                <a16:creationId xmlns:a16="http://schemas.microsoft.com/office/drawing/2014/main" id="{9308A1BA-F127-444C-8EEB-78BB410C70A7}"/>
              </a:ext>
            </a:extLst>
          </p:cNvPr>
          <p:cNvSpPr>
            <a:spLocks noGrp="1"/>
          </p:cNvSpPr>
          <p:nvPr>
            <p:ph type="body" sz="quarter" idx="11"/>
          </p:nvPr>
        </p:nvSpPr>
        <p:spPr>
          <a:xfrm>
            <a:off x="6396568"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0352146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5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18">
            <a:extLst>
              <a:ext uri="{FF2B5EF4-FFF2-40B4-BE49-F238E27FC236}">
                <a16:creationId xmlns:a16="http://schemas.microsoft.com/office/drawing/2014/main" id="{C7C7B02A-16A0-4F02-8665-3ADC835153D8}"/>
              </a:ext>
            </a:extLst>
          </p:cNvPr>
          <p:cNvSpPr>
            <a:spLocks noGrp="1"/>
          </p:cNvSpPr>
          <p:nvPr>
            <p:ph sz="quarter" idx="10" hasCustomPrompt="1"/>
          </p:nvPr>
        </p:nvSpPr>
        <p:spPr>
          <a:xfrm>
            <a:off x="6096000" y="1811867"/>
            <a:ext cx="5486400" cy="4421717"/>
          </a:xfrm>
        </p:spPr>
        <p:txBody>
          <a:bodyPr/>
          <a:lstStyle>
            <a:lvl1pPr>
              <a:spcAft>
                <a:spcPts val="1600"/>
              </a:spcAft>
              <a:buNone/>
              <a:defRPr sz="2667" b="1">
                <a:solidFill>
                  <a:srgbClr val="000000"/>
                </a:solidFill>
              </a:defRPr>
            </a:lvl1pPr>
            <a:lvl2pPr marL="387341" indent="-387341">
              <a:spcBef>
                <a:spcPts val="800"/>
              </a:spcBef>
              <a:spcAft>
                <a:spcPts val="800"/>
              </a:spcAft>
              <a:buClr>
                <a:srgbClr val="9B4E9E"/>
              </a:buClr>
              <a:buFont typeface="Wingdings" panose="05000000000000000000" pitchFamily="2" charset="2"/>
              <a:buChar char="§"/>
              <a:defRPr sz="3733"/>
            </a:lvl2pPr>
            <a:lvl3pPr marL="831830" indent="-444489">
              <a:spcBef>
                <a:spcPts val="800"/>
              </a:spcBef>
              <a:spcAft>
                <a:spcPts val="800"/>
              </a:spcAft>
              <a:buClr>
                <a:srgbClr val="692145"/>
              </a:buClr>
              <a:defRPr sz="3200"/>
            </a:lvl3pPr>
            <a:lvl4pPr marL="1219170" indent="-309026">
              <a:spcBef>
                <a:spcPts val="800"/>
              </a:spcBef>
              <a:spcAft>
                <a:spcPts val="800"/>
              </a:spcAft>
              <a:defRPr/>
            </a:lvl4pPr>
          </a:lstStyle>
          <a:p>
            <a:pPr lvl="0"/>
            <a:r>
              <a:rPr lang="en-US" dirty="0"/>
              <a:t>Object</a:t>
            </a:r>
          </a:p>
        </p:txBody>
      </p:sp>
    </p:spTree>
    <p:extLst>
      <p:ext uri="{BB962C8B-B14F-4D97-AF65-F5344CB8AC3E}">
        <p14:creationId xmlns:p14="http://schemas.microsoft.com/office/powerpoint/2010/main" val="102543284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sp>
        <p:nvSpPr>
          <p:cNvPr id="3" name="TextBox 2"/>
          <p:cNvSpPr txBox="1"/>
          <p:nvPr/>
        </p:nvSpPr>
        <p:spPr>
          <a:xfrm>
            <a:off x="169625" y="3662433"/>
            <a:ext cx="8852455" cy="1815882"/>
          </a:xfrm>
          <a:prstGeom prst="rect">
            <a:avLst/>
          </a:prstGeom>
          <a:noFill/>
        </p:spPr>
        <p:txBody>
          <a:bodyPr wrap="square" rtlCol="0">
            <a:spAutoFit/>
          </a:bodyPr>
          <a:lstStyle/>
          <a:p>
            <a:r>
              <a:rPr lang="en-US" sz="1600" dirty="0">
                <a:solidFill>
                  <a:srgbClr val="005DAB"/>
                </a:solidFill>
                <a:latin typeface="Calibri" panose="020F0502020204030204" pitchFamily="34" charset="0"/>
              </a:rPr>
              <a:t>For more information, contact CDC</a:t>
            </a: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1-800-CDC-INFO (232-4636)</a:t>
            </a: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TTY:  1-888-232-6348    www.cdc.gov</a:t>
            </a:r>
            <a:br>
              <a:rPr lang="en-US" sz="1600" dirty="0">
                <a:solidFill>
                  <a:srgbClr val="005DAB"/>
                </a:solidFill>
                <a:latin typeface="Calibri" panose="020F0502020204030204" pitchFamily="34" charset="0"/>
              </a:rPr>
            </a:br>
            <a:br>
              <a:rPr lang="en-US" sz="1600" dirty="0">
                <a:solidFill>
                  <a:srgbClr val="005DAB"/>
                </a:solidFill>
                <a:latin typeface="Calibri" panose="020F0502020204030204" pitchFamily="34" charset="0"/>
              </a:rPr>
            </a:b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2" name="Picture 1"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Tree>
    <p:extLst>
      <p:ext uri="{BB962C8B-B14F-4D97-AF65-F5344CB8AC3E}">
        <p14:creationId xmlns:p14="http://schemas.microsoft.com/office/powerpoint/2010/main" val="326866489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3CA2-D9C4-4017-8FAE-EC5B3C6D22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E37791-D49B-432D-B46D-9837738609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62C89E-8259-46B8-90AB-FD2E974097A8}"/>
              </a:ext>
            </a:extLst>
          </p:cNvPr>
          <p:cNvSpPr>
            <a:spLocks noGrp="1"/>
          </p:cNvSpPr>
          <p:nvPr>
            <p:ph type="dt" sz="half" idx="10"/>
          </p:nvPr>
        </p:nvSpPr>
        <p:spPr/>
        <p:txBody>
          <a:bodyPr/>
          <a:lstStyle/>
          <a:p>
            <a:fld id="{44AD433C-2618-4F2C-B91B-E4CD12BF65BB}" type="datetimeFigureOut">
              <a:rPr lang="en-US" smtClean="0"/>
              <a:t>11/22/2023</a:t>
            </a:fld>
            <a:endParaRPr lang="en-US"/>
          </a:p>
        </p:txBody>
      </p:sp>
      <p:sp>
        <p:nvSpPr>
          <p:cNvPr id="5" name="Footer Placeholder 4">
            <a:extLst>
              <a:ext uri="{FF2B5EF4-FFF2-40B4-BE49-F238E27FC236}">
                <a16:creationId xmlns:a16="http://schemas.microsoft.com/office/drawing/2014/main" id="{BC9FAA42-802F-4B10-9A3A-4263B817DC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8E83E-EF75-4834-ACC7-36FFA18A2ADC}"/>
              </a:ext>
            </a:extLst>
          </p:cNvPr>
          <p:cNvSpPr>
            <a:spLocks noGrp="1"/>
          </p:cNvSpPr>
          <p:nvPr>
            <p:ph type="sldNum" sz="quarter" idx="12"/>
          </p:nvPr>
        </p:nvSpPr>
        <p:spPr/>
        <p:txBody>
          <a:bodyPr/>
          <a:lstStyle/>
          <a:p>
            <a:fld id="{3449AE09-ABCE-49C4-B62F-D6C52B9835CD}" type="slidenum">
              <a:rPr lang="en-US" smtClean="0"/>
              <a:t>‹#›</a:t>
            </a:fld>
            <a:endParaRPr lang="en-US"/>
          </a:p>
        </p:txBody>
      </p:sp>
    </p:spTree>
    <p:extLst>
      <p:ext uri="{BB962C8B-B14F-4D97-AF65-F5344CB8AC3E}">
        <p14:creationId xmlns:p14="http://schemas.microsoft.com/office/powerpoint/2010/main" val="270300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Tree>
    <p:extLst>
      <p:ext uri="{BB962C8B-B14F-4D97-AF65-F5344CB8AC3E}">
        <p14:creationId xmlns:p14="http://schemas.microsoft.com/office/powerpoint/2010/main" val="56884421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2" r:id="rId9"/>
    <p:sldLayoutId id="2147483661" r:id="rId10"/>
  </p:sldLayoutIdLst>
  <p:transition>
    <p:fade/>
  </p:transition>
  <p:txStyles>
    <p:title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5AC000F-506B-CA7F-733C-9D49E4B24676}"/>
              </a:ext>
            </a:extLst>
          </p:cNvPr>
          <p:cNvSpPr>
            <a:spLocks noGrp="1"/>
          </p:cNvSpPr>
          <p:nvPr>
            <p:ph type="title"/>
          </p:nvPr>
        </p:nvSpPr>
        <p:spPr>
          <a:xfrm>
            <a:off x="1844040" y="3366175"/>
            <a:ext cx="9525000" cy="2266931"/>
          </a:xfrm>
        </p:spPr>
        <p:txBody>
          <a:bodyPr vert="horz" lIns="91440" tIns="45720" rIns="91440" bIns="45720" rtlCol="0" anchor="b" anchorCtr="0">
            <a:normAutofit fontScale="90000"/>
          </a:bodyPr>
          <a:lstStyle/>
          <a:p>
            <a:pPr>
              <a:lnSpc>
                <a:spcPct val="100000"/>
              </a:lnSpc>
            </a:pPr>
            <a:r>
              <a:rPr lang="es-ES" sz="4400" dirty="0">
                <a:solidFill>
                  <a:schemeClr val="tx1">
                    <a:lumMod val="75000"/>
                  </a:schemeClr>
                </a:solidFill>
                <a:latin typeface="Calibri"/>
                <a:cs typeface="Calibri"/>
              </a:rPr>
              <a:t>Prevención y control de infecciones: enfermedad por el virus de Marburgo (EVM) </a:t>
            </a:r>
            <a:br>
              <a:rPr lang="es-ES" sz="4400" dirty="0">
                <a:latin typeface="Calibri"/>
                <a:cs typeface="Calibri"/>
              </a:rPr>
            </a:br>
            <a:r>
              <a:rPr lang="es-ES" sz="4400" b="0" dirty="0">
                <a:solidFill>
                  <a:schemeClr val="accent5">
                    <a:lumMod val="75000"/>
                  </a:schemeClr>
                </a:solidFill>
                <a:latin typeface="Calibri Light" panose="020F0302020204030204" pitchFamily="34" charset="0"/>
                <a:cs typeface="Calibri Light" panose="020F0302020204030204" pitchFamily="34" charset="0"/>
              </a:rPr>
              <a:t>Reprocesar el equipo médico y el EPP</a:t>
            </a:r>
            <a:br>
              <a:rPr lang="es-ES" sz="4800" b="0" dirty="0">
                <a:latin typeface="Calibri Light" panose="020F0302020204030204" pitchFamily="34" charset="0"/>
                <a:cs typeface="Calibri Light" panose="020F0302020204030204" pitchFamily="34" charset="0"/>
              </a:rPr>
            </a:br>
            <a:r>
              <a:rPr lang="es-ES" sz="4800" b="0" dirty="0">
                <a:latin typeface="Calibri Light" panose="020F0302020204030204" pitchFamily="34" charset="0"/>
                <a:cs typeface="Calibri Light" panose="020F0302020204030204" pitchFamily="34" charset="0"/>
              </a:rPr>
              <a:t> </a:t>
            </a:r>
          </a:p>
        </p:txBody>
      </p:sp>
      <p:sp>
        <p:nvSpPr>
          <p:cNvPr id="6" name="TextBox 5">
            <a:extLst>
              <a:ext uri="{FF2B5EF4-FFF2-40B4-BE49-F238E27FC236}">
                <a16:creationId xmlns:a16="http://schemas.microsoft.com/office/drawing/2014/main" id="{FCADBADC-356C-D2A0-91D8-7095BEDAF5EC}"/>
              </a:ext>
            </a:extLst>
          </p:cNvPr>
          <p:cNvSpPr txBox="1"/>
          <p:nvPr/>
        </p:nvSpPr>
        <p:spPr>
          <a:xfrm>
            <a:off x="1859280" y="5171441"/>
            <a:ext cx="896112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2200" b="1" dirty="0">
                <a:solidFill>
                  <a:srgbClr val="0039A6"/>
                </a:solidFill>
                <a:latin typeface="Calibri"/>
                <a:cs typeface="Calibri"/>
              </a:rPr>
              <a:t>Entornos de atención médica con recursos entre limitados e intermedios</a:t>
            </a:r>
          </a:p>
        </p:txBody>
      </p:sp>
      <p:cxnSp>
        <p:nvCxnSpPr>
          <p:cNvPr id="7" name="Straight Connector 6">
            <a:extLst>
              <a:ext uri="{FF2B5EF4-FFF2-40B4-BE49-F238E27FC236}">
                <a16:creationId xmlns:a16="http://schemas.microsoft.com/office/drawing/2014/main" id="{04EB2679-3A1B-7496-F57E-410122CBF0F5}"/>
              </a:ext>
              <a:ext uri="{C183D7F6-B498-43B3-948B-1728B52AA6E4}">
                <adec:decorative xmlns:adec="http://schemas.microsoft.com/office/drawing/2017/decorative" val="1"/>
              </a:ext>
            </a:extLst>
          </p:cNvPr>
          <p:cNvCxnSpPr>
            <a:cxnSpLocks/>
          </p:cNvCxnSpPr>
          <p:nvPr/>
        </p:nvCxnSpPr>
        <p:spPr>
          <a:xfrm>
            <a:off x="1892168" y="5108956"/>
            <a:ext cx="9415912"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30AC78F-DE13-34E1-E6D7-2AB51FA9930F}"/>
              </a:ext>
            </a:extLst>
          </p:cNvPr>
          <p:cNvSpPr txBox="1"/>
          <p:nvPr/>
        </p:nvSpPr>
        <p:spPr>
          <a:xfrm>
            <a:off x="8739963" y="6379535"/>
            <a:ext cx="3137077" cy="3715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b="1">
                <a:solidFill>
                  <a:schemeClr val="tx1">
                    <a:lumMod val="75000"/>
                  </a:schemeClr>
                </a:solidFill>
                <a:latin typeface="Calibri"/>
                <a:cs typeface="Calibri"/>
              </a:rPr>
              <a:t>Actualizado: marzo del 2023</a:t>
            </a:r>
          </a:p>
        </p:txBody>
      </p:sp>
    </p:spTree>
    <p:extLst>
      <p:ext uri="{BB962C8B-B14F-4D97-AF65-F5344CB8AC3E}">
        <p14:creationId xmlns:p14="http://schemas.microsoft.com/office/powerpoint/2010/main" val="69256533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67502-4165-40A0-A19B-9ED712C6FA4A}"/>
              </a:ext>
            </a:extLst>
          </p:cNvPr>
          <p:cNvSpPr>
            <a:spLocks noGrp="1"/>
          </p:cNvSpPr>
          <p:nvPr>
            <p:ph type="title"/>
          </p:nvPr>
        </p:nvSpPr>
        <p:spPr>
          <a:xfrm>
            <a:off x="480811" y="335599"/>
            <a:ext cx="10972800" cy="944561"/>
          </a:xfrm>
        </p:spPr>
        <p:txBody>
          <a:bodyPr/>
          <a:lstStyle/>
          <a:p>
            <a:r>
              <a:rPr lang="es-ES" sz="4000" dirty="0">
                <a:solidFill>
                  <a:schemeClr val="accent5">
                    <a:lumMod val="75000"/>
                  </a:schemeClr>
                </a:solidFill>
                <a:latin typeface="Calibri Light" panose="020F0302020204030204" pitchFamily="34" charset="0"/>
                <a:cs typeface="Calibri Light" panose="020F0302020204030204" pitchFamily="34" charset="0"/>
              </a:rPr>
              <a:t>Reprocesar en el contexto de la EVM</a:t>
            </a:r>
          </a:p>
        </p:txBody>
      </p:sp>
      <p:sp>
        <p:nvSpPr>
          <p:cNvPr id="3" name="Text Placeholder 2">
            <a:extLst>
              <a:ext uri="{FF2B5EF4-FFF2-40B4-BE49-F238E27FC236}">
                <a16:creationId xmlns:a16="http://schemas.microsoft.com/office/drawing/2014/main" id="{9AC2D9B6-211C-46B4-A24F-A4A671B230EC}"/>
              </a:ext>
            </a:extLst>
          </p:cNvPr>
          <p:cNvSpPr>
            <a:spLocks noGrp="1"/>
          </p:cNvSpPr>
          <p:nvPr>
            <p:ph type="body" sz="quarter" idx="10"/>
          </p:nvPr>
        </p:nvSpPr>
        <p:spPr>
          <a:xfrm>
            <a:off x="609600" y="1495244"/>
            <a:ext cx="7132320" cy="5027157"/>
          </a:xfrm>
        </p:spPr>
        <p:txBody>
          <a:bodyPr/>
          <a:lstStyle/>
          <a:p>
            <a:pPr marL="342265" indent="-342265"/>
            <a:r>
              <a:rPr lang="es-ES" sz="2400" dirty="0">
                <a:latin typeface="Calibri"/>
                <a:cs typeface="Calibri"/>
              </a:rPr>
              <a:t>Se debe usar equipo y EPP </a:t>
            </a:r>
            <a:r>
              <a:rPr lang="es-ES" sz="2400" b="1" dirty="0">
                <a:solidFill>
                  <a:schemeClr val="accent5">
                    <a:lumMod val="75000"/>
                  </a:schemeClr>
                </a:solidFill>
                <a:latin typeface="Calibri"/>
                <a:cs typeface="Calibri"/>
              </a:rPr>
              <a:t>de un solo uso/desechable</a:t>
            </a:r>
            <a:r>
              <a:rPr lang="es-ES" sz="2400" b="1" dirty="0">
                <a:solidFill>
                  <a:schemeClr val="tx1"/>
                </a:solidFill>
                <a:latin typeface="Calibri"/>
                <a:cs typeface="Calibri"/>
              </a:rPr>
              <a:t> </a:t>
            </a:r>
            <a:r>
              <a:rPr lang="es-ES" sz="2400" dirty="0">
                <a:solidFill>
                  <a:srgbClr val="000000"/>
                </a:solidFill>
                <a:latin typeface="Calibri"/>
                <a:cs typeface="Calibri"/>
              </a:rPr>
              <a:t>para los pacientes de la EVM siempre que sea posible</a:t>
            </a:r>
          </a:p>
          <a:p>
            <a:pPr marL="342265" indent="-342265"/>
            <a:r>
              <a:rPr lang="es-ES" sz="2400" dirty="0">
                <a:solidFill>
                  <a:srgbClr val="000000"/>
                </a:solidFill>
                <a:latin typeface="Calibri"/>
                <a:cs typeface="Calibri"/>
              </a:rPr>
              <a:t>El personal que reprocese el equipo o EPP que se haya usado para el cuidado de pacientes con la EVM confirmada o que se sospeche que la tengan debe:</a:t>
            </a:r>
          </a:p>
          <a:p>
            <a:pPr marL="741680" lvl="1" indent="-342265"/>
            <a:r>
              <a:rPr lang="es-ES" sz="2400" b="1" dirty="0">
                <a:solidFill>
                  <a:schemeClr val="accent5">
                    <a:lumMod val="75000"/>
                  </a:schemeClr>
                </a:solidFill>
                <a:latin typeface="Calibri"/>
                <a:cs typeface="Calibri"/>
              </a:rPr>
              <a:t>Usar el EPP completo para la EVM </a:t>
            </a:r>
            <a:r>
              <a:rPr lang="es-ES" sz="2400" dirty="0">
                <a:solidFill>
                  <a:srgbClr val="000000"/>
                </a:solidFill>
                <a:latin typeface="Calibri"/>
                <a:cs typeface="Calibri"/>
              </a:rPr>
              <a:t>para evitar el contacto con sangre u otros líquidos corporales, así como salpicaduras a las membranas mucosas de la cara</a:t>
            </a:r>
          </a:p>
          <a:p>
            <a:pPr marL="741680" lvl="1" indent="-342265"/>
            <a:r>
              <a:rPr lang="es-ES" sz="2400" b="1" dirty="0">
                <a:solidFill>
                  <a:schemeClr val="accent5">
                    <a:lumMod val="75000"/>
                  </a:schemeClr>
                </a:solidFill>
                <a:latin typeface="Calibri"/>
                <a:cs typeface="Calibri"/>
              </a:rPr>
              <a:t>Usar guantes de goma gruesos</a:t>
            </a:r>
            <a:r>
              <a:rPr lang="es-ES" sz="2400" dirty="0">
                <a:solidFill>
                  <a:srgbClr val="000000"/>
                </a:solidFill>
                <a:latin typeface="Calibri"/>
                <a:cs typeface="Calibri"/>
              </a:rPr>
              <a:t> para protegerse contra las sustancias químicas que se usen</a:t>
            </a:r>
          </a:p>
        </p:txBody>
      </p:sp>
      <p:pic>
        <p:nvPicPr>
          <p:cNvPr id="5" name="Picture 4" descr="Foto de una persona usando protección para la cabeza, mascarilla, bata, delantal y guantes de goma llevando baldes. Debajo de la foto dice &quot;Trabajadores de la salud reprocesan equipo mientras usan EPP para la EVM (incluso guantes de goma)​.&quot;">
            <a:extLst>
              <a:ext uri="{FF2B5EF4-FFF2-40B4-BE49-F238E27FC236}">
                <a16:creationId xmlns:a16="http://schemas.microsoft.com/office/drawing/2014/main" id="{71CF40F7-6AEC-48B7-A2D8-E825B8AFA8C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38474" y="1739901"/>
            <a:ext cx="2786101" cy="3067840"/>
          </a:xfrm>
          <a:prstGeom prst="rect">
            <a:avLst/>
          </a:prstGeom>
          <a:ln w="57150">
            <a:noFill/>
          </a:ln>
        </p:spPr>
      </p:pic>
      <p:sp>
        <p:nvSpPr>
          <p:cNvPr id="6" name="TextBox 5">
            <a:extLst>
              <a:ext uri="{FF2B5EF4-FFF2-40B4-BE49-F238E27FC236}">
                <a16:creationId xmlns:a16="http://schemas.microsoft.com/office/drawing/2014/main" id="{A10A6441-128F-4FCE-9404-374E67288986}"/>
              </a:ext>
            </a:extLst>
          </p:cNvPr>
          <p:cNvSpPr txBox="1"/>
          <p:nvPr/>
        </p:nvSpPr>
        <p:spPr>
          <a:xfrm>
            <a:off x="8138474" y="4825485"/>
            <a:ext cx="2880047" cy="1200329"/>
          </a:xfrm>
          <a:prstGeom prst="rect">
            <a:avLst/>
          </a:prstGeom>
          <a:noFill/>
        </p:spPr>
        <p:txBody>
          <a:bodyPr wrap="square" lIns="91440" tIns="45720" rIns="91440" bIns="45720" rtlCol="0" anchor="t">
            <a:spAutoFit/>
          </a:bodyPr>
          <a:lstStyle/>
          <a:p>
            <a:pPr algn="ctr"/>
            <a:r>
              <a:rPr lang="es-ES" dirty="0">
                <a:solidFill>
                  <a:srgbClr val="000000"/>
                </a:solidFill>
                <a:latin typeface="Calibri"/>
                <a:cs typeface="Calibri"/>
              </a:rPr>
              <a:t>Trabajadores de la salud reprocesan equipo mientras usan EPP para la EVM (incluso guantes de goma)</a:t>
            </a:r>
          </a:p>
        </p:txBody>
      </p:sp>
    </p:spTree>
    <p:extLst>
      <p:ext uri="{BB962C8B-B14F-4D97-AF65-F5344CB8AC3E}">
        <p14:creationId xmlns:p14="http://schemas.microsoft.com/office/powerpoint/2010/main" val="263935867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566058" y="282760"/>
            <a:ext cx="11059884" cy="1162051"/>
          </a:xfrm>
          <a:prstGeom prst="rect">
            <a:avLst/>
          </a:prstGeom>
        </p:spPr>
        <p:txBody>
          <a:bodyPr vert="horz" lIns="91440" tIns="45720" rIns="91440" bIns="45720" rtlCol="0" anchor="b">
            <a:normAutofit/>
          </a:bodyPr>
          <a:lstStyle/>
          <a:p>
            <a:pPr algn="l"/>
            <a:r>
              <a:rPr lang="es-ES" sz="4400" b="1">
                <a:solidFill>
                  <a:schemeClr val="bg2"/>
                </a:solidFill>
                <a:latin typeface="Calibri Light" panose="020F0302020204030204" pitchFamily="34" charset="0"/>
                <a:cs typeface="Calibri Light" panose="020F0302020204030204" pitchFamily="34" charset="0"/>
              </a:rPr>
              <a:t>Reflexión</a:t>
            </a:r>
          </a:p>
        </p:txBody>
      </p:sp>
      <p:sp>
        <p:nvSpPr>
          <p:cNvPr id="5" name="TextBox 4">
            <a:extLst>
              <a:ext uri="{FF2B5EF4-FFF2-40B4-BE49-F238E27FC236}">
                <a16:creationId xmlns:a16="http://schemas.microsoft.com/office/drawing/2014/main" id="{3E7AA2F9-13A9-4AC6-8F68-524FE613F4C0}"/>
              </a:ext>
            </a:extLst>
          </p:cNvPr>
          <p:cNvSpPr txBox="1"/>
          <p:nvPr/>
        </p:nvSpPr>
        <p:spPr>
          <a:xfrm>
            <a:off x="566058" y="1624230"/>
            <a:ext cx="10317842" cy="4031873"/>
          </a:xfrm>
          <a:prstGeom prst="rect">
            <a:avLst/>
          </a:prstGeom>
          <a:noFill/>
        </p:spPr>
        <p:txBody>
          <a:bodyPr wrap="square" lIns="91440" tIns="45720" rIns="91440" bIns="45720" anchor="t">
            <a:spAutoFit/>
          </a:bodyPr>
          <a:lstStyle/>
          <a:p>
            <a:pPr marL="457200" indent="-457200">
              <a:buClr>
                <a:schemeClr val="bg2"/>
              </a:buClr>
              <a:buFont typeface="Arial" panose="020B0604020202020204" pitchFamily="34" charset="0"/>
              <a:buChar char="•"/>
            </a:pPr>
            <a:r>
              <a:rPr lang="es-ES" sz="3200" dirty="0">
                <a:solidFill>
                  <a:schemeClr val="bg2"/>
                </a:solidFill>
                <a:latin typeface="Calibri"/>
                <a:cs typeface="Calibri"/>
              </a:rPr>
              <a:t>¿En qué se diferencia el reprocesamiento de equipo médico y EPP en el contexto de la EVM de la manera en que se hace actualmente el reprocesamiento en su centro médico?</a:t>
            </a:r>
          </a:p>
          <a:p>
            <a:pPr marL="457200" indent="-457200">
              <a:buClr>
                <a:schemeClr val="accent2">
                  <a:lumMod val="60000"/>
                  <a:lumOff val="40000"/>
                </a:schemeClr>
              </a:buClr>
              <a:buFont typeface="Arial" panose="020B0604020202020204" pitchFamily="34" charset="0"/>
              <a:buChar char="•"/>
            </a:pPr>
            <a:endParaRPr lang="en-US" sz="3200" dirty="0">
              <a:solidFill>
                <a:schemeClr val="bg2"/>
              </a:solidFill>
              <a:latin typeface="Calibri"/>
              <a:cs typeface="Calibri"/>
            </a:endParaRPr>
          </a:p>
          <a:p>
            <a:pPr marL="457200" indent="-457200">
              <a:buClr>
                <a:schemeClr val="bg2"/>
              </a:buClr>
              <a:buFont typeface="Arial" panose="020B0604020202020204" pitchFamily="34" charset="0"/>
              <a:buChar char="•"/>
            </a:pPr>
            <a:r>
              <a:rPr lang="es-ES" sz="3200" dirty="0">
                <a:solidFill>
                  <a:schemeClr val="bg2"/>
                </a:solidFill>
                <a:latin typeface="Calibri"/>
                <a:cs typeface="Calibri"/>
              </a:rPr>
              <a:t>¿Qué dificultades podrían encontrar al tratar de reprocesar adecuadamente los artículos en su centro médico?</a:t>
            </a:r>
          </a:p>
        </p:txBody>
      </p:sp>
    </p:spTree>
    <p:extLst>
      <p:ext uri="{BB962C8B-B14F-4D97-AF65-F5344CB8AC3E}">
        <p14:creationId xmlns:p14="http://schemas.microsoft.com/office/powerpoint/2010/main" val="41910469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11B1FF-F520-40DD-95A1-B911A4657450}"/>
              </a:ext>
            </a:extLst>
          </p:cNvPr>
          <p:cNvSpPr>
            <a:spLocks noGrp="1"/>
          </p:cNvSpPr>
          <p:nvPr>
            <p:ph type="body" sz="quarter" idx="10"/>
          </p:nvPr>
        </p:nvSpPr>
        <p:spPr/>
        <p:txBody>
          <a:bodyPr>
            <a:normAutofit fontScale="85000" lnSpcReduction="10000"/>
          </a:bodyPr>
          <a:lstStyle/>
          <a:p>
            <a:r>
              <a:rPr lang="es-ES" sz="3200" dirty="0"/>
              <a:t>Algunos equipos médicos y EPP se pueden reutilizar de manera segura si están diseñados para ser reutilizados y se reprocesan adecuadamente.</a:t>
            </a:r>
          </a:p>
          <a:p>
            <a:pPr marL="0" indent="0" algn="ctr">
              <a:buNone/>
            </a:pPr>
            <a:endParaRPr lang="en-US" sz="3200" dirty="0"/>
          </a:p>
          <a:p>
            <a:r>
              <a:rPr lang="es-ES" sz="3200" dirty="0"/>
              <a:t>El reprocesamiento adecuado (limpieza + desinfección) ayuda a prevenir la propagación de la </a:t>
            </a:r>
            <a:r>
              <a:rPr lang="es-ES" sz="3200" dirty="0">
                <a:solidFill>
                  <a:srgbClr val="000000"/>
                </a:solidFill>
              </a:rPr>
              <a:t>EVM </a:t>
            </a:r>
            <a:r>
              <a:rPr lang="es-ES" sz="3200" dirty="0"/>
              <a:t>y los protege a</a:t>
            </a:r>
          </a:p>
          <a:p>
            <a:pPr marL="0" indent="0" algn="ctr">
              <a:buNone/>
            </a:pPr>
            <a:endParaRPr lang="en-US" sz="3600" dirty="0">
              <a:solidFill>
                <a:schemeClr val="accent5">
                  <a:lumMod val="75000"/>
                </a:schemeClr>
              </a:solidFill>
            </a:endParaRPr>
          </a:p>
          <a:p>
            <a:pPr marL="0" indent="0" algn="ctr">
              <a:buNone/>
            </a:pPr>
            <a:r>
              <a:rPr lang="es-ES" sz="3600" dirty="0">
                <a:solidFill>
                  <a:schemeClr val="accent5">
                    <a:lumMod val="75000"/>
                  </a:schemeClr>
                </a:solidFill>
              </a:rPr>
              <a:t>USTEDES</a:t>
            </a:r>
          </a:p>
          <a:p>
            <a:pPr marL="0" indent="0" algn="ctr">
              <a:buNone/>
            </a:pPr>
            <a:r>
              <a:rPr lang="es-ES" sz="3600" dirty="0">
                <a:solidFill>
                  <a:schemeClr val="accent5">
                    <a:lumMod val="75000"/>
                  </a:schemeClr>
                </a:solidFill>
              </a:rPr>
              <a:t>Sus pacientes y compañeros de trabajo</a:t>
            </a:r>
          </a:p>
          <a:p>
            <a:pPr marL="0" indent="0" algn="ctr">
              <a:buNone/>
            </a:pPr>
            <a:r>
              <a:rPr lang="es-ES" sz="3600" dirty="0">
                <a:solidFill>
                  <a:schemeClr val="accent5">
                    <a:lumMod val="75000"/>
                  </a:schemeClr>
                </a:solidFill>
              </a:rPr>
              <a:t>Su comunidad</a:t>
            </a:r>
          </a:p>
        </p:txBody>
      </p:sp>
      <p:sp>
        <p:nvSpPr>
          <p:cNvPr id="2" name="Title 1">
            <a:extLst>
              <a:ext uri="{FF2B5EF4-FFF2-40B4-BE49-F238E27FC236}">
                <a16:creationId xmlns:a16="http://schemas.microsoft.com/office/drawing/2014/main" id="{A2CB3404-28AD-4651-92EC-8A28796AF002}"/>
              </a:ext>
            </a:extLst>
          </p:cNvPr>
          <p:cNvSpPr>
            <a:spLocks noGrp="1"/>
          </p:cNvSpPr>
          <p:nvPr>
            <p:ph type="title"/>
          </p:nvPr>
        </p:nvSpPr>
        <p:spPr/>
        <p:txBody>
          <a:bodyPr/>
          <a:lstStyle/>
          <a:p>
            <a:r>
              <a:rPr lang="es-ES" sz="4000" dirty="0">
                <a:solidFill>
                  <a:schemeClr val="accent5">
                    <a:lumMod val="75000"/>
                  </a:schemeClr>
                </a:solidFill>
                <a:latin typeface="Calibri Light" panose="020F0302020204030204" pitchFamily="34" charset="0"/>
                <a:cs typeface="Calibri Light" panose="020F0302020204030204" pitchFamily="34" charset="0"/>
              </a:rPr>
              <a:t>Conclusiones clave</a:t>
            </a:r>
          </a:p>
        </p:txBody>
      </p:sp>
    </p:spTree>
    <p:extLst>
      <p:ext uri="{BB962C8B-B14F-4D97-AF65-F5344CB8AC3E}">
        <p14:creationId xmlns:p14="http://schemas.microsoft.com/office/powerpoint/2010/main" val="16230159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0B8A2-3471-86DE-EBC7-681C7C8AF65E}"/>
              </a:ext>
            </a:extLst>
          </p:cNvPr>
          <p:cNvSpPr>
            <a:spLocks noGrp="1"/>
          </p:cNvSpPr>
          <p:nvPr>
            <p:ph type="title" idx="4294967295"/>
          </p:nvPr>
        </p:nvSpPr>
        <p:spPr>
          <a:xfrm>
            <a:off x="470065" y="590756"/>
            <a:ext cx="10515600" cy="1325563"/>
          </a:xfrm>
          <a:prstGeom prst="rect">
            <a:avLst/>
          </a:prstGeom>
        </p:spPr>
        <p:txBody>
          <a:bodyPr/>
          <a:lstStyle/>
          <a:p>
            <a:pPr algn="l"/>
            <a:r>
              <a:rPr lang="en-US" sz="4000" b="1" dirty="0">
                <a:solidFill>
                  <a:schemeClr val="accent5">
                    <a:lumMod val="75000"/>
                  </a:schemeClr>
                </a:solidFill>
                <a:latin typeface="Calibri Light" panose="020F0302020204030204" pitchFamily="34" charset="0"/>
                <a:cs typeface="Calibri Light" panose="020F0302020204030204" pitchFamily="34" charset="0"/>
              </a:rPr>
              <a:t>Gracias</a:t>
            </a:r>
          </a:p>
        </p:txBody>
      </p:sp>
    </p:spTree>
    <p:extLst>
      <p:ext uri="{BB962C8B-B14F-4D97-AF65-F5344CB8AC3E}">
        <p14:creationId xmlns:p14="http://schemas.microsoft.com/office/powerpoint/2010/main" val="124397714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z="4000" dirty="0">
                <a:solidFill>
                  <a:schemeClr val="accent5">
                    <a:lumMod val="75000"/>
                  </a:schemeClr>
                </a:solidFill>
                <a:latin typeface="Calibri Light" panose="020F0302020204030204" pitchFamily="34" charset="0"/>
                <a:cs typeface="Calibri Light" panose="020F0302020204030204" pitchFamily="34" charset="0"/>
              </a:rPr>
              <a:t>Objetivos de aprendizaje</a:t>
            </a:r>
          </a:p>
        </p:txBody>
      </p:sp>
      <p:sp>
        <p:nvSpPr>
          <p:cNvPr id="3" name="Text Placeholder 2"/>
          <p:cNvSpPr>
            <a:spLocks noGrp="1"/>
          </p:cNvSpPr>
          <p:nvPr>
            <p:ph type="body" sz="quarter" idx="10"/>
          </p:nvPr>
        </p:nvSpPr>
        <p:spPr/>
        <p:txBody>
          <a:bodyPr/>
          <a:lstStyle/>
          <a:p>
            <a:pPr marL="0" indent="0">
              <a:buClrTx/>
              <a:buNone/>
            </a:pPr>
            <a:r>
              <a:rPr lang="es-ES" sz="2800" dirty="0">
                <a:solidFill>
                  <a:srgbClr val="000000"/>
                </a:solidFill>
                <a:latin typeface="Calibri"/>
                <a:cs typeface="Calibri"/>
              </a:rPr>
              <a:t>Después de esta presentación, los participantes podrán:</a:t>
            </a:r>
          </a:p>
          <a:p>
            <a:pPr marL="805180" lvl="1" indent="-457200">
              <a:spcBef>
                <a:spcPts val="1800"/>
              </a:spcBef>
              <a:buClr>
                <a:schemeClr val="accent2">
                  <a:lumMod val="60000"/>
                  <a:lumOff val="40000"/>
                </a:schemeClr>
              </a:buClr>
              <a:buFont typeface="Arial" panose="020B0604020202020204" pitchFamily="34" charset="0"/>
              <a:buChar char="•"/>
            </a:pPr>
            <a:r>
              <a:rPr lang="es-ES" sz="2800" dirty="0">
                <a:solidFill>
                  <a:srgbClr val="000000"/>
                </a:solidFill>
                <a:latin typeface="Calibri"/>
                <a:cs typeface="Calibri"/>
              </a:rPr>
              <a:t>Identificar los artículos que se pueden y los que no se pueden reprocesar.</a:t>
            </a:r>
          </a:p>
          <a:p>
            <a:pPr marL="805180" lvl="1" indent="-457200">
              <a:spcBef>
                <a:spcPts val="1800"/>
              </a:spcBef>
              <a:buClr>
                <a:schemeClr val="accent2">
                  <a:lumMod val="60000"/>
                  <a:lumOff val="40000"/>
                </a:schemeClr>
              </a:buClr>
              <a:buFont typeface="Arial" panose="020B0604020202020204" pitchFamily="34" charset="0"/>
              <a:buChar char="•"/>
            </a:pPr>
            <a:r>
              <a:rPr lang="es-ES" sz="2800" dirty="0">
                <a:solidFill>
                  <a:srgbClr val="000000"/>
                </a:solidFill>
                <a:latin typeface="Calibri"/>
                <a:cs typeface="Calibri"/>
              </a:rPr>
              <a:t>Explicar por qué es importante reprocesar adecuadamente el equipo médico y el equipo de protección personal (EPP) en el contexto de la EVM.</a:t>
            </a:r>
          </a:p>
          <a:p>
            <a:pPr marL="805180" lvl="1" indent="-457200">
              <a:spcBef>
                <a:spcPts val="1800"/>
              </a:spcBef>
              <a:buClr>
                <a:schemeClr val="accent2">
                  <a:lumMod val="60000"/>
                  <a:lumOff val="40000"/>
                </a:schemeClr>
              </a:buClr>
              <a:buFont typeface="Arial" panose="020B0604020202020204" pitchFamily="34" charset="0"/>
              <a:buChar char="•"/>
            </a:pPr>
            <a:r>
              <a:rPr lang="es-ES" sz="2800" dirty="0">
                <a:solidFill>
                  <a:srgbClr val="000000"/>
                </a:solidFill>
                <a:latin typeface="Calibri"/>
                <a:cs typeface="Calibri"/>
              </a:rPr>
              <a:t>Explicar qué medidas tomar y qué EPP usar al reprocesar el EPP.</a:t>
            </a:r>
          </a:p>
          <a:p>
            <a:pPr marL="805180" lvl="1" indent="-457200">
              <a:spcBef>
                <a:spcPts val="1800"/>
              </a:spcBef>
              <a:buClr>
                <a:srgbClr val="005DAA"/>
              </a:buClr>
            </a:pPr>
            <a:endParaRPr lang="en-US" sz="2800" dirty="0">
              <a:solidFill>
                <a:schemeClr val="accent4">
                  <a:lumMod val="50000"/>
                </a:schemeClr>
              </a:solidFill>
              <a:cs typeface="Calibri" panose="020F0502020204030204" pitchFamily="34" charset="0"/>
            </a:endParaRPr>
          </a:p>
          <a:p>
            <a:pPr marL="347345" lvl="1" indent="0">
              <a:buClr>
                <a:srgbClr val="005DAA"/>
              </a:buClr>
              <a:buNone/>
            </a:pPr>
            <a:endParaRPr lang="en-US" sz="2800" dirty="0">
              <a:solidFill>
                <a:schemeClr val="accent4">
                  <a:lumMod val="50000"/>
                </a:schemeClr>
              </a:solidFill>
              <a:cs typeface="Calibri" panose="020F0502020204030204" pitchFamily="34" charset="0"/>
            </a:endParaRPr>
          </a:p>
          <a:p>
            <a:pPr marL="804545" lvl="1" indent="-456565">
              <a:buClr>
                <a:srgbClr val="005DAA"/>
              </a:buClr>
              <a:buFont typeface="+mj-lt"/>
              <a:buAutoNum type="arabicPeriod"/>
            </a:pPr>
            <a:endParaRPr lang="en-US" sz="2400" dirty="0">
              <a:solidFill>
                <a:schemeClr val="accent4">
                  <a:lumMod val="50000"/>
                </a:schemeClr>
              </a:solidFill>
              <a:cs typeface="Calibri" panose="020F0502020204030204" pitchFamily="34" charset="0"/>
            </a:endParaRPr>
          </a:p>
        </p:txBody>
      </p:sp>
    </p:spTree>
    <p:extLst>
      <p:ext uri="{BB962C8B-B14F-4D97-AF65-F5344CB8AC3E}">
        <p14:creationId xmlns:p14="http://schemas.microsoft.com/office/powerpoint/2010/main" val="173810830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452439" y="438022"/>
            <a:ext cx="11059884" cy="1162051"/>
          </a:xfrm>
          <a:prstGeom prst="rect">
            <a:avLst/>
          </a:prstGeom>
        </p:spPr>
        <p:txBody>
          <a:bodyPr vert="horz" lIns="91440" tIns="45720" rIns="91440" bIns="45720" rtlCol="0" anchor="b">
            <a:normAutofit fontScale="90000"/>
          </a:bodyPr>
          <a:lstStyle/>
          <a:p>
            <a:pPr algn="l"/>
            <a:r>
              <a:rPr lang="es-ES" sz="4400" b="1">
                <a:solidFill>
                  <a:schemeClr val="bg2"/>
                </a:solidFill>
                <a:latin typeface="Calibri Light" panose="020F0302020204030204" pitchFamily="34" charset="0"/>
                <a:cs typeface="Calibri Light" panose="020F0302020204030204" pitchFamily="34" charset="0"/>
              </a:rPr>
              <a:t>¿Cuáles de estos artículos podrían reutilizarse de manera segura una vez se limpien y desinfecten? </a:t>
            </a:r>
          </a:p>
        </p:txBody>
      </p:sp>
      <p:sp>
        <p:nvSpPr>
          <p:cNvPr id="5" name="TextBox 4">
            <a:extLst>
              <a:ext uri="{FF2B5EF4-FFF2-40B4-BE49-F238E27FC236}">
                <a16:creationId xmlns:a16="http://schemas.microsoft.com/office/drawing/2014/main" id="{9747E300-8B85-43B8-8237-F0D7F15BCC92}"/>
              </a:ext>
            </a:extLst>
          </p:cNvPr>
          <p:cNvSpPr txBox="1"/>
          <p:nvPr/>
        </p:nvSpPr>
        <p:spPr>
          <a:xfrm>
            <a:off x="799877" y="2124786"/>
            <a:ext cx="5296123" cy="4093428"/>
          </a:xfrm>
          <a:prstGeom prst="rect">
            <a:avLst/>
          </a:prstGeom>
          <a:noFill/>
        </p:spPr>
        <p:txBody>
          <a:bodyPr wrap="square">
            <a:spAutoFit/>
          </a:bodyPr>
          <a:lstStyle/>
          <a:p>
            <a:pPr marL="571500" indent="-571500">
              <a:spcBef>
                <a:spcPts val="1200"/>
              </a:spcBef>
              <a:buClr>
                <a:schemeClr val="bg2"/>
              </a:buClr>
              <a:buFont typeface="Wingdings" panose="05000000000000000000" pitchFamily="2" charset="2"/>
              <a:buChar char="q"/>
            </a:pPr>
            <a:r>
              <a:rPr lang="es-ES" sz="3600">
                <a:solidFill>
                  <a:schemeClr val="bg2"/>
                </a:solidFill>
                <a:latin typeface="Calibri"/>
                <a:cs typeface="Calibri"/>
              </a:rPr>
              <a:t>Mascarilla de papel </a:t>
            </a:r>
          </a:p>
          <a:p>
            <a:pPr marL="571500" indent="-571500">
              <a:spcBef>
                <a:spcPts val="1200"/>
              </a:spcBef>
              <a:buClr>
                <a:schemeClr val="bg2"/>
              </a:buClr>
              <a:buFont typeface="Wingdings" panose="05000000000000000000" pitchFamily="2" charset="2"/>
              <a:buChar char="q"/>
            </a:pPr>
            <a:r>
              <a:rPr lang="es-ES" sz="3600">
                <a:solidFill>
                  <a:schemeClr val="bg2"/>
                </a:solidFill>
                <a:latin typeface="Calibri"/>
                <a:cs typeface="Calibri"/>
              </a:rPr>
              <a:t>Jeringa </a:t>
            </a:r>
          </a:p>
          <a:p>
            <a:pPr marL="571500" indent="-571500">
              <a:spcBef>
                <a:spcPts val="1200"/>
              </a:spcBef>
              <a:buClr>
                <a:schemeClr val="bg2"/>
              </a:buClr>
              <a:buFont typeface="Wingdings" panose="05000000000000000000" pitchFamily="2" charset="2"/>
              <a:buChar char="q"/>
            </a:pPr>
            <a:r>
              <a:rPr lang="es-ES" sz="3600">
                <a:solidFill>
                  <a:schemeClr val="bg2"/>
                </a:solidFill>
              </a:rPr>
              <a:t>Termómetro</a:t>
            </a:r>
          </a:p>
          <a:p>
            <a:pPr marL="571500" indent="-571500">
              <a:spcBef>
                <a:spcPts val="1200"/>
              </a:spcBef>
              <a:buClr>
                <a:schemeClr val="bg2"/>
              </a:buClr>
              <a:buFont typeface="Wingdings" panose="05000000000000000000" pitchFamily="2" charset="2"/>
              <a:buChar char="q"/>
            </a:pPr>
            <a:r>
              <a:rPr lang="es-ES" sz="3600">
                <a:solidFill>
                  <a:schemeClr val="bg2"/>
                </a:solidFill>
              </a:rPr>
              <a:t>Botas de goma</a:t>
            </a:r>
          </a:p>
          <a:p>
            <a:pPr marL="571500" indent="-571500">
              <a:spcBef>
                <a:spcPts val="1200"/>
              </a:spcBef>
              <a:buClr>
                <a:schemeClr val="bg2"/>
              </a:buClr>
              <a:buFont typeface="Wingdings" panose="05000000000000000000" pitchFamily="2" charset="2"/>
              <a:buChar char="q"/>
            </a:pPr>
            <a:r>
              <a:rPr lang="es-ES" sz="3600">
                <a:solidFill>
                  <a:schemeClr val="bg2"/>
                </a:solidFill>
              </a:rPr>
              <a:t>Gafas protectoras</a:t>
            </a:r>
          </a:p>
          <a:p>
            <a:pPr>
              <a:buClr>
                <a:schemeClr val="accent2">
                  <a:lumMod val="60000"/>
                  <a:lumOff val="40000"/>
                </a:schemeClr>
              </a:buClr>
            </a:pPr>
            <a:endParaRPr lang="en-US" sz="4000" dirty="0">
              <a:solidFill>
                <a:schemeClr val="bg2"/>
              </a:solidFill>
            </a:endParaRPr>
          </a:p>
        </p:txBody>
      </p:sp>
    </p:spTree>
    <p:extLst>
      <p:ext uri="{BB962C8B-B14F-4D97-AF65-F5344CB8AC3E}">
        <p14:creationId xmlns:p14="http://schemas.microsoft.com/office/powerpoint/2010/main" val="164828435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295277" y="443268"/>
            <a:ext cx="11059884" cy="1162051"/>
          </a:xfrm>
          <a:prstGeom prst="rect">
            <a:avLst/>
          </a:prstGeom>
        </p:spPr>
        <p:txBody>
          <a:bodyPr vert="horz" lIns="91440" tIns="45720" rIns="91440" bIns="45720" rtlCol="0" anchor="b">
            <a:normAutofit fontScale="90000"/>
          </a:bodyPr>
          <a:lstStyle/>
          <a:p>
            <a:pPr algn="l"/>
            <a:r>
              <a:rPr lang="es-ES" sz="4400" b="1">
                <a:solidFill>
                  <a:schemeClr val="bg2"/>
                </a:solidFill>
                <a:latin typeface="Calibri Light" panose="020F0302020204030204" pitchFamily="34" charset="0"/>
                <a:cs typeface="Calibri Light" panose="020F0302020204030204" pitchFamily="34" charset="0"/>
              </a:rPr>
              <a:t>¿Cuáles de estos artículos podrían reutilizarse de manera segura una vez se limpien y desinfecten? </a:t>
            </a:r>
          </a:p>
        </p:txBody>
      </p:sp>
      <p:sp>
        <p:nvSpPr>
          <p:cNvPr id="5" name="TextBox 4">
            <a:extLst>
              <a:ext uri="{FF2B5EF4-FFF2-40B4-BE49-F238E27FC236}">
                <a16:creationId xmlns:a16="http://schemas.microsoft.com/office/drawing/2014/main" id="{9747E300-8B85-43B8-8237-F0D7F15BCC92}"/>
              </a:ext>
            </a:extLst>
          </p:cNvPr>
          <p:cNvSpPr txBox="1"/>
          <p:nvPr/>
        </p:nvSpPr>
        <p:spPr>
          <a:xfrm>
            <a:off x="784217" y="2181687"/>
            <a:ext cx="5296123" cy="4093428"/>
          </a:xfrm>
          <a:prstGeom prst="rect">
            <a:avLst/>
          </a:prstGeom>
          <a:noFill/>
        </p:spPr>
        <p:txBody>
          <a:bodyPr wrap="square">
            <a:spAutoFit/>
          </a:bodyPr>
          <a:lstStyle/>
          <a:p>
            <a:pPr marL="571500" indent="-571500">
              <a:spcBef>
                <a:spcPts val="1200"/>
              </a:spcBef>
              <a:buFont typeface="Wingdings" panose="05000000000000000000" pitchFamily="2" charset="2"/>
              <a:buChar char="q"/>
            </a:pPr>
            <a:r>
              <a:rPr lang="es-ES" sz="3600">
                <a:solidFill>
                  <a:schemeClr val="bg2"/>
                </a:solidFill>
                <a:latin typeface="Calibri"/>
                <a:cs typeface="Calibri"/>
              </a:rPr>
              <a:t>Mascarilla de papel </a:t>
            </a:r>
          </a:p>
          <a:p>
            <a:pPr marL="571500" indent="-571500">
              <a:spcBef>
                <a:spcPts val="1200"/>
              </a:spcBef>
              <a:buFont typeface="Wingdings" panose="05000000000000000000" pitchFamily="2" charset="2"/>
              <a:buChar char="q"/>
            </a:pPr>
            <a:r>
              <a:rPr lang="es-ES" sz="3600">
                <a:solidFill>
                  <a:schemeClr val="bg2"/>
                </a:solidFill>
                <a:latin typeface="Calibri"/>
                <a:cs typeface="Calibri"/>
              </a:rPr>
              <a:t>Jeringa </a:t>
            </a:r>
          </a:p>
          <a:p>
            <a:pPr marL="571500" indent="-571500">
              <a:spcBef>
                <a:spcPts val="1200"/>
              </a:spcBef>
              <a:buFont typeface="Wingdings" panose="05000000000000000000" pitchFamily="2" charset="2"/>
              <a:buChar char="q"/>
            </a:pPr>
            <a:r>
              <a:rPr lang="es-ES" sz="3600">
                <a:solidFill>
                  <a:schemeClr val="bg2"/>
                </a:solidFill>
              </a:rPr>
              <a:t>Termómetro</a:t>
            </a:r>
          </a:p>
          <a:p>
            <a:pPr marL="571500" indent="-571500">
              <a:spcBef>
                <a:spcPts val="1200"/>
              </a:spcBef>
              <a:buFont typeface="Wingdings" panose="05000000000000000000" pitchFamily="2" charset="2"/>
              <a:buChar char="q"/>
            </a:pPr>
            <a:r>
              <a:rPr lang="es-ES" sz="3600">
                <a:solidFill>
                  <a:schemeClr val="bg2"/>
                </a:solidFill>
              </a:rPr>
              <a:t>Botas de goma</a:t>
            </a:r>
          </a:p>
          <a:p>
            <a:pPr marL="571500" indent="-571500">
              <a:spcBef>
                <a:spcPts val="1200"/>
              </a:spcBef>
              <a:buFont typeface="Wingdings" panose="05000000000000000000" pitchFamily="2" charset="2"/>
              <a:buChar char="q"/>
            </a:pPr>
            <a:r>
              <a:rPr lang="es-ES" sz="3600">
                <a:solidFill>
                  <a:schemeClr val="bg2"/>
                </a:solidFill>
              </a:rPr>
              <a:t>Gafas protectoras</a:t>
            </a:r>
          </a:p>
          <a:p>
            <a:endParaRPr lang="en-US" sz="4000" dirty="0">
              <a:solidFill>
                <a:schemeClr val="bg2"/>
              </a:solidFill>
            </a:endParaRPr>
          </a:p>
        </p:txBody>
      </p:sp>
      <p:pic>
        <p:nvPicPr>
          <p:cNvPr id="6" name="Graphic 5" descr="Marca de verificación de color sólido">
            <a:extLst>
              <a:ext uri="{FF2B5EF4-FFF2-40B4-BE49-F238E27FC236}">
                <a16:creationId xmlns:a16="http://schemas.microsoft.com/office/drawing/2014/main" id="{A4927939-DE99-4227-A591-151F167DD0E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4217" y="3534722"/>
            <a:ext cx="589642" cy="589642"/>
          </a:xfrm>
          <a:prstGeom prst="rect">
            <a:avLst/>
          </a:prstGeom>
        </p:spPr>
      </p:pic>
      <p:pic>
        <p:nvPicPr>
          <p:cNvPr id="7" name="Graphic 6" descr="Marca de verificación de color sólido">
            <a:extLst>
              <a:ext uri="{FF2B5EF4-FFF2-40B4-BE49-F238E27FC236}">
                <a16:creationId xmlns:a16="http://schemas.microsoft.com/office/drawing/2014/main" id="{EF1E17D4-0872-464B-91BF-E9438E497D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3818" y="4228401"/>
            <a:ext cx="589642" cy="589642"/>
          </a:xfrm>
          <a:prstGeom prst="rect">
            <a:avLst/>
          </a:prstGeom>
        </p:spPr>
      </p:pic>
      <p:pic>
        <p:nvPicPr>
          <p:cNvPr id="8" name="Graphic 7" descr="Marca de verificación de color sólido">
            <a:extLst>
              <a:ext uri="{FF2B5EF4-FFF2-40B4-BE49-F238E27FC236}">
                <a16:creationId xmlns:a16="http://schemas.microsoft.com/office/drawing/2014/main" id="{D898FC3D-5591-4DF3-A113-7853A87FF1A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3818" y="4818043"/>
            <a:ext cx="589642" cy="589642"/>
          </a:xfrm>
          <a:prstGeom prst="rect">
            <a:avLst/>
          </a:prstGeom>
        </p:spPr>
      </p:pic>
    </p:spTree>
    <p:extLst>
      <p:ext uri="{BB962C8B-B14F-4D97-AF65-F5344CB8AC3E}">
        <p14:creationId xmlns:p14="http://schemas.microsoft.com/office/powerpoint/2010/main" val="64627025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68D39-3885-4B28-9BE0-A6D1EBD14E94}"/>
              </a:ext>
            </a:extLst>
          </p:cNvPr>
          <p:cNvSpPr>
            <a:spLocks noGrp="1"/>
          </p:cNvSpPr>
          <p:nvPr>
            <p:ph type="title"/>
          </p:nvPr>
        </p:nvSpPr>
        <p:spPr>
          <a:xfrm>
            <a:off x="477520" y="4601529"/>
            <a:ext cx="10972800" cy="1143000"/>
          </a:xfrm>
        </p:spPr>
        <p:txBody>
          <a:bodyPr/>
          <a:lstStyle/>
          <a:p>
            <a:r>
              <a:rPr lang="es-ES" sz="4000" dirty="0">
                <a:solidFill>
                  <a:schemeClr val="accent5">
                    <a:lumMod val="75000"/>
                  </a:schemeClr>
                </a:solidFill>
                <a:latin typeface="Calibri Light" panose="020F0302020204030204" pitchFamily="34" charset="0"/>
                <a:cs typeface="Calibri Light" panose="020F0302020204030204" pitchFamily="34" charset="0"/>
              </a:rPr>
              <a:t>Reprocesar el equipo médico y el EPP</a:t>
            </a:r>
          </a:p>
        </p:txBody>
      </p:sp>
    </p:spTree>
    <p:extLst>
      <p:ext uri="{BB962C8B-B14F-4D97-AF65-F5344CB8AC3E}">
        <p14:creationId xmlns:p14="http://schemas.microsoft.com/office/powerpoint/2010/main" val="17267262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10694-DAA4-47B3-8493-F7818B9F05A7}"/>
              </a:ext>
            </a:extLst>
          </p:cNvPr>
          <p:cNvSpPr>
            <a:spLocks noGrp="1"/>
          </p:cNvSpPr>
          <p:nvPr>
            <p:ph type="title"/>
          </p:nvPr>
        </p:nvSpPr>
        <p:spPr/>
        <p:txBody>
          <a:bodyPr/>
          <a:lstStyle/>
          <a:p>
            <a:r>
              <a:rPr lang="es-ES" sz="4000" dirty="0">
                <a:solidFill>
                  <a:schemeClr val="accent5">
                    <a:lumMod val="75000"/>
                  </a:schemeClr>
                </a:solidFill>
                <a:latin typeface="Calibri Light" panose="020F0302020204030204" pitchFamily="34" charset="0"/>
                <a:cs typeface="Calibri Light" panose="020F0302020204030204" pitchFamily="34" charset="0"/>
              </a:rPr>
              <a:t>Definición: Reprocesar</a:t>
            </a:r>
          </a:p>
        </p:txBody>
      </p:sp>
      <p:sp>
        <p:nvSpPr>
          <p:cNvPr id="4" name="Text Placeholder 2">
            <a:extLst>
              <a:ext uri="{FF2B5EF4-FFF2-40B4-BE49-F238E27FC236}">
                <a16:creationId xmlns:a16="http://schemas.microsoft.com/office/drawing/2014/main" id="{ACF3EEE2-AB21-4044-AD96-FB3B21DD1278}"/>
              </a:ext>
            </a:extLst>
          </p:cNvPr>
          <p:cNvSpPr txBox="1">
            <a:spLocks/>
          </p:cNvSpPr>
          <p:nvPr/>
        </p:nvSpPr>
        <p:spPr bwMode="auto">
          <a:xfrm>
            <a:off x="609600" y="1637725"/>
            <a:ext cx="10226040" cy="3833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265" indent="-342265">
              <a:buClr>
                <a:schemeClr val="accent2">
                  <a:lumMod val="60000"/>
                  <a:lumOff val="40000"/>
                </a:schemeClr>
              </a:buClr>
              <a:buFont typeface="Arial" panose="020B0604020202020204" pitchFamily="34" charset="0"/>
              <a:buChar char="•"/>
            </a:pPr>
            <a:r>
              <a:rPr lang="es-ES" sz="3200" dirty="0">
                <a:solidFill>
                  <a:srgbClr val="000000"/>
                </a:solidFill>
                <a:latin typeface="Calibri"/>
                <a:cs typeface="Calibri"/>
              </a:rPr>
              <a:t>Reprocesar (a veces llamado descontaminar) el equipo médico y el EPP es el </a:t>
            </a:r>
            <a:r>
              <a:rPr lang="es-ES" sz="3200" b="1" dirty="0">
                <a:solidFill>
                  <a:schemeClr val="accent5">
                    <a:lumMod val="75000"/>
                  </a:schemeClr>
                </a:solidFill>
                <a:latin typeface="Calibri"/>
                <a:cs typeface="Calibri"/>
              </a:rPr>
              <a:t>proceso de hacer que el equipo médico y el EPP reutilizables sean seguros para volver a usarlos.</a:t>
            </a:r>
          </a:p>
          <a:p>
            <a:pPr>
              <a:buClr>
                <a:schemeClr val="accent2">
                  <a:lumMod val="60000"/>
                  <a:lumOff val="40000"/>
                </a:schemeClr>
              </a:buClr>
              <a:buFont typeface="Arial" panose="020B0604020202020204" pitchFamily="34" charset="0"/>
              <a:buChar char="•"/>
            </a:pPr>
            <a:endParaRPr lang="en-US" sz="3200" b="1" dirty="0">
              <a:solidFill>
                <a:srgbClr val="000000"/>
              </a:solidFill>
              <a:latin typeface="Calibri"/>
              <a:cs typeface="Calibri"/>
            </a:endParaRPr>
          </a:p>
          <a:p>
            <a:pPr>
              <a:buClr>
                <a:schemeClr val="accent2">
                  <a:lumMod val="60000"/>
                  <a:lumOff val="40000"/>
                </a:schemeClr>
              </a:buClr>
              <a:buFont typeface="Arial" panose="020B0604020202020204" pitchFamily="34" charset="0"/>
              <a:buChar char="•"/>
            </a:pPr>
            <a:r>
              <a:rPr lang="es-ES" sz="3200" dirty="0">
                <a:solidFill>
                  <a:srgbClr val="000000"/>
                </a:solidFill>
              </a:rPr>
              <a:t>Reprocesar = limpiar + desinfectar</a:t>
            </a:r>
          </a:p>
          <a:p>
            <a:endParaRPr lang="en-US" sz="2400" b="1" dirty="0">
              <a:solidFill>
                <a:srgbClr val="0039A6"/>
              </a:solidFill>
              <a:latin typeface="Calibri"/>
              <a:cs typeface="Calibri"/>
            </a:endParaRPr>
          </a:p>
          <a:p>
            <a:endParaRPr lang="en-US" sz="2800" dirty="0">
              <a:solidFill>
                <a:schemeClr val="accent4">
                  <a:lumMod val="50000"/>
                </a:schemeClr>
              </a:solidFill>
              <a:latin typeface="Calibri"/>
              <a:cs typeface="Calibri"/>
            </a:endParaRPr>
          </a:p>
          <a:p>
            <a:pPr marL="0" indent="0">
              <a:buNone/>
            </a:pPr>
            <a:endParaRPr lang="en-US" altLang="ja-JP" sz="2400" b="1" dirty="0">
              <a:solidFill>
                <a:schemeClr val="accent6">
                  <a:lumMod val="75000"/>
                  <a:lumOff val="25000"/>
                </a:schemeClr>
              </a:solidFill>
              <a:latin typeface="Calibri"/>
              <a:ea typeface="ＭＳ Ｐゴシック"/>
              <a:cs typeface="Calibri"/>
            </a:endParaRPr>
          </a:p>
          <a:p>
            <a:endParaRPr lang="en-US" altLang="ja-JP" dirty="0">
              <a:solidFill>
                <a:schemeClr val="accent4">
                  <a:lumMod val="50000"/>
                </a:schemeClr>
              </a:solidFill>
              <a:latin typeface="Calibri"/>
              <a:ea typeface="ＭＳ Ｐゴシック"/>
              <a:cs typeface="Calibri"/>
            </a:endParaRPr>
          </a:p>
        </p:txBody>
      </p:sp>
    </p:spTree>
    <p:extLst>
      <p:ext uri="{BB962C8B-B14F-4D97-AF65-F5344CB8AC3E}">
        <p14:creationId xmlns:p14="http://schemas.microsoft.com/office/powerpoint/2010/main" val="215467154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765BB-1711-4677-A18C-40B7954E7813}"/>
              </a:ext>
            </a:extLst>
          </p:cNvPr>
          <p:cNvSpPr>
            <a:spLocks noGrp="1"/>
          </p:cNvSpPr>
          <p:nvPr>
            <p:ph type="title"/>
          </p:nvPr>
        </p:nvSpPr>
        <p:spPr/>
        <p:txBody>
          <a:bodyPr lIns="91440" tIns="45720" rIns="91440" bIns="45720" anchor="b" anchorCtr="0"/>
          <a:lstStyle/>
          <a:p>
            <a:r>
              <a:rPr lang="es-ES" sz="4000" dirty="0">
                <a:solidFill>
                  <a:schemeClr val="accent5">
                    <a:lumMod val="75000"/>
                  </a:schemeClr>
                </a:solidFill>
                <a:latin typeface="Calibri Light"/>
                <a:cs typeface="Calibri Light"/>
              </a:rPr>
              <a:t>¿Por qué es importante reprocesar?</a:t>
            </a:r>
          </a:p>
        </p:txBody>
      </p:sp>
      <p:sp>
        <p:nvSpPr>
          <p:cNvPr id="3" name="Text Placeholder 2">
            <a:extLst>
              <a:ext uri="{FF2B5EF4-FFF2-40B4-BE49-F238E27FC236}">
                <a16:creationId xmlns:a16="http://schemas.microsoft.com/office/drawing/2014/main" id="{6D52369E-DBAE-4563-A98D-8074A1F68AAA}"/>
              </a:ext>
            </a:extLst>
          </p:cNvPr>
          <p:cNvSpPr>
            <a:spLocks noGrp="1"/>
          </p:cNvSpPr>
          <p:nvPr>
            <p:ph type="body" sz="quarter" idx="10"/>
          </p:nvPr>
        </p:nvSpPr>
        <p:spPr>
          <a:xfrm>
            <a:off x="609600" y="1549964"/>
            <a:ext cx="10972800" cy="4469836"/>
          </a:xfrm>
        </p:spPr>
        <p:txBody>
          <a:bodyPr/>
          <a:lstStyle/>
          <a:p>
            <a:pPr>
              <a:lnSpc>
                <a:spcPct val="100000"/>
              </a:lnSpc>
              <a:spcBef>
                <a:spcPts val="1800"/>
              </a:spcBef>
            </a:pPr>
            <a:r>
              <a:rPr lang="es-ES" sz="3000" b="1" dirty="0">
                <a:solidFill>
                  <a:srgbClr val="000000"/>
                </a:solidFill>
                <a:latin typeface="Calibri"/>
                <a:ea typeface="ＭＳ Ｐゴシック"/>
                <a:cs typeface="Calibri"/>
              </a:rPr>
              <a:t>El virus de Marburgo puede vivir/persistir en el equipo médico </a:t>
            </a:r>
            <a:r>
              <a:rPr lang="es-ES" sz="3000" dirty="0">
                <a:solidFill>
                  <a:srgbClr val="000000"/>
                </a:solidFill>
                <a:latin typeface="Calibri"/>
                <a:ea typeface="ＭＳ Ｐゴシック"/>
                <a:cs typeface="Calibri"/>
              </a:rPr>
              <a:t>(termómetros, instrumentos quirúrgicos, etc.) </a:t>
            </a:r>
            <a:r>
              <a:rPr lang="es-ES" sz="3000" b="1" dirty="0">
                <a:solidFill>
                  <a:srgbClr val="000000"/>
                </a:solidFill>
                <a:latin typeface="Calibri"/>
                <a:ea typeface="ＭＳ Ｐゴシック"/>
                <a:cs typeface="Calibri"/>
              </a:rPr>
              <a:t>y el EPP usado</a:t>
            </a:r>
            <a:r>
              <a:rPr lang="es-ES" sz="3000" dirty="0">
                <a:solidFill>
                  <a:srgbClr val="000000"/>
                </a:solidFill>
                <a:latin typeface="Calibri"/>
                <a:ea typeface="ＭＳ Ｐゴシック"/>
                <a:cs typeface="Calibri"/>
              </a:rPr>
              <a:t>.</a:t>
            </a:r>
          </a:p>
          <a:p>
            <a:pPr>
              <a:lnSpc>
                <a:spcPct val="100000"/>
              </a:lnSpc>
              <a:spcBef>
                <a:spcPts val="1800"/>
              </a:spcBef>
            </a:pPr>
            <a:r>
              <a:rPr lang="es-ES" sz="3000" dirty="0">
                <a:solidFill>
                  <a:srgbClr val="000000"/>
                </a:solidFill>
                <a:latin typeface="Calibri"/>
                <a:ea typeface="ＭＳ Ｐゴシック"/>
                <a:cs typeface="Calibri"/>
              </a:rPr>
              <a:t>El reprocesamiento inadecuado del equipo médico y el EPP puede contribuir a la propagación de la EVM en los centros médicos. Eso los pone en riesgo a ustedes, a otros miembros del personal y a los pacientes.</a:t>
            </a:r>
          </a:p>
          <a:p>
            <a:pPr>
              <a:lnSpc>
                <a:spcPct val="100000"/>
              </a:lnSpc>
              <a:spcBef>
                <a:spcPts val="1800"/>
              </a:spcBef>
            </a:pPr>
            <a:r>
              <a:rPr lang="es-ES" sz="3000" dirty="0">
                <a:solidFill>
                  <a:srgbClr val="000000"/>
                </a:solidFill>
                <a:latin typeface="Calibri"/>
                <a:ea typeface="ＭＳ Ｐゴシック"/>
                <a:cs typeface="Calibri"/>
              </a:rPr>
              <a:t>El reprocesamiento adecuado los mantiene seguros a ustedes, a otras personas en su centro de atención médica y a su comunidad. </a:t>
            </a:r>
          </a:p>
        </p:txBody>
      </p:sp>
    </p:spTree>
    <p:extLst>
      <p:ext uri="{BB962C8B-B14F-4D97-AF65-F5344CB8AC3E}">
        <p14:creationId xmlns:p14="http://schemas.microsoft.com/office/powerpoint/2010/main" val="255240570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10694-DAA4-47B3-8493-F7818B9F05A7}"/>
              </a:ext>
            </a:extLst>
          </p:cNvPr>
          <p:cNvSpPr>
            <a:spLocks noGrp="1"/>
          </p:cNvSpPr>
          <p:nvPr>
            <p:ph type="title"/>
          </p:nvPr>
        </p:nvSpPr>
        <p:spPr/>
        <p:txBody>
          <a:bodyPr/>
          <a:lstStyle/>
          <a:p>
            <a:r>
              <a:rPr lang="es-ES" sz="4000" dirty="0">
                <a:solidFill>
                  <a:schemeClr val="accent5">
                    <a:lumMod val="75000"/>
                  </a:schemeClr>
                </a:solidFill>
                <a:latin typeface="Calibri Light" panose="020F0302020204030204" pitchFamily="34" charset="0"/>
                <a:cs typeface="Calibri Light" panose="020F0302020204030204" pitchFamily="34" charset="0"/>
              </a:rPr>
              <a:t>Cuándo reprocesar</a:t>
            </a:r>
          </a:p>
        </p:txBody>
      </p:sp>
      <p:sp>
        <p:nvSpPr>
          <p:cNvPr id="4" name="Text Placeholder 2">
            <a:extLst>
              <a:ext uri="{FF2B5EF4-FFF2-40B4-BE49-F238E27FC236}">
                <a16:creationId xmlns:a16="http://schemas.microsoft.com/office/drawing/2014/main" id="{ACF3EEE2-AB21-4044-AD96-FB3B21DD1278}"/>
              </a:ext>
            </a:extLst>
          </p:cNvPr>
          <p:cNvSpPr txBox="1">
            <a:spLocks/>
          </p:cNvSpPr>
          <p:nvPr/>
        </p:nvSpPr>
        <p:spPr bwMode="auto">
          <a:xfrm>
            <a:off x="609600" y="1393404"/>
            <a:ext cx="10882563" cy="5464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buNone/>
            </a:pPr>
            <a:r>
              <a:rPr lang="es-ES" sz="2800" dirty="0">
                <a:solidFill>
                  <a:srgbClr val="000000"/>
                </a:solidFill>
                <a:latin typeface="Calibri"/>
                <a:cs typeface="Calibri"/>
              </a:rPr>
              <a:t>El equipo se reprocesa según la </a:t>
            </a:r>
            <a:r>
              <a:rPr lang="es-ES" sz="2800" b="1" dirty="0">
                <a:solidFill>
                  <a:srgbClr val="000000"/>
                </a:solidFill>
                <a:latin typeface="Calibri"/>
                <a:cs typeface="Calibri"/>
              </a:rPr>
              <a:t>categoría de equipo médico y las instrucciones del fabricante para reprocesar</a:t>
            </a:r>
          </a:p>
          <a:p>
            <a:pPr>
              <a:spcBef>
                <a:spcPts val="1800"/>
              </a:spcBef>
              <a:buClr>
                <a:schemeClr val="accent2">
                  <a:lumMod val="60000"/>
                  <a:lumOff val="40000"/>
                </a:schemeClr>
              </a:buClr>
              <a:buFont typeface="Arial" panose="020B0604020202020204" pitchFamily="34" charset="0"/>
              <a:buChar char="•"/>
            </a:pPr>
            <a:r>
              <a:rPr lang="es-ES" sz="2800" dirty="0">
                <a:solidFill>
                  <a:srgbClr val="000000"/>
                </a:solidFill>
                <a:latin typeface="Calibri"/>
                <a:ea typeface="ＭＳ Ｐゴシック"/>
                <a:cs typeface="Calibri"/>
              </a:rPr>
              <a:t>El equipo médico y EPP de un solo uso (agujas, mascarillas de papel) </a:t>
            </a:r>
            <a:r>
              <a:rPr lang="es-ES" sz="2800" b="1" dirty="0">
                <a:solidFill>
                  <a:srgbClr val="000000"/>
                </a:solidFill>
                <a:latin typeface="Calibri"/>
                <a:ea typeface="ＭＳ Ｐゴシック"/>
                <a:cs typeface="Calibri"/>
              </a:rPr>
              <a:t>no</a:t>
            </a:r>
            <a:r>
              <a:rPr lang="es-ES" sz="2800" dirty="0">
                <a:solidFill>
                  <a:srgbClr val="000000"/>
                </a:solidFill>
                <a:latin typeface="Calibri"/>
                <a:ea typeface="ＭＳ Ｐゴシック"/>
                <a:cs typeface="Calibri"/>
              </a:rPr>
              <a:t> están fabricados para ser reprocesados</a:t>
            </a:r>
          </a:p>
          <a:p>
            <a:pPr lvl="1">
              <a:spcBef>
                <a:spcPts val="600"/>
              </a:spcBef>
              <a:buClr>
                <a:schemeClr val="accent2">
                  <a:lumMod val="60000"/>
                  <a:lumOff val="40000"/>
                </a:schemeClr>
              </a:buClr>
            </a:pPr>
            <a:r>
              <a:rPr lang="es-ES" sz="2600" dirty="0">
                <a:solidFill>
                  <a:srgbClr val="000000"/>
                </a:solidFill>
                <a:latin typeface="Calibri"/>
                <a:ea typeface="ＭＳ Ｐゴシック"/>
                <a:cs typeface="Calibri"/>
              </a:rPr>
              <a:t>El reprocesamiento puede comprometer la integridad del instrumento o equipo</a:t>
            </a:r>
          </a:p>
          <a:p>
            <a:pPr>
              <a:spcBef>
                <a:spcPts val="1800"/>
              </a:spcBef>
              <a:buClr>
                <a:schemeClr val="accent2">
                  <a:lumMod val="60000"/>
                  <a:lumOff val="40000"/>
                </a:schemeClr>
              </a:buClr>
              <a:buFont typeface="Arial" panose="020B0604020202020204" pitchFamily="34" charset="0"/>
              <a:buChar char="•"/>
            </a:pPr>
            <a:r>
              <a:rPr lang="es-ES" sz="2800" dirty="0">
                <a:solidFill>
                  <a:srgbClr val="000000"/>
                </a:solidFill>
              </a:rPr>
              <a:t>Los instrumentos o equipo reutilizables (estetoscopios, termómetros) se pueden reprocesar </a:t>
            </a:r>
          </a:p>
          <a:p>
            <a:pPr>
              <a:spcBef>
                <a:spcPts val="1800"/>
              </a:spcBef>
              <a:buClr>
                <a:schemeClr val="accent2">
                  <a:lumMod val="60000"/>
                  <a:lumOff val="40000"/>
                </a:schemeClr>
              </a:buClr>
              <a:buFont typeface="Arial" panose="020B0604020202020204" pitchFamily="34" charset="0"/>
              <a:buChar char="•"/>
            </a:pPr>
            <a:r>
              <a:rPr lang="es-ES" sz="2800" dirty="0">
                <a:solidFill>
                  <a:srgbClr val="000000"/>
                </a:solidFill>
              </a:rPr>
              <a:t>Los artículos del EPP reutilizables (guantes de goma, delantales gruesos, botas de goma, gafas protectoras) se pueden reprocesar</a:t>
            </a:r>
          </a:p>
          <a:p>
            <a:endParaRPr lang="en-US" altLang="ja-JP" dirty="0">
              <a:solidFill>
                <a:schemeClr val="accent4">
                  <a:lumMod val="50000"/>
                </a:schemeClr>
              </a:solidFill>
              <a:latin typeface="Calibri"/>
              <a:ea typeface="ＭＳ Ｐゴシック"/>
              <a:cs typeface="Calibri"/>
            </a:endParaRPr>
          </a:p>
        </p:txBody>
      </p:sp>
    </p:spTree>
    <p:extLst>
      <p:ext uri="{BB962C8B-B14F-4D97-AF65-F5344CB8AC3E}">
        <p14:creationId xmlns:p14="http://schemas.microsoft.com/office/powerpoint/2010/main" val="92703148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33C2-BC7F-48B7-937E-5DCA42D9803D}"/>
              </a:ext>
            </a:extLst>
          </p:cNvPr>
          <p:cNvSpPr>
            <a:spLocks noGrp="1"/>
          </p:cNvSpPr>
          <p:nvPr>
            <p:ph type="title"/>
          </p:nvPr>
        </p:nvSpPr>
        <p:spPr>
          <a:xfrm>
            <a:off x="609600" y="274639"/>
            <a:ext cx="10972800" cy="870973"/>
          </a:xfrm>
        </p:spPr>
        <p:txBody>
          <a:bodyPr/>
          <a:lstStyle/>
          <a:p>
            <a:pPr>
              <a:lnSpc>
                <a:spcPts val="4000"/>
              </a:lnSpc>
            </a:pPr>
            <a:r>
              <a:rPr lang="es-ES" sz="4000" dirty="0">
                <a:solidFill>
                  <a:schemeClr val="accent5">
                    <a:lumMod val="75000"/>
                  </a:schemeClr>
                </a:solidFill>
                <a:latin typeface="Calibri Light" panose="020F0302020204030204" pitchFamily="34" charset="0"/>
                <a:cs typeface="Calibri Light" panose="020F0302020204030204" pitchFamily="34" charset="0"/>
              </a:rPr>
              <a:t>Cómo reprocesar el EPP reutilizable</a:t>
            </a:r>
          </a:p>
        </p:txBody>
      </p:sp>
      <p:sp>
        <p:nvSpPr>
          <p:cNvPr id="3" name="Text Placeholder 2">
            <a:extLst>
              <a:ext uri="{FF2B5EF4-FFF2-40B4-BE49-F238E27FC236}">
                <a16:creationId xmlns:a16="http://schemas.microsoft.com/office/drawing/2014/main" id="{67B68FFB-0669-434C-B879-9588CCD1D7CC}"/>
              </a:ext>
            </a:extLst>
          </p:cNvPr>
          <p:cNvSpPr>
            <a:spLocks noGrp="1"/>
          </p:cNvSpPr>
          <p:nvPr>
            <p:ph type="body" sz="quarter" idx="10"/>
          </p:nvPr>
        </p:nvSpPr>
        <p:spPr>
          <a:xfrm>
            <a:off x="609600" y="1196834"/>
            <a:ext cx="4983480" cy="4731526"/>
          </a:xfrm>
        </p:spPr>
        <p:txBody>
          <a:bodyPr>
            <a:normAutofit fontScale="85000" lnSpcReduction="10000"/>
          </a:bodyPr>
          <a:lstStyle/>
          <a:p>
            <a:pPr marL="457200" indent="-457200">
              <a:spcBef>
                <a:spcPts val="1800"/>
              </a:spcBef>
              <a:buFont typeface="+mj-lt"/>
              <a:buAutoNum type="arabicPeriod"/>
            </a:pPr>
            <a:r>
              <a:rPr lang="es-ES" sz="3300" b="1" dirty="0">
                <a:solidFill>
                  <a:srgbClr val="000000"/>
                </a:solidFill>
                <a:latin typeface="Calibri"/>
                <a:cs typeface="Calibri"/>
              </a:rPr>
              <a:t>Limpie</a:t>
            </a:r>
            <a:r>
              <a:rPr lang="es-ES" sz="3300" dirty="0">
                <a:solidFill>
                  <a:srgbClr val="000000"/>
                </a:solidFill>
                <a:latin typeface="Calibri"/>
                <a:cs typeface="Calibri"/>
              </a:rPr>
              <a:t> con agua y jabón, usando acción mecánica (p. ej., restregar), para eliminar cualquier contaminación </a:t>
            </a:r>
          </a:p>
          <a:p>
            <a:pPr marL="457200" indent="-457200">
              <a:spcBef>
                <a:spcPts val="1800"/>
              </a:spcBef>
              <a:buFont typeface="+mj-lt"/>
              <a:buAutoNum type="arabicPeriod"/>
            </a:pPr>
            <a:r>
              <a:rPr lang="es-ES" sz="3300" b="1" dirty="0">
                <a:solidFill>
                  <a:srgbClr val="000000"/>
                </a:solidFill>
                <a:latin typeface="Calibri"/>
                <a:cs typeface="Calibri"/>
              </a:rPr>
              <a:t>Desinfecte </a:t>
            </a:r>
          </a:p>
          <a:p>
            <a:pPr marL="742315" lvl="1" indent="-342900">
              <a:spcBef>
                <a:spcPts val="600"/>
              </a:spcBef>
            </a:pPr>
            <a:r>
              <a:rPr lang="es-ES" sz="3300" dirty="0">
                <a:solidFill>
                  <a:srgbClr val="000000"/>
                </a:solidFill>
                <a:latin typeface="Calibri"/>
                <a:cs typeface="Calibri"/>
              </a:rPr>
              <a:t>Remoje en cloro al 0.05 % durante 30 minutos</a:t>
            </a:r>
          </a:p>
          <a:p>
            <a:pPr marL="457200" indent="-457200">
              <a:spcBef>
                <a:spcPts val="1800"/>
              </a:spcBef>
              <a:buFont typeface="+mj-lt"/>
              <a:buAutoNum type="arabicPeriod"/>
            </a:pPr>
            <a:r>
              <a:rPr lang="es-ES" sz="3300" b="1" dirty="0">
                <a:solidFill>
                  <a:srgbClr val="000000"/>
                </a:solidFill>
                <a:latin typeface="Calibri"/>
                <a:cs typeface="Calibri"/>
              </a:rPr>
              <a:t>Enjuague con agua </a:t>
            </a:r>
            <a:r>
              <a:rPr lang="es-ES" sz="3300" dirty="0">
                <a:solidFill>
                  <a:srgbClr val="000000"/>
                </a:solidFill>
                <a:latin typeface="Calibri"/>
                <a:cs typeface="Calibri"/>
              </a:rPr>
              <a:t>(elimina el residuo de cloro)</a:t>
            </a:r>
          </a:p>
          <a:p>
            <a:pPr marL="457200" indent="-457200">
              <a:spcBef>
                <a:spcPts val="1800"/>
              </a:spcBef>
              <a:buFont typeface="+mj-lt"/>
              <a:buAutoNum type="arabicPeriod"/>
            </a:pPr>
            <a:r>
              <a:rPr lang="es-ES" sz="3300" b="1" dirty="0">
                <a:solidFill>
                  <a:srgbClr val="000000"/>
                </a:solidFill>
                <a:latin typeface="Calibri"/>
                <a:cs typeface="Calibri"/>
              </a:rPr>
              <a:t>Cuelgue para secar</a:t>
            </a:r>
          </a:p>
          <a:p>
            <a:pPr marL="457200" indent="-457200">
              <a:buFont typeface="+mj-lt"/>
              <a:buAutoNum type="arabicPeriod"/>
            </a:pPr>
            <a:endParaRPr lang="en-US" dirty="0"/>
          </a:p>
          <a:p>
            <a:pPr marL="0" indent="0">
              <a:buNone/>
            </a:pPr>
            <a:endParaRPr lang="en-US" dirty="0"/>
          </a:p>
          <a:p>
            <a:pPr marL="742315" lvl="1" indent="-285115"/>
            <a:endParaRPr lang="en-US" dirty="0">
              <a:cs typeface="Calibri" panose="020F0502020204030204" pitchFamily="34" charset="0"/>
            </a:endParaRPr>
          </a:p>
        </p:txBody>
      </p:sp>
      <p:sp>
        <p:nvSpPr>
          <p:cNvPr id="6" name="TextBox 5">
            <a:extLst>
              <a:ext uri="{FF2B5EF4-FFF2-40B4-BE49-F238E27FC236}">
                <a16:creationId xmlns:a16="http://schemas.microsoft.com/office/drawing/2014/main" id="{6A9CC443-67B5-4827-B3D9-15F51DE5A8BC}"/>
              </a:ext>
            </a:extLst>
          </p:cNvPr>
          <p:cNvSpPr txBox="1"/>
          <p:nvPr/>
        </p:nvSpPr>
        <p:spPr>
          <a:xfrm>
            <a:off x="609600" y="5928360"/>
            <a:ext cx="10972800" cy="769441"/>
          </a:xfrm>
          <a:prstGeom prst="rect">
            <a:avLst/>
          </a:prstGeom>
          <a:noFill/>
        </p:spPr>
        <p:txBody>
          <a:bodyPr wrap="square">
            <a:spAutoFit/>
          </a:bodyPr>
          <a:lstStyle/>
          <a:p>
            <a:r>
              <a:rPr lang="es-ES" sz="2200" dirty="0">
                <a:solidFill>
                  <a:schemeClr val="accent5">
                    <a:lumMod val="75000"/>
                  </a:schemeClr>
                </a:solidFill>
                <a:latin typeface="Calibri" panose="020F0502020204030204" pitchFamily="34" charset="0"/>
                <a:cs typeface="Calibri" panose="020F0502020204030204" pitchFamily="34" charset="0"/>
              </a:rPr>
              <a:t>*Cualquier residuo líquido (agua para limpiar los artículos, solución de cloro) se vierte en una letrina separada</a:t>
            </a:r>
          </a:p>
        </p:txBody>
      </p:sp>
      <p:pic>
        <p:nvPicPr>
          <p:cNvPr id="8" name="Picture 2" descr="Foto de botas de goma, guantes de goma y delantales gruesos que cuelgan en tendederos para secarse al aire libre.&#10;&#10;">
            <a:extLst>
              <a:ext uri="{FF2B5EF4-FFF2-40B4-BE49-F238E27FC236}">
                <a16:creationId xmlns:a16="http://schemas.microsoft.com/office/drawing/2014/main" id="{B207B09B-FA5C-43E8-AEF3-2E6739A6DD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7278" y="1484699"/>
            <a:ext cx="5847522" cy="388860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05D2B97-8AE5-4DE4-94A4-37E53F1FD411}"/>
              </a:ext>
              <a:ext uri="{C183D7F6-B498-43B3-948B-1728B52AA6E4}">
                <adec:decorative xmlns:adec="http://schemas.microsoft.com/office/drawing/2017/decorative" val="1"/>
              </a:ext>
            </a:extLst>
          </p:cNvPr>
          <p:cNvSpPr txBox="1"/>
          <p:nvPr/>
        </p:nvSpPr>
        <p:spPr>
          <a:xfrm>
            <a:off x="6868753" y="5466167"/>
            <a:ext cx="4572000" cy="246221"/>
          </a:xfrm>
          <a:prstGeom prst="rect">
            <a:avLst/>
          </a:prstGeom>
          <a:noFill/>
        </p:spPr>
        <p:txBody>
          <a:bodyPr wrap="square">
            <a:spAutoFit/>
          </a:bodyPr>
          <a:lstStyle/>
          <a:p>
            <a:r>
              <a:rPr lang="es-ES" sz="1000" dirty="0">
                <a:solidFill>
                  <a:srgbClr val="000000"/>
                </a:solidFill>
                <a:latin typeface="Calibri" panose="020F0502020204030204" pitchFamily="34" charset="0"/>
                <a:cs typeface="Calibri" panose="020F0502020204030204" pitchFamily="34" charset="0"/>
              </a:rPr>
              <a:t>http://cdcmuseum.org/exhibits/show/Ebola/public-health/ipc</a:t>
            </a:r>
          </a:p>
        </p:txBody>
      </p:sp>
    </p:spTree>
    <p:extLst>
      <p:ext uri="{BB962C8B-B14F-4D97-AF65-F5344CB8AC3E}">
        <p14:creationId xmlns:p14="http://schemas.microsoft.com/office/powerpoint/2010/main" val="1171665173"/>
      </p:ext>
    </p:extLst>
  </p:cSld>
  <p:clrMapOvr>
    <a:masterClrMapping/>
  </p:clrMapOvr>
  <p:transition>
    <p:fade/>
  </p:transition>
</p:sld>
</file>

<file path=ppt/theme/theme1.xml><?xml version="1.0" encoding="utf-8"?>
<a:theme xmlns:a="http://schemas.openxmlformats.org/drawingml/2006/main" name="DHQP_ATSDR Combined">
  <a:themeElements>
    <a:clrScheme name="Custom 1">
      <a:dk1>
        <a:srgbClr val="0F56DC"/>
      </a:dk1>
      <a:lt1>
        <a:srgbClr val="FFC000"/>
      </a:lt1>
      <a:dk2>
        <a:srgbClr val="FFFFFF"/>
      </a:dk2>
      <a:lt2>
        <a:srgbClr val="FFFFFF"/>
      </a:lt2>
      <a:accent1>
        <a:srgbClr val="008080"/>
      </a:accent1>
      <a:accent2>
        <a:srgbClr val="993300"/>
      </a:accent2>
      <a:accent3>
        <a:srgbClr val="CCCC00"/>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extLst>
    <a:ext uri="{05A4C25C-085E-4340-85A3-A5531E510DB2}">
      <thm15:themeFamily xmlns:thm15="http://schemas.microsoft.com/office/thememl/2012/main" name="DHQP_ATSDR Combined" id="{5FAE2803-7B31-4CF6-98E6-2CF9EC8D6EDD}" vid="{918626BD-6491-46D0-9E71-8DA95D31A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7F5FF27D5830488CADF2E081BCCF5A" ma:contentTypeVersion="12" ma:contentTypeDescription="Create a new document." ma:contentTypeScope="" ma:versionID="42f925f2db4998814ffbea28214c6a6b">
  <xsd:schema xmlns:xsd="http://www.w3.org/2001/XMLSchema" xmlns:xs="http://www.w3.org/2001/XMLSchema" xmlns:p="http://schemas.microsoft.com/office/2006/metadata/properties" xmlns:ns2="be3c1013-821e-4e98-bbfa-76f80fde421a" xmlns:ns3="4dc5e71a-92c4-4f6d-817f-dfbfbdb6be1d" targetNamespace="http://schemas.microsoft.com/office/2006/metadata/properties" ma:root="true" ma:fieldsID="f00c714f4dc5a77eee252bea0e9cea56" ns2:_="" ns3:_="">
    <xsd:import namespace="be3c1013-821e-4e98-bbfa-76f80fde421a"/>
    <xsd:import namespace="4dc5e71a-92c4-4f6d-817f-dfbfbdb6be1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c1013-821e-4e98-bbfa-76f80fde42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353dbe8-8260-4ccf-8219-3d2995e6fa15"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c5e71a-92c4-4f6d-817f-dfbfbdb6be1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aef12ec4-d4e0-4144-8813-7f6627130785}" ma:internalName="TaxCatchAll" ma:showField="CatchAllData" ma:web="4dc5e71a-92c4-4f6d-817f-dfbfbdb6be1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4dc5e71a-92c4-4f6d-817f-dfbfbdb6be1d">
      <UserInfo>
        <DisplayName/>
        <AccountId xsi:nil="true"/>
        <AccountType/>
      </UserInfo>
    </SharedWithUsers>
    <TaxCatchAll xmlns="4dc5e71a-92c4-4f6d-817f-dfbfbdb6be1d" xsi:nil="true"/>
    <lcf76f155ced4ddcb4097134ff3c332f xmlns="be3c1013-821e-4e98-bbfa-76f80fde421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9494D-F850-4671-889E-29ED8BA163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3c1013-821e-4e98-bbfa-76f80fde421a"/>
    <ds:schemaRef ds:uri="4dc5e71a-92c4-4f6d-817f-dfbfbdb6be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1F88A4-7CB2-4D76-9C8F-92A1ABD7FB57}">
  <ds:schemaRefs>
    <ds:schemaRef ds:uri="http://schemas.microsoft.com/office/2006/metadata/properties"/>
    <ds:schemaRef ds:uri="http://schemas.microsoft.com/office/2006/documentManagement/types"/>
    <ds:schemaRef ds:uri="http://purl.org/dc/terms/"/>
    <ds:schemaRef ds:uri="be3c1013-821e-4e98-bbfa-76f80fde421a"/>
    <ds:schemaRef ds:uri="http://purl.org/dc/dcmitype/"/>
    <ds:schemaRef ds:uri="http://www.w3.org/XML/1998/namespace"/>
    <ds:schemaRef ds:uri="http://purl.org/dc/elements/1.1/"/>
    <ds:schemaRef ds:uri="http://schemas.microsoft.com/office/infopath/2007/PartnerControls"/>
    <ds:schemaRef ds:uri="http://schemas.openxmlformats.org/package/2006/metadata/core-properties"/>
    <ds:schemaRef ds:uri="4dc5e71a-92c4-4f6d-817f-dfbfbdb6be1d"/>
  </ds:schemaRefs>
</ds:datastoreItem>
</file>

<file path=customXml/itemProps3.xml><?xml version="1.0" encoding="utf-8"?>
<ds:datastoreItem xmlns:ds="http://schemas.openxmlformats.org/officeDocument/2006/customXml" ds:itemID="{888C90F0-8DD3-4C50-96A9-00F7FF6294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DHQP_ATSDR Combined</Template>
  <TotalTime>3194</TotalTime>
  <Words>2352</Words>
  <Application>Microsoft Office PowerPoint</Application>
  <PresentationFormat>Widescreen</PresentationFormat>
  <Paragraphs>147</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Myriad Web Pro</vt:lpstr>
      <vt:lpstr>Wingdings</vt:lpstr>
      <vt:lpstr>DHQP_ATSDR Combined</vt:lpstr>
      <vt:lpstr>Prevención y control de infecciones: enfermedad por el virus de Marburgo (EVM)  Reprocesar el equipo médico y el EPP  </vt:lpstr>
      <vt:lpstr>Objetivos de aprendizaje</vt:lpstr>
      <vt:lpstr>¿Cuáles de estos artículos podrían reutilizarse de manera segura una vez se limpien y desinfecten? </vt:lpstr>
      <vt:lpstr>¿Cuáles de estos artículos podrían reutilizarse de manera segura una vez se limpien y desinfecten? </vt:lpstr>
      <vt:lpstr>Reprocesar el equipo médico y el EPP</vt:lpstr>
      <vt:lpstr>Definición: Reprocesar</vt:lpstr>
      <vt:lpstr>¿Por qué es importante reprocesar?</vt:lpstr>
      <vt:lpstr>Cuándo reprocesar</vt:lpstr>
      <vt:lpstr>Cómo reprocesar el EPP reutilizable</vt:lpstr>
      <vt:lpstr>Reprocesar en el contexto de la EVM</vt:lpstr>
      <vt:lpstr>Reflexión</vt:lpstr>
      <vt:lpstr>Conclusiones clave</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PPE for Ebola – Facility Considerations</dc:title>
  <dc:creator>Ponder, Marilyn (CDC/DDID/NCEZID/DHQP) (CTR)</dc:creator>
  <cp:lastModifiedBy>Ponder, Marilyn (CDC/NCEZID/DHQP/OD) (CTR)</cp:lastModifiedBy>
  <cp:revision>31</cp:revision>
  <dcterms:created xsi:type="dcterms:W3CDTF">2022-11-21T14:44:40Z</dcterms:created>
  <dcterms:modified xsi:type="dcterms:W3CDTF">2023-11-22T15:47:49Z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2022-11-21T14:56:32Z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0dd12946-417e-4acb-9f3e-6a08fd752c64</vt:lpwstr>
  </property>
  <property fmtid="{D5CDD505-2E9C-101B-9397-08002B2CF9AE}" pid="8" name="MSIP_Label_7b94a7b8-f06c-4dfe-bdcc-9b548fd58c31_ContentBits">
    <vt:lpwstr>0</vt:lpwstr>
  </property>
  <property fmtid="{D5CDD505-2E9C-101B-9397-08002B2CF9AE}" pid="9" name="ContentTypeId">
    <vt:lpwstr>0x010100887F5FF27D5830488CADF2E081BCCF5A</vt:lpwstr>
  </property>
  <property fmtid="{D5CDD505-2E9C-101B-9397-08002B2CF9AE}" pid="10" name="MediaServiceImageTags">
    <vt:lpwstr/>
  </property>
  <property fmtid="{D5CDD505-2E9C-101B-9397-08002B2CF9AE}" pid="11" name="Order">
    <vt:r8>185400</vt:r8>
  </property>
  <property fmtid="{D5CDD505-2E9C-101B-9397-08002B2CF9AE}" pid="12" name="xd_Signature">
    <vt:bool>false</vt:bool>
  </property>
  <property fmtid="{D5CDD505-2E9C-101B-9397-08002B2CF9AE}" pid="13" name="xd_ProgID">
    <vt:lpwstr/>
  </property>
  <property fmtid="{D5CDD505-2E9C-101B-9397-08002B2CF9AE}" pid="14" name="ComplianceAssetId">
    <vt:lpwstr/>
  </property>
  <property fmtid="{D5CDD505-2E9C-101B-9397-08002B2CF9AE}" pid="15" name="TemplateUrl">
    <vt:lpwstr/>
  </property>
  <property fmtid="{D5CDD505-2E9C-101B-9397-08002B2CF9AE}" pid="16" name="_ExtendedDescription">
    <vt:lpwstr/>
  </property>
  <property fmtid="{D5CDD505-2E9C-101B-9397-08002B2CF9AE}" pid="17" name="TriggerFlowInfo">
    <vt:lpwstr/>
  </property>
</Properties>
</file>