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9"/>
  </p:notesMasterIdLst>
  <p:sldIdLst>
    <p:sldId id="301" r:id="rId5"/>
    <p:sldId id="325" r:id="rId6"/>
    <p:sldId id="608" r:id="rId7"/>
    <p:sldId id="609" r:id="rId8"/>
    <p:sldId id="610" r:id="rId9"/>
    <p:sldId id="611" r:id="rId10"/>
    <p:sldId id="612" r:id="rId11"/>
    <p:sldId id="613" r:id="rId12"/>
    <p:sldId id="614" r:id="rId13"/>
    <p:sldId id="615" r:id="rId14"/>
    <p:sldId id="616" r:id="rId15"/>
    <p:sldId id="617" r:id="rId16"/>
    <p:sldId id="618" r:id="rId17"/>
    <p:sldId id="32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UW4" initials="W" lastIdx="10" clrIdx="0">
    <p:extLst>
      <p:ext uri="{19B8F6BF-5375-455C-9EA6-DF929625EA0E}">
        <p15:presenceInfo xmlns:p15="http://schemas.microsoft.com/office/powerpoint/2012/main" userId="WUW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9900"/>
    <a:srgbClr val="D43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46407" autoAdjust="0"/>
  </p:normalViewPr>
  <p:slideViewPr>
    <p:cSldViewPr snapToGrid="0">
      <p:cViewPr varScale="1">
        <p:scale>
          <a:sx n="53" d="100"/>
          <a:sy n="53" d="100"/>
        </p:scale>
        <p:origin x="113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558D6DCC-BED2-47BC-8DE4-02A13B7EA1DA}"/>
    <pc:docChg chg="custSel modSld">
      <pc:chgData name="Ponder, Marilyn (CDC/NCEZID/DHQP/OD) (CTR)" userId="3999cd6a-e61a-4ada-a4ca-391c3b117a90" providerId="ADAL" clId="{558D6DCC-BED2-47BC-8DE4-02A13B7EA1DA}" dt="2023-11-22T15:08:43.416" v="109" actId="962"/>
      <pc:docMkLst>
        <pc:docMk/>
      </pc:docMkLst>
      <pc:sldChg chg="delSp mod">
        <pc:chgData name="Ponder, Marilyn (CDC/NCEZID/DHQP/OD) (CTR)" userId="3999cd6a-e61a-4ada-a4ca-391c3b117a90" providerId="ADAL" clId="{558D6DCC-BED2-47BC-8DE4-02A13B7EA1DA}" dt="2023-11-22T15:06:36.461" v="0" actId="478"/>
        <pc:sldMkLst>
          <pc:docMk/>
          <pc:sldMk cId="2816179673" sldId="610"/>
        </pc:sldMkLst>
        <pc:spChg chg="del">
          <ac:chgData name="Ponder, Marilyn (CDC/NCEZID/DHQP/OD) (CTR)" userId="3999cd6a-e61a-4ada-a4ca-391c3b117a90" providerId="ADAL" clId="{558D6DCC-BED2-47BC-8DE4-02A13B7EA1DA}" dt="2023-11-22T15:06:36.461" v="0" actId="478"/>
          <ac:spMkLst>
            <pc:docMk/>
            <pc:sldMk cId="2816179673" sldId="610"/>
            <ac:spMk id="5" creationId="{9747E300-8B85-43B8-8237-F0D7F15BCC92}"/>
          </ac:spMkLst>
        </pc:spChg>
      </pc:sldChg>
      <pc:sldChg chg="modSp mod">
        <pc:chgData name="Ponder, Marilyn (CDC/NCEZID/DHQP/OD) (CTR)" userId="3999cd6a-e61a-4ada-a4ca-391c3b117a90" providerId="ADAL" clId="{558D6DCC-BED2-47BC-8DE4-02A13B7EA1DA}" dt="2023-11-22T15:06:50.012" v="1" actId="962"/>
        <pc:sldMkLst>
          <pc:docMk/>
          <pc:sldMk cId="888857829" sldId="614"/>
        </pc:sldMkLst>
        <pc:grpChg chg="mod">
          <ac:chgData name="Ponder, Marilyn (CDC/NCEZID/DHQP/OD) (CTR)" userId="3999cd6a-e61a-4ada-a4ca-391c3b117a90" providerId="ADAL" clId="{558D6DCC-BED2-47BC-8DE4-02A13B7EA1DA}" dt="2023-11-22T15:06:50.012" v="1" actId="962"/>
          <ac:grpSpMkLst>
            <pc:docMk/>
            <pc:sldMk cId="888857829" sldId="614"/>
            <ac:grpSpMk id="3" creationId="{D8245F77-691C-55F6-517A-6A6E01A43182}"/>
          </ac:grpSpMkLst>
        </pc:grpChg>
      </pc:sldChg>
      <pc:sldChg chg="modSp mod">
        <pc:chgData name="Ponder, Marilyn (CDC/NCEZID/DHQP/OD) (CTR)" userId="3999cd6a-e61a-4ada-a4ca-391c3b117a90" providerId="ADAL" clId="{558D6DCC-BED2-47BC-8DE4-02A13B7EA1DA}" dt="2023-11-22T15:07:52.335" v="107" actId="1076"/>
        <pc:sldMkLst>
          <pc:docMk/>
          <pc:sldMk cId="841513488" sldId="615"/>
        </pc:sldMkLst>
        <pc:grpChg chg="mod">
          <ac:chgData name="Ponder, Marilyn (CDC/NCEZID/DHQP/OD) (CTR)" userId="3999cd6a-e61a-4ada-a4ca-391c3b117a90" providerId="ADAL" clId="{558D6DCC-BED2-47BC-8DE4-02A13B7EA1DA}" dt="2023-11-22T15:07:52.335" v="107" actId="1076"/>
          <ac:grpSpMkLst>
            <pc:docMk/>
            <pc:sldMk cId="841513488" sldId="615"/>
            <ac:grpSpMk id="5" creationId="{0673CDDE-2BD2-44FB-BCE2-1E42C2F07078}"/>
          </ac:grpSpMkLst>
        </pc:grpChg>
        <pc:grpChg chg="mod">
          <ac:chgData name="Ponder, Marilyn (CDC/NCEZID/DHQP/OD) (CTR)" userId="3999cd6a-e61a-4ada-a4ca-391c3b117a90" providerId="ADAL" clId="{558D6DCC-BED2-47BC-8DE4-02A13B7EA1DA}" dt="2023-11-22T15:07:48.159" v="106" actId="1076"/>
          <ac:grpSpMkLst>
            <pc:docMk/>
            <pc:sldMk cId="841513488" sldId="615"/>
            <ac:grpSpMk id="8" creationId="{FB979C55-C1FF-4BF1-8707-A73443FE01BC}"/>
          </ac:grpSpMkLst>
        </pc:grpChg>
      </pc:sldChg>
      <pc:sldChg chg="modSp mod">
        <pc:chgData name="Ponder, Marilyn (CDC/NCEZID/DHQP/OD) (CTR)" userId="3999cd6a-e61a-4ada-a4ca-391c3b117a90" providerId="ADAL" clId="{558D6DCC-BED2-47BC-8DE4-02A13B7EA1DA}" dt="2023-11-22T15:08:43.416" v="109" actId="962"/>
        <pc:sldMkLst>
          <pc:docMk/>
          <pc:sldMk cId="3280850425" sldId="616"/>
        </pc:sldMkLst>
        <pc:spChg chg="mod">
          <ac:chgData name="Ponder, Marilyn (CDC/NCEZID/DHQP/OD) (CTR)" userId="3999cd6a-e61a-4ada-a4ca-391c3b117a90" providerId="ADAL" clId="{558D6DCC-BED2-47BC-8DE4-02A13B7EA1DA}" dt="2023-11-22T15:08:43.416" v="109" actId="962"/>
          <ac:spMkLst>
            <pc:docMk/>
            <pc:sldMk cId="3280850425" sldId="616"/>
            <ac:spMk id="4" creationId="{AD755441-8315-4102-ABBB-7A61B571F4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8D9AC-ABEF-40EB-AD06-F56A53094C60}"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AEA72-1DAB-4A61-9705-7CACFD21EBFC}" type="slidenum">
              <a:rPr lang="en-US" smtClean="0"/>
              <a:t>‹#›</a:t>
            </a:fld>
            <a:endParaRPr lang="en-US"/>
          </a:p>
        </p:txBody>
      </p:sp>
    </p:spTree>
    <p:extLst>
      <p:ext uri="{BB962C8B-B14F-4D97-AF65-F5344CB8AC3E}">
        <p14:creationId xmlns:p14="http://schemas.microsoft.com/office/powerpoint/2010/main" val="113573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dirty="0">
                <a:solidFill>
                  <a:schemeClr val="tx1"/>
                </a:solidFill>
                <a:latin typeface="+mn-lt"/>
                <a:ea typeface="+mn-ea"/>
                <a:cs typeface="+mn-cs"/>
              </a:rPr>
              <a:t>Audiencia destinataria</a:t>
            </a:r>
            <a:r>
              <a:rPr lang="es-ES" sz="1200" i="1" dirty="0">
                <a:solidFill>
                  <a:schemeClr val="tx1"/>
                </a:solidFill>
                <a:latin typeface="+mn-lt"/>
                <a:ea typeface="+mn-ea"/>
                <a:cs typeface="+mn-cs"/>
              </a:rPr>
              <a:t>: Esta presentación se enfoca en lo que el </a:t>
            </a:r>
            <a:r>
              <a:rPr lang="es-ES" sz="1200" b="1" i="1" dirty="0">
                <a:solidFill>
                  <a:schemeClr val="tx1"/>
                </a:solidFill>
                <a:latin typeface="+mn-lt"/>
                <a:ea typeface="+mn-ea"/>
                <a:cs typeface="+mn-cs"/>
              </a:rPr>
              <a:t>personal de administración de centros</a:t>
            </a:r>
            <a:r>
              <a:rPr lang="es-ES" sz="1200" i="1" dirty="0">
                <a:solidFill>
                  <a:schemeClr val="tx1"/>
                </a:solidFill>
                <a:latin typeface="+mn-lt"/>
                <a:ea typeface="+mn-ea"/>
                <a:cs typeface="+mn-cs"/>
              </a:rPr>
              <a:t> debe saber para prevenir que la enfermedad por el virus de Marburgo ingrese a los centros de atención médica. Consulte &lt;Cómo prevenir que la</a:t>
            </a:r>
            <a:r>
              <a:rPr lang="es-ES" sz="1200" i="1" baseline="0" dirty="0">
                <a:solidFill>
                  <a:schemeClr val="tx1"/>
                </a:solidFill>
                <a:latin typeface="+mn-lt"/>
                <a:ea typeface="+mn-ea"/>
                <a:cs typeface="+mn-cs"/>
              </a:rPr>
              <a:t> enfermedad por el virus de Marburgo ingrese a su centro de atención médica</a:t>
            </a:r>
            <a:r>
              <a:rPr lang="es-ES" sz="1200" i="1" dirty="0">
                <a:solidFill>
                  <a:schemeClr val="tx1"/>
                </a:solidFill>
                <a:latin typeface="+mn-lt"/>
                <a:ea typeface="+mn-ea"/>
                <a:cs typeface="+mn-cs"/>
              </a:rPr>
              <a:t>&gt; [enlace] para obtener información sobre lo que los trabajadores de la salud deben saber para asistir durante el proceso de identificación y aislamiento de casos que se sospeche que tengan la enfermedad por el virus de Marburgo.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dirty="0">
                <a:solidFill>
                  <a:schemeClr val="tx1"/>
                </a:solidFill>
                <a:latin typeface="+mn-lt"/>
                <a:ea typeface="+mn-ea"/>
                <a:cs typeface="+mn-cs"/>
              </a:rPr>
              <a:t>Cantidad de tiempo estimado con participación de la audiencia</a:t>
            </a:r>
            <a:r>
              <a:rPr lang="es-ES" sz="1200" i="1" dirty="0">
                <a:solidFill>
                  <a:schemeClr val="tx1"/>
                </a:solidFill>
                <a:latin typeface="+mn-lt"/>
                <a:ea typeface="+mn-ea"/>
                <a:cs typeface="+mn-cs"/>
              </a:rPr>
              <a:t>:</a:t>
            </a:r>
            <a:r>
              <a:rPr lang="es-ES" sz="1200" b="0" i="1" dirty="0">
                <a:solidFill>
                  <a:schemeClr val="tx1"/>
                </a:solidFill>
                <a:latin typeface="+mn-lt"/>
                <a:ea typeface="+mn-ea"/>
                <a:cs typeface="+mn-cs"/>
              </a:rPr>
              <a:t> 25 minutos.</a:t>
            </a:r>
          </a:p>
          <a:p>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 </a:t>
            </a:r>
            <a:r>
              <a:rPr lang="es-ES" sz="1200" b="1" i="1" dirty="0">
                <a:solidFill>
                  <a:schemeClr val="tx1"/>
                </a:solidFill>
                <a:latin typeface="+mn-lt"/>
                <a:ea typeface="+mn-ea"/>
                <a:cs typeface="+mn-cs"/>
              </a:rPr>
              <a:t>Guion</a:t>
            </a:r>
            <a:r>
              <a:rPr lang="es-ES" sz="1200" i="1" dirty="0">
                <a:solidFill>
                  <a:schemeClr val="tx1"/>
                </a:solidFill>
                <a:latin typeface="+mn-lt"/>
                <a:ea typeface="+mn-ea"/>
                <a:cs typeface="+mn-cs"/>
              </a:rPr>
              <a:t>:</a:t>
            </a:r>
          </a:p>
          <a:p>
            <a:r>
              <a:rPr lang="es-ES" sz="1200" dirty="0">
                <a:solidFill>
                  <a:schemeClr val="tx1"/>
                </a:solidFill>
                <a:latin typeface="+mn-lt"/>
                <a:ea typeface="+mn-ea"/>
                <a:cs typeface="+mn-cs"/>
              </a:rPr>
              <a:t>¡Bienvenidos! Hoy continuaremos enfocándonos en estrategias clave para protegerlos a ustedes, a sus pacientes y compañeros de trabajo, y a sus amigos y familiares contra la enfermedad por el virus de Marburgo. La estrategia clave en la que nos enfocaremos hoy es el aislamiento y cómo preparar áreas de aislamiento para las personas que lleguen a los centros médicos y que podrían tener la enfermedad por el virus de Marburgo.</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s-ES" sz="1600" i="1" dirty="0">
                <a:latin typeface="+mn-lt"/>
                <a:cs typeface="Calibri"/>
              </a:rPr>
              <a:t>Guion</a:t>
            </a:r>
            <a:r>
              <a:rPr lang="es-ES" sz="1600" dirty="0">
                <a:latin typeface="+mn-lt"/>
                <a:cs typeface="Calibri"/>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dirty="0">
                <a:latin typeface="+mn-lt"/>
                <a:cs typeface="Calibri"/>
              </a:rPr>
              <a:t>Lo ideal es que el área de aislamiento tenga un espacio separado para ponerse y quitarse el EPP.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600" kern="1200" dirty="0">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dirty="0">
                <a:latin typeface="+mn-lt"/>
                <a:cs typeface="Calibri"/>
              </a:rPr>
              <a:t>El área para ponerse el EPP debe tener una estación para la higiene de las manos y un suministro de EPP limpio.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600" kern="1200" dirty="0">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dirty="0">
                <a:latin typeface="+mn-lt"/>
                <a:cs typeface="Calibri"/>
              </a:rPr>
              <a:t>El área para quitarse el EPP debe tener lo siguiente para quitarse el EPP de manera segura:</a:t>
            </a:r>
          </a:p>
          <a:p>
            <a:pPr marL="0" lvl="0" indent="0">
              <a:buFont typeface="Wingdings" panose="05000000000000000000" pitchFamily="2" charset="2"/>
              <a:buNone/>
            </a:pPr>
            <a:r>
              <a:rPr lang="es-ES" sz="1600" dirty="0">
                <a:solidFill>
                  <a:schemeClr val="tx1"/>
                </a:solidFill>
                <a:latin typeface="Calibri"/>
                <a:cs typeface="Calibri"/>
              </a:rPr>
              <a:t>Un balde con solución de cloro fuerte (0.5 %) </a:t>
            </a:r>
          </a:p>
          <a:p>
            <a:pPr marL="0" lvl="0" indent="0">
              <a:buFont typeface="Wingdings" panose="05000000000000000000" pitchFamily="2" charset="2"/>
              <a:buNone/>
            </a:pPr>
            <a:r>
              <a:rPr lang="es-ES" sz="1600" dirty="0">
                <a:solidFill>
                  <a:schemeClr val="tx1"/>
                </a:solidFill>
                <a:latin typeface="Calibri"/>
                <a:cs typeface="Calibri"/>
              </a:rPr>
              <a:t>Un balde con solución de cloro suave (0.05 %)</a:t>
            </a:r>
          </a:p>
          <a:p>
            <a:pPr marL="0" lvl="0" indent="0">
              <a:buFont typeface="Wingdings" panose="05000000000000000000" pitchFamily="2" charset="2"/>
              <a:buNone/>
            </a:pPr>
            <a:r>
              <a:rPr lang="es-ES" sz="1600" dirty="0">
                <a:solidFill>
                  <a:schemeClr val="tx1"/>
                </a:solidFill>
                <a:latin typeface="Calibri"/>
                <a:cs typeface="Calibri"/>
              </a:rPr>
              <a:t>Un recipiente con tapa para desechos de peligro biológico, como el EPP desechable y otros desechos infecciosos</a:t>
            </a:r>
          </a:p>
          <a:p>
            <a:pPr marL="0" lvl="0" indent="0">
              <a:buFont typeface="Wingdings" panose="05000000000000000000" pitchFamily="2" charset="2"/>
              <a:buNone/>
            </a:pPr>
            <a:r>
              <a:rPr lang="es-ES" sz="1600" dirty="0">
                <a:solidFill>
                  <a:schemeClr val="tx1"/>
                </a:solidFill>
                <a:latin typeface="Calibri"/>
                <a:cs typeface="Calibri"/>
              </a:rPr>
              <a:t>Un recipiente para el EPP reutilizable que será reprocesado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600" noProof="0" dirty="0">
                <a:cs typeface="Calibri"/>
              </a:rPr>
              <a:t>Y suministros para la higiene de las manos </a:t>
            </a:r>
          </a:p>
          <a:p>
            <a:pPr marL="0" lvl="0" indent="0">
              <a:buFont typeface="Wingdings" panose="05000000000000000000" pitchFamily="2" charset="2"/>
              <a:buNone/>
            </a:pPr>
            <a:r>
              <a:rPr lang="es-ES" sz="1600" dirty="0">
                <a:solidFill>
                  <a:schemeClr val="tx1"/>
                </a:solidFill>
                <a:latin typeface="Calibri"/>
                <a:cs typeface="Calibri"/>
              </a:rPr>
              <a:t>Hablaremos más en otra sesión sobre cómo limpiar y desinfectar el EPP para que puede ser reutilizado. Si quieren repasar cómo ponerse y quitarse el EPP, pueden consultar las diapositivas de la sesión enfocada en ese tema.</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36292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Volvamos a nuestro ejemplo de la última sesión de cómo se podría ver la preparación de un centro. Recuerden que, al igual que el área de evaluación, su área de aislamiento podría verse diferente a la de este centro médico porque se adaptará al diseño de su centro y a los recursos disponibles. Este es solo un ejemplo.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r>
              <a:rPr lang="es-ES" dirty="0"/>
              <a:t>Fíjense que cualquier persona que se sospeche que tenga la enfermedad por el virus de Marburgo después de la evaluación será enviada directamente al área de aislamiento. </a:t>
            </a:r>
          </a:p>
          <a:p>
            <a:pPr marL="0" indent="0">
              <a:buFontTx/>
              <a:buNone/>
            </a:pPr>
            <a:r>
              <a:rPr lang="es-ES" dirty="0"/>
              <a:t>Fíjense que el área de aislamiento tiene entradas y salidas separadas para los pacientes y el personal, lo que permite el flujo unidireccional del tráfico por este espacio.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Fíjense que hay un lugar para que los trabajadores de la salud se pongan el EPP y un lugar separado para que se lo quiten. La ubicación de estas áreas también propicia el flujo unidireccional y asegura que el EPP limpio se mantenga separado del EPP usado.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Fíjense que el área para ponerse el EPP tiene una estación para la higiene de las manos y suministros de EPP limpios. El área para quitarse el EPP contiene suministros necesarios para quitarse el EPP sucio de manera segura, como soluciones de cloro, un lavapiés, un recipiente con tapa para desechos que se pueden quemar y un recipiente para el EPP reutilizable.</a:t>
            </a:r>
          </a:p>
          <a:p>
            <a:pPr marL="0" indent="0">
              <a:buFontTx/>
              <a:buNone/>
            </a:pPr>
            <a:r>
              <a:rPr lang="es-ES" dirty="0"/>
              <a:t>Fíjense que el área de aislamiento tiene espacio para mantener una distancia adecuada entre las camas y que cada paciente tendría su propia opción sanitaria, en este caso, un inodoro portátil. También hay estaciones de cloro en la habitación.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6703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Reflexión</a:t>
            </a:r>
            <a:r>
              <a:rPr lang="es-ES" i="1" dirty="0"/>
              <a:t>: anima a los participantes a aplicar, analizar y evaluar lo que han aprendido, lo cual los ayuda a profundizar su comprensión del tema, y también permite que usted verifique su comprensión de lo que se ha discutido.</a:t>
            </a:r>
          </a:p>
          <a:p>
            <a:endParaRPr lang="en-US" i="1" dirty="0"/>
          </a:p>
          <a:p>
            <a:r>
              <a:rPr lang="es-ES" b="1" i="1" dirty="0"/>
              <a:t>Personalización</a:t>
            </a:r>
            <a:r>
              <a:rPr lang="es-ES" i="1" dirty="0"/>
              <a:t>: ayuda a los participantes a pensar en cómo lo que han aprendido se aplica a sus situaciones específicas. Conectar el aprendizaje a las experiencias personales ayuda a las personas a entender y recordar mejor las ideas que se enseñaron.</a:t>
            </a:r>
          </a:p>
          <a:p>
            <a:endParaRPr lang="en-US" i="1" dirty="0"/>
          </a:p>
          <a:p>
            <a:r>
              <a:rPr lang="es-ES" b="1" i="1" dirty="0"/>
              <a:t>Guion</a:t>
            </a:r>
            <a:r>
              <a:rPr lang="es-ES" i="1" dirty="0"/>
              <a:t>:</a:t>
            </a:r>
          </a:p>
          <a:p>
            <a:r>
              <a:rPr lang="es-ES" dirty="0"/>
              <a:t>Ahora que se han familiarizado con la manera de preparar un área de aislamiento para la enfermedad por el virus de Marburgo en un centro de atención médica, pensemos en cómo esto podría funcionar específicamente en su centro.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Si alguna vez han necesitado aislar a las personas que entran a su centro, ¿de qué manera la preparación del área de aislamiento para la enfermedad por el virus de Marburgo se parece o se diferencia de otras áreas de aislamiento que su centro haya preparado en el pasado (por ejemplo, para el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t>[Deles unos minutos a los participantes para conversar entre todos o en grupos pequeños].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s-ES" dirty="0"/>
              <a:t>¿Qué dificultades ha encontrado su centro en el pasado al preparar áreas de aislamiento? Si no han tenido esta experiencia, ¿qué dificultades anticipa que podría tener su centro?</a:t>
            </a:r>
          </a:p>
          <a:p>
            <a:r>
              <a:rPr lang="es-ES" i="1" dirty="0"/>
              <a:t>[Haga una lista de las dificultades a medida que los participantes las mencionen. Luego, pídale al grupo que haga sugerencias para encontrar maneras en que se podrían superar esas dificultades. Las respuestas serán variadas. Usted también puede hacer sugerencias según lo considere oportuno. El tiempo recomendado para esta conversación es de 7 a 10 minutos. Podría elegir abreviar esta conversación debido a límites de tiempo, o extenderla si el tiempo lo permite].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33359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Para resumir la sesión de hoy, repasemos algunos puntos clave. Primero, el </a:t>
            </a:r>
            <a:r>
              <a:rPr lang="es-ES" b="1" u="none" dirty="0"/>
              <a:t>aislamiento</a:t>
            </a:r>
            <a:r>
              <a:rPr lang="es-ES" sz="1200" b="1" u="none" dirty="0">
                <a:solidFill>
                  <a:schemeClr val="accent6">
                    <a:lumMod val="75000"/>
                    <a:lumOff val="25000"/>
                  </a:schemeClr>
                </a:solidFill>
                <a:latin typeface="Calibri"/>
                <a:cs typeface="Calibri"/>
              </a:rPr>
              <a:t> </a:t>
            </a:r>
            <a:r>
              <a:rPr lang="es-ES" sz="1200" u="none" dirty="0">
                <a:solidFill>
                  <a:srgbClr val="000000"/>
                </a:solidFill>
                <a:latin typeface="Calibri"/>
                <a:cs typeface="Calibri"/>
              </a:rPr>
              <a:t>previene</a:t>
            </a:r>
            <a:r>
              <a:rPr lang="es-ES" sz="1200" dirty="0">
                <a:solidFill>
                  <a:srgbClr val="000000"/>
                </a:solidFill>
                <a:latin typeface="Calibri"/>
                <a:cs typeface="Calibri"/>
              </a:rPr>
              <a:t> que las personas con la enfermedad por el virus de Marburgo la propaguen a otras personas. </a:t>
            </a:r>
            <a:r>
              <a:rPr lang="es-ES" sz="1200" b="1" dirty="0">
                <a:latin typeface="Calibri" panose="020F0502020204030204" pitchFamily="34" charset="0"/>
                <a:cs typeface="Calibri"/>
              </a:rPr>
              <a:t>Los protege a ustedes, a sus compañeros de trabajo y pacientes, y a su comunidad</a:t>
            </a:r>
            <a:r>
              <a:rPr lang="es-ES" sz="1200" dirty="0">
                <a:latin typeface="Calibri" panose="020F0502020204030204" pitchFamily="34" charset="0"/>
                <a:cs typeface="Calibri"/>
              </a:rPr>
              <a:t>;</a:t>
            </a:r>
            <a:r>
              <a:rPr lang="es-ES" sz="1200" b="0" dirty="0">
                <a:solidFill>
                  <a:schemeClr val="accent1">
                    <a:lumMod val="75000"/>
                  </a:schemeClr>
                </a:solidFill>
                <a:latin typeface="Calibri" panose="020F0502020204030204" pitchFamily="34" charset="0"/>
                <a:cs typeface="Calibri"/>
              </a:rPr>
              <a:t> </a:t>
            </a:r>
            <a:r>
              <a:rPr lang="es-ES" sz="1200" dirty="0">
                <a:latin typeface="Calibri" panose="020F0502020204030204" pitchFamily="34" charset="0"/>
                <a:cs typeface="Calibri"/>
              </a:rPr>
              <a:t>de hecho, es una  de las cosas más importantes que pueden hacer en su centro de atención médica para protegerse y proteger a su comunidad contra la enfermedad por el virus de Marburgo.</a:t>
            </a:r>
          </a:p>
          <a:p>
            <a:endParaRPr lang="en-US" sz="1200" dirty="0">
              <a:solidFill>
                <a:srgbClr val="000000"/>
              </a:solidFill>
              <a:latin typeface="Calibri"/>
              <a:cs typeface="Calibri"/>
            </a:endParaRPr>
          </a:p>
          <a:p>
            <a:r>
              <a:rPr lang="es-ES" sz="1200" b="1" dirty="0">
                <a:latin typeface="Calibri"/>
                <a:cs typeface="Calibri"/>
              </a:rPr>
              <a:t>Todo centro médico debe tener un área de aislamiento separada</a:t>
            </a:r>
            <a:r>
              <a:rPr lang="es-ES" sz="1200" dirty="0">
                <a:latin typeface="Calibri"/>
                <a:cs typeface="Calibri"/>
              </a:rPr>
              <a:t> para los pacientes que se sospeche que tengan la enfermedad por el virus de Marburgo hasta que puedan ser trasladados a un centro designado para realizar pruebas y brindar atención médica.</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27879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dirty="0"/>
              <a:t>Guion</a:t>
            </a:r>
            <a:r>
              <a:rPr lang="es-ES" dirty="0"/>
              <a:t>:</a:t>
            </a:r>
          </a:p>
          <a:p>
            <a:pPr lvl="0"/>
            <a:r>
              <a:rPr lang="es-ES" dirty="0"/>
              <a:t>Tenemos dos objetivos de aprendizaje en el día de hoy.</a:t>
            </a:r>
            <a:r>
              <a:rPr lang="es-ES" baseline="0" dirty="0"/>
              <a:t> Al terminar esta sesión, ustedes podrán explicar por qué es importante aislar a las personas que se sospeche que tengan la enfermedad por el virus de Marburgo y describir al menos 3 de las mejores prácticas para preparar un área de aislamiento de corto plazo para los pacientes que se sospeche que tengan la enfermedad por el virus de Marburgo.</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dirty="0"/>
              <a:t>Activación</a:t>
            </a:r>
            <a:r>
              <a:rPr lang="es-ES" b="1" i="1" baseline="0" dirty="0"/>
              <a:t> de los conocimientos previos:</a:t>
            </a:r>
          </a:p>
          <a:p>
            <a:r>
              <a:rPr lang="es-ES" i="1" baseline="0" dirty="0"/>
              <a:t>Un beneficio clave de trabajar con estudiantes adultos es que probablemente ya tengan algo de conocimiento o experiencia relacionados con el tema que usted está enseñando. Aproveche esta oportunidad para permitir que los estudiantes compartan lo que ya saben a fin de prepararlos para aprender ideas relacionadas.</a:t>
            </a:r>
          </a:p>
          <a:p>
            <a:endParaRPr lang="en-US" baseline="0" dirty="0"/>
          </a:p>
          <a:p>
            <a:r>
              <a:rPr lang="es-ES" i="1" baseline="0" dirty="0"/>
              <a:t>Guion:</a:t>
            </a:r>
          </a:p>
          <a:p>
            <a:r>
              <a:rPr lang="es-ES" baseline="0" dirty="0"/>
              <a:t>Comencemos con una pregunta. ¿Por qué es importante mantener aisladas a las personas que se sospeche que tengan la enfermedad por el virus de Marburgo de otros pacientes en un centro de atención médica?</a:t>
            </a:r>
          </a:p>
          <a:p>
            <a:r>
              <a:rPr lang="es-ES" i="1" baseline="0" dirty="0"/>
              <a:t>[Deles a los participantes 2 minutos para conversar entre todos o en grupos pequeños. Si no surge en la conversación, agregue lo siguiente].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54158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[Según las respuestas de los participantes en la diapositiva anterior, podría adaptar este guion].</a:t>
            </a:r>
          </a:p>
          <a:p>
            <a:endParaRPr lang="en-US" i="1" dirty="0"/>
          </a:p>
          <a:p>
            <a:r>
              <a:rPr lang="es-ES"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 dijimos cuando hablamos sobre la evaluación en el contexto de la enfermedad por el virus de Marburgo, si se le permitiera entrar a un centro de atención médica a una persona con la enfermedad por el virus de Marburgo no diagnosticada, esta podría propagar el virus a pacientes que se encuentren cerca y al personal que los cuida. La identificación temprana y separación de los pacientes que se sospeche que tengan la enfermedad por el virus de Marburgo previene que ingrese esta enfermedad no identificada a su entorno de atención médica, lo cual los protege a ustedes, a sus compañeros de trabajo y a los pacientes en su centro médico. Al mantenerse sanos ustedes, también evitan propagarles la enfermedad a sus familiares y amigos. Por lo tanto, </a:t>
            </a:r>
            <a:r>
              <a:rPr lang="es-ES" b="1" dirty="0"/>
              <a:t>mantener a los pacientes con la enfermedad por el virus de Marburgo separados en un centro de atención médica los protege a ustedes, a sus compañeros de trabajo y pacientes, y a su comunidad</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la última sesión, nos concentramos en preparar un área de evaluación para identificar a las personas que podrían tener la enfermedad por el virus de Marburgo antes de entrar al centro de atención médica. En esta sesión, nos concentraremos en preparar un área de aislamiento, un lugar donde las personas identificadas como que podrían tener la enfermedad por el virus de Marburgo puedan esperar, separadas de otras personas, para recibir atención temporal y luego ser trasladadas a un centro médico dirigido a tratar a las personas con la enfermedad por el virus de Marburgo.</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78573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a:t>Guion</a:t>
            </a:r>
            <a:r>
              <a:rPr lang="es-ES"/>
              <a:t>:</a:t>
            </a:r>
          </a:p>
          <a:p>
            <a:r>
              <a:rPr lang="es-ES"/>
              <a:t>Hablemos primero de qué es el aislamiento. Luego, veremos cómo preparar un área de aislamiento.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88072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Si se identifica a través del proceso de evaluación que una persona posiblemente tenga la enfermedad por el virus de Marburgo, esta debe separarse de inmediato de otros pacientes y de los trabajadores de la salud. Esta separación se llama aislamiento. </a:t>
            </a:r>
            <a:r>
              <a:rPr lang="es-ES" b="1" dirty="0"/>
              <a:t>El aislamiento previene que la persona propague la enfermedad por el virus de Marburgo a las personas que estén cerca, incluidos ustedes, otros trabajadores de la salud o pacientes. </a:t>
            </a:r>
          </a:p>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rgbClr val="0039A6"/>
                </a:solidFill>
                <a:latin typeface="Calibri"/>
                <a:cs typeface="Calibri"/>
              </a:rPr>
              <a:t>Todo centro médico debe tener un espacio identificado que pueda funcionar como área de aislamiento </a:t>
            </a:r>
            <a:r>
              <a:rPr lang="es-ES" sz="1200" dirty="0">
                <a:latin typeface="Calibri"/>
                <a:cs typeface="Calibri"/>
              </a:rPr>
              <a:t>hasta que el paciente pueda ser trasladado a un centro designado para realizar pruebas y brindar atención médica.</a:t>
            </a:r>
            <a:r>
              <a:rPr lang="es-ES" sz="1200" dirty="0">
                <a:solidFill>
                  <a:srgbClr val="000000"/>
                </a:solidFill>
                <a:latin typeface="Calibri"/>
                <a:cs typeface="Calibri"/>
              </a:rPr>
              <a:t> A veces se le llama “área de contención” o “aislamiento temporal”. </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34685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Las áreas de aislamiento deben estar separadas de otras áreas para el cuidado de pacientes a fin de prevenir que las personas enfermas transmitan la enfermedad a otras personas. Esto podría ser en una edificación separada, pero de acuerdo con el diseño y los recursos de su centro médico, también podría ser una estructura temporal, por ejemplo, una carpa, como la que se ve en la fotografía de arriba, o un área en el exterior demarcada para las personas en aislamiento, por ejemplo, debajo de un árbol, como en la fotografía de abajo. </a:t>
            </a:r>
          </a:p>
          <a:p>
            <a:endParaRPr lang="en-US" dirty="0"/>
          </a:p>
          <a:p>
            <a:r>
              <a:rPr lang="es-ES" dirty="0"/>
              <a:t>El área de aislamiento debe designarse para uso exclusivo de las personas que se sospeche que tengan la enfermedad por el virus de Marburgo. Si algunos pacientes necesitan aislarse por otras razones, se necesitará un área de aislamiento diferente para ellos.</a:t>
            </a:r>
          </a:p>
          <a:p>
            <a:endParaRPr lang="en-US" dirty="0"/>
          </a:p>
          <a:p>
            <a:r>
              <a:rPr lang="es-ES" dirty="0"/>
              <a:t>El área de aislamiento debe tener también acceso restringido de manera que entren únicamente los trabajadores de la salud, por ejemplo para administrar medicamentos orales. Podría ser necesario cercar o acordonar las áreas o entradas para restringir el acceso.</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35101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s-ES" i="1" dirty="0"/>
              <a:t>Guion</a:t>
            </a:r>
            <a:r>
              <a:rPr lang="es-ES" dirty="0"/>
              <a:t>:</a:t>
            </a:r>
          </a:p>
          <a:p>
            <a:r>
              <a:rPr lang="es-ES" dirty="0"/>
              <a:t>El área de aislamiento debe diseñarse con un flujo unidireccional. Esto significa que las personas solo deben moverse por ese espacio en una dirección, como en una calle de una vía. Lo ideal es que el área de aislamiento tenga una entrada y una salida separadas, espacios destinados a ponerse y quitarse el equipo de protección personal, llamado también EPP, y suministros separados para el cuidado de pacientes, a fin de asegurar el flujo unidireccional. </a:t>
            </a:r>
          </a:p>
          <a:p>
            <a:endParaRPr lang="en-US" dirty="0"/>
          </a:p>
          <a:p>
            <a:r>
              <a:rPr lang="es-ES" dirty="0"/>
              <a:t>También debe haber una separación mínima de un metro entre las camas en el área de aislamiento. El solo hecho de que un paciente esté en una unidad de aislamiento no significa que tenga la enfermedad por el virus de Marburgo, aunque algunos pacientes podrían tenerla. Mantener un espacio adecuado entre pacientes ayuda a proteger a los pacientes que no están infectados para evitar que se infecten.</a:t>
            </a:r>
          </a:p>
          <a:p>
            <a:endParaRPr lang="en-US" dirty="0"/>
          </a:p>
          <a:p>
            <a:r>
              <a:rPr lang="es-ES" dirty="0"/>
              <a:t>Por último, el área de aislamiento debe tener la capacidad para que los pacientes se queden de forma temporal y segura.  Esto significa que haya estaciones para la higiene de las manos disponibles, y se requieren opciones sanitarias separadas para cada paciente, como una letrina o inodoro portátil.</a:t>
            </a:r>
          </a:p>
          <a:p>
            <a:endParaRPr lang="en-US" dirty="0"/>
          </a:p>
          <a:p>
            <a:r>
              <a:rPr lang="es-ES" dirty="0"/>
              <a:t>Estas dos fotos muestran ejemplos de áreas de aislamiento. En la foto de arriba vemos que el área de aislamiento tiene una cama y una silla para el paciente, así como una opción sanitaria exclusiva para cada paciente. Eso nos lleva a la próxima diapositiva sobre el equipo y los suministros que debe haber en el área de aislamiento.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95251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s-ES" sz="1600" i="1" dirty="0">
                <a:latin typeface="+mn-lt"/>
                <a:cs typeface="Calibri"/>
              </a:rPr>
              <a:t>Guion</a:t>
            </a:r>
            <a:r>
              <a:rPr lang="es-ES" sz="1600" dirty="0">
                <a:latin typeface="+mn-lt"/>
                <a:cs typeface="Calibri"/>
              </a:rPr>
              <a:t>:</a:t>
            </a:r>
          </a:p>
          <a:p>
            <a:pPr marL="0" indent="0">
              <a:buFont typeface="Arial" panose="020B0604020202020204" pitchFamily="34" charset="0"/>
              <a:buNone/>
            </a:pPr>
            <a:r>
              <a:rPr lang="es-ES" sz="1600" dirty="0">
                <a:latin typeface="+mn-lt"/>
                <a:cs typeface="Calibri"/>
              </a:rPr>
              <a:t>Se necesitan muchos equipos y suministros tanto en el área de aislamiento como en las áreas donde las personas se pondrán y quitarán el EPP.</a:t>
            </a:r>
            <a:r>
              <a:rPr lang="es-ES" sz="1600" baseline="0" dirty="0">
                <a:latin typeface="+mn-lt"/>
                <a:cs typeface="Calibri"/>
              </a:rPr>
              <a:t> </a:t>
            </a:r>
          </a:p>
          <a:p>
            <a:pPr marL="0" indent="0">
              <a:buFont typeface="Arial" panose="020B0604020202020204" pitchFamily="34" charset="0"/>
              <a:buNone/>
            </a:pPr>
            <a:r>
              <a:rPr lang="es-ES" sz="1600" baseline="0" dirty="0">
                <a:latin typeface="+mn-lt"/>
                <a:cs typeface="Calibri"/>
              </a:rPr>
              <a:t>Toda área de aislamiento debe tener lo siguiente disponible para los pacientes:</a:t>
            </a:r>
          </a:p>
          <a:p>
            <a:pPr marL="285750" indent="-285750">
              <a:buFontTx/>
              <a:buChar char="-"/>
            </a:pPr>
            <a:r>
              <a:rPr lang="es-ES" sz="1600" dirty="0">
                <a:latin typeface="+mn-lt"/>
                <a:cs typeface="Calibri"/>
              </a:rPr>
              <a:t>Una silla o banco para cada paciente o una cama con un colchón que tenga una cubierta de plástico  </a:t>
            </a:r>
          </a:p>
          <a:p>
            <a:pPr marL="285750" indent="-285750">
              <a:buFontTx/>
              <a:buChar char="-"/>
            </a:pPr>
            <a:r>
              <a:rPr lang="es-ES" sz="1600" dirty="0">
                <a:latin typeface="+mn-lt"/>
                <a:cs typeface="Calibri"/>
              </a:rPr>
              <a:t>Agua y alimentos</a:t>
            </a:r>
          </a:p>
          <a:p>
            <a:pPr marL="285750" indent="-285750">
              <a:buFontTx/>
              <a:buChar char="-"/>
            </a:pPr>
            <a:r>
              <a:rPr lang="es-ES" sz="1600" dirty="0">
                <a:latin typeface="+mn-lt"/>
                <a:cs typeface="Calibri"/>
              </a:rPr>
              <a:t>Una estación para la higiene de las manos</a:t>
            </a:r>
          </a:p>
          <a:p>
            <a:pPr marL="285750" indent="-285750">
              <a:buFontTx/>
              <a:buChar char="-"/>
            </a:pPr>
            <a:r>
              <a:rPr lang="es-ES" sz="1600" dirty="0">
                <a:latin typeface="+mn-lt"/>
                <a:cs typeface="Calibri"/>
              </a:rPr>
              <a:t>Y una opción sanitaria exclusiva para cada paciente en aislamiento, como inodoro, letrina o bacinilla</a:t>
            </a:r>
          </a:p>
          <a:p>
            <a:pPr marL="285750" indent="-285750">
              <a:buFontTx/>
              <a:buChar char="-"/>
            </a:pPr>
            <a:endParaRPr lang="fr-FR" sz="1600" kern="1200" dirty="0">
              <a:effectLst/>
              <a:latin typeface="+mn-lt"/>
              <a:cs typeface="Calibri"/>
            </a:endParaRPr>
          </a:p>
          <a:p>
            <a:pPr marL="0" indent="0">
              <a:buFontTx/>
              <a:buNone/>
            </a:pPr>
            <a:r>
              <a:rPr lang="es-ES" sz="1600" dirty="0">
                <a:latin typeface="+mn-lt"/>
                <a:cs typeface="Calibri"/>
              </a:rPr>
              <a:t>Si se usará el área para el cuidado de pacientes, también debe tener:</a:t>
            </a:r>
          </a:p>
          <a:p>
            <a:pPr marL="285750" indent="-285750">
              <a:buFontTx/>
              <a:buChar char="-"/>
            </a:pPr>
            <a:r>
              <a:rPr lang="es-ES" sz="1600" dirty="0">
                <a:latin typeface="+mn-lt"/>
                <a:cs typeface="Calibri"/>
              </a:rPr>
              <a:t>EPP para los trabajadores de la salud</a:t>
            </a:r>
          </a:p>
          <a:p>
            <a:pPr marL="285750" indent="-285750">
              <a:buFontTx/>
              <a:buChar char="-"/>
            </a:pPr>
            <a:r>
              <a:rPr lang="es-ES" sz="1600" dirty="0">
                <a:latin typeface="+mn-lt"/>
                <a:cs typeface="Calibri"/>
              </a:rPr>
              <a:t>Y equipo designado al cuidado del paciente</a:t>
            </a:r>
          </a:p>
          <a:p>
            <a:pPr marL="285750" indent="-285750">
              <a:buFontTx/>
              <a:buChar char="-"/>
            </a:pPr>
            <a:endParaRPr lang="fr-FR" sz="1600" kern="1200" dirty="0">
              <a:effectLst/>
              <a:latin typeface="+mn-lt"/>
              <a:cs typeface="Calibri"/>
            </a:endParaRPr>
          </a:p>
          <a:p>
            <a:pPr marL="0" indent="0">
              <a:buFontTx/>
              <a:buNone/>
            </a:pPr>
            <a:r>
              <a:rPr lang="es-ES" sz="1600" dirty="0">
                <a:latin typeface="+mn-lt"/>
                <a:cs typeface="Calibri"/>
              </a:rPr>
              <a:t>Para la limpieza y desinfección, el área de aislamiento debe tener:</a:t>
            </a:r>
          </a:p>
          <a:p>
            <a:pPr marL="285750" indent="-285750">
              <a:buFontTx/>
              <a:buChar char="-"/>
            </a:pPr>
            <a:r>
              <a:rPr lang="es-ES" sz="1600" dirty="0">
                <a:latin typeface="+mn-lt"/>
                <a:cs typeface="Calibri"/>
              </a:rPr>
              <a:t>Solución de cloro al 0.5 % o algún otro desinfectante</a:t>
            </a:r>
          </a:p>
          <a:p>
            <a:pPr marL="285750" indent="-285750">
              <a:buFontTx/>
              <a:buChar char="-"/>
            </a:pPr>
            <a:r>
              <a:rPr lang="es-ES" sz="1600" dirty="0">
                <a:latin typeface="+mn-lt"/>
                <a:cs typeface="Calibri"/>
              </a:rPr>
              <a:t>Agua y jabón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s-ES" sz="1600" dirty="0">
                <a:solidFill>
                  <a:schemeClr val="tx1"/>
                </a:solidFill>
              </a:rPr>
              <a:t>Y equipo de limpieza exclusivo para la unidad de aislamiento, como trapeadores, baldes y paños para limpiar</a:t>
            </a:r>
          </a:p>
          <a:p>
            <a:pPr marL="0" indent="0">
              <a:buFontTx/>
              <a:buNone/>
            </a:pPr>
            <a:endParaRPr lang="fr-FR" sz="1600" kern="1200" dirty="0">
              <a:effectLst/>
              <a:latin typeface="+mn-lt"/>
              <a:cs typeface="Calibri"/>
            </a:endParaRPr>
          </a:p>
          <a:p>
            <a:pPr marL="0" indent="0">
              <a:buFontTx/>
              <a:buNone/>
            </a:pPr>
            <a:r>
              <a:rPr lang="es-ES" sz="1600" dirty="0">
                <a:latin typeface="+mn-lt"/>
                <a:cs typeface="Calibri"/>
              </a:rPr>
              <a:t>Para la eliminación de desechos, debe haber:</a:t>
            </a:r>
          </a:p>
          <a:p>
            <a:pPr marL="285750" indent="-285750">
              <a:buFontTx/>
              <a:buChar char="-"/>
            </a:pPr>
            <a:r>
              <a:rPr lang="es-ES" sz="1600" dirty="0">
                <a:latin typeface="+mn-lt"/>
                <a:cs typeface="Calibri"/>
              </a:rPr>
              <a:t>Un recipiente para desechos de peligro biológico</a:t>
            </a:r>
          </a:p>
          <a:p>
            <a:pPr marL="285750" indent="-285750">
              <a:buFontTx/>
              <a:buChar char="-"/>
            </a:pPr>
            <a:r>
              <a:rPr lang="es-ES" sz="1600" dirty="0">
                <a:latin typeface="+mn-lt"/>
                <a:cs typeface="Calibri"/>
              </a:rPr>
              <a:t>Y un recipiente para desechos generales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764000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pic>
        <p:nvPicPr>
          <p:cNvPr id="2" name="Picture 1" descr="Logos of the U.S. Department of Health and Human Services and the Centers for Disease control and Prevention" title="logos">
            <a:extLst>
              <a:ext uri="{FF2B5EF4-FFF2-40B4-BE49-F238E27FC236}">
                <a16:creationId xmlns:a16="http://schemas.microsoft.com/office/drawing/2014/main" id="{EE919770-1CCF-6FCC-982B-F6D0EFA661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4" name="TextBox 3">
            <a:extLst>
              <a:ext uri="{FF2B5EF4-FFF2-40B4-BE49-F238E27FC236}">
                <a16:creationId xmlns:a16="http://schemas.microsoft.com/office/drawing/2014/main" id="{0EAB363D-0AC9-2278-88EC-7844D3B0617A}"/>
              </a:ext>
            </a:extLst>
          </p:cNvPr>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68001470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81615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262548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22003993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a:p>
            <a:pPr lvl="0"/>
            <a:endParaRPr lang="en-US"/>
          </a:p>
        </p:txBody>
      </p:sp>
    </p:spTree>
    <p:extLst>
      <p:ext uri="{BB962C8B-B14F-4D97-AF65-F5344CB8AC3E}">
        <p14:creationId xmlns:p14="http://schemas.microsoft.com/office/powerpoint/2010/main" val="12082285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788960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66543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2" name="Content Placeholder 18">
            <a:extLst>
              <a:ext uri="{FF2B5EF4-FFF2-40B4-BE49-F238E27FC236}">
                <a16:creationId xmlns:a16="http://schemas.microsoft.com/office/drawing/2014/main" id="{DEA33828-D464-BA83-A8B5-72118796B77C}"/>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pic>
        <p:nvPicPr>
          <p:cNvPr id="3" name="Picture 2">
            <a:extLst>
              <a:ext uri="{FF2B5EF4-FFF2-40B4-BE49-F238E27FC236}">
                <a16:creationId xmlns:a16="http://schemas.microsoft.com/office/drawing/2014/main" id="{254DEAB8-C8ED-E463-69C4-E2F7EDA1F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96490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4205756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69963CA-F613-7239-4F4F-1C27351FB6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310285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4830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995624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extBox 3">
            <a:extLst>
              <a:ext uri="{FF2B5EF4-FFF2-40B4-BE49-F238E27FC236}">
                <a16:creationId xmlns:a16="http://schemas.microsoft.com/office/drawing/2014/main" id="{C8F5F0ED-E697-B435-D972-DC94EDE9F83B}"/>
              </a:ext>
            </a:extLst>
          </p:cNvPr>
          <p:cNvSpPr txBox="1"/>
          <p:nvPr userDrawn="1"/>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5" name="Picture 4" descr="Logos of the U.S. Department of Health and Human Services and the Centers for Disease control and Prevention" title="logos">
            <a:extLst>
              <a:ext uri="{FF2B5EF4-FFF2-40B4-BE49-F238E27FC236}">
                <a16:creationId xmlns:a16="http://schemas.microsoft.com/office/drawing/2014/main" id="{3CB28F94-DB63-0151-EA3C-C40B1C64A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3459198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19284795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898889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0" r:id="rId11"/>
    <p:sldLayoutId id="2147483662" r:id="rId12"/>
    <p:sldLayoutId id="2147483664" r:id="rId13"/>
    <p:sldLayoutId id="2147483665" r:id="rId14"/>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719EDB-4234-0C41-D285-4FF2EAC50B6C}"/>
              </a:ext>
            </a:extLst>
          </p:cNvPr>
          <p:cNvSpPr>
            <a:spLocks noGrp="1"/>
          </p:cNvSpPr>
          <p:nvPr>
            <p:ph type="title"/>
          </p:nvPr>
        </p:nvSpPr>
        <p:spPr>
          <a:xfrm>
            <a:off x="1510841" y="2535216"/>
            <a:ext cx="9360817" cy="2266931"/>
          </a:xfrm>
        </p:spPr>
        <p:txBody>
          <a:bodyPr vert="horz" lIns="91440" tIns="45720" rIns="91440" bIns="45720" rtlCol="0" anchor="b" anchorCtr="0">
            <a:normAutofit fontScale="90000"/>
          </a:bodyPr>
          <a:lstStyle/>
          <a:p>
            <a:pPr>
              <a:lnSpc>
                <a:spcPct val="100000"/>
              </a:lnSpc>
              <a:spcBef>
                <a:spcPts val="600"/>
              </a:spcBef>
            </a:pPr>
            <a:r>
              <a:rPr lang="es-ES" sz="4300" dirty="0">
                <a:solidFill>
                  <a:schemeClr val="accent5">
                    <a:lumMod val="75000"/>
                  </a:schemeClr>
                </a:solidFill>
                <a:latin typeface="Calibri"/>
                <a:cs typeface="Calibri"/>
              </a:rPr>
              <a:t>Prevención y control de infecciones: enfermedad por el virus de Marburgo (EVM)</a:t>
            </a:r>
            <a:br>
              <a:rPr lang="es-ES" sz="4800" dirty="0">
                <a:solidFill>
                  <a:schemeClr val="accent5">
                    <a:lumMod val="75000"/>
                  </a:schemeClr>
                </a:solidFill>
                <a:latin typeface="Calibri"/>
                <a:cs typeface="Calibri"/>
              </a:rPr>
            </a:br>
            <a:r>
              <a:rPr lang="es-ES" sz="4000" dirty="0">
                <a:solidFill>
                  <a:schemeClr val="accent5">
                    <a:lumMod val="75000"/>
                  </a:schemeClr>
                </a:solidFill>
                <a:latin typeface="Calibri Light" panose="020F0302020204030204" pitchFamily="34" charset="0"/>
                <a:cs typeface="Calibri Light" panose="020F0302020204030204" pitchFamily="34" charset="0"/>
              </a:rPr>
              <a:t>Crear un área de aislamiento en su centro</a:t>
            </a:r>
          </a:p>
        </p:txBody>
      </p:sp>
      <p:sp>
        <p:nvSpPr>
          <p:cNvPr id="9" name="TextBox 8">
            <a:extLst>
              <a:ext uri="{FF2B5EF4-FFF2-40B4-BE49-F238E27FC236}">
                <a16:creationId xmlns:a16="http://schemas.microsoft.com/office/drawing/2014/main" id="{2248E99F-B09C-0EC1-10AD-3BC8A41001E8}"/>
              </a:ext>
            </a:extLst>
          </p:cNvPr>
          <p:cNvSpPr txBox="1"/>
          <p:nvPr/>
        </p:nvSpPr>
        <p:spPr>
          <a:xfrm>
            <a:off x="1584291" y="5320456"/>
            <a:ext cx="871196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cxnSp>
        <p:nvCxnSpPr>
          <p:cNvPr id="11" name="Straight Connector 10">
            <a:extLst>
              <a:ext uri="{FF2B5EF4-FFF2-40B4-BE49-F238E27FC236}">
                <a16:creationId xmlns:a16="http://schemas.microsoft.com/office/drawing/2014/main" id="{4A51FC5A-5BCA-2DB4-615E-BB83F0A870AC}"/>
              </a:ext>
              <a:ext uri="{C183D7F6-B498-43B3-948B-1728B52AA6E4}">
                <adec:decorative xmlns:adec="http://schemas.microsoft.com/office/drawing/2017/decorative" val="1"/>
              </a:ext>
            </a:extLst>
          </p:cNvPr>
          <p:cNvCxnSpPr/>
          <p:nvPr/>
        </p:nvCxnSpPr>
        <p:spPr>
          <a:xfrm flipV="1">
            <a:off x="1723506" y="5099721"/>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F6E74CA-1DB4-8491-6F45-588512F3041F}"/>
              </a:ext>
            </a:extLst>
          </p:cNvPr>
          <p:cNvSpPr txBox="1"/>
          <p:nvPr/>
        </p:nvSpPr>
        <p:spPr>
          <a:xfrm>
            <a:off x="7581900" y="6346490"/>
            <a:ext cx="6642100" cy="461665"/>
          </a:xfrm>
          <a:prstGeom prst="rect">
            <a:avLst/>
          </a:prstGeom>
          <a:noFill/>
        </p:spPr>
        <p:txBody>
          <a:bodyPr wrap="square">
            <a:spAutoFit/>
          </a:bodyPr>
          <a:lstStyle/>
          <a:p>
            <a:r>
              <a:rPr lang="es-ES" sz="2400" b="1" dirty="0">
                <a:solidFill>
                  <a:srgbClr val="0039A6"/>
                </a:solidFill>
                <a:latin typeface="Calibri"/>
                <a:cs typeface="Calibri"/>
              </a:rPr>
              <a:t>Actualizado: </a:t>
            </a:r>
            <a:r>
              <a:rPr lang="es-ES" sz="2400" b="1" dirty="0">
                <a:solidFill>
                  <a:schemeClr val="tx1">
                    <a:lumMod val="75000"/>
                  </a:schemeClr>
                </a:solidFill>
                <a:latin typeface="Calibri"/>
                <a:cs typeface="Calibri"/>
              </a:rPr>
              <a:t>marzo del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99" y="457937"/>
            <a:ext cx="9741031" cy="915183"/>
          </a:xfrm>
        </p:spPr>
        <p:txBody>
          <a:bodyPr>
            <a:no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Equipo y suministros para el área donde se quita el EPP</a:t>
            </a:r>
          </a:p>
        </p:txBody>
      </p:sp>
      <p:sp>
        <p:nvSpPr>
          <p:cNvPr id="4" name="Text Placeholder 2">
            <a:extLst>
              <a:ext uri="{FF2B5EF4-FFF2-40B4-BE49-F238E27FC236}">
                <a16:creationId xmlns:a16="http://schemas.microsoft.com/office/drawing/2014/main" id="{6EA8CA66-72C4-4412-9EA3-9D9941D10208}"/>
              </a:ext>
            </a:extLst>
          </p:cNvPr>
          <p:cNvSpPr txBox="1">
            <a:spLocks/>
          </p:cNvSpPr>
          <p:nvPr/>
        </p:nvSpPr>
        <p:spPr bwMode="auto">
          <a:xfrm>
            <a:off x="818562" y="1090252"/>
            <a:ext cx="8229600" cy="524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fr-FR" dirty="0">
              <a:solidFill>
                <a:schemeClr val="accent4">
                  <a:lumMod val="50000"/>
                </a:schemeClr>
              </a:solidFill>
              <a:latin typeface="Calibri"/>
              <a:cs typeface="Calibri"/>
            </a:endParaRPr>
          </a:p>
          <a:p>
            <a:pPr marL="342265" indent="-342265">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El área donde se quita el EPP debe tener: </a:t>
            </a:r>
          </a:p>
          <a:p>
            <a:pPr marL="742315" lvl="1" indent="-285115">
              <a:buClr>
                <a:schemeClr val="accent2">
                  <a:lumMod val="60000"/>
                  <a:lumOff val="40000"/>
                </a:schemeClr>
              </a:buClr>
              <a:buFont typeface="Courier New" panose="05000000000000000000" pitchFamily="2" charset="2"/>
              <a:buChar char="o"/>
            </a:pPr>
            <a:r>
              <a:rPr lang="es-ES" sz="2800" dirty="0">
                <a:solidFill>
                  <a:srgbClr val="000000"/>
                </a:solidFill>
                <a:latin typeface="Calibri"/>
                <a:cs typeface="Calibri"/>
              </a:rPr>
              <a:t>Un balde con solución de cloro fuerte (0.5 %) (para artículos no porosos, como botas, gafas de protección)</a:t>
            </a:r>
          </a:p>
          <a:p>
            <a:pPr marL="742315" lvl="1" indent="-285115">
              <a:buClr>
                <a:schemeClr val="accent2">
                  <a:lumMod val="60000"/>
                  <a:lumOff val="40000"/>
                </a:schemeClr>
              </a:buClr>
              <a:buFont typeface="Courier New" panose="05000000000000000000" pitchFamily="2" charset="2"/>
              <a:buChar char="o"/>
            </a:pPr>
            <a:r>
              <a:rPr lang="es-ES" sz="2800" dirty="0">
                <a:solidFill>
                  <a:srgbClr val="000000"/>
                </a:solidFill>
                <a:latin typeface="Calibri"/>
                <a:cs typeface="Calibri"/>
              </a:rPr>
              <a:t>Un balde con solución de cloro suave (0.05 %) (para artículos porosos, como batas de tela) </a:t>
            </a:r>
          </a:p>
          <a:p>
            <a:pPr marL="742315" lvl="1" indent="-285115">
              <a:buClr>
                <a:schemeClr val="accent2">
                  <a:lumMod val="60000"/>
                  <a:lumOff val="40000"/>
                </a:schemeClr>
              </a:buClr>
              <a:buFont typeface="Courier New" panose="05000000000000000000" pitchFamily="2" charset="2"/>
              <a:buChar char="o"/>
            </a:pPr>
            <a:r>
              <a:rPr lang="es-ES" sz="2800" dirty="0">
                <a:solidFill>
                  <a:srgbClr val="000000"/>
                </a:solidFill>
                <a:latin typeface="Calibri"/>
                <a:cs typeface="Calibri"/>
              </a:rPr>
              <a:t>Recipiente con tapa para desechos infecciosos</a:t>
            </a:r>
          </a:p>
          <a:p>
            <a:pPr marL="742315" lvl="1" indent="-285115">
              <a:buClr>
                <a:schemeClr val="accent2">
                  <a:lumMod val="60000"/>
                  <a:lumOff val="40000"/>
                </a:schemeClr>
              </a:buClr>
              <a:buFont typeface="Courier New" panose="05000000000000000000" pitchFamily="2" charset="2"/>
              <a:buChar char="o"/>
            </a:pPr>
            <a:r>
              <a:rPr lang="es-ES" sz="2800" dirty="0">
                <a:solidFill>
                  <a:srgbClr val="000000"/>
                </a:solidFill>
                <a:latin typeface="Calibri"/>
                <a:cs typeface="Calibri"/>
              </a:rPr>
              <a:t>Recipiente para el  EPP reutilizable</a:t>
            </a:r>
          </a:p>
          <a:p>
            <a:pPr marL="742315" lvl="1" indent="-285115">
              <a:buClr>
                <a:schemeClr val="accent2">
                  <a:lumMod val="60000"/>
                  <a:lumOff val="40000"/>
                </a:schemeClr>
              </a:buClr>
              <a:buFont typeface="Courier New" panose="05000000000000000000" pitchFamily="2" charset="2"/>
              <a:buChar char="o"/>
            </a:pPr>
            <a:r>
              <a:rPr lang="es-ES" sz="2800" dirty="0">
                <a:solidFill>
                  <a:srgbClr val="000000"/>
                </a:solidFill>
                <a:latin typeface="Calibri"/>
                <a:cs typeface="Calibri"/>
              </a:rPr>
              <a:t>Suministros para la higiene de las manos</a:t>
            </a:r>
          </a:p>
          <a:p>
            <a:pPr marL="456554" lvl="1" indent="0">
              <a:buNone/>
            </a:pPr>
            <a:endParaRPr lang="en-US" altLang="fr-FR" dirty="0">
              <a:solidFill>
                <a:schemeClr val="accent4">
                  <a:lumMod val="50000"/>
                </a:schemeClr>
              </a:solidFill>
              <a:cs typeface="Calibri" panose="020F0502020204030204" pitchFamily="34" charset="0"/>
            </a:endParaRPr>
          </a:p>
          <a:p>
            <a:pPr marL="0" indent="0">
              <a:buNone/>
            </a:pPr>
            <a:endParaRPr lang="en-US" altLang="fr-FR" dirty="0">
              <a:solidFill>
                <a:schemeClr val="accent4">
                  <a:lumMod val="50000"/>
                </a:schemeClr>
              </a:solidFill>
              <a:latin typeface="Calibri"/>
              <a:cs typeface="Calibri"/>
            </a:endParaRPr>
          </a:p>
          <a:p>
            <a:pPr marL="342257" lvl="2" indent="-342257">
              <a:buChar char="§"/>
            </a:pPr>
            <a:endParaRPr lang="en-US" altLang="fr-FR" dirty="0">
              <a:solidFill>
                <a:schemeClr val="accent4">
                  <a:lumMod val="50000"/>
                </a:schemeClr>
              </a:solidFill>
              <a:cs typeface="Calibri" panose="020F0502020204030204" pitchFamily="34" charset="0"/>
            </a:endParaRPr>
          </a:p>
          <a:p>
            <a:pPr marL="856593" lvl="2" indent="-457189">
              <a:buClr>
                <a:srgbClr val="005DAA"/>
              </a:buClr>
              <a:buFont typeface="+mj-lt"/>
              <a:buAutoNum type="arabicPeriod"/>
            </a:pPr>
            <a:endParaRPr lang="en-US" altLang="fr-FR" dirty="0">
              <a:solidFill>
                <a:schemeClr val="accent4">
                  <a:lumMod val="50000"/>
                </a:schemeClr>
              </a:solidFill>
              <a:cs typeface="Calibri" panose="020F0502020204030204" pitchFamily="34" charset="0"/>
            </a:endParaRPr>
          </a:p>
        </p:txBody>
      </p:sp>
      <p:grpSp>
        <p:nvGrpSpPr>
          <p:cNvPr id="5" name="Group 4" descr="Foto de un recipiente rojo con tapa con la frase &quot;Peligro biológico&quot; y un símbolo correspondiente en él. El texto debajo de la foto dice &quot;Recipiente para desechos de peligro biológico (puede ser amarillo o rojo)&quot;. ">
            <a:extLst>
              <a:ext uri="{FF2B5EF4-FFF2-40B4-BE49-F238E27FC236}">
                <a16:creationId xmlns:a16="http://schemas.microsoft.com/office/drawing/2014/main" id="{0673CDDE-2BD2-44FB-BCE2-1E42C2F07078}"/>
              </a:ext>
            </a:extLst>
          </p:cNvPr>
          <p:cNvGrpSpPr>
            <a:grpSpLocks noChangeAspect="1"/>
          </p:cNvGrpSpPr>
          <p:nvPr/>
        </p:nvGrpSpPr>
        <p:grpSpPr>
          <a:xfrm>
            <a:off x="9048162" y="1176612"/>
            <a:ext cx="2717968" cy="2866721"/>
            <a:chOff x="3117392" y="2112089"/>
            <a:chExt cx="2101200" cy="2217260"/>
          </a:xfrm>
        </p:grpSpPr>
        <p:sp>
          <p:nvSpPr>
            <p:cNvPr id="6" name="TextBox 5">
              <a:extLst>
                <a:ext uri="{FF2B5EF4-FFF2-40B4-BE49-F238E27FC236}">
                  <a16:creationId xmlns:a16="http://schemas.microsoft.com/office/drawing/2014/main" id="{A4B313B3-E8C8-4804-B7E4-3A255C944A12}"/>
                </a:ext>
              </a:extLst>
            </p:cNvPr>
            <p:cNvSpPr txBox="1"/>
            <p:nvPr/>
          </p:nvSpPr>
          <p:spPr>
            <a:xfrm>
              <a:off x="3117392" y="3686616"/>
              <a:ext cx="2101200" cy="642733"/>
            </a:xfrm>
            <a:prstGeom prst="rect">
              <a:avLst/>
            </a:prstGeom>
            <a:noFill/>
          </p:spPr>
          <p:txBody>
            <a:bodyPr wrap="square" rtlCol="0">
              <a:spAutoFit/>
            </a:bodyPr>
            <a:lstStyle/>
            <a:p>
              <a:pPr algn="ctr" defTabSz="457189"/>
              <a:r>
                <a:rPr lang="es-ES" sz="1600" b="1" dirty="0">
                  <a:solidFill>
                    <a:prstClr val="black"/>
                  </a:solidFill>
                  <a:latin typeface="Calibri" panose="020F0502020204030204"/>
                </a:rPr>
                <a:t>Recipiente para desechos de peligro biológico</a:t>
              </a:r>
            </a:p>
            <a:p>
              <a:pPr defTabSz="457189"/>
              <a:r>
                <a:rPr lang="es-ES" sz="1600" b="1" dirty="0">
                  <a:solidFill>
                    <a:prstClr val="black"/>
                  </a:solidFill>
                  <a:latin typeface="Calibri" panose="020F0502020204030204"/>
                </a:rPr>
                <a:t>(puede ser amarillo o rojo)</a:t>
              </a:r>
            </a:p>
          </p:txBody>
        </p:sp>
        <p:pic>
          <p:nvPicPr>
            <p:cNvPr id="7" name="Picture 6">
              <a:extLst>
                <a:ext uri="{FF2B5EF4-FFF2-40B4-BE49-F238E27FC236}">
                  <a16:creationId xmlns:a16="http://schemas.microsoft.com/office/drawing/2014/main" id="{C83A2B18-16E3-4029-B8C8-065162A2B62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468910" y="2112089"/>
              <a:ext cx="1326903" cy="1599316"/>
            </a:xfrm>
            <a:prstGeom prst="rect">
              <a:avLst/>
            </a:prstGeom>
          </p:spPr>
        </p:pic>
      </p:grpSp>
      <p:grpSp>
        <p:nvGrpSpPr>
          <p:cNvPr id="8" name="Group 7" descr="Foto de un balde. El texto debajo del balde dice &quot;Balde para reprocesar el EPP reutilizable sucio&quot;.">
            <a:extLst>
              <a:ext uri="{FF2B5EF4-FFF2-40B4-BE49-F238E27FC236}">
                <a16:creationId xmlns:a16="http://schemas.microsoft.com/office/drawing/2014/main" id="{FB979C55-C1FF-4BF1-8707-A73443FE01BC}"/>
              </a:ext>
            </a:extLst>
          </p:cNvPr>
          <p:cNvGrpSpPr>
            <a:grpSpLocks noChangeAspect="1"/>
          </p:cNvGrpSpPr>
          <p:nvPr/>
        </p:nvGrpSpPr>
        <p:grpSpPr>
          <a:xfrm>
            <a:off x="9278145" y="4113812"/>
            <a:ext cx="2395093" cy="2577329"/>
            <a:chOff x="6285170" y="2935077"/>
            <a:chExt cx="2467655" cy="2655413"/>
          </a:xfrm>
        </p:grpSpPr>
        <p:sp>
          <p:nvSpPr>
            <p:cNvPr id="9" name="TextBox 8">
              <a:extLst>
                <a:ext uri="{FF2B5EF4-FFF2-40B4-BE49-F238E27FC236}">
                  <a16:creationId xmlns:a16="http://schemas.microsoft.com/office/drawing/2014/main" id="{1C579D8D-ADAF-4541-B6D9-E4CB12F68E58}"/>
                </a:ext>
              </a:extLst>
            </p:cNvPr>
            <p:cNvSpPr txBox="1"/>
            <p:nvPr/>
          </p:nvSpPr>
          <p:spPr>
            <a:xfrm>
              <a:off x="6285170" y="5005715"/>
              <a:ext cx="2467655" cy="584775"/>
            </a:xfrm>
            <a:prstGeom prst="rect">
              <a:avLst/>
            </a:prstGeom>
            <a:noFill/>
          </p:spPr>
          <p:txBody>
            <a:bodyPr wrap="square" rtlCol="0">
              <a:spAutoFit/>
            </a:bodyPr>
            <a:lstStyle/>
            <a:p>
              <a:pPr algn="ctr" defTabSz="457189"/>
              <a:r>
                <a:rPr lang="es-ES" sz="1600" b="1">
                  <a:solidFill>
                    <a:prstClr val="black"/>
                  </a:solidFill>
                  <a:latin typeface="Calibri" panose="020F0502020204030204"/>
                </a:rPr>
                <a:t>Balde para reprocesar el EPP reutilizable sucio</a:t>
              </a:r>
            </a:p>
          </p:txBody>
        </p:sp>
        <p:pic>
          <p:nvPicPr>
            <p:cNvPr id="10" name="Picture 9">
              <a:extLst>
                <a:ext uri="{FF2B5EF4-FFF2-40B4-BE49-F238E27FC236}">
                  <a16:creationId xmlns:a16="http://schemas.microsoft.com/office/drawing/2014/main" id="{E22DB3E3-11E6-45AF-94F5-D04092CA7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6786" y="2935077"/>
              <a:ext cx="1998024" cy="1998024"/>
            </a:xfrm>
            <a:prstGeom prst="rect">
              <a:avLst/>
            </a:prstGeom>
          </p:spPr>
        </p:pic>
      </p:grpSp>
    </p:spTree>
    <p:extLst>
      <p:ext uri="{BB962C8B-B14F-4D97-AF65-F5344CB8AC3E}">
        <p14:creationId xmlns:p14="http://schemas.microsoft.com/office/powerpoint/2010/main" val="8415134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n desde arriba de un ejemplo de la configuración de un centro para recibir a posibles pacientes con la EVM. La mitad izquierda del centro está marcada como el área de cuidados generales: área de atención para pacientes que no se sospeche que tengan la enfermedad de Marburgo. La mitad derecha está marcada como el área de aislamiento: área para pacientes que se sospeche que tengan la enfermedad de Marburgo. Estas áreas tienen entradas independientes. Un pasillo conecta el área de aislamiento con el área para quitarse el EPP. Un cuadro rojo abarca el área para ponerse el EPP, el área de aislamiento y el área para quitarse el EPP.">
            <a:extLst>
              <a:ext uri="{FF2B5EF4-FFF2-40B4-BE49-F238E27FC236}">
                <a16:creationId xmlns:a16="http://schemas.microsoft.com/office/drawing/2014/main" id="{C9ECFAD6-150D-4E4D-47D2-787B06B3E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74" y="1275862"/>
            <a:ext cx="10595728" cy="5425262"/>
          </a:xfrm>
          <a:prstGeom prst="rect">
            <a:avLst/>
          </a:prstGeom>
        </p:spPr>
      </p:pic>
      <p:sp>
        <p:nvSpPr>
          <p:cNvPr id="2" name="Title 1"/>
          <p:cNvSpPr>
            <a:spLocks noGrp="1"/>
          </p:cNvSpPr>
          <p:nvPr>
            <p:ph type="title"/>
          </p:nvPr>
        </p:nvSpPr>
        <p:spPr/>
        <p:txBody>
          <a:bodyPr/>
          <a:lstStyle/>
          <a:p>
            <a:r>
              <a:rPr lang="es-ES" dirty="0">
                <a:latin typeface="Calibri Light" panose="020F0302020204030204" pitchFamily="34" charset="0"/>
                <a:cs typeface="Calibri Light" panose="020F0302020204030204" pitchFamily="34" charset="0"/>
              </a:rPr>
              <a:t>Ejemplo de preparación de un centro</a:t>
            </a:r>
          </a:p>
        </p:txBody>
      </p:sp>
      <p:sp>
        <p:nvSpPr>
          <p:cNvPr id="4" name="Rectangle 3" descr="Un cuadro rojo abarca el área para ponerse el EPP, el área de aislamiento y el área para quitarse el EPP.">
            <a:extLst>
              <a:ext uri="{FF2B5EF4-FFF2-40B4-BE49-F238E27FC236}">
                <a16:creationId xmlns:a16="http://schemas.microsoft.com/office/drawing/2014/main" id="{AD755441-8315-4102-ABBB-7A61B571F4DE}"/>
              </a:ext>
            </a:extLst>
          </p:cNvPr>
          <p:cNvSpPr/>
          <p:nvPr/>
        </p:nvSpPr>
        <p:spPr>
          <a:xfrm>
            <a:off x="3271232" y="1556227"/>
            <a:ext cx="7626154" cy="299691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808504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9F6E634-2A15-1E28-7DA1-EBD3B611459C}"/>
              </a:ext>
            </a:extLst>
          </p:cNvPr>
          <p:cNvSpPr txBox="1">
            <a:spLocks noGrp="1"/>
          </p:cNvSpPr>
          <p:nvPr>
            <p:ph type="title" idx="4294967295"/>
          </p:nvPr>
        </p:nvSpPr>
        <p:spPr>
          <a:xfrm>
            <a:off x="566058" y="236260"/>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4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Reflexión</a:t>
            </a:r>
          </a:p>
        </p:txBody>
      </p:sp>
      <p:sp>
        <p:nvSpPr>
          <p:cNvPr id="7" name="TextBox 6">
            <a:extLst>
              <a:ext uri="{FF2B5EF4-FFF2-40B4-BE49-F238E27FC236}">
                <a16:creationId xmlns:a16="http://schemas.microsoft.com/office/drawing/2014/main" id="{B3D04796-A039-F647-9234-5659E1866323}"/>
              </a:ext>
            </a:extLst>
          </p:cNvPr>
          <p:cNvSpPr txBox="1"/>
          <p:nvPr/>
        </p:nvSpPr>
        <p:spPr>
          <a:xfrm>
            <a:off x="566058" y="1124932"/>
            <a:ext cx="10466615" cy="5016758"/>
          </a:xfrm>
          <a:prstGeom prst="rect">
            <a:avLst/>
          </a:prstGeom>
          <a:noFill/>
        </p:spPr>
        <p:txBody>
          <a:bodyPr wrap="square">
            <a:spAutoFit/>
          </a:bodyPr>
          <a:lstStyle/>
          <a:p>
            <a:pPr marL="457189" indent="-457189">
              <a:buClr>
                <a:schemeClr val="accent2">
                  <a:lumMod val="60000"/>
                  <a:lumOff val="40000"/>
                </a:schemeClr>
              </a:buClr>
              <a:buFont typeface="Arial" panose="020B0604020202020204" pitchFamily="34" charset="0"/>
              <a:buChar char="•"/>
            </a:pPr>
            <a:r>
              <a:rPr lang="es-ES" sz="3200" dirty="0">
                <a:solidFill>
                  <a:schemeClr val="bg2"/>
                </a:solidFill>
              </a:rPr>
              <a:t>¿Cuál es la diferencia entre el área de aislamiento para la EVM y otras áreas de aislamiento que ustedes podrían haber tenido que preparar en el pasado?</a:t>
            </a:r>
          </a:p>
          <a:p>
            <a:pPr marL="457189" indent="-457189">
              <a:buClr>
                <a:schemeClr val="accent2">
                  <a:lumMod val="60000"/>
                  <a:lumOff val="40000"/>
                </a:schemeClr>
              </a:buClr>
              <a:buFont typeface="Arial" panose="020B0604020202020204" pitchFamily="34" charset="0"/>
              <a:buChar char="•"/>
            </a:pPr>
            <a:endParaRPr lang="en-US" sz="3200" dirty="0">
              <a:solidFill>
                <a:schemeClr val="bg2"/>
              </a:solidFill>
            </a:endParaRPr>
          </a:p>
          <a:p>
            <a:pPr marL="457189" indent="-457189">
              <a:buClr>
                <a:schemeClr val="accent2">
                  <a:lumMod val="60000"/>
                  <a:lumOff val="40000"/>
                </a:schemeClr>
              </a:buClr>
              <a:buFont typeface="Arial" panose="020B0604020202020204" pitchFamily="34" charset="0"/>
              <a:buChar char="•"/>
            </a:pPr>
            <a:r>
              <a:rPr lang="es-ES" sz="3200" dirty="0">
                <a:solidFill>
                  <a:schemeClr val="bg2"/>
                </a:solidFill>
              </a:rPr>
              <a:t>¿Qué dificultades ha encontrado su centro en el pasado al preparar áreas de aislamiento? </a:t>
            </a:r>
          </a:p>
          <a:p>
            <a:pPr marL="457189" indent="-457189">
              <a:buClr>
                <a:schemeClr val="accent2">
                  <a:lumMod val="60000"/>
                  <a:lumOff val="40000"/>
                </a:schemeClr>
              </a:buClr>
              <a:buFont typeface="Arial" panose="020B0604020202020204" pitchFamily="34" charset="0"/>
              <a:buChar char="•"/>
            </a:pPr>
            <a:endParaRPr lang="en-US" sz="3200" dirty="0">
              <a:solidFill>
                <a:schemeClr val="bg2"/>
              </a:solidFill>
            </a:endParaRPr>
          </a:p>
          <a:p>
            <a:pPr marL="457189" indent="-457189">
              <a:buClr>
                <a:schemeClr val="accent2">
                  <a:lumMod val="60000"/>
                  <a:lumOff val="40000"/>
                </a:schemeClr>
              </a:buClr>
              <a:buFont typeface="Arial" panose="020B0604020202020204" pitchFamily="34" charset="0"/>
              <a:buChar char="•"/>
            </a:pPr>
            <a:r>
              <a:rPr lang="es-ES" sz="3200" dirty="0">
                <a:solidFill>
                  <a:schemeClr val="bg2"/>
                </a:solidFill>
              </a:rPr>
              <a:t>Si nunca antes habían participado en preparar un área de aislamiento, ¿qué dificultades anticipan que podría tener su centro?</a:t>
            </a:r>
          </a:p>
        </p:txBody>
      </p:sp>
    </p:spTree>
    <p:extLst>
      <p:ext uri="{BB962C8B-B14F-4D97-AF65-F5344CB8AC3E}">
        <p14:creationId xmlns:p14="http://schemas.microsoft.com/office/powerpoint/2010/main" val="25010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s-ES" sz="4400">
                <a:solidFill>
                  <a:schemeClr val="accent5">
                    <a:lumMod val="75000"/>
                  </a:schemeClr>
                </a:solidFill>
                <a:latin typeface="Calibri Light" panose="020F0302020204030204" pitchFamily="34" charset="0"/>
                <a:cs typeface="Calibri Light" panose="020F0302020204030204" pitchFamily="34" charset="0"/>
              </a:rPr>
              <a:t>Conclusiones clave</a:t>
            </a:r>
            <a:endParaRPr lang="es-ES" sz="4400"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2" name="Content Placeholder 2">
            <a:extLst>
              <a:ext uri="{FF2B5EF4-FFF2-40B4-BE49-F238E27FC236}">
                <a16:creationId xmlns:a16="http://schemas.microsoft.com/office/drawing/2014/main" id="{39E82EC7-3D2C-E529-6FB6-19A215F08D30}"/>
              </a:ext>
            </a:extLst>
          </p:cNvPr>
          <p:cNvSpPr>
            <a:spLocks noGrp="1"/>
          </p:cNvSpPr>
          <p:nvPr>
            <p:ph sz="quarter" idx="11"/>
          </p:nvPr>
        </p:nvSpPr>
        <p:spPr/>
        <p:txBody>
          <a:bodyPr>
            <a:normAutofit/>
          </a:bodyPr>
          <a:lstStyle/>
          <a:p>
            <a:r>
              <a:rPr lang="es-ES" sz="3200" dirty="0">
                <a:latin typeface="Calibri"/>
                <a:cs typeface="Calibri"/>
              </a:rPr>
              <a:t>El </a:t>
            </a:r>
            <a:r>
              <a:rPr lang="es-ES" sz="3200" b="1" dirty="0">
                <a:solidFill>
                  <a:schemeClr val="accent5">
                    <a:lumMod val="75000"/>
                  </a:schemeClr>
                </a:solidFill>
                <a:latin typeface="Calibri"/>
                <a:cs typeface="Calibri"/>
              </a:rPr>
              <a:t>aislamiento</a:t>
            </a:r>
            <a:r>
              <a:rPr lang="es-ES" sz="3200" b="1" dirty="0">
                <a:latin typeface="Calibri"/>
                <a:cs typeface="Calibri"/>
              </a:rPr>
              <a:t> </a:t>
            </a:r>
            <a:r>
              <a:rPr lang="es-ES" sz="3200" dirty="0">
                <a:latin typeface="Calibri"/>
                <a:cs typeface="Calibri"/>
              </a:rPr>
              <a:t>previene que las personas con la EVM la propaguen a otras personas. </a:t>
            </a:r>
            <a:r>
              <a:rPr lang="es-ES" sz="3200" b="1" dirty="0">
                <a:solidFill>
                  <a:schemeClr val="accent5">
                    <a:lumMod val="75000"/>
                  </a:schemeClr>
                </a:solidFill>
              </a:rPr>
              <a:t>Los protege a ustedes, a sus compañeros de trabajo y pacientes, y a su comunidad.</a:t>
            </a:r>
          </a:p>
          <a:p>
            <a:pPr marL="376555" indent="-376555"/>
            <a:r>
              <a:rPr lang="es-ES" sz="3200" b="1" dirty="0">
                <a:solidFill>
                  <a:schemeClr val="accent5">
                    <a:lumMod val="75000"/>
                  </a:schemeClr>
                </a:solidFill>
                <a:latin typeface="Calibri"/>
                <a:cs typeface="Calibri"/>
              </a:rPr>
              <a:t>Todo centro médico debe tener un área de aislamiento separada </a:t>
            </a:r>
            <a:r>
              <a:rPr lang="es-ES" sz="3200" dirty="0">
                <a:latin typeface="Calibri"/>
                <a:cs typeface="Calibri"/>
              </a:rPr>
              <a:t>para los pacientes que se sospeche que tengan </a:t>
            </a:r>
            <a:r>
              <a:rPr lang="es-ES" sz="3200">
                <a:latin typeface="Calibri"/>
                <a:cs typeface="Calibri"/>
              </a:rPr>
              <a:t>la EVM hasta </a:t>
            </a:r>
            <a:r>
              <a:rPr lang="es-ES" sz="3200" dirty="0">
                <a:latin typeface="Calibri"/>
                <a:cs typeface="Calibri"/>
              </a:rPr>
              <a:t>que puedan ser trasladados a un centro designado para realizar pruebas y brindar atención médica.</a:t>
            </a:r>
          </a:p>
          <a:p>
            <a:pPr lvl="1"/>
            <a:endParaRPr lang="en-US" sz="2800" dirty="0">
              <a:solidFill>
                <a:srgbClr val="000000"/>
              </a:solidFill>
              <a:latin typeface="Calibri"/>
              <a:cs typeface="Calibri"/>
            </a:endParaRPr>
          </a:p>
          <a:p>
            <a:pPr lvl="1"/>
            <a:endParaRPr lang="en-US" sz="2800" dirty="0">
              <a:solidFill>
                <a:srgbClr val="000000"/>
              </a:solidFill>
              <a:latin typeface="Calibri"/>
              <a:cs typeface="Calibri"/>
            </a:endParaRPr>
          </a:p>
          <a:p>
            <a:endParaRPr lang="en-US" sz="3200" dirty="0"/>
          </a:p>
        </p:txBody>
      </p:sp>
    </p:spTree>
    <p:extLst>
      <p:ext uri="{BB962C8B-B14F-4D97-AF65-F5344CB8AC3E}">
        <p14:creationId xmlns:p14="http://schemas.microsoft.com/office/powerpoint/2010/main" val="26910273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97AE-6BB2-E6D9-3298-3084495CC6B2}"/>
              </a:ext>
            </a:extLst>
          </p:cNvPr>
          <p:cNvSpPr>
            <a:spLocks noGrp="1"/>
          </p:cNvSpPr>
          <p:nvPr>
            <p:ph type="title" idx="4294967295"/>
          </p:nvPr>
        </p:nvSpPr>
        <p:spPr>
          <a:xfrm>
            <a:off x="398813" y="578881"/>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Gracias</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a:xfrm>
            <a:off x="609600" y="1608139"/>
            <a:ext cx="10972800" cy="4176467"/>
          </a:xfrm>
        </p:spPr>
        <p:txBody>
          <a:bodyPr/>
          <a:lstStyle/>
          <a:p>
            <a:pPr marL="0" indent="0">
              <a:buClrTx/>
              <a:buNone/>
            </a:pPr>
            <a:r>
              <a:rPr lang="es-ES" sz="3200" dirty="0">
                <a:solidFill>
                  <a:srgbClr val="000000"/>
                </a:solidFill>
                <a:latin typeface="Calibri"/>
                <a:cs typeface="Calibri"/>
              </a:rPr>
              <a:t>Después de esta presentación, los participantes podrán:</a:t>
            </a:r>
          </a:p>
          <a:p>
            <a:pPr marL="805171" lvl="1" indent="-457200">
              <a:spcBef>
                <a:spcPts val="12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Explicar por qué es importante aislar a los pacientes que se sospeche que tengan la EVM.</a:t>
            </a:r>
          </a:p>
          <a:p>
            <a:pPr marL="804545" lvl="1" indent="-457200">
              <a:spcBef>
                <a:spcPts val="12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Describir al menos 3 de las mejores prácticas para preparar un área de aislamiento de corto plazo para los pacientes que se sospeche que tengan la EVM.</a:t>
            </a:r>
          </a:p>
          <a:p>
            <a:pPr marL="347971" lvl="1" indent="0">
              <a:buClr>
                <a:srgbClr val="005DAA"/>
              </a:buClr>
              <a:buNone/>
            </a:pPr>
            <a:endParaRPr lang="en-US" sz="2400" dirty="0">
              <a:solidFill>
                <a:schemeClr val="accent4">
                  <a:lumMod val="50000"/>
                </a:schemeClr>
              </a:solidFill>
              <a:cs typeface="Calibri" panose="020F0502020204030204" pitchFamily="34" charset="0"/>
            </a:endParaRPr>
          </a:p>
          <a:p>
            <a:pPr marL="347337" lvl="1" indent="0">
              <a:buClr>
                <a:srgbClr val="005DAA"/>
              </a:buClr>
              <a:buNone/>
            </a:pPr>
            <a:endParaRPr lang="en-US" sz="2400" dirty="0">
              <a:solidFill>
                <a:schemeClr val="accent4">
                  <a:lumMod val="50000"/>
                </a:schemeClr>
              </a:solidFill>
              <a:cs typeface="Calibri" panose="020F0502020204030204" pitchFamily="34" charset="0"/>
            </a:endParaRPr>
          </a:p>
          <a:p>
            <a:pPr marL="804525" lvl="1" indent="-456554">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2663417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9165E42-5F42-065C-6035-314188306531}"/>
              </a:ext>
            </a:extLst>
          </p:cNvPr>
          <p:cNvSpPr txBox="1">
            <a:spLocks noGrp="1"/>
          </p:cNvSpPr>
          <p:nvPr>
            <p:ph type="title" idx="4294967295"/>
          </p:nvPr>
        </p:nvSpPr>
        <p:spPr>
          <a:xfrm>
            <a:off x="566058" y="1190499"/>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Hablar sobre lo siguiente:</a:t>
            </a:r>
          </a:p>
        </p:txBody>
      </p:sp>
      <p:sp>
        <p:nvSpPr>
          <p:cNvPr id="7" name="TextBox 6">
            <a:extLst>
              <a:ext uri="{FF2B5EF4-FFF2-40B4-BE49-F238E27FC236}">
                <a16:creationId xmlns:a16="http://schemas.microsoft.com/office/drawing/2014/main" id="{27F50FCC-1473-E8AD-6891-F83AC9A3FF94}"/>
              </a:ext>
            </a:extLst>
          </p:cNvPr>
          <p:cNvSpPr txBox="1"/>
          <p:nvPr/>
        </p:nvSpPr>
        <p:spPr>
          <a:xfrm>
            <a:off x="747719" y="2373088"/>
            <a:ext cx="10466615" cy="2985433"/>
          </a:xfrm>
          <a:prstGeom prst="rect">
            <a:avLst/>
          </a:prstGeom>
          <a:noFill/>
        </p:spPr>
        <p:txBody>
          <a:bodyPr wrap="square">
            <a:spAutoFit/>
          </a:bodyPr>
          <a:lstStyle/>
          <a:p>
            <a:r>
              <a:rPr lang="es-ES" sz="3600" dirty="0">
                <a:solidFill>
                  <a:schemeClr val="bg2"/>
                </a:solidFill>
                <a:latin typeface="Calibri"/>
                <a:cs typeface="Calibri"/>
              </a:rPr>
              <a:t>¿Por qué es importante mantener aisladas a las personas que podrían tener la EVM de otros pacientes en un centro de atención médica?</a:t>
            </a:r>
          </a:p>
          <a:p>
            <a:br>
              <a:rPr lang="es-ES" sz="4000" dirty="0">
                <a:solidFill>
                  <a:schemeClr val="bg1"/>
                </a:solidFill>
                <a:latin typeface="Calibri"/>
                <a:cs typeface="Calibri"/>
              </a:rPr>
            </a:br>
            <a:r>
              <a:rPr lang="es-ES" sz="4000" dirty="0">
                <a:solidFill>
                  <a:schemeClr val="bg1"/>
                </a:solidFill>
                <a:latin typeface="Calibri"/>
                <a:cs typeface="Calibri"/>
              </a:rPr>
              <a:t> </a:t>
            </a:r>
          </a:p>
        </p:txBody>
      </p:sp>
    </p:spTree>
    <p:extLst>
      <p:ext uri="{BB962C8B-B14F-4D97-AF65-F5344CB8AC3E}">
        <p14:creationId xmlns:p14="http://schemas.microsoft.com/office/powerpoint/2010/main" val="87324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1DD58D4-87D2-2B26-B6F4-9A402064B4EA}"/>
              </a:ext>
            </a:extLst>
          </p:cNvPr>
          <p:cNvSpPr txBox="1">
            <a:spLocks noGrp="1"/>
          </p:cNvSpPr>
          <p:nvPr>
            <p:ph type="title" idx="4294967295"/>
          </p:nvPr>
        </p:nvSpPr>
        <p:spPr>
          <a:xfrm>
            <a:off x="838200" y="911226"/>
            <a:ext cx="10515600" cy="59770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342900" indent="-342900" algn="l" rtl="0" eaLnBrk="0" fontAlgn="base" hangingPunct="0">
              <a:spcBef>
                <a:spcPct val="20000"/>
              </a:spcBef>
              <a:spcAft>
                <a:spcPct val="0"/>
              </a:spcAft>
              <a:buClr>
                <a:srgbClr val="E25423"/>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E25423"/>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E25423"/>
              </a:buClr>
              <a:buSzTx/>
              <a:buFont typeface="Arial" panose="020B0604020202020204" pitchFamily="34" charset="0"/>
              <a:buNone/>
              <a:tabLst/>
              <a:defRPr/>
            </a:pPr>
            <a:r>
              <a:rPr kumimoji="0" lang="es-ES" sz="3600" i="0" u="none" strike="noStrike" kern="1200" cap="none" spc="0" normalizeH="0" baseline="0" noProof="0" dirty="0">
                <a:ln>
                  <a:noFill/>
                </a:ln>
                <a:solidFill>
                  <a:srgbClr val="000000"/>
                </a:solidFill>
                <a:effectLst/>
                <a:uLnTx/>
                <a:uFillTx/>
                <a:latin typeface="Calibri"/>
                <a:ea typeface="+mn-ea"/>
                <a:cs typeface="Calibri"/>
              </a:rPr>
              <a:t>La identificación temprana y separación de pacientes que se sospeche que tengan EVM previene que ingrese esta enfermedad no identificada a su entorno de atención médica.</a:t>
            </a:r>
          </a:p>
          <a:p>
            <a:pPr marL="0" marR="0" lvl="0" indent="0" algn="l" defTabSz="914400" rtl="0" eaLnBrk="0" fontAlgn="base" latinLnBrk="0" hangingPunct="0">
              <a:lnSpc>
                <a:spcPct val="100000"/>
              </a:lnSpc>
              <a:spcBef>
                <a:spcPct val="20000"/>
              </a:spcBef>
              <a:spcAft>
                <a:spcPct val="0"/>
              </a:spcAft>
              <a:buClr>
                <a:srgbClr val="E25423"/>
              </a:buClr>
              <a:buSzTx/>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ctr" defTabSz="914400" rtl="0" eaLnBrk="0" fontAlgn="base" latinLnBrk="0" hangingPunct="0">
              <a:lnSpc>
                <a:spcPct val="100000"/>
              </a:lnSpc>
              <a:spcBef>
                <a:spcPts val="0"/>
              </a:spcBef>
              <a:spcAft>
                <a:spcPct val="0"/>
              </a:spcAft>
              <a:buClr>
                <a:srgbClr val="E25423"/>
              </a:buClr>
              <a:buSzTx/>
              <a:buFont typeface="Arial" panose="020B0604020202020204" pitchFamily="34" charset="0"/>
              <a:buNone/>
              <a:tabLst/>
              <a:defRPr/>
            </a:pPr>
            <a:r>
              <a:rPr kumimoji="0" lang="es-ES" sz="3600" b="0" i="0" u="none" strike="noStrike" kern="1200" cap="none" spc="0" normalizeH="0" baseline="0" noProof="0" dirty="0">
                <a:ln>
                  <a:noFill/>
                </a:ln>
                <a:solidFill>
                  <a:srgbClr val="000000"/>
                </a:solidFill>
                <a:effectLst/>
                <a:uLnTx/>
                <a:uFillTx/>
                <a:latin typeface="Calibri"/>
                <a:ea typeface="+mn-ea"/>
                <a:cs typeface="Calibri"/>
              </a:rPr>
              <a:t>Esto los protege a:</a:t>
            </a:r>
          </a:p>
          <a:p>
            <a:pPr marL="0" marR="0" lvl="0" indent="0" algn="ctr" defTabSz="914400" rtl="0" eaLnBrk="0" fontAlgn="base" latinLnBrk="0" hangingPunct="0">
              <a:lnSpc>
                <a:spcPct val="100000"/>
              </a:lnSpc>
              <a:spcBef>
                <a:spcPts val="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USTEDES</a:t>
            </a:r>
          </a:p>
          <a:p>
            <a:pPr marL="0" marR="0" lvl="0" indent="0" algn="ctr" defTabSz="914400" rtl="0" eaLnBrk="0" fontAlgn="base" latinLnBrk="0" hangingPunct="0">
              <a:lnSpc>
                <a:spcPct val="100000"/>
              </a:lnSpc>
              <a:spcBef>
                <a:spcPts val="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Sus compañeros de trabajo y pacientes</a:t>
            </a:r>
          </a:p>
          <a:p>
            <a:pPr marL="0" marR="0" lvl="0" indent="0" algn="ctr" defTabSz="914400" rtl="0" eaLnBrk="0" fontAlgn="base" latinLnBrk="0" hangingPunct="0">
              <a:lnSpc>
                <a:spcPct val="100000"/>
              </a:lnSpc>
              <a:spcBef>
                <a:spcPts val="0"/>
              </a:spcBef>
              <a:spcAft>
                <a:spcPct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Su comunidad</a:t>
            </a:r>
          </a:p>
          <a:p>
            <a:pPr marL="342900" marR="0" lvl="0" indent="-342900" algn="l" defTabSz="914400" rtl="0" eaLnBrk="0" fontAlgn="base" latinLnBrk="0" hangingPunct="0">
              <a:lnSpc>
                <a:spcPct val="100000"/>
              </a:lnSpc>
              <a:spcBef>
                <a:spcPct val="20000"/>
              </a:spcBef>
              <a:spcAft>
                <a:spcPct val="0"/>
              </a:spcAft>
              <a:buClr>
                <a:srgbClr val="E25423"/>
              </a:buClr>
              <a:buSzTx/>
              <a:buFont typeface="Arial" panose="020B0604020202020204" pitchFamily="34" charset="0"/>
              <a:buChar char="•"/>
              <a:tabLst/>
              <a:defRPr/>
            </a:pPr>
            <a:endParaRPr kumimoji="0" lang="en-US" sz="4267"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56172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21973" y="4482339"/>
            <a:ext cx="11059884" cy="888672"/>
          </a:xfrm>
        </p:spPr>
        <p:txBody>
          <a:bodyPr vert="horz" lIns="91440" tIns="45720" rIns="91440" bIns="45720" rtlCol="0" anchor="b">
            <a:normAutofit/>
          </a:bodyPr>
          <a:lstStyle/>
          <a:p>
            <a:r>
              <a:rPr lang="es-ES" sz="4400">
                <a:latin typeface="Calibri Light" panose="020F0302020204030204" pitchFamily="34" charset="0"/>
                <a:cs typeface="Calibri Light" panose="020F0302020204030204" pitchFamily="34" charset="0"/>
              </a:rPr>
              <a:t>Preparar un área de aislamiento</a:t>
            </a:r>
          </a:p>
        </p:txBody>
      </p:sp>
    </p:spTree>
    <p:extLst>
      <p:ext uri="{BB962C8B-B14F-4D97-AF65-F5344CB8AC3E}">
        <p14:creationId xmlns:p14="http://schemas.microsoft.com/office/powerpoint/2010/main" val="28161796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7FC-4D81-4F15-BEA4-8EE7945C4333}"/>
              </a:ext>
            </a:extLst>
          </p:cNvPr>
          <p:cNvSpPr>
            <a:spLocks noGrp="1"/>
          </p:cNvSpPr>
          <p:nvPr>
            <p:ph type="title"/>
          </p:nvPr>
        </p:nvSpPr>
        <p:spPr/>
        <p:txBody>
          <a:bodyPr vert="horz" lIns="91440" tIns="45720" rIns="91440" bIns="45720" rtlCol="0" anchor="b" anchorCtr="0">
            <a:normAutofit/>
          </a:bodyPr>
          <a:lstStyle/>
          <a:p>
            <a:pPr>
              <a:lnSpc>
                <a:spcPct val="100000"/>
              </a:lnSpc>
            </a:pPr>
            <a:r>
              <a:rPr lang="es-ES" sz="4000" dirty="0">
                <a:solidFill>
                  <a:schemeClr val="accent5">
                    <a:lumMod val="75000"/>
                  </a:schemeClr>
                </a:solidFill>
                <a:latin typeface="Calibri Light" panose="020F0302020204030204" pitchFamily="34" charset="0"/>
                <a:cs typeface="Calibri Light" panose="020F0302020204030204" pitchFamily="34" charset="0"/>
              </a:rPr>
              <a:t>Aislamiento</a:t>
            </a:r>
          </a:p>
        </p:txBody>
      </p:sp>
      <p:sp>
        <p:nvSpPr>
          <p:cNvPr id="3" name="Text Placeholder 2">
            <a:extLst>
              <a:ext uri="{FF2B5EF4-FFF2-40B4-BE49-F238E27FC236}">
                <a16:creationId xmlns:a16="http://schemas.microsoft.com/office/drawing/2014/main" id="{A40E1DA2-F5EE-49DE-937A-C345A946305C}"/>
              </a:ext>
            </a:extLst>
          </p:cNvPr>
          <p:cNvSpPr>
            <a:spLocks noGrp="1"/>
          </p:cNvSpPr>
          <p:nvPr>
            <p:ph sz="quarter" idx="11"/>
          </p:nvPr>
        </p:nvSpPr>
        <p:spPr>
          <a:xfrm>
            <a:off x="609600" y="1603947"/>
            <a:ext cx="10972800" cy="4176467"/>
          </a:xfrm>
        </p:spPr>
        <p:txBody>
          <a:bodyPr>
            <a:normAutofit/>
          </a:bodyPr>
          <a:lstStyle/>
          <a:p>
            <a:pPr marL="457200" indent="-457200"/>
            <a:r>
              <a:rPr lang="es-ES" sz="3200" dirty="0">
                <a:latin typeface="Calibri"/>
                <a:cs typeface="Calibri"/>
              </a:rPr>
              <a:t>Cuando se identifica a un paciente que se sospeche que tenga la EVM, este se debe </a:t>
            </a:r>
            <a:r>
              <a:rPr lang="es-ES" sz="3200" b="1" dirty="0">
                <a:latin typeface="Calibri"/>
                <a:cs typeface="Calibri"/>
              </a:rPr>
              <a:t>aislar</a:t>
            </a:r>
            <a:r>
              <a:rPr lang="es-ES" sz="3200" dirty="0">
                <a:latin typeface="Calibri"/>
                <a:cs typeface="Calibri"/>
              </a:rPr>
              <a:t> para prevenir que propague la enfermedad a otras personas. </a:t>
            </a:r>
            <a:endParaRPr lang="en-US" dirty="0"/>
          </a:p>
          <a:p>
            <a:pPr marL="457200" indent="-457200"/>
            <a:r>
              <a:rPr lang="es-ES" sz="3200" b="1" dirty="0">
                <a:solidFill>
                  <a:srgbClr val="000000"/>
                </a:solidFill>
                <a:latin typeface="Calibri"/>
                <a:cs typeface="Calibri"/>
              </a:rPr>
              <a:t>Todo centro médico debe tener un espacio identificado que pueda funcionar como área de aislamiento </a:t>
            </a:r>
            <a:r>
              <a:rPr lang="es-ES" sz="3200" dirty="0">
                <a:solidFill>
                  <a:srgbClr val="000000"/>
                </a:solidFill>
                <a:latin typeface="Calibri"/>
                <a:cs typeface="Calibri"/>
              </a:rPr>
              <a:t>hasta que el paciente pueda ser trasladado a un centro designado para realizar pruebas y brindar atención médica.</a:t>
            </a:r>
          </a:p>
          <a:p>
            <a:pPr marL="0" indent="0">
              <a:buNone/>
            </a:pPr>
            <a:endParaRPr lang="en-US" sz="2800" dirty="0">
              <a:solidFill>
                <a:srgbClr val="000000"/>
              </a:solidFill>
              <a:cs typeface="Calibri" panose="020F0502020204030204" pitchFamily="34" charset="0"/>
            </a:endParaRPr>
          </a:p>
          <a:p>
            <a:pPr marL="342257" indent="-342257"/>
            <a:endParaRPr lang="en-US" sz="1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3193228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38" y="99933"/>
            <a:ext cx="10972800" cy="838065"/>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Requisitos del área de aislamiento</a:t>
            </a:r>
          </a:p>
        </p:txBody>
      </p:sp>
      <p:sp>
        <p:nvSpPr>
          <p:cNvPr id="12" name="Text Placeholder 2">
            <a:extLst>
              <a:ext uri="{FF2B5EF4-FFF2-40B4-BE49-F238E27FC236}">
                <a16:creationId xmlns:a16="http://schemas.microsoft.com/office/drawing/2014/main" id="{5DA6BE62-7E8C-4532-9D57-4A04226B28BC}"/>
              </a:ext>
            </a:extLst>
          </p:cNvPr>
          <p:cNvSpPr>
            <a:spLocks noGrp="1"/>
          </p:cNvSpPr>
          <p:nvPr>
            <p:ph sz="quarter" idx="11"/>
          </p:nvPr>
        </p:nvSpPr>
        <p:spPr>
          <a:xfrm>
            <a:off x="512838" y="999696"/>
            <a:ext cx="7088112" cy="5386493"/>
          </a:xfrm>
        </p:spPr>
        <p:txBody>
          <a:bodyPr vert="horz" wrap="square" lIns="91440" tIns="45720" rIns="91440" bIns="45720" numCol="1" anchor="t" anchorCtr="0" compatLnSpc="1">
            <a:prstTxWarp prst="textNoShape">
              <a:avLst/>
            </a:prstTxWarp>
            <a:noAutofit/>
          </a:bodyPr>
          <a:lstStyle/>
          <a:p>
            <a:pPr marL="376555" indent="-376555">
              <a:buClr>
                <a:schemeClr val="accent2">
                  <a:lumMod val="60000"/>
                  <a:lumOff val="40000"/>
                </a:schemeClr>
              </a:buClr>
              <a:buFont typeface="Arial" panose="020B0604020202020204" pitchFamily="34" charset="0"/>
              <a:buChar char="•"/>
            </a:pPr>
            <a:r>
              <a:rPr lang="es-ES" sz="2200" b="1" dirty="0">
                <a:solidFill>
                  <a:srgbClr val="0039A6"/>
                </a:solidFill>
                <a:latin typeface="Calibri"/>
                <a:cs typeface="Calibri"/>
              </a:rPr>
              <a:t>Separada de otras áreas para el cuidado de pacientes,</a:t>
            </a:r>
            <a:r>
              <a:rPr lang="es-ES" sz="2200" b="1" dirty="0">
                <a:solidFill>
                  <a:schemeClr val="accent6">
                    <a:lumMod val="75000"/>
                    <a:lumOff val="25000"/>
                  </a:schemeClr>
                </a:solidFill>
                <a:latin typeface="Calibri"/>
                <a:cs typeface="Calibri"/>
              </a:rPr>
              <a:t> </a:t>
            </a:r>
            <a:r>
              <a:rPr lang="es-ES" sz="2200" b="1" dirty="0">
                <a:solidFill>
                  <a:schemeClr val="accent5">
                    <a:lumMod val="75000"/>
                  </a:schemeClr>
                </a:solidFill>
                <a:latin typeface="Calibri"/>
                <a:cs typeface="Calibri"/>
              </a:rPr>
              <a:t>como</a:t>
            </a:r>
            <a:r>
              <a:rPr lang="es-ES" sz="2200" b="1" dirty="0">
                <a:solidFill>
                  <a:srgbClr val="000000"/>
                </a:solidFill>
                <a:latin typeface="Calibri"/>
                <a:cs typeface="Calibri"/>
              </a:rPr>
              <a:t>:</a:t>
            </a: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Edificación separada</a:t>
            </a: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Estructura/carpa temporal</a:t>
            </a: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Área demarcada (debajo de un árbol)</a:t>
            </a:r>
          </a:p>
          <a:p>
            <a:pPr marL="376555" indent="-376555">
              <a:buClr>
                <a:schemeClr val="accent2">
                  <a:lumMod val="60000"/>
                  <a:lumOff val="40000"/>
                </a:schemeClr>
              </a:buClr>
              <a:buFont typeface="Arial" panose="020B0604020202020204" pitchFamily="34" charset="0"/>
              <a:buChar char="•"/>
            </a:pPr>
            <a:r>
              <a:rPr lang="es-ES" sz="2200" b="1" dirty="0">
                <a:solidFill>
                  <a:srgbClr val="0039A6"/>
                </a:solidFill>
                <a:latin typeface="Calibri"/>
                <a:cs typeface="Calibri"/>
              </a:rPr>
              <a:t>Designada para usarse únicamente para el aislamiento de la </a:t>
            </a:r>
            <a:r>
              <a:rPr lang="es-ES" sz="2200" b="1" dirty="0">
                <a:solidFill>
                  <a:schemeClr val="tx1">
                    <a:lumMod val="75000"/>
                  </a:schemeClr>
                </a:solidFill>
                <a:latin typeface="Calibri"/>
                <a:cs typeface="Calibri"/>
              </a:rPr>
              <a:t>EVM</a:t>
            </a:r>
            <a:endParaRPr lang="es-ES" sz="2200" b="1" dirty="0">
              <a:solidFill>
                <a:srgbClr val="0039A6"/>
              </a:solidFill>
              <a:latin typeface="Calibri"/>
              <a:cs typeface="Calibri"/>
            </a:endParaRP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No debe tener doble propósito</a:t>
            </a:r>
          </a:p>
          <a:p>
            <a:pPr marL="376555" indent="-376555">
              <a:buClr>
                <a:schemeClr val="accent2">
                  <a:lumMod val="60000"/>
                  <a:lumOff val="40000"/>
                </a:schemeClr>
              </a:buClr>
              <a:buFont typeface="Arial" panose="020B0604020202020204" pitchFamily="34" charset="0"/>
              <a:buChar char="•"/>
            </a:pPr>
            <a:r>
              <a:rPr lang="es-ES" sz="2200" b="1" dirty="0">
                <a:solidFill>
                  <a:srgbClr val="0039A6"/>
                </a:solidFill>
                <a:latin typeface="Calibri"/>
                <a:cs typeface="Calibri"/>
              </a:rPr>
              <a:t>Acceso restringido</a:t>
            </a: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Cercada, acordonada, etc.</a:t>
            </a:r>
          </a:p>
          <a:p>
            <a:pPr marL="800100" lvl="1" indent="-342900">
              <a:buClr>
                <a:schemeClr val="accent2">
                  <a:lumMod val="60000"/>
                  <a:lumOff val="40000"/>
                </a:schemeClr>
              </a:buClr>
              <a:buFont typeface="Courier New" panose="020B0604020202020204" pitchFamily="34" charset="0"/>
              <a:buChar char="o"/>
            </a:pPr>
            <a:r>
              <a:rPr lang="es-ES" sz="2200" dirty="0">
                <a:solidFill>
                  <a:srgbClr val="000000"/>
                </a:solidFill>
                <a:latin typeface="Calibri"/>
                <a:cs typeface="Calibri"/>
              </a:rPr>
              <a:t>Solo los trabajadores de la salud deben entrar al área de aislamiento (para administrar medicamentos orales, etc.)</a:t>
            </a:r>
          </a:p>
          <a:p>
            <a:pPr marL="342257" indent="-342257"/>
            <a:endParaRPr lang="en-US" sz="1400" dirty="0">
              <a:solidFill>
                <a:schemeClr val="accent4">
                  <a:lumMod val="50000"/>
                </a:schemeClr>
              </a:solidFill>
              <a:cs typeface="Calibri" panose="020F0502020204030204" pitchFamily="34" charset="0"/>
            </a:endParaRPr>
          </a:p>
        </p:txBody>
      </p:sp>
      <p:pic>
        <p:nvPicPr>
          <p:cNvPr id="10" name="Picture 9" descr="Foto de un banco frente a un árbol.">
            <a:extLst>
              <a:ext uri="{FF2B5EF4-FFF2-40B4-BE49-F238E27FC236}">
                <a16:creationId xmlns:a16="http://schemas.microsoft.com/office/drawing/2014/main" id="{24171071-E0C3-401B-9498-5D6ACE8D6E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981" b="38435"/>
          <a:stretch/>
        </p:blipFill>
        <p:spPr>
          <a:xfrm>
            <a:off x="7887823" y="3964860"/>
            <a:ext cx="3261401" cy="2316120"/>
          </a:xfrm>
          <a:prstGeom prst="rect">
            <a:avLst/>
          </a:prstGeom>
        </p:spPr>
      </p:pic>
      <p:pic>
        <p:nvPicPr>
          <p:cNvPr id="11" name="Picture 10" descr="Foto de dos camas en una carpa. Bottom: ">
            <a:extLst>
              <a:ext uri="{FF2B5EF4-FFF2-40B4-BE49-F238E27FC236}">
                <a16:creationId xmlns:a16="http://schemas.microsoft.com/office/drawing/2014/main" id="{2785A602-BF51-4B61-B1F9-422E79E50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397" y="937998"/>
            <a:ext cx="3249827" cy="2437371"/>
          </a:xfrm>
          <a:prstGeom prst="rect">
            <a:avLst/>
          </a:prstGeom>
        </p:spPr>
      </p:pic>
    </p:spTree>
    <p:extLst>
      <p:ext uri="{BB962C8B-B14F-4D97-AF65-F5344CB8AC3E}">
        <p14:creationId xmlns:p14="http://schemas.microsoft.com/office/powerpoint/2010/main" val="1186989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49081"/>
          </a:xfrm>
        </p:spPr>
        <p:txBody>
          <a:bodyPr/>
          <a:lstStyle/>
          <a:p>
            <a:pPr>
              <a:lnSpc>
                <a:spcPct val="100000"/>
              </a:lnSpc>
            </a:pPr>
            <a:r>
              <a:rPr lang="es-ES" sz="4000" dirty="0">
                <a:solidFill>
                  <a:schemeClr val="accent5">
                    <a:lumMod val="75000"/>
                  </a:schemeClr>
                </a:solidFill>
                <a:latin typeface="Calibri Light" panose="020F0302020204030204" pitchFamily="34" charset="0"/>
                <a:cs typeface="Calibri Light" panose="020F0302020204030204" pitchFamily="34" charset="0"/>
              </a:rPr>
              <a:t>Diseño del área de aislamiento</a:t>
            </a:r>
          </a:p>
        </p:txBody>
      </p:sp>
      <p:sp>
        <p:nvSpPr>
          <p:cNvPr id="6" name="Text Placeholder 2">
            <a:extLst>
              <a:ext uri="{FF2B5EF4-FFF2-40B4-BE49-F238E27FC236}">
                <a16:creationId xmlns:a16="http://schemas.microsoft.com/office/drawing/2014/main" id="{38492900-720A-4BA0-9E8B-68B42988A211}"/>
              </a:ext>
            </a:extLst>
          </p:cNvPr>
          <p:cNvSpPr>
            <a:spLocks noGrp="1"/>
          </p:cNvSpPr>
          <p:nvPr>
            <p:ph sz="quarter" idx="11"/>
          </p:nvPr>
        </p:nvSpPr>
        <p:spPr>
          <a:xfrm>
            <a:off x="4762500" y="1450726"/>
            <a:ext cx="6819899" cy="5186349"/>
          </a:xfrm>
        </p:spPr>
        <p:txBody>
          <a:bodyPr>
            <a:normAutofit fontScale="70000" lnSpcReduction="20000"/>
          </a:bodyPr>
          <a:lstStyle/>
          <a:p>
            <a:pPr marL="376555" indent="-376555">
              <a:buClr>
                <a:schemeClr val="accent2">
                  <a:lumMod val="60000"/>
                  <a:lumOff val="40000"/>
                </a:schemeClr>
              </a:buClr>
              <a:buFont typeface="Arial" panose="020B0604020202020204" pitchFamily="34" charset="0"/>
              <a:buChar char="•"/>
            </a:pPr>
            <a:r>
              <a:rPr lang="es-ES" sz="3300" b="1" dirty="0">
                <a:solidFill>
                  <a:srgbClr val="0039A6"/>
                </a:solidFill>
                <a:latin typeface="Calibri"/>
                <a:cs typeface="Calibri"/>
              </a:rPr>
              <a:t>Flujo unidireccional</a:t>
            </a:r>
            <a:endParaRPr lang="en-US" dirty="0"/>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Lo ideal es que tenga la entrada y la salida separadas</a:t>
            </a:r>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Espacios destinados a ponerse y quitarse el EPP</a:t>
            </a:r>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Suministros separados para el cuidado de pacientes</a:t>
            </a:r>
          </a:p>
          <a:p>
            <a:pPr marL="742296" lvl="1" indent="-285108"/>
            <a:endParaRPr lang="en-CA" sz="3000" dirty="0">
              <a:solidFill>
                <a:srgbClr val="3F3F3F"/>
              </a:solidFill>
              <a:latin typeface="Calibri"/>
              <a:cs typeface="Calibri"/>
            </a:endParaRPr>
          </a:p>
          <a:p>
            <a:pPr marL="376555" indent="-376555">
              <a:buClr>
                <a:schemeClr val="accent2">
                  <a:lumMod val="60000"/>
                  <a:lumOff val="40000"/>
                </a:schemeClr>
              </a:buClr>
              <a:buFont typeface="Arial" panose="020B0604020202020204" pitchFamily="34" charset="0"/>
              <a:buChar char="•"/>
            </a:pPr>
            <a:r>
              <a:rPr lang="es-ES" sz="3300" b="1" dirty="0">
                <a:solidFill>
                  <a:srgbClr val="0039A6"/>
                </a:solidFill>
                <a:latin typeface="Calibri"/>
                <a:cs typeface="Calibri"/>
              </a:rPr>
              <a:t>Espacio adecuado</a:t>
            </a:r>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Al menos un metro de distancia entre las camas</a:t>
            </a:r>
          </a:p>
          <a:p>
            <a:pPr marL="914400" lvl="1" indent="-457200">
              <a:buFont typeface="Courier New" panose="020B0604020202020204" pitchFamily="34" charset="0"/>
              <a:buChar char="o"/>
            </a:pPr>
            <a:endParaRPr lang="en-CA" sz="3000" dirty="0">
              <a:solidFill>
                <a:schemeClr val="accent4">
                  <a:lumMod val="50000"/>
                </a:schemeClr>
              </a:solidFill>
              <a:latin typeface="Calibri"/>
              <a:cs typeface="Calibri"/>
            </a:endParaRPr>
          </a:p>
          <a:p>
            <a:pPr marL="376555" indent="-376555">
              <a:buClr>
                <a:schemeClr val="accent2">
                  <a:lumMod val="60000"/>
                  <a:lumOff val="40000"/>
                </a:schemeClr>
              </a:buClr>
              <a:buFont typeface="Arial" panose="020B0604020202020204" pitchFamily="34" charset="0"/>
              <a:buChar char="•"/>
            </a:pPr>
            <a:r>
              <a:rPr lang="es-ES" sz="3300" b="1" dirty="0">
                <a:solidFill>
                  <a:srgbClr val="0039A6"/>
                </a:solidFill>
                <a:latin typeface="Calibri"/>
                <a:cs typeface="Calibri"/>
              </a:rPr>
              <a:t>Suministros para que los pacientes se queden de forma temporal y segura</a:t>
            </a:r>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Opciones sanitarias separadas para cada paciente (p. ej., letrina o inodoro portátil)</a:t>
            </a:r>
          </a:p>
          <a:p>
            <a:pPr marL="914400" lvl="1" indent="-457200">
              <a:buClr>
                <a:schemeClr val="accent2">
                  <a:lumMod val="60000"/>
                  <a:lumOff val="40000"/>
                </a:schemeClr>
              </a:buClr>
              <a:buFont typeface="Courier New" panose="020B0604020202020204" pitchFamily="34" charset="0"/>
              <a:buChar char="o"/>
            </a:pPr>
            <a:r>
              <a:rPr lang="es-ES" sz="3000" dirty="0">
                <a:solidFill>
                  <a:srgbClr val="000000"/>
                </a:solidFill>
                <a:latin typeface="Calibri"/>
                <a:cs typeface="Calibri"/>
              </a:rPr>
              <a:t>Estaciones para la higiene de las manos</a:t>
            </a:r>
          </a:p>
        </p:txBody>
      </p:sp>
      <p:pic>
        <p:nvPicPr>
          <p:cNvPr id="4" name="Picture 3" descr="Foto que muestra un sitio en una carpa con una cama, una silla y un balde. "/>
          <p:cNvPicPr>
            <a:picLocks noChangeAspect="1"/>
          </p:cNvPicPr>
          <p:nvPr/>
        </p:nvPicPr>
        <p:blipFill rotWithShape="1">
          <a:blip r:embed="rId3" cstate="print">
            <a:extLst>
              <a:ext uri="{28A0092B-C50C-407E-A947-70E740481C1C}">
                <a14:useLocalDpi xmlns:a14="http://schemas.microsoft.com/office/drawing/2010/main" val="0"/>
              </a:ext>
            </a:extLst>
          </a:blip>
          <a:srcRect r="2724"/>
          <a:stretch/>
        </p:blipFill>
        <p:spPr>
          <a:xfrm>
            <a:off x="1254321" y="1450726"/>
            <a:ext cx="3214707" cy="2475488"/>
          </a:xfrm>
          <a:prstGeom prst="rect">
            <a:avLst/>
          </a:prstGeom>
        </p:spPr>
      </p:pic>
      <p:pic>
        <p:nvPicPr>
          <p:cNvPr id="5" name="Picture 4" descr="Foto de un sitio en una carpa con una ca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057" y="4172330"/>
            <a:ext cx="3214707" cy="2411031"/>
          </a:xfrm>
          <a:prstGeom prst="rect">
            <a:avLst/>
          </a:prstGeom>
        </p:spPr>
      </p:pic>
    </p:spTree>
    <p:extLst>
      <p:ext uri="{BB962C8B-B14F-4D97-AF65-F5344CB8AC3E}">
        <p14:creationId xmlns:p14="http://schemas.microsoft.com/office/powerpoint/2010/main" val="1090926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72609"/>
          </a:xfrm>
        </p:spPr>
        <p:txBody>
          <a:bodyPr>
            <a:no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Equipo y suministros del área de aislamiento</a:t>
            </a:r>
          </a:p>
        </p:txBody>
      </p:sp>
      <p:grpSp>
        <p:nvGrpSpPr>
          <p:cNvPr id="3" name="Google Shape;349;g17972f5802a_0_886">
            <a:extLst>
              <a:ext uri="{FF2B5EF4-FFF2-40B4-BE49-F238E27FC236}">
                <a16:creationId xmlns:a16="http://schemas.microsoft.com/office/drawing/2014/main" id="{D8245F77-691C-55F6-517A-6A6E01A43182}"/>
              </a:ext>
              <a:ext uri="{C183D7F6-B498-43B3-948B-1728B52AA6E4}">
                <adec:decorative xmlns:adec="http://schemas.microsoft.com/office/drawing/2017/decorative" val="1"/>
              </a:ext>
            </a:extLst>
          </p:cNvPr>
          <p:cNvGrpSpPr/>
          <p:nvPr/>
        </p:nvGrpSpPr>
        <p:grpSpPr>
          <a:xfrm>
            <a:off x="547958" y="1271488"/>
            <a:ext cx="11013896" cy="4706003"/>
            <a:chOff x="4144" y="47854"/>
            <a:chExt cx="11013895" cy="4706002"/>
          </a:xfrm>
        </p:grpSpPr>
        <p:sp>
          <p:nvSpPr>
            <p:cNvPr id="5" name="Google Shape;350;g17972f5802a_0_886">
              <a:extLst>
                <a:ext uri="{FF2B5EF4-FFF2-40B4-BE49-F238E27FC236}">
                  <a16:creationId xmlns:a16="http://schemas.microsoft.com/office/drawing/2014/main" id="{D5642EC6-67DB-91A0-55FB-948ABEE014A4}"/>
                </a:ext>
              </a:extLst>
            </p:cNvPr>
            <p:cNvSpPr/>
            <p:nvPr/>
          </p:nvSpPr>
          <p:spPr>
            <a:xfrm>
              <a:off x="4144" y="47854"/>
              <a:ext cx="2491831" cy="872609"/>
            </a:xfrm>
            <a:prstGeom prst="rect">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6" name="Google Shape;351;g17972f5802a_0_886">
              <a:extLst>
                <a:ext uri="{FF2B5EF4-FFF2-40B4-BE49-F238E27FC236}">
                  <a16:creationId xmlns:a16="http://schemas.microsoft.com/office/drawing/2014/main" id="{33C324F0-13EC-29E3-0779-07CA59379D70}"/>
                </a:ext>
              </a:extLst>
            </p:cNvPr>
            <p:cNvSpPr txBox="1"/>
            <p:nvPr/>
          </p:nvSpPr>
          <p:spPr>
            <a:xfrm>
              <a:off x="4144" y="47854"/>
              <a:ext cx="2491831" cy="872609"/>
            </a:xfrm>
            <a:prstGeom prst="rect">
              <a:avLst/>
            </a:prstGeom>
            <a:noFill/>
            <a:ln>
              <a:noFill/>
            </a:ln>
          </p:spPr>
          <p:txBody>
            <a:bodyPr spcFirstLastPara="1" wrap="square" lIns="170675" tIns="97525" rIns="170675" bIns="97525" anchor="ctr" anchorCtr="0">
              <a:noAutofit/>
            </a:bodyPr>
            <a:lstStyle/>
            <a:p>
              <a:pPr algn="ctr">
                <a:lnSpc>
                  <a:spcPct val="90000"/>
                </a:lnSpc>
                <a:buClr>
                  <a:srgbClr val="000000"/>
                </a:buClr>
                <a:buSzPts val="2400"/>
              </a:pPr>
              <a:r>
                <a:rPr lang="es-ES" sz="2400" b="1">
                  <a:solidFill>
                    <a:schemeClr val="tx1">
                      <a:lumMod val="75000"/>
                    </a:schemeClr>
                  </a:solidFill>
                  <a:latin typeface="Calibri"/>
                  <a:ea typeface="Calibri"/>
                  <a:cs typeface="Calibri"/>
                  <a:sym typeface="Calibri"/>
                </a:rPr>
                <a:t>Para pacientes</a:t>
              </a:r>
            </a:p>
          </p:txBody>
        </p:sp>
        <p:sp>
          <p:nvSpPr>
            <p:cNvPr id="7" name="Google Shape;352;g17972f5802a_0_886">
              <a:extLst>
                <a:ext uri="{FF2B5EF4-FFF2-40B4-BE49-F238E27FC236}">
                  <a16:creationId xmlns:a16="http://schemas.microsoft.com/office/drawing/2014/main" id="{4B2353B1-284B-C909-8B53-1EE24F9EDC71}"/>
                </a:ext>
              </a:extLst>
            </p:cNvPr>
            <p:cNvSpPr/>
            <p:nvPr/>
          </p:nvSpPr>
          <p:spPr>
            <a:xfrm>
              <a:off x="4144" y="920464"/>
              <a:ext cx="2491831" cy="3833392"/>
            </a:xfrm>
            <a:prstGeom prst="rect">
              <a:avLst/>
            </a:prstGeom>
            <a:solidFill>
              <a:srgbClr val="CFDEEF">
                <a:alpha val="89803"/>
              </a:srgbClr>
            </a:solidFill>
            <a:ln w="25400" cap="flat" cmpd="sng">
              <a:solidFill>
                <a:srgbClr val="CFDEEF">
                  <a:alpha val="89803"/>
                </a:srgbClr>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8" name="Google Shape;353;g17972f5802a_0_886">
              <a:extLst>
                <a:ext uri="{FF2B5EF4-FFF2-40B4-BE49-F238E27FC236}">
                  <a16:creationId xmlns:a16="http://schemas.microsoft.com/office/drawing/2014/main" id="{D7C54683-1B3C-B872-807F-7CD3EAE9F479}"/>
                </a:ext>
              </a:extLst>
            </p:cNvPr>
            <p:cNvSpPr txBox="1"/>
            <p:nvPr/>
          </p:nvSpPr>
          <p:spPr>
            <a:xfrm>
              <a:off x="4144" y="920464"/>
              <a:ext cx="2491831" cy="3833392"/>
            </a:xfrm>
            <a:prstGeom prst="rect">
              <a:avLst/>
            </a:prstGeom>
            <a:noFill/>
            <a:ln>
              <a:noFill/>
            </a:ln>
          </p:spPr>
          <p:txBody>
            <a:bodyPr spcFirstLastPara="1" wrap="square" lIns="128000" tIns="128000" rIns="170675" bIns="192000" anchor="t" anchorCtr="0">
              <a:noAutofit/>
            </a:bodyPr>
            <a:lstStyle/>
            <a:p>
              <a:pPr marL="228594" lvl="1" indent="-228594">
                <a:lnSpc>
                  <a:spcPct val="90000"/>
                </a:lnSpc>
                <a:buClr>
                  <a:srgbClr val="000000"/>
                </a:buClr>
                <a:buSzPts val="2400"/>
                <a:buFont typeface="Arial"/>
                <a:buChar char="•"/>
              </a:pPr>
              <a:r>
                <a:rPr lang="es-ES" sz="2000" dirty="0">
                  <a:solidFill>
                    <a:srgbClr val="000000"/>
                  </a:solidFill>
                  <a:latin typeface="Calibri"/>
                  <a:ea typeface="Calibri"/>
                  <a:cs typeface="Calibri"/>
                  <a:sym typeface="Calibri"/>
                </a:rPr>
                <a:t>Sillas o un banco si no hay sillas disponibles</a:t>
              </a:r>
            </a:p>
            <a:p>
              <a:pPr marL="228594" lvl="1" indent="-228594">
                <a:lnSpc>
                  <a:spcPct val="90000"/>
                </a:lnSpc>
                <a:spcBef>
                  <a:spcPts val="360"/>
                </a:spcBef>
                <a:buClr>
                  <a:srgbClr val="000000"/>
                </a:buClr>
                <a:buSzPts val="2400"/>
                <a:buFont typeface="Arial"/>
                <a:buChar char="•"/>
              </a:pPr>
              <a:r>
                <a:rPr lang="es-ES" sz="2000" dirty="0">
                  <a:solidFill>
                    <a:srgbClr val="000000"/>
                  </a:solidFill>
                  <a:latin typeface="Calibri"/>
                  <a:ea typeface="Calibri"/>
                  <a:cs typeface="Calibri"/>
                  <a:sym typeface="Calibri"/>
                </a:rPr>
                <a:t>Agua y alimentos</a:t>
              </a:r>
            </a:p>
            <a:p>
              <a:pPr marL="228594" lvl="1" indent="-228594">
                <a:lnSpc>
                  <a:spcPct val="90000"/>
                </a:lnSpc>
                <a:spcBef>
                  <a:spcPts val="360"/>
                </a:spcBef>
                <a:buClr>
                  <a:srgbClr val="000000"/>
                </a:buClr>
                <a:buSzPts val="2400"/>
                <a:buFont typeface="Arial"/>
                <a:buChar char="•"/>
              </a:pPr>
              <a:r>
                <a:rPr lang="es-ES" sz="2000" dirty="0">
                  <a:solidFill>
                    <a:srgbClr val="000000"/>
                  </a:solidFill>
                  <a:latin typeface="Calibri"/>
                  <a:ea typeface="Calibri"/>
                  <a:cs typeface="Calibri"/>
                  <a:sym typeface="Calibri"/>
                </a:rPr>
                <a:t>Estación para la higiene de las manos</a:t>
              </a:r>
            </a:p>
            <a:p>
              <a:pPr marL="228594" lvl="1" indent="-228594">
                <a:lnSpc>
                  <a:spcPct val="90000"/>
                </a:lnSpc>
                <a:spcBef>
                  <a:spcPts val="360"/>
                </a:spcBef>
                <a:buClr>
                  <a:srgbClr val="000000"/>
                </a:buClr>
                <a:buSzPts val="2400"/>
                <a:buFont typeface="Arial"/>
                <a:buChar char="•"/>
              </a:pPr>
              <a:r>
                <a:rPr lang="es-ES" sz="2000" dirty="0">
                  <a:solidFill>
                    <a:srgbClr val="000000"/>
                  </a:solidFill>
                  <a:latin typeface="Calibri"/>
                  <a:cs typeface="Calibri"/>
                  <a:sym typeface="Calibri"/>
                </a:rPr>
                <a:t>Inodoro o letrina separados</a:t>
              </a:r>
            </a:p>
          </p:txBody>
        </p:sp>
        <p:sp>
          <p:nvSpPr>
            <p:cNvPr id="9" name="Google Shape;354;g17972f5802a_0_886">
              <a:extLst>
                <a:ext uri="{FF2B5EF4-FFF2-40B4-BE49-F238E27FC236}">
                  <a16:creationId xmlns:a16="http://schemas.microsoft.com/office/drawing/2014/main" id="{4EAE3DDD-4B94-FAD9-819F-EAA7D5F178DF}"/>
                </a:ext>
              </a:extLst>
            </p:cNvPr>
            <p:cNvSpPr/>
            <p:nvPr/>
          </p:nvSpPr>
          <p:spPr>
            <a:xfrm>
              <a:off x="2844831" y="47854"/>
              <a:ext cx="2491831" cy="872609"/>
            </a:xfrm>
            <a:prstGeom prst="rect">
              <a:avLst/>
            </a:prstGeom>
            <a:solidFill>
              <a:srgbClr val="50C9B6"/>
            </a:solidFill>
            <a:ln w="25400" cap="flat" cmpd="sng">
              <a:solidFill>
                <a:srgbClr val="50C9B6"/>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0" name="Google Shape;355;g17972f5802a_0_886">
              <a:extLst>
                <a:ext uri="{FF2B5EF4-FFF2-40B4-BE49-F238E27FC236}">
                  <a16:creationId xmlns:a16="http://schemas.microsoft.com/office/drawing/2014/main" id="{92BFA9BC-DF25-3179-9FE7-C513BFBDFC5E}"/>
                </a:ext>
              </a:extLst>
            </p:cNvPr>
            <p:cNvSpPr txBox="1"/>
            <p:nvPr/>
          </p:nvSpPr>
          <p:spPr>
            <a:xfrm>
              <a:off x="2844831" y="47854"/>
              <a:ext cx="2491831" cy="872609"/>
            </a:xfrm>
            <a:prstGeom prst="rect">
              <a:avLst/>
            </a:prstGeom>
            <a:noFill/>
            <a:ln>
              <a:noFill/>
            </a:ln>
          </p:spPr>
          <p:txBody>
            <a:bodyPr spcFirstLastPara="1" wrap="square" lIns="170675" tIns="97525" rIns="170675" bIns="97525" anchor="ctr" anchorCtr="0">
              <a:noAutofit/>
            </a:bodyPr>
            <a:lstStyle/>
            <a:p>
              <a:pPr algn="ctr">
                <a:lnSpc>
                  <a:spcPct val="90000"/>
                </a:lnSpc>
                <a:buClr>
                  <a:srgbClr val="000000"/>
                </a:buClr>
                <a:buSzPts val="2400"/>
              </a:pPr>
              <a:r>
                <a:rPr lang="es-ES" sz="2400" b="1" dirty="0">
                  <a:solidFill>
                    <a:schemeClr val="tx1">
                      <a:lumMod val="75000"/>
                    </a:schemeClr>
                  </a:solidFill>
                  <a:latin typeface="Calibri"/>
                  <a:ea typeface="Calibri"/>
                  <a:cs typeface="Calibri"/>
                  <a:sym typeface="Calibri"/>
                </a:rPr>
                <a:t>Cuidado de pacientes</a:t>
              </a:r>
            </a:p>
            <a:p>
              <a:pPr>
                <a:lnSpc>
                  <a:spcPct val="90000"/>
                </a:lnSpc>
                <a:buClr>
                  <a:srgbClr val="000000"/>
                </a:buClr>
                <a:buSzPts val="2400"/>
              </a:pPr>
              <a:r>
                <a:rPr lang="es-ES" sz="2100" b="1" dirty="0">
                  <a:solidFill>
                    <a:schemeClr val="tx1">
                      <a:lumMod val="75000"/>
                    </a:schemeClr>
                  </a:solidFill>
                  <a:latin typeface="Calibri"/>
                  <a:cs typeface="Calibri"/>
                  <a:sym typeface="Calibri"/>
                </a:rPr>
                <a:t>(SI ES NECESARIO)</a:t>
              </a:r>
            </a:p>
          </p:txBody>
        </p:sp>
        <p:sp>
          <p:nvSpPr>
            <p:cNvPr id="11" name="Google Shape;356;g17972f5802a_0_886">
              <a:extLst>
                <a:ext uri="{FF2B5EF4-FFF2-40B4-BE49-F238E27FC236}">
                  <a16:creationId xmlns:a16="http://schemas.microsoft.com/office/drawing/2014/main" id="{BCB74247-D43F-F299-BA2D-5472A99507A6}"/>
                </a:ext>
              </a:extLst>
            </p:cNvPr>
            <p:cNvSpPr/>
            <p:nvPr/>
          </p:nvSpPr>
          <p:spPr>
            <a:xfrm>
              <a:off x="2844831" y="920464"/>
              <a:ext cx="2491831" cy="3833392"/>
            </a:xfrm>
            <a:prstGeom prst="rect">
              <a:avLst/>
            </a:prstGeom>
            <a:solidFill>
              <a:srgbClr val="CDEAE8">
                <a:alpha val="89803"/>
              </a:srgbClr>
            </a:solidFill>
            <a:ln w="25400" cap="flat" cmpd="sng">
              <a:solidFill>
                <a:srgbClr val="CDEAE8">
                  <a:alpha val="89803"/>
                </a:srgbClr>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2" name="Google Shape;357;g17972f5802a_0_886">
              <a:extLst>
                <a:ext uri="{FF2B5EF4-FFF2-40B4-BE49-F238E27FC236}">
                  <a16:creationId xmlns:a16="http://schemas.microsoft.com/office/drawing/2014/main" id="{18508B92-11B7-3EAF-27F3-F40B2E32F7CD}"/>
                </a:ext>
              </a:extLst>
            </p:cNvPr>
            <p:cNvSpPr txBox="1"/>
            <p:nvPr/>
          </p:nvSpPr>
          <p:spPr>
            <a:xfrm>
              <a:off x="2844831" y="920464"/>
              <a:ext cx="2491831" cy="3833392"/>
            </a:xfrm>
            <a:prstGeom prst="rect">
              <a:avLst/>
            </a:prstGeom>
            <a:noFill/>
            <a:ln>
              <a:noFill/>
            </a:ln>
          </p:spPr>
          <p:txBody>
            <a:bodyPr spcFirstLastPara="1" wrap="square" lIns="128000" tIns="128000" rIns="170675" bIns="192000" anchor="t" anchorCtr="0">
              <a:noAutofit/>
            </a:bodyPr>
            <a:lstStyle/>
            <a:p>
              <a:pPr marL="228594" lvl="1" indent="-228594">
                <a:lnSpc>
                  <a:spcPct val="90000"/>
                </a:lnSpc>
                <a:spcBef>
                  <a:spcPts val="360"/>
                </a:spcBef>
                <a:buClr>
                  <a:srgbClr val="000000"/>
                </a:buClr>
                <a:buSzPts val="2400"/>
                <a:buFont typeface="Arial"/>
                <a:buChar char="•"/>
              </a:pPr>
              <a:r>
                <a:rPr lang="es-ES" sz="2000">
                  <a:solidFill>
                    <a:srgbClr val="000000"/>
                  </a:solidFill>
                  <a:latin typeface="Calibri"/>
                  <a:ea typeface="Calibri"/>
                  <a:cs typeface="Calibri"/>
                  <a:sym typeface="Calibri"/>
                </a:rPr>
                <a:t>EPP para los trabajadores de la salud </a:t>
              </a:r>
            </a:p>
            <a:p>
              <a:pPr marL="228594" lvl="1" indent="-228594">
                <a:lnSpc>
                  <a:spcPct val="90000"/>
                </a:lnSpc>
                <a:spcBef>
                  <a:spcPts val="360"/>
                </a:spcBef>
                <a:buClr>
                  <a:srgbClr val="000000"/>
                </a:buClr>
                <a:buSzPts val="2400"/>
                <a:buFont typeface="Arial"/>
                <a:buChar char="•"/>
              </a:pPr>
              <a:r>
                <a:rPr lang="es-ES" sz="2000">
                  <a:solidFill>
                    <a:srgbClr val="000000"/>
                  </a:solidFill>
                  <a:latin typeface="Calibri"/>
                  <a:ea typeface="Calibri"/>
                  <a:cs typeface="Calibri"/>
                  <a:sym typeface="Calibri"/>
                </a:rPr>
                <a:t>Estaciones para la higiene de las manos para los trabajadores de la salud</a:t>
              </a:r>
            </a:p>
            <a:p>
              <a:pPr marL="228594" lvl="1" indent="-228594">
                <a:lnSpc>
                  <a:spcPct val="90000"/>
                </a:lnSpc>
                <a:spcBef>
                  <a:spcPts val="360"/>
                </a:spcBef>
                <a:buSzPts val="2400"/>
                <a:buFont typeface="Arial"/>
                <a:buChar char="•"/>
              </a:pPr>
              <a:r>
                <a:rPr lang="es-ES"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Equipo designado para el cuidado de pacientes</a:t>
              </a:r>
            </a:p>
          </p:txBody>
        </p:sp>
        <p:sp>
          <p:nvSpPr>
            <p:cNvPr id="13" name="Google Shape;358;g17972f5802a_0_886">
              <a:extLst>
                <a:ext uri="{FF2B5EF4-FFF2-40B4-BE49-F238E27FC236}">
                  <a16:creationId xmlns:a16="http://schemas.microsoft.com/office/drawing/2014/main" id="{CAC35955-B320-E2EB-AD34-4163A85DC9AD}"/>
                </a:ext>
              </a:extLst>
            </p:cNvPr>
            <p:cNvSpPr/>
            <p:nvPr/>
          </p:nvSpPr>
          <p:spPr>
            <a:xfrm>
              <a:off x="5685519" y="47854"/>
              <a:ext cx="2491831" cy="872609"/>
            </a:xfrm>
            <a:prstGeom prst="rect">
              <a:avLst/>
            </a:prstGeom>
            <a:solidFill>
              <a:srgbClr val="48BD62"/>
            </a:solidFill>
            <a:ln w="25400" cap="flat" cmpd="sng">
              <a:solidFill>
                <a:srgbClr val="48BD62"/>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4" name="Google Shape;359;g17972f5802a_0_886">
              <a:extLst>
                <a:ext uri="{FF2B5EF4-FFF2-40B4-BE49-F238E27FC236}">
                  <a16:creationId xmlns:a16="http://schemas.microsoft.com/office/drawing/2014/main" id="{4A1AA870-A85B-3061-C81D-1416563A9B83}"/>
                </a:ext>
              </a:extLst>
            </p:cNvPr>
            <p:cNvSpPr txBox="1"/>
            <p:nvPr/>
          </p:nvSpPr>
          <p:spPr>
            <a:xfrm>
              <a:off x="5685519" y="47854"/>
              <a:ext cx="2491831" cy="872609"/>
            </a:xfrm>
            <a:prstGeom prst="rect">
              <a:avLst/>
            </a:prstGeom>
            <a:noFill/>
            <a:ln>
              <a:noFill/>
            </a:ln>
          </p:spPr>
          <p:txBody>
            <a:bodyPr spcFirstLastPara="1" wrap="square" lIns="170675" tIns="97525" rIns="170675" bIns="97525" anchor="ctr" anchorCtr="0">
              <a:noAutofit/>
            </a:bodyPr>
            <a:lstStyle/>
            <a:p>
              <a:pPr algn="ctr">
                <a:lnSpc>
                  <a:spcPct val="90000"/>
                </a:lnSpc>
                <a:buClr>
                  <a:srgbClr val="000000"/>
                </a:buClr>
                <a:buSzPts val="2400"/>
              </a:pPr>
              <a:r>
                <a:rPr lang="es-ES" sz="2400" b="1">
                  <a:solidFill>
                    <a:schemeClr val="tx1">
                      <a:lumMod val="75000"/>
                    </a:schemeClr>
                  </a:solidFill>
                  <a:latin typeface="Calibri"/>
                  <a:ea typeface="Calibri"/>
                  <a:cs typeface="Calibri"/>
                  <a:sym typeface="Calibri"/>
                </a:rPr>
                <a:t>Limpieza y desinfección</a:t>
              </a:r>
            </a:p>
          </p:txBody>
        </p:sp>
        <p:sp>
          <p:nvSpPr>
            <p:cNvPr id="15" name="Google Shape;360;g17972f5802a_0_886">
              <a:extLst>
                <a:ext uri="{FF2B5EF4-FFF2-40B4-BE49-F238E27FC236}">
                  <a16:creationId xmlns:a16="http://schemas.microsoft.com/office/drawing/2014/main" id="{99A9B10C-2753-1A9F-34A8-F6B9768C8961}"/>
                </a:ext>
              </a:extLst>
            </p:cNvPr>
            <p:cNvSpPr/>
            <p:nvPr/>
          </p:nvSpPr>
          <p:spPr>
            <a:xfrm>
              <a:off x="5685519" y="920464"/>
              <a:ext cx="2491831" cy="3833392"/>
            </a:xfrm>
            <a:prstGeom prst="rect">
              <a:avLst/>
            </a:prstGeom>
            <a:solidFill>
              <a:srgbClr val="CCE6D4">
                <a:alpha val="89803"/>
              </a:srgbClr>
            </a:solidFill>
            <a:ln w="25400" cap="flat" cmpd="sng">
              <a:solidFill>
                <a:srgbClr val="CCE6D4">
                  <a:alpha val="89803"/>
                </a:srgbClr>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 name="Google Shape;361;g17972f5802a_0_886">
              <a:extLst>
                <a:ext uri="{FF2B5EF4-FFF2-40B4-BE49-F238E27FC236}">
                  <a16:creationId xmlns:a16="http://schemas.microsoft.com/office/drawing/2014/main" id="{709D9E27-72BF-D09C-F4A4-43062FD51499}"/>
                </a:ext>
              </a:extLst>
            </p:cNvPr>
            <p:cNvSpPr txBox="1"/>
            <p:nvPr/>
          </p:nvSpPr>
          <p:spPr>
            <a:xfrm>
              <a:off x="5685519" y="920464"/>
              <a:ext cx="2491831" cy="3833392"/>
            </a:xfrm>
            <a:prstGeom prst="rect">
              <a:avLst/>
            </a:prstGeom>
            <a:noFill/>
            <a:ln>
              <a:noFill/>
            </a:ln>
          </p:spPr>
          <p:txBody>
            <a:bodyPr spcFirstLastPara="1" wrap="square" lIns="128000" tIns="128000" rIns="170675" bIns="192000" anchor="t" anchorCtr="0">
              <a:noAutofit/>
            </a:bodyPr>
            <a:lstStyle/>
            <a:p>
              <a:pPr marL="228594" lvl="1" indent="-228594">
                <a:lnSpc>
                  <a:spcPct val="90000"/>
                </a:lnSpc>
                <a:buClr>
                  <a:srgbClr val="000000"/>
                </a:buClr>
                <a:buSzPts val="2400"/>
                <a:buFont typeface="Arial"/>
                <a:buChar char="•"/>
              </a:pPr>
              <a:r>
                <a:rPr lang="es-ES" sz="2000">
                  <a:solidFill>
                    <a:srgbClr val="000000"/>
                  </a:solidFill>
                  <a:latin typeface="Calibri"/>
                  <a:ea typeface="Calibri"/>
                  <a:cs typeface="Calibri"/>
                  <a:sym typeface="Calibri"/>
                </a:rPr>
                <a:t>Solución de cloro al 0.5 % (para desinfección) u otro desinfectante hospitalario aprobado*</a:t>
              </a:r>
            </a:p>
            <a:p>
              <a:pPr marL="228594" lvl="1" indent="-228594">
                <a:lnSpc>
                  <a:spcPct val="90000"/>
                </a:lnSpc>
                <a:spcBef>
                  <a:spcPts val="360"/>
                </a:spcBef>
                <a:buClr>
                  <a:srgbClr val="000000"/>
                </a:buClr>
                <a:buSzPts val="2400"/>
                <a:buFont typeface="Arial"/>
                <a:buChar char="•"/>
              </a:pPr>
              <a:r>
                <a:rPr lang="es-ES" sz="2000">
                  <a:solidFill>
                    <a:srgbClr val="000000"/>
                  </a:solidFill>
                  <a:latin typeface="Calibri"/>
                  <a:ea typeface="Calibri"/>
                  <a:cs typeface="Calibri"/>
                  <a:sym typeface="Calibri"/>
                </a:rPr>
                <a:t>Agua y jabón</a:t>
              </a:r>
            </a:p>
            <a:p>
              <a:pPr marL="228594" lvl="1" indent="-228594">
                <a:lnSpc>
                  <a:spcPct val="90000"/>
                </a:lnSpc>
                <a:spcBef>
                  <a:spcPts val="360"/>
                </a:spcBef>
                <a:buClr>
                  <a:srgbClr val="000000"/>
                </a:buClr>
                <a:buSzPts val="2400"/>
                <a:buFont typeface="Arial"/>
                <a:buChar char="•"/>
              </a:pPr>
              <a:r>
                <a:rPr lang="es-ES" sz="2000">
                  <a:solidFill>
                    <a:srgbClr val="000000"/>
                  </a:solidFill>
                  <a:latin typeface="Calibri"/>
                  <a:ea typeface="Calibri"/>
                  <a:cs typeface="Calibri"/>
                  <a:sym typeface="Calibri"/>
                </a:rPr>
                <a:t>Equipo de limpieza (baldes, paños, trapeadores) </a:t>
              </a:r>
            </a:p>
          </p:txBody>
        </p:sp>
        <p:sp>
          <p:nvSpPr>
            <p:cNvPr id="17" name="Google Shape;362;g17972f5802a_0_886">
              <a:extLst>
                <a:ext uri="{FF2B5EF4-FFF2-40B4-BE49-F238E27FC236}">
                  <a16:creationId xmlns:a16="http://schemas.microsoft.com/office/drawing/2014/main" id="{4C3972ED-1C21-2B20-F24E-08CE42EAE8B5}"/>
                </a:ext>
              </a:extLst>
            </p:cNvPr>
            <p:cNvSpPr/>
            <p:nvPr/>
          </p:nvSpPr>
          <p:spPr>
            <a:xfrm>
              <a:off x="8526207" y="47854"/>
              <a:ext cx="2491831" cy="872609"/>
            </a:xfrm>
            <a:prstGeom prst="rect">
              <a:avLst/>
            </a:prstGeom>
            <a:solidFill>
              <a:srgbClr val="6FAB46"/>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8" name="Google Shape;363;g17972f5802a_0_886">
              <a:extLst>
                <a:ext uri="{FF2B5EF4-FFF2-40B4-BE49-F238E27FC236}">
                  <a16:creationId xmlns:a16="http://schemas.microsoft.com/office/drawing/2014/main" id="{86076A6E-B4E4-38E0-A86B-FBC1C7B57655}"/>
                </a:ext>
              </a:extLst>
            </p:cNvPr>
            <p:cNvSpPr txBox="1"/>
            <p:nvPr/>
          </p:nvSpPr>
          <p:spPr>
            <a:xfrm>
              <a:off x="8526207" y="47854"/>
              <a:ext cx="2491831" cy="872609"/>
            </a:xfrm>
            <a:prstGeom prst="rect">
              <a:avLst/>
            </a:prstGeom>
            <a:noFill/>
            <a:ln>
              <a:noFill/>
            </a:ln>
          </p:spPr>
          <p:txBody>
            <a:bodyPr spcFirstLastPara="1" wrap="square" lIns="170675" tIns="97525" rIns="170675" bIns="97525" anchor="ctr" anchorCtr="0">
              <a:noAutofit/>
            </a:bodyPr>
            <a:lstStyle/>
            <a:p>
              <a:pPr algn="ctr">
                <a:lnSpc>
                  <a:spcPct val="90000"/>
                </a:lnSpc>
                <a:buClr>
                  <a:srgbClr val="000000"/>
                </a:buClr>
                <a:buSzPts val="2400"/>
              </a:pPr>
              <a:r>
                <a:rPr lang="es-ES" sz="2400" b="1">
                  <a:solidFill>
                    <a:schemeClr val="tx1">
                      <a:lumMod val="75000"/>
                    </a:schemeClr>
                  </a:solidFill>
                  <a:latin typeface="Calibri"/>
                  <a:ea typeface="Calibri"/>
                  <a:cs typeface="Calibri"/>
                  <a:sym typeface="Calibri"/>
                </a:rPr>
                <a:t>Desechos</a:t>
              </a:r>
            </a:p>
          </p:txBody>
        </p:sp>
        <p:sp>
          <p:nvSpPr>
            <p:cNvPr id="19" name="Google Shape;364;g17972f5802a_0_886">
              <a:extLst>
                <a:ext uri="{FF2B5EF4-FFF2-40B4-BE49-F238E27FC236}">
                  <a16:creationId xmlns:a16="http://schemas.microsoft.com/office/drawing/2014/main" id="{EB502C43-5A8A-A06A-FF2D-C474DA25171A}"/>
                </a:ext>
              </a:extLst>
            </p:cNvPr>
            <p:cNvSpPr/>
            <p:nvPr/>
          </p:nvSpPr>
          <p:spPr>
            <a:xfrm>
              <a:off x="8526207" y="920464"/>
              <a:ext cx="2491831" cy="3833392"/>
            </a:xfrm>
            <a:prstGeom prst="rect">
              <a:avLst/>
            </a:prstGeom>
            <a:solidFill>
              <a:srgbClr val="D3E1CC">
                <a:alpha val="89803"/>
              </a:srgbClr>
            </a:solidFill>
            <a:ln w="25400" cap="flat" cmpd="sng">
              <a:solidFill>
                <a:srgbClr val="D3E1CC">
                  <a:alpha val="89803"/>
                </a:srgbClr>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20" name="Google Shape;365;g17972f5802a_0_886">
              <a:extLst>
                <a:ext uri="{FF2B5EF4-FFF2-40B4-BE49-F238E27FC236}">
                  <a16:creationId xmlns:a16="http://schemas.microsoft.com/office/drawing/2014/main" id="{F81DEA62-FB3D-81C4-C0CB-D34E9F4B643D}"/>
                </a:ext>
              </a:extLst>
            </p:cNvPr>
            <p:cNvSpPr txBox="1"/>
            <p:nvPr/>
          </p:nvSpPr>
          <p:spPr>
            <a:xfrm>
              <a:off x="8504493" y="920464"/>
              <a:ext cx="2513546" cy="3833392"/>
            </a:xfrm>
            <a:prstGeom prst="rect">
              <a:avLst/>
            </a:prstGeom>
            <a:noFill/>
            <a:ln>
              <a:noFill/>
            </a:ln>
          </p:spPr>
          <p:txBody>
            <a:bodyPr spcFirstLastPara="1" wrap="square" lIns="128000" tIns="128000" rIns="170675" bIns="192000" anchor="t" anchorCtr="0">
              <a:noAutofit/>
            </a:bodyPr>
            <a:lstStyle/>
            <a:p>
              <a:pPr marL="228594" lvl="1" indent="-228594">
                <a:lnSpc>
                  <a:spcPct val="90000"/>
                </a:lnSpc>
                <a:buClr>
                  <a:srgbClr val="000000"/>
                </a:buClr>
                <a:buSzPts val="2400"/>
                <a:buFont typeface="Arial"/>
                <a:buChar char="•"/>
              </a:pPr>
              <a:r>
                <a:rPr lang="es-ES" sz="2000" dirty="0">
                  <a:solidFill>
                    <a:srgbClr val="000000"/>
                  </a:solidFill>
                  <a:latin typeface="Calibri"/>
                  <a:ea typeface="Calibri"/>
                  <a:cs typeface="Calibri"/>
                  <a:sym typeface="Calibri"/>
                </a:rPr>
                <a:t>Recipiente para desechos de peligro biológico (rojo)</a:t>
              </a:r>
            </a:p>
            <a:p>
              <a:pPr marL="0" lvl="1" indent="-228594">
                <a:lnSpc>
                  <a:spcPct val="90000"/>
                </a:lnSpc>
                <a:spcBef>
                  <a:spcPts val="360"/>
                </a:spcBef>
                <a:buClr>
                  <a:srgbClr val="000000"/>
                </a:buClr>
                <a:buSzPts val="2400"/>
                <a:buFont typeface="Arial"/>
                <a:buChar char="•"/>
              </a:pPr>
              <a:r>
                <a:rPr lang="es-ES" sz="2000" dirty="0">
                  <a:solidFill>
                    <a:srgbClr val="000000"/>
                  </a:solidFill>
                  <a:latin typeface="Calibri"/>
                  <a:ea typeface="Calibri"/>
                  <a:cs typeface="Calibri"/>
                  <a:sym typeface="Calibri"/>
                </a:rPr>
                <a:t>Recipiente para</a:t>
              </a:r>
            </a:p>
            <a:p>
              <a:pPr marL="0" lvl="1">
                <a:lnSpc>
                  <a:spcPct val="90000"/>
                </a:lnSpc>
                <a:spcBef>
                  <a:spcPts val="360"/>
                </a:spcBef>
                <a:buClr>
                  <a:srgbClr val="000000"/>
                </a:buClr>
                <a:buSzPts val="2400"/>
              </a:pPr>
              <a:r>
                <a:rPr lang="es-ES" sz="2000" dirty="0">
                  <a:solidFill>
                    <a:srgbClr val="000000"/>
                  </a:solidFill>
                  <a:latin typeface="Calibri"/>
                  <a:ea typeface="Calibri"/>
                  <a:cs typeface="Calibri"/>
                  <a:sym typeface="Calibri"/>
                </a:rPr>
                <a:t>   desechos generales</a:t>
              </a:r>
            </a:p>
            <a:p>
              <a:pPr marL="457189" lvl="2" indent="-228594">
                <a:lnSpc>
                  <a:spcPct val="90000"/>
                </a:lnSpc>
                <a:spcBef>
                  <a:spcPts val="360"/>
                </a:spcBef>
                <a:buClr>
                  <a:srgbClr val="000000"/>
                </a:buClr>
                <a:buSzPts val="2400"/>
                <a:buFont typeface="Arial"/>
                <a:buChar char="•"/>
              </a:pPr>
              <a:endParaRPr lang="en-US" sz="2000" dirty="0">
                <a:solidFill>
                  <a:srgbClr val="000000"/>
                </a:solidFill>
                <a:latin typeface="Calibri"/>
                <a:ea typeface="Calibri"/>
                <a:cs typeface="Calibri"/>
                <a:sym typeface="Calibri"/>
              </a:endParaRPr>
            </a:p>
          </p:txBody>
        </p:sp>
      </p:grpSp>
      <p:sp>
        <p:nvSpPr>
          <p:cNvPr id="4" name="TextBox 3">
            <a:extLst>
              <a:ext uri="{FF2B5EF4-FFF2-40B4-BE49-F238E27FC236}">
                <a16:creationId xmlns:a16="http://schemas.microsoft.com/office/drawing/2014/main" id="{6963FD61-8228-33F5-B765-010B92B64890}"/>
              </a:ext>
            </a:extLst>
          </p:cNvPr>
          <p:cNvSpPr txBox="1"/>
          <p:nvPr/>
        </p:nvSpPr>
        <p:spPr>
          <a:xfrm>
            <a:off x="609599" y="6233046"/>
            <a:ext cx="8111565" cy="369332"/>
          </a:xfrm>
          <a:prstGeom prst="rect">
            <a:avLst/>
          </a:prstGeom>
          <a:noFill/>
        </p:spPr>
        <p:txBody>
          <a:bodyPr wrap="square" lIns="91440" tIns="45720" rIns="91440" bIns="45720" rtlCol="0" anchor="t">
            <a:spAutoFit/>
          </a:bodyPr>
          <a:lstStyle/>
          <a:p>
            <a:r>
              <a:rPr lang="es-ES" dirty="0">
                <a:solidFill>
                  <a:srgbClr val="000000"/>
                </a:solidFill>
                <a:latin typeface="Calibri"/>
                <a:cs typeface="Calibri"/>
              </a:rPr>
              <a:t>* Alcohol al 70-90 % (etílico, isopropílico), peróxido de hidrógeno mejorado ≥ 0.5 % </a:t>
            </a:r>
          </a:p>
        </p:txBody>
      </p:sp>
    </p:spTree>
    <p:extLst>
      <p:ext uri="{BB962C8B-B14F-4D97-AF65-F5344CB8AC3E}">
        <p14:creationId xmlns:p14="http://schemas.microsoft.com/office/powerpoint/2010/main" val="888857829"/>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Stevens, Lise (CDC/DDID/NCIRD/OD) (CTR)</DisplayName>
        <AccountId>76</AccountId>
        <AccountType/>
      </UserInfo>
      <UserInfo>
        <DisplayName>Kukucka, Claudia D. (CDC/OD/OADC)</DisplayName>
        <AccountId>330</AccountId>
        <AccountType/>
      </UserInfo>
    </SharedWithUsers>
    <TaxCatchAll xmlns="4dc5e71a-92c4-4f6d-817f-dfbfbdb6be1d"/>
    <lcf76f155ced4ddcb4097134ff3c332f xmlns="be3c1013-821e-4e98-bbfa-76f80fde42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820F9B-A8D6-4A3F-8E94-4279227D292D}">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be3c1013-821e-4e98-bbfa-76f80fde421a"/>
    <ds:schemaRef ds:uri="4dc5e71a-92c4-4f6d-817f-dfbfbdb6be1d"/>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E78C890-29AC-4416-8501-5CB987CA9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87C5D9-1CDC-4D26-89C3-3220376C4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1338</TotalTime>
  <Words>3212</Words>
  <Application>Microsoft Office PowerPoint</Application>
  <PresentationFormat>Widescreen</PresentationFormat>
  <Paragraphs>199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Myriad Web Pro</vt:lpstr>
      <vt:lpstr>Wingdings</vt:lpstr>
      <vt:lpstr>DHQP_ATSDR Combined</vt:lpstr>
      <vt:lpstr>Prevención y control de infecciones: enfermedad por el virus de Marburgo (EVM) Crear un área de aislamiento en su centro</vt:lpstr>
      <vt:lpstr>Objetivos de aprendizaje</vt:lpstr>
      <vt:lpstr>Hablar sobre lo siguiente:</vt:lpstr>
      <vt:lpstr>La identificación temprana y separación de pacientes que se sospeche que tengan EVM previene que ingrese esta enfermedad no identificada a su entorno de atención médica.  Esto los protege a: USTEDES Sus compañeros de trabajo y pacientes Su comunidad </vt:lpstr>
      <vt:lpstr>Preparar un área de aislamiento</vt:lpstr>
      <vt:lpstr>Aislamiento</vt:lpstr>
      <vt:lpstr>Requisitos del área de aislamiento</vt:lpstr>
      <vt:lpstr>Diseño del área de aislamiento</vt:lpstr>
      <vt:lpstr>Equipo y suministros del área de aislamiento</vt:lpstr>
      <vt:lpstr>Equipo y suministros para el área donde se quita el EPP</vt:lpstr>
      <vt:lpstr>Ejemplo de preparación de un centro</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for Ebola:  Creating an Isolation Area in Your Facility</dc:title>
  <dc:creator>Ponder, Marilyn (CDC/DDID/NCEZID/DHQP) (CTR)</dc:creator>
  <cp:lastModifiedBy>Ponder, Marilyn (CDC/NCEZID/DHQP/OD) (CTR)</cp:lastModifiedBy>
  <cp:revision>33</cp:revision>
  <dcterms:created xsi:type="dcterms:W3CDTF">2022-12-01T21:52:29Z</dcterms:created>
  <dcterms:modified xsi:type="dcterms:W3CDTF">2023-11-22T15:08:54Z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2022-12-01T21:55:17Z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da8bbfb8-c18c-4f2b-bbef-fe48501bda16</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ies>
</file>