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7"/>
  </p:notesMasterIdLst>
  <p:handoutMasterIdLst>
    <p:handoutMasterId r:id="rId28"/>
  </p:handoutMasterIdLst>
  <p:sldIdLst>
    <p:sldId id="301" r:id="rId5"/>
    <p:sldId id="322" r:id="rId6"/>
    <p:sldId id="580" r:id="rId7"/>
    <p:sldId id="474" r:id="rId8"/>
    <p:sldId id="550" r:id="rId9"/>
    <p:sldId id="568" r:id="rId10"/>
    <p:sldId id="324" r:id="rId11"/>
    <p:sldId id="570" r:id="rId12"/>
    <p:sldId id="567" r:id="rId13"/>
    <p:sldId id="566" r:id="rId14"/>
    <p:sldId id="579" r:id="rId15"/>
    <p:sldId id="577" r:id="rId16"/>
    <p:sldId id="266" r:id="rId17"/>
    <p:sldId id="576" r:id="rId18"/>
    <p:sldId id="268" r:id="rId19"/>
    <p:sldId id="583" r:id="rId20"/>
    <p:sldId id="551" r:id="rId21"/>
    <p:sldId id="418" r:id="rId22"/>
    <p:sldId id="419" r:id="rId23"/>
    <p:sldId id="261" r:id="rId24"/>
    <p:sldId id="578" r:id="rId25"/>
    <p:sldId id="321"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Lise Stevens" initials="LS" userId="S::ufb4@cdc.gov::2c537b9a-60b3-485c-9f17-85823e539c69" providerId="AD"/>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f4" initials="v" lastIdx="21" clrIdx="0">
    <p:extLst>
      <p:ext uri="{19B8F6BF-5375-455C-9EA6-DF929625EA0E}">
        <p15:presenceInfo xmlns:p15="http://schemas.microsoft.com/office/powerpoint/2012/main" userId="vof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539B5-B2CF-4E96-A493-860DF64091FB}" v="1" dt="2023-11-21T21:46:27.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4" y="2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887539B5-B2CF-4E96-A493-860DF64091FB}"/>
    <pc:docChg chg="custSel modSld">
      <pc:chgData name="Ponder, Marilyn (CDC/NCEZID/DHQP/OD) (CTR)" userId="3999cd6a-e61a-4ada-a4ca-391c3b117a90" providerId="ADAL" clId="{887539B5-B2CF-4E96-A493-860DF64091FB}" dt="2023-11-22T15:40:35.003" v="133" actId="962"/>
      <pc:docMkLst>
        <pc:docMk/>
      </pc:docMkLst>
      <pc:sldChg chg="delSp mod">
        <pc:chgData name="Ponder, Marilyn (CDC/NCEZID/DHQP/OD) (CTR)" userId="3999cd6a-e61a-4ada-a4ca-391c3b117a90" providerId="ADAL" clId="{887539B5-B2CF-4E96-A493-860DF64091FB}" dt="2023-11-21T21:46:27.666" v="1" actId="478"/>
        <pc:sldMkLst>
          <pc:docMk/>
          <pc:sldMk cId="1886581146" sldId="570"/>
        </pc:sldMkLst>
        <pc:spChg chg="del">
          <ac:chgData name="Ponder, Marilyn (CDC/NCEZID/DHQP/OD) (CTR)" userId="3999cd6a-e61a-4ada-a4ca-391c3b117a90" providerId="ADAL" clId="{887539B5-B2CF-4E96-A493-860DF64091FB}" dt="2023-11-21T21:46:27.666" v="1" actId="478"/>
          <ac:spMkLst>
            <pc:docMk/>
            <pc:sldMk cId="1886581146" sldId="570"/>
            <ac:spMk id="5" creationId="{9747E300-8B85-43B8-8237-F0D7F15BCC92}"/>
          </ac:spMkLst>
        </pc:spChg>
      </pc:sldChg>
      <pc:sldChg chg="modSp mod">
        <pc:chgData name="Ponder, Marilyn (CDC/NCEZID/DHQP/OD) (CTR)" userId="3999cd6a-e61a-4ada-a4ca-391c3b117a90" providerId="ADAL" clId="{887539B5-B2CF-4E96-A493-860DF64091FB}" dt="2023-11-21T21:41:29.072" v="0" actId="1076"/>
        <pc:sldMkLst>
          <pc:docMk/>
          <pc:sldMk cId="999901711" sldId="576"/>
        </pc:sldMkLst>
        <pc:picChg chg="mod">
          <ac:chgData name="Ponder, Marilyn (CDC/NCEZID/DHQP/OD) (CTR)" userId="3999cd6a-e61a-4ada-a4ca-391c3b117a90" providerId="ADAL" clId="{887539B5-B2CF-4E96-A493-860DF64091FB}" dt="2023-11-21T21:41:29.072" v="0" actId="1076"/>
          <ac:picMkLst>
            <pc:docMk/>
            <pc:sldMk cId="999901711" sldId="576"/>
            <ac:picMk id="21" creationId="{6BD7A374-3BEF-435A-B848-C55E2722FD78}"/>
          </ac:picMkLst>
        </pc:picChg>
      </pc:sldChg>
      <pc:sldChg chg="modSp mod">
        <pc:chgData name="Ponder, Marilyn (CDC/NCEZID/DHQP/OD) (CTR)" userId="3999cd6a-e61a-4ada-a4ca-391c3b117a90" providerId="ADAL" clId="{887539B5-B2CF-4E96-A493-860DF64091FB}" dt="2023-11-22T15:40:35.003" v="133" actId="962"/>
        <pc:sldMkLst>
          <pc:docMk/>
          <pc:sldMk cId="1853603457" sldId="583"/>
        </pc:sldMkLst>
        <pc:picChg chg="mod">
          <ac:chgData name="Ponder, Marilyn (CDC/NCEZID/DHQP/OD) (CTR)" userId="3999cd6a-e61a-4ada-a4ca-391c3b117a90" providerId="ADAL" clId="{887539B5-B2CF-4E96-A493-860DF64091FB}" dt="2023-11-22T15:40:35.003" v="133" actId="962"/>
          <ac:picMkLst>
            <pc:docMk/>
            <pc:sldMk cId="1853603457" sldId="583"/>
            <ac:picMk id="1048" creationId="{A3BA9729-51E0-76E0-8786-FD97FE4B07A7}"/>
          </ac:picMkLst>
        </pc:picChg>
      </pc:sldChg>
    </pc:docChg>
  </pc:docChgLst>
  <pc:docChgLst>
    <pc:chgData name="Stevens, Lise (CDC/DDID/NCIRD/OD) (CTR)" userId="S::ufb4@cdc.gov::2c537b9a-60b3-485c-9f17-85823e539c69" providerId="AD" clId="Web-{3CA52DDB-EF18-3B2A-6274-49360ABBAC8F}"/>
    <pc:docChg chg="">
      <pc:chgData name="Stevens, Lise (CDC/DDID/NCIRD/OD) (CTR)" userId="S::ufb4@cdc.gov::2c537b9a-60b3-485c-9f17-85823e539c69" providerId="AD" clId="Web-{3CA52DDB-EF18-3B2A-6274-49360ABBAC8F}" dt="2023-08-16T15:34:18.420" v="4"/>
      <pc:docMkLst>
        <pc:docMk/>
      </pc:docMkLst>
      <pc:sldChg chg="delCm">
        <pc:chgData name="Stevens, Lise (CDC/DDID/NCIRD/OD) (CTR)" userId="S::ufb4@cdc.gov::2c537b9a-60b3-485c-9f17-85823e539c69" providerId="AD" clId="Web-{3CA52DDB-EF18-3B2A-6274-49360ABBAC8F}" dt="2023-08-16T15:33:47.216" v="2"/>
        <pc:sldMkLst>
          <pc:docMk/>
          <pc:sldMk cId="0" sldId="266"/>
        </pc:sldMkLst>
      </pc:sldChg>
      <pc:sldChg chg="delCm">
        <pc:chgData name="Stevens, Lise (CDC/DDID/NCIRD/OD) (CTR)" userId="S::ufb4@cdc.gov::2c537b9a-60b3-485c-9f17-85823e539c69" providerId="AD" clId="Web-{3CA52DDB-EF18-3B2A-6274-49360ABBAC8F}" dt="2023-08-16T15:34:18.420" v="4"/>
        <pc:sldMkLst>
          <pc:docMk/>
          <pc:sldMk cId="2447350644" sldId="419"/>
        </pc:sldMkLst>
      </pc:sldChg>
      <pc:sldChg chg="delCm">
        <pc:chgData name="Stevens, Lise (CDC/DDID/NCIRD/OD) (CTR)" userId="S::ufb4@cdc.gov::2c537b9a-60b3-485c-9f17-85823e539c69" providerId="AD" clId="Web-{3CA52DDB-EF18-3B2A-6274-49360ABBAC8F}" dt="2023-08-16T15:32:53.762" v="1"/>
        <pc:sldMkLst>
          <pc:docMk/>
          <pc:sldMk cId="267794353" sldId="5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586F4-3BF2-4EF7-A8BA-FBD0347150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8BF60C-3CD0-433A-9C1C-F69FF279B7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F984F-47C1-47E1-8F80-C76A75FF8324}" type="datetimeFigureOut">
              <a:rPr lang="en-US" smtClean="0"/>
              <a:t>11/22/2023</a:t>
            </a:fld>
            <a:endParaRPr lang="en-US"/>
          </a:p>
        </p:txBody>
      </p:sp>
      <p:sp>
        <p:nvSpPr>
          <p:cNvPr id="4" name="Footer Placeholder 3">
            <a:extLst>
              <a:ext uri="{FF2B5EF4-FFF2-40B4-BE49-F238E27FC236}">
                <a16:creationId xmlns:a16="http://schemas.microsoft.com/office/drawing/2014/main" id="{3519E121-6A27-49EF-B464-CFC0180908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B11A41-DDF2-4727-8725-098543C3FB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D96ABC-2DC3-440E-BA64-EA077360BBD6}" type="slidenum">
              <a:rPr lang="en-US" smtClean="0"/>
              <a:t>‹#›</a:t>
            </a:fld>
            <a:endParaRPr lang="en-US"/>
          </a:p>
        </p:txBody>
      </p:sp>
    </p:spTree>
    <p:extLst>
      <p:ext uri="{BB962C8B-B14F-4D97-AF65-F5344CB8AC3E}">
        <p14:creationId xmlns:p14="http://schemas.microsoft.com/office/powerpoint/2010/main" val="329606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3A5E2-B8EE-470B-8582-845D9CAE5E94}"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946A4-2624-4EBF-BB8E-AEEF0B413100}" type="slidenum">
              <a:rPr lang="en-US" smtClean="0"/>
              <a:t>‹#›</a:t>
            </a:fld>
            <a:endParaRPr lang="en-US"/>
          </a:p>
        </p:txBody>
      </p:sp>
    </p:spTree>
    <p:extLst>
      <p:ext uri="{BB962C8B-B14F-4D97-AF65-F5344CB8AC3E}">
        <p14:creationId xmlns:p14="http://schemas.microsoft.com/office/powerpoint/2010/main" val="182811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a:solidFill>
                  <a:schemeClr val="tx1"/>
                </a:solidFill>
                <a:latin typeface="+mn-lt"/>
                <a:ea typeface="+mn-ea"/>
                <a:cs typeface="+mn-cs"/>
              </a:rPr>
              <a:t>Audiencia destinataria</a:t>
            </a:r>
            <a:r>
              <a:rPr lang="es-ES" sz="1200" i="1">
                <a:solidFill>
                  <a:schemeClr val="tx1"/>
                </a:solidFill>
                <a:latin typeface="+mn-lt"/>
                <a:ea typeface="+mn-ea"/>
                <a:cs typeface="+mn-cs"/>
              </a:rPr>
              <a:t>: esta presentación se enfoca en lo que los trabajadores de la salud deben saber para prevenir que la enfermedad por el virus de Marburgo ingrese a los centros de atención médica. Se enfoca en las estrategias de evaluación, aislamiento y notificación a las personas que necesitan saberlo.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 Consulte &lt;Cómo preparar un área de evaluación en su centro&gt;[enlace] y &lt;Cómo preparar un área de aislamiento de corto plazo en su centro&gt; [enlace] para obtener información sobre lo que los miembros de manejo de los centros deben saber para asistir durante el proceso de identificación, aislamiento y notificación.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endParaRPr lang="en-US" sz="1200" kern="1200">
              <a:solidFill>
                <a:schemeClr val="tx1"/>
              </a:solidFill>
              <a:effectLst/>
              <a:latin typeface="+mn-lt"/>
              <a:ea typeface="+mn-ea"/>
              <a:cs typeface="+mn-cs"/>
            </a:endParaRPr>
          </a:p>
          <a:p>
            <a:r>
              <a:rPr lang="es-ES" sz="1200" b="1" i="1">
                <a:solidFill>
                  <a:schemeClr val="tx1"/>
                </a:solidFill>
                <a:latin typeface="+mn-lt"/>
                <a:ea typeface="+mn-ea"/>
                <a:cs typeface="+mn-cs"/>
              </a:rPr>
              <a:t>Cantidad de tiempo estimado con participación de la audiencia</a:t>
            </a:r>
            <a:r>
              <a:rPr lang="es-ES" sz="1200">
                <a:solidFill>
                  <a:schemeClr val="tx1"/>
                </a:solidFill>
                <a:latin typeface="+mn-lt"/>
                <a:ea typeface="+mn-ea"/>
                <a:cs typeface="+mn-cs"/>
              </a:rPr>
              <a:t>:</a:t>
            </a:r>
            <a:r>
              <a:rPr lang="es-ES" sz="1200" i="1">
                <a:solidFill>
                  <a:schemeClr val="tx1"/>
                </a:solidFill>
                <a:latin typeface="+mn-lt"/>
                <a:ea typeface="+mn-ea"/>
                <a:cs typeface="+mn-cs"/>
              </a:rPr>
              <a:t> aproximadamente 30 minutos.</a:t>
            </a:r>
          </a:p>
          <a:p>
            <a:endParaRPr lang="en-US" sz="1200" kern="1200">
              <a:solidFill>
                <a:schemeClr val="tx1"/>
              </a:solidFill>
              <a:effectLst/>
              <a:latin typeface="+mn-lt"/>
              <a:ea typeface="+mn-ea"/>
              <a:cs typeface="+mn-cs"/>
            </a:endParaRPr>
          </a:p>
          <a:p>
            <a:r>
              <a:rPr lang="es-ES" sz="1200" b="1" i="1">
                <a:solidFill>
                  <a:schemeClr val="tx1"/>
                </a:solidFill>
                <a:latin typeface="+mn-lt"/>
                <a:ea typeface="+mn-ea"/>
                <a:cs typeface="+mn-cs"/>
              </a:rPr>
              <a:t>Guion</a:t>
            </a:r>
            <a:r>
              <a:rPr lang="es-ES" sz="1200" i="1">
                <a:solidFill>
                  <a:schemeClr val="tx1"/>
                </a:solidFill>
                <a:latin typeface="+mn-lt"/>
                <a:ea typeface="+mn-ea"/>
                <a:cs typeface="+mn-cs"/>
              </a:rPr>
              <a:t>:</a:t>
            </a:r>
          </a:p>
          <a:p>
            <a:r>
              <a:rPr lang="es-ES" sz="1200">
                <a:solidFill>
                  <a:schemeClr val="tx1"/>
                </a:solidFill>
                <a:latin typeface="+mn-lt"/>
                <a:ea typeface="+mn-ea"/>
                <a:cs typeface="+mn-cs"/>
              </a:rPr>
              <a:t>¡Bienvenidos! Hoy nos enfocaremos en estrategias clave para protegerlos a ustedes, sus pacientes, y sus</a:t>
            </a:r>
            <a:r>
              <a:rPr lang="es-ES" sz="1200" baseline="0">
                <a:solidFill>
                  <a:schemeClr val="tx1"/>
                </a:solidFill>
                <a:latin typeface="+mn-lt"/>
                <a:ea typeface="+mn-ea"/>
                <a:cs typeface="+mn-cs"/>
              </a:rPr>
              <a:t> amigos y familiares contra la enfermedad por el virus de Marburgo.</a:t>
            </a:r>
            <a:r>
              <a:rPr lang="es-ES" sz="1200">
                <a:solidFill>
                  <a:schemeClr val="tx1"/>
                </a:solidFill>
                <a:latin typeface="+mn-lt"/>
                <a:ea typeface="+mn-ea"/>
                <a:cs typeface="+mn-cs"/>
              </a:rPr>
              <a:t> Vamos a hablar</a:t>
            </a:r>
            <a:r>
              <a:rPr lang="es-ES" sz="1200" baseline="0">
                <a:solidFill>
                  <a:schemeClr val="tx1"/>
                </a:solidFill>
                <a:latin typeface="+mn-lt"/>
                <a:ea typeface="+mn-ea"/>
                <a:cs typeface="+mn-cs"/>
              </a:rPr>
              <a:t> sobre cómo identificar a personas que lleguen a los centros médicos que podrían tener la enfermedad por el virus de Marburgo y qué hacer si sospechan que alguien podría tener la enfermedad</a:t>
            </a:r>
            <a:r>
              <a:rPr lang="es-ES" sz="1200">
                <a:solidFill>
                  <a:schemeClr val="tx1"/>
                </a:solidFill>
                <a:latin typeface="+mn-lt"/>
                <a:ea typeface="+mn-ea"/>
                <a:cs typeface="+mn-cs"/>
              </a:rPr>
              <a:t>.</a:t>
            </a:r>
          </a:p>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Recuerden que la evaluación no requiere contacto cercano ni físico. Por su seguridad, la Organización Mundial de la Salud recomienda que durante las actividades de evaluación, mantengan una distancia de al menos 1 metro. Si no pueden mantener esta distancia, deberían </a:t>
            </a:r>
            <a:r>
              <a:rPr lang="es-ES" sz="1200">
                <a:solidFill>
                  <a:srgbClr val="000000"/>
                </a:solidFill>
                <a:latin typeface="Calibri"/>
                <a:cs typeface="Calibri"/>
              </a:rPr>
              <a:t>usar equipo de protección personal, también llamado EPP, como guantes, una bata de manga larga, protección para los ojos (como gafas) y una mascarilla quirúrgica.</a:t>
            </a:r>
          </a:p>
          <a:p>
            <a:endParaRPr lang="en-US"/>
          </a:p>
          <a:p>
            <a:r>
              <a:rPr lang="es-ES"/>
              <a:t>Para su protección, también necesitan evitar las interacciones directas cara a cara para proteger las membranas mucosas: los ojos, la nariz y la boca. Su centro podría colocar plexiglás en la estación de evaluación entre el evaluador y el evaluado. Si esta no es una opción en su centro, posicionar las sillas lejos una de la otra, como se ve en esta imagen, es una forma simple y eficaz de lograr esto.</a:t>
            </a:r>
          </a:p>
          <a:p>
            <a:endParaRPr lang="en-US"/>
          </a:p>
          <a:p>
            <a:r>
              <a:rPr lang="es-ES"/>
              <a:t>A medida que evalúen a los pacientes, deberían higienizarse las manos. Hablaremos en más profundidad sobre la higiene de las manos en una sesión futura.</a:t>
            </a:r>
          </a:p>
          <a:p>
            <a:endParaRPr lang="en-US"/>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10</a:t>
            </a:fld>
            <a:endParaRPr lang="en-US"/>
          </a:p>
        </p:txBody>
      </p:sp>
    </p:spTree>
    <p:extLst>
      <p:ext uri="{BB962C8B-B14F-4D97-AF65-F5344CB8AC3E}">
        <p14:creationId xmlns:p14="http://schemas.microsoft.com/office/powerpoint/2010/main" val="422232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Generalmente, la evaluación incluye 2 partes: </a:t>
            </a:r>
          </a:p>
          <a:p>
            <a:r>
              <a:rPr lang="es-ES"/>
              <a:t>Un </a:t>
            </a:r>
            <a:r>
              <a:rPr lang="es-ES" b="1"/>
              <a:t>chequeo de la temperatura</a:t>
            </a:r>
            <a:r>
              <a:rPr lang="es-ES"/>
              <a:t>. </a:t>
            </a:r>
          </a:p>
          <a:p>
            <a:r>
              <a:rPr lang="es-ES"/>
              <a:t>Y un </a:t>
            </a:r>
            <a:r>
              <a:rPr lang="es-ES" b="1"/>
              <a:t>cuestionario</a:t>
            </a:r>
            <a:r>
              <a:rPr lang="es-ES"/>
              <a:t> sobre los signos, síntomas y factores de riesgo en los últimos 21 días.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11</a:t>
            </a:fld>
            <a:endParaRPr lang="en-US"/>
          </a:p>
        </p:txBody>
      </p:sp>
    </p:spTree>
    <p:extLst>
      <p:ext uri="{BB962C8B-B14F-4D97-AF65-F5344CB8AC3E}">
        <p14:creationId xmlns:p14="http://schemas.microsoft.com/office/powerpoint/2010/main" val="177102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El proceso de evaluación debería ser similar a lo siguiente.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t>Antes de comenzar la evaluación, deberían explicarle a la persona siendo evaluada lo que está sucediendo. Pueden decir algo así: "Para mantener a todos seguros, estamos haciendo una evaluación para detectar la enfermedad por el virus de Marburgo. Le tomaremos la temperatura y le haremos algunas preguntas".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t>Luego, pueden hacer el chequeo de la temperatura y hacer las preguntas sobre los síntomas y factores de riesgo.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t>Con base en la información recolectada del chequeo de la temperatura y el cuestionario, deberán tomar medidas. Tal vez puedan dejar que la persona ingrese al centro o puede que tengan que llevarla a un </a:t>
            </a:r>
            <a:r>
              <a:rPr lang="es-ES" b="1"/>
              <a:t>área de</a:t>
            </a:r>
            <a:r>
              <a:rPr lang="es-ES"/>
              <a:t> </a:t>
            </a:r>
            <a:r>
              <a:rPr lang="es-ES" b="1"/>
              <a:t>aislamiento</a:t>
            </a:r>
            <a:r>
              <a:rPr lang="es-ES"/>
              <a:t> y </a:t>
            </a:r>
            <a:r>
              <a:rPr lang="es-ES" b="1"/>
              <a:t>notificar</a:t>
            </a:r>
            <a:r>
              <a:rPr lang="es-ES"/>
              <a:t> a alguien específico en su centro sobre el posible caso de enfermedad por el virus de Marburgo.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t>Ahora, hablemos sobre el chequeo de la temperatura y el cuestionario de evaluación en más detalle.</a:t>
            </a:r>
          </a:p>
        </p:txBody>
      </p:sp>
      <p:sp>
        <p:nvSpPr>
          <p:cNvPr id="4" name="Slide Number Placeholder 3"/>
          <p:cNvSpPr>
            <a:spLocks noGrp="1"/>
          </p:cNvSpPr>
          <p:nvPr>
            <p:ph type="sldNum" sz="quarter" idx="5"/>
          </p:nvPr>
        </p:nvSpPr>
        <p:spPr/>
        <p:txBody>
          <a:bodyPr/>
          <a:lstStyle/>
          <a:p>
            <a:fld id="{299946A4-2624-4EBF-BB8E-AEEF0B413100}" type="slidenum">
              <a:rPr lang="en-US" smtClean="0"/>
              <a:t>12</a:t>
            </a:fld>
            <a:endParaRPr lang="en-US"/>
          </a:p>
        </p:txBody>
      </p:sp>
    </p:spTree>
    <p:extLst>
      <p:ext uri="{BB962C8B-B14F-4D97-AF65-F5344CB8AC3E}">
        <p14:creationId xmlns:p14="http://schemas.microsoft.com/office/powerpoint/2010/main" val="371856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s-ES" i="1" noProof="0">
                <a:latin typeface="Arial"/>
                <a:cs typeface="Arial"/>
              </a:rPr>
              <a:t>Guion</a:t>
            </a:r>
            <a:r>
              <a:rPr lang="es-ES" noProof="0">
                <a:latin typeface="Arial"/>
                <a:cs typeface="Aria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t>Para el chequeo de la temperatura, deberían usar un termómetro infrarrojo sin contacto, si es posible. Hablaremos en general sobre cómo usar este tipo de termómetro para las evaluaciones, pero las instrucciones para los termómetros infrarrojos podrían variar según el tipo o la marca que usen. Siempre revisen el folleto que viene en el paquete o las instrucciones en el sitio web del fabricante para saber cómo usar el dispositivo de su centro de forma correcta.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t>Antes de tomarle la temperatura a alguien para la evaluación, deberían prender el termómetro y dejarlo calentar al menos 15 minutos para que se aclimate a la temperatura del ambiente. Deberían confirmar que la configuración del termómetro sea la correcta. Por ejemplo, asegúrense de que la medida esté configurada en Celsius y que el dispositivo esté configurado para "cuerpo" y no para "objeto".</a:t>
            </a:r>
          </a:p>
          <a:p>
            <a:pPr marL="0" indent="0">
              <a:buFont typeface="Arial" panose="020B0604020202020204" pitchFamily="34" charset="0"/>
              <a:buNone/>
            </a:pPr>
            <a:endParaRPr lang="en-US" altLang="fr-FR" noProof="0">
              <a:latin typeface="Arial"/>
              <a:cs typeface="Arial"/>
            </a:endParaRPr>
          </a:p>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i="1" noProof="0">
                <a:latin typeface="Arial"/>
                <a:cs typeface="Arial"/>
              </a:rPr>
              <a:t>Guion</a:t>
            </a:r>
            <a:r>
              <a:rPr lang="es-ES" noProof="0">
                <a:latin typeface="Arial"/>
                <a:cs typeface="Arial"/>
              </a:rPr>
              <a:t>:</a:t>
            </a:r>
          </a:p>
          <a:p>
            <a:pPr marL="0" indent="0">
              <a:buFont typeface="Arial" panose="020B0604020202020204" pitchFamily="34" charset="0"/>
              <a:buNone/>
            </a:pPr>
            <a:r>
              <a:rPr lang="es-ES" noProof="0">
                <a:latin typeface="Arial"/>
                <a:cs typeface="Arial"/>
              </a:rPr>
              <a:t>Una vez que el termómetro esté listo para usarse, deben pararse al costado de la persona a quien le van a tomar la temperatura. Puede que tengan que pedirle que se saque el pelo de la cara, se saque el pañuelo para la cabeza, el sombrero y los lentes y se seque la transpiración (la transpiración en los poros puede causar una lectura de temperatura más baja).</a:t>
            </a:r>
          </a:p>
          <a:p>
            <a:pPr marL="0" indent="0">
              <a:buFont typeface="Arial" panose="020B0604020202020204" pitchFamily="34" charset="0"/>
              <a:buNone/>
            </a:pPr>
            <a:endParaRPr lang="en-US" noProof="0">
              <a:latin typeface="Arial"/>
              <a:cs typeface="Arial"/>
            </a:endParaRPr>
          </a:p>
          <a:p>
            <a:pPr marL="0" indent="0">
              <a:buFont typeface="Arial" panose="020B0604020202020204" pitchFamily="34" charset="0"/>
              <a:buNone/>
            </a:pPr>
            <a:r>
              <a:rPr lang="es-ES" noProof="0">
                <a:latin typeface="Arial"/>
                <a:cs typeface="Arial"/>
              </a:rPr>
              <a:t>Cuando tomen la temperatura, apunten a la sien, arriba del final de la ceja, no la frente. Deberían sostener el termómetro a entre 3 y 5 centímetros de la sien de la persona y presionar el botón. Tengan en cuenta que entre 3 y 5 centímetros equivale a aproximadamente el ancho de 3 dedos, como se muestra en la imagen aquí abajo. No necesitan levantar los tres dedos para medir. En su lugar, visualícenlo en su mente. Recuerden que la evaluación no debería implicar contacto físico con la persona evaluada. </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55519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s-ES" i="1" noProof="0">
                <a:latin typeface="Arial"/>
                <a:cs typeface="Arial"/>
              </a:rPr>
              <a:t>Guion</a:t>
            </a:r>
            <a:r>
              <a:rPr lang="es-ES" noProof="0">
                <a:latin typeface="Arial"/>
                <a:cs typeface="Arial"/>
              </a:rPr>
              <a:t>:</a:t>
            </a:r>
          </a:p>
          <a:p>
            <a:pPr marL="0" indent="0">
              <a:buFont typeface="Arial" panose="020B0604020202020204" pitchFamily="34" charset="0"/>
              <a:buNone/>
            </a:pPr>
            <a:r>
              <a:rPr lang="es-ES" noProof="0">
                <a:latin typeface="Arial"/>
                <a:cs typeface="Arial"/>
              </a:rPr>
              <a:t>A medida que evalúan a los pacientes, también deberían asegurarse de usar los valores de temperatura descritos en la definición de caso de su país para la enfermedad por el virus de Marburgo. Según los valores de esta diapositiva, si una persona tiene una temperatura de 38 grados Celsius o más, se considera que tiene fiebre. Si la temperatura es de 35 grados Celsius o menos, necesitan revisar que el termómetro tenga la configuración correcta y volver a tomar la temperatura.</a:t>
            </a:r>
          </a:p>
          <a:p>
            <a:pPr marL="0" indent="0">
              <a:buFont typeface="Arial" panose="020B0604020202020204" pitchFamily="34" charset="0"/>
              <a:buNone/>
            </a:pPr>
            <a:endParaRPr lang="en-US" altLang="fr-FR" noProof="0">
              <a:latin typeface="Arial"/>
              <a:cs typeface="Arial"/>
            </a:endParaRPr>
          </a:p>
          <a:p>
            <a:pPr marL="0" indent="0">
              <a:buFont typeface="Arial" panose="020B0604020202020204" pitchFamily="34" charset="0"/>
              <a:buNone/>
            </a:pPr>
            <a:r>
              <a:rPr lang="es-ES" noProof="0">
                <a:latin typeface="Arial"/>
                <a:cs typeface="Arial"/>
              </a:rPr>
              <a:t>Si están trabajando en la estación de evaluación, a medida que toman la temperatura de cada persona, deberían registrarla en el registro de la evaluación. Deberían entonces continuar la evaluación de exposiciones y síntomas como se indica en el algoritmo de evaluaciones que veremos en la próxima diapositiva.</a:t>
            </a:r>
          </a:p>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p>
          <a:p>
            <a:r>
              <a:rPr lang="es-ES"/>
              <a:t>Para lograr todo lo que hemos hablado en las estaciones de evaluación, estas estaciones deberían tener varios equipos o suministros, que incluyen:</a:t>
            </a:r>
          </a:p>
          <a:p>
            <a:pPr marL="171450" indent="-171450">
              <a:buFontTx/>
              <a:buChar char="-"/>
            </a:pPr>
            <a:r>
              <a:rPr lang="es-ES"/>
              <a:t>Una ayuda para el trabajo o algoritmo de evaluación que muestre lo que es una definición de caso, para que sepan que están identificando a los casos de forma adecuada</a:t>
            </a:r>
          </a:p>
          <a:p>
            <a:pPr marL="171450" indent="-171450">
              <a:buFontTx/>
              <a:buChar char="-"/>
            </a:pPr>
            <a:r>
              <a:rPr lang="es-ES"/>
              <a:t>Un registro de pacientes para anotar a todos los que ingresen al centro de atención médica</a:t>
            </a:r>
          </a:p>
          <a:p>
            <a:pPr marL="171450" indent="-171450">
              <a:buFontTx/>
              <a:buChar char="-"/>
            </a:pPr>
            <a:r>
              <a:rPr lang="es-ES"/>
              <a:t>Un termómetro infrarrojo sin contacto </a:t>
            </a:r>
          </a:p>
          <a:p>
            <a:pPr marL="171450" indent="-171450">
              <a:buFontTx/>
              <a:buChar char="-"/>
            </a:pPr>
            <a:r>
              <a:rPr lang="es-ES"/>
              <a:t>Y pilas o un termómetro de reserva por si uno de los termómetros deja de funcionar.</a:t>
            </a:r>
          </a:p>
          <a:p>
            <a:pPr marL="0" indent="0">
              <a:buFontTx/>
              <a:buNone/>
            </a:pPr>
            <a:endParaRPr lang="en-US"/>
          </a:p>
          <a:p>
            <a:pPr marL="0" indent="0">
              <a:buFontTx/>
              <a:buNone/>
            </a:pPr>
            <a:r>
              <a:rPr lang="es-ES"/>
              <a:t>Cuando no se pueda mantener la distancia, el evaluador necesitará usar EPP como se menciona en la diapositiva de Seguridad durante la evaluación, por lo que el EPP también debería estar disponible cuando se necesite.</a:t>
            </a:r>
          </a:p>
          <a:p>
            <a:pPr marL="0" indent="0">
              <a:buFontTx/>
              <a:buNone/>
            </a:pPr>
            <a:endParaRPr lang="en-US"/>
          </a:p>
          <a:p>
            <a:pPr marL="0" indent="0">
              <a:buFontTx/>
              <a:buNone/>
            </a:pPr>
            <a:r>
              <a:rPr lang="es-ES"/>
              <a:t>Antes de empezar un turno de trabajo en el que van a hacer evaluaciones, revisen que estos suministros estén en su estación de evaluación.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92990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i="1"/>
              <a:t>Aplicar</a:t>
            </a:r>
            <a:r>
              <a:rPr lang="es-ES"/>
              <a:t>. </a:t>
            </a:r>
            <a:r>
              <a:rPr lang="es-ES" i="1"/>
              <a:t>Pídales a los participantes que apliquen la información que acaban de escuchar para chequear su comprensión.</a:t>
            </a:r>
          </a:p>
          <a:p>
            <a:endParaRPr lang="en-US"/>
          </a:p>
          <a:p>
            <a:r>
              <a:rPr lang="es-ES" b="1" i="1"/>
              <a:t>Guion</a:t>
            </a:r>
            <a:r>
              <a:rPr lang="es-ES"/>
              <a:t>:</a:t>
            </a:r>
          </a:p>
          <a:p>
            <a:r>
              <a:rPr lang="es-ES"/>
              <a:t>Imaginen que ven a su compañero de trabajo evaluando a alguien que ingresa a su centro así. ¿Qué sugerencias le darían para ayudarlo a evaluar de forma más segura? [</a:t>
            </a:r>
            <a:r>
              <a:rPr lang="es-ES" i="1"/>
              <a:t>Deles a los participantes entre 2 y 3 minutos para escribir sus ideas, conversar en grupos pequeños o conversar entre todos</a:t>
            </a:r>
            <a:r>
              <a:rPr lang="es-ES"/>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98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s-ES" i="1" baseline="0">
                <a:cs typeface="Calibri"/>
              </a:rPr>
              <a:t>[Con base en lo que se conversó en la diapositiva anterior, agregue la información a continuación que todavía no se haya conversado].</a:t>
            </a:r>
          </a:p>
          <a:p>
            <a:pPr marL="0" indent="0">
              <a:buFont typeface="Arial" panose="020B0604020202020204" pitchFamily="34" charset="0"/>
              <a:buNone/>
            </a:pPr>
            <a:endParaRPr lang="en-US" i="1" baseline="0">
              <a:cs typeface="Calibri"/>
            </a:endParaRPr>
          </a:p>
          <a:p>
            <a:pPr marL="0" indent="0">
              <a:buFont typeface="Arial" panose="020B0604020202020204" pitchFamily="34" charset="0"/>
              <a:buNone/>
            </a:pPr>
            <a:r>
              <a:rPr lang="es-ES" i="1" baseline="0">
                <a:cs typeface="Calibri"/>
              </a:rPr>
              <a:t>Guion</a:t>
            </a:r>
            <a:r>
              <a:rPr lang="es-ES" baseline="0">
                <a:cs typeface="Calibri"/>
              </a:rPr>
              <a:t>:</a:t>
            </a:r>
          </a:p>
          <a:p>
            <a:pPr marL="0" indent="0">
              <a:buFont typeface="Arial" panose="020B0604020202020204" pitchFamily="34" charset="0"/>
              <a:buNone/>
            </a:pPr>
            <a:r>
              <a:rPr lang="es-ES" baseline="0">
                <a:cs typeface="Calibri"/>
              </a:rPr>
              <a:t>Hablemos primero sobre lo que el evaluador está haciendo bien:</a:t>
            </a:r>
          </a:p>
          <a:p>
            <a:pPr marL="171450" indent="-171450">
              <a:buFont typeface="Arial,Sans-Serif" panose="020B0604020202020204" pitchFamily="34" charset="0"/>
              <a:buChar char="•"/>
            </a:pPr>
            <a:r>
              <a:rPr lang="es-ES"/>
              <a:t>Primero, el evaluador está usando EPP, lo que podría ser bueno dependiendo de la situación. </a:t>
            </a:r>
            <a:r>
              <a:rPr lang="es-ES" i="0"/>
              <a:t>Sin embargo, no es claro si este es el EPP adecuado para este proceso de evaluación; se recomiendan las precauciones estándar salvo que el paciente tenga ciertos síntomas, y los síntomas del paciente son desconocidos con base en esta imagen.</a:t>
            </a:r>
          </a:p>
          <a:p>
            <a:pPr marL="171450" indent="-171450">
              <a:buFont typeface="Arial,Sans-Serif" panose="020B0604020202020204" pitchFamily="34" charset="0"/>
              <a:buChar char="•"/>
            </a:pPr>
            <a:r>
              <a:rPr lang="es-ES"/>
              <a:t>El uso de sillas de plástico es bueno ya que no son porosas.</a:t>
            </a:r>
          </a:p>
          <a:p>
            <a:pPr marL="171450" indent="-171450">
              <a:buFont typeface="Arial,Sans-Serif" panose="020B0604020202020204" pitchFamily="34" charset="0"/>
              <a:buChar char="•"/>
            </a:pPr>
            <a:r>
              <a:rPr lang="es-ES"/>
              <a:t>También </a:t>
            </a:r>
            <a:r>
              <a:rPr lang="es-ES" baseline="0"/>
              <a:t>hay una </a:t>
            </a:r>
            <a:r>
              <a:rPr lang="es-ES"/>
              <a:t>barrera física (el escritorio) entre el evaluador y la paciente. Esta barrera física ayuda a los </a:t>
            </a:r>
            <a:r>
              <a:rPr lang="es-ES" baseline="0"/>
              <a:t>trabajadores de la salud a mantener distancia </a:t>
            </a:r>
            <a:r>
              <a:rPr lang="es-ES"/>
              <a:t>y</a:t>
            </a:r>
            <a:r>
              <a:rPr lang="es-ES" baseline="0"/>
              <a:t> </a:t>
            </a:r>
            <a:r>
              <a:rPr lang="es-ES"/>
              <a:t>evitar contacto directo.</a:t>
            </a:r>
          </a:p>
          <a:p>
            <a:pPr marL="0" indent="0">
              <a:buFont typeface="Arial"/>
              <a:buNone/>
            </a:pPr>
            <a:endParaRPr lang="en-US"/>
          </a:p>
          <a:p>
            <a:pPr marL="0" indent="0">
              <a:buFont typeface="Arial"/>
              <a:buNone/>
            </a:pPr>
            <a:r>
              <a:rPr lang="es-ES"/>
              <a:t>Sin embargo, hay varias cosas aquí que se pueden mejorar para ayudar a proteger al evaluador durante el proceso:</a:t>
            </a:r>
          </a:p>
          <a:p>
            <a:pPr marL="171450" indent="-171450">
              <a:buFont typeface="Arial"/>
              <a:buChar char="•"/>
            </a:pPr>
            <a:r>
              <a:rPr lang="es-ES"/>
              <a:t>Volviendo al EPP, el evaluador no está usando guantes. </a:t>
            </a:r>
            <a:r>
              <a:rPr lang="es-ES" baseline="0" noProof="0">
                <a:latin typeface="Arial"/>
                <a:cs typeface="Arial"/>
              </a:rPr>
              <a:t>Si se necesita una bata y una mascarilla, también se necesitarán guantes y protección para los ojos.</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s-ES"/>
              <a:t>El evaluador debería tener al menos un metro de distancia (</a:t>
            </a:r>
            <a:r>
              <a:rPr lang="en-US" b="0" i="0" err="1">
                <a:solidFill>
                  <a:srgbClr val="000000"/>
                </a:solidFill>
                <a:effectLst/>
                <a:latin typeface="WR_Korean"/>
              </a:rPr>
              <a:t>más</a:t>
            </a:r>
            <a:r>
              <a:rPr lang="es-ES"/>
              <a:t> o menos un brazo de distancia) entre él y la persona evaluada, y no debería estar parado cara a cara con la persona evaluada. Si no hay una división de plexiglás para protegerlo, debería sentarse en ángulo como se ve en la imagen aquí.</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s-ES"/>
              <a:t>El termómetro infrarrojo tampoco se está usando de forma adecuada. Depende de las instrucciones del fabricante, pero en general, el termómetro debe estar a entre 3 y 5 centímetros de la sien de la persona. Esta persona tiene el termómetro demasiado lejos de la sien de la paciente.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836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Reflexión</a:t>
            </a:r>
            <a:r>
              <a:rPr lang="es-ES" i="1"/>
              <a:t>: anima a los participantes a aplicar, analizar y evaluar lo que han aprendido, lo cual los ayuda a profundizar su comprensión del tema, y también permite que usted verifique su comprensión de lo que se ha conversado.</a:t>
            </a:r>
          </a:p>
          <a:p>
            <a:endParaRPr lang="en-US" i="1"/>
          </a:p>
          <a:p>
            <a:r>
              <a:rPr lang="es-ES" b="1" i="1"/>
              <a:t>Personalización</a:t>
            </a:r>
            <a:r>
              <a:rPr lang="es-ES" i="1"/>
              <a:t>: ayuda a los participantes a pensar en cómo lo que han aprendido se aplica a sus situaciones específicas. Conectar el aprendizaje a las experiencias personales ayuda a las personas a comprender y recordar mejor las ideas que se enseñaron.</a:t>
            </a:r>
          </a:p>
          <a:p>
            <a:endParaRPr lang="en-US" i="1"/>
          </a:p>
          <a:p>
            <a:r>
              <a:rPr lang="es-ES" b="1" i="1"/>
              <a:t>Guion</a:t>
            </a:r>
            <a:r>
              <a:rPr lang="es-ES" i="1"/>
              <a:t>:</a:t>
            </a:r>
          </a:p>
          <a:p>
            <a:r>
              <a:rPr lang="es-ES"/>
              <a:t>Ahora que están familiarizados con por qué necesitamos identificar pacientes que se sospeche que tengan la enfermedad por el virus de Marburgo, aislarlos e informar a los contactos adecuados, y ahora que saben la información básica sobre cómo hacerlo, pensemos en cómo podría funcionar esto en su centro.</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t>Si alguna vez han necesitado evaluar a las personas que ingresan a su centro, ¿cómo es el proceso de evaluación para identificar la enfermedad por el virus de Marburgo parecido o distinto a otros procesos que han seguido en el pasado?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t>[Deles a los participantes entre 2 y 3 minutos para conversar en grupos pequeños o entre todos].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s-ES"/>
              <a:t>¿Qué dificultades han encontrado en el pasado con las evaluaciones? Si no han participado en una evaluación antes, ¿qué dificultades se imaginan que podrían tener?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a:t>[Haga una lista de dificultades a medida que los participantes las mencionen. Luego, pídale al grupo que haga sugerencias para encontrar maneras en que se podrían superar esas dificultades. Las respuestas serán variadas. Usted también puede hacer sugerencias según lo considere oportuno. El tiempo recomendado para esta conversación es de 7 a 10 minutos. Podría elegir abreviar esta conversación debido a límites de tiempo, o extenderla si el tiempo lo permite].</a:t>
            </a:r>
          </a:p>
          <a:p>
            <a:endParaRPr lang="en-US"/>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20</a:t>
            </a:fld>
            <a:endParaRPr lang="en-US"/>
          </a:p>
        </p:txBody>
      </p:sp>
    </p:spTree>
    <p:extLst>
      <p:ext uri="{BB962C8B-B14F-4D97-AF65-F5344CB8AC3E}">
        <p14:creationId xmlns:p14="http://schemas.microsoft.com/office/powerpoint/2010/main" val="10342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Tenemos tres objetivos de aprendizaje para la sesión de hoy.</a:t>
            </a:r>
            <a:r>
              <a:rPr lang="es-ES" baseline="0"/>
              <a:t> Para el final de nuestro encuentro de hoy, ustedes deberían poder </a:t>
            </a:r>
            <a:r>
              <a:rPr lang="es-ES" sz="1200" baseline="0">
                <a:solidFill>
                  <a:srgbClr val="000000"/>
                </a:solidFill>
                <a:latin typeface="Calibri"/>
                <a:cs typeface="Calibri"/>
              </a:rPr>
              <a:t>n</a:t>
            </a:r>
            <a:r>
              <a:rPr lang="es-ES" sz="1200">
                <a:solidFill>
                  <a:srgbClr val="000000"/>
                </a:solidFill>
                <a:latin typeface="Calibri"/>
                <a:cs typeface="Calibri"/>
              </a:rPr>
              <a:t>ombrar las 3 estrategias clave para prevenir la introducción de la enfermedad por el virus de Marburgo a los centros médicos, </a:t>
            </a:r>
            <a:r>
              <a:rPr lang="es-ES" baseline="0"/>
              <a:t>explicar por qué es importante hacer una evaluación para identificar la enfermedad y describir las mejores prácticas para el proceso de evaluación.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Mientras finalizamos, quiero recordarles que este proceso de identificar, aislar y notificar es lo más importante que podemos hacer en nuestros centros de atención médica para protegernos a nosotros, nuestros pacientes y nuestras familias y comunidades. Durante un brote de la enfermedad por el virus de Marburgo, evaluar a los pacientes para identificar los que podrían estar enfermos, aislar a los que se sospeche que tengan la enfermedad e informar a las autoridades adecuadas es fundamental para mantener la enfermedad por el virus de Marburgo fuera de su centro de atención médica y para mantenerse a ustedes y a los demás seguros.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21</a:t>
            </a:fld>
            <a:endParaRPr lang="en-US"/>
          </a:p>
        </p:txBody>
      </p:sp>
    </p:spTree>
    <p:extLst>
      <p:ext uri="{BB962C8B-B14F-4D97-AF65-F5344CB8AC3E}">
        <p14:creationId xmlns:p14="http://schemas.microsoft.com/office/powerpoint/2010/main" val="167890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Activación</a:t>
            </a:r>
            <a:r>
              <a:rPr lang="es-ES" b="1" i="1" baseline="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Un beneficio clave de trabajar con estudiantes adultos es que probablemente ya tienen algo de conocimiento o experiencia relacionados con el tema que usted está enseñando. Activar los conocimientos previos ayuda a los estudiantes a conectar el aprendizaje nuevo con lo que ya saben, y podría ayudarlos a entender y recordar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s-ES" b="1" i="1" baseline="0"/>
              <a:t>Guion</a:t>
            </a:r>
            <a:r>
              <a:rPr lang="es-ES" i="1" baseline="0"/>
              <a:t>:</a:t>
            </a:r>
          </a:p>
          <a:p>
            <a:r>
              <a:rPr lang="es-ES" baseline="0"/>
              <a:t>Comencemos con una pregunta. ¿Por qué es importante identificar a las personas que podrían tener la enfermedad por el virus de Marburgo antes de que ingresen a su centro de atención médica?</a:t>
            </a:r>
          </a:p>
          <a:p>
            <a:r>
              <a:rPr lang="es-ES" i="1" baseline="0"/>
              <a:t>[Deles a los participantes 2 minutos para conversar entre todos o en grupos pequeños. Si no surge en la conversación, agregue lo siguiente].</a:t>
            </a:r>
          </a:p>
          <a:p>
            <a:r>
              <a:rPr lang="es-ES"/>
              <a:t>Si se permitiera que una persona con la enfermedad por el virus de Marburgo no diagnosticada ingresara a un centro de atención médica, esa persona podría propagarles la enfermedad a los pacientes cercanos y al personal que los cuida. La identificación y separación temprana de pacientes que se sospeche que tengan la enfermedad por el virus de Marburgo previene el ingreso de la enfermedad no identificada a un entorno de atención médica, lo cual los protege a ustedes y a sus pacientes. Al mantenerse sanos, ustedes también evitan propagarles la enfermedad a sus familiares y amigos. Por lo tanto, </a:t>
            </a:r>
            <a:r>
              <a:rPr lang="es-ES" b="1"/>
              <a:t>mantener a los pacientes con la enfermedad por el virus de Marburgo separados en un centro de atención médica los protege a ustedes, sus pacientes y su comunidad</a:t>
            </a:r>
            <a:r>
              <a:rPr lang="es-ES"/>
              <a:t>.</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3</a:t>
            </a:fld>
            <a:endParaRPr lang="en-US"/>
          </a:p>
        </p:txBody>
      </p:sp>
    </p:spTree>
    <p:extLst>
      <p:ext uri="{BB962C8B-B14F-4D97-AF65-F5344CB8AC3E}">
        <p14:creationId xmlns:p14="http://schemas.microsoft.com/office/powerpoint/2010/main" val="401220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i="1">
                <a:cs typeface="Calibri"/>
              </a:rPr>
              <a:t>Guion: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a:t>Hay 3 estrategias clave para prevenir la introducción de la enfermedad por el virus de Marburgo a los centros de atención médica:</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s-ES"/>
              <a:t>Identificar a las personas que podrían tener la enfermedad por el virus de Marburgo antes de que ingresen al centro.</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s-ES"/>
              <a:t>Aislar a los pacientes que se sospeche que tengan la enfermedad por el virus de Marburgo de los demás.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s-ES"/>
              <a:t>Notificar a las autoridades que sea necesario en su centro.</a:t>
            </a:r>
          </a:p>
          <a:p>
            <a:r>
              <a:rPr lang="es-ES"/>
              <a:t>Esto es lo más importante que podemos hacer en nuestros centros de atención médica para prevenir la propagación de la enfermedad por el virus de Marburgo.</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491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Comencemos con el proceso de identificar</a:t>
            </a:r>
            <a:r>
              <a:rPr lang="es-ES" baseline="0"/>
              <a:t> a las personas que posiblemente tengan la enfermedad por el virus de Marburgo. Este proceso de identificación se llama evaluación. </a:t>
            </a:r>
            <a:r>
              <a:rPr lang="es-ES"/>
              <a:t>La </a:t>
            </a:r>
            <a:r>
              <a:rPr lang="es-ES" b="1"/>
              <a:t>evaluación</a:t>
            </a:r>
            <a:r>
              <a:rPr lang="es-ES"/>
              <a:t> es como un proceso de clasificación. Opera como un colador, separando a las personas que probablemente tengan una afección de las que probablemente no la tengan. </a:t>
            </a:r>
            <a:r>
              <a:rPr lang="es-ES">
                <a:latin typeface="Calibri" panose="020F0502020204030204" pitchFamily="34" charset="0"/>
                <a:ea typeface="Calibri" panose="020F0502020204030204" pitchFamily="34" charset="0"/>
                <a:cs typeface="Times New Roman" panose="02020603050405020304" pitchFamily="18" charset="0"/>
              </a:rPr>
              <a:t>En las áreas con transmisión de la enfermedad por el virus de Marburgo, hay un mayor riesgo de que un paciente llegue a un centro con signos y síntomas de la enfermedad o con factores de riesgo de exposición. </a:t>
            </a:r>
            <a:r>
              <a:rPr lang="es-ES"/>
              <a:t>La </a:t>
            </a:r>
            <a:r>
              <a:rPr lang="es-ES" baseline="0">
                <a:latin typeface="Calibri" panose="020F0502020204030204" pitchFamily="34" charset="0"/>
                <a:ea typeface="Calibri" panose="020F0502020204030204" pitchFamily="34" charset="0"/>
                <a:cs typeface="Times New Roman" panose="02020603050405020304" pitchFamily="18" charset="0"/>
              </a:rPr>
              <a:t>evaluación permite</a:t>
            </a:r>
            <a:r>
              <a:rPr lang="es-ES" baseline="0"/>
              <a:t> que se aíslen a los pacientes que se sospeche que tengan la enfermedad por el virus de Marburgo de forma oportuna y se los remita para que se les hagan pruebas y reciban atención médica en un centro que tenga esa finalidad.</a:t>
            </a:r>
          </a:p>
          <a:p>
            <a:endParaRPr lang="en-US">
              <a:latin typeface="Calibri" panose="020F0502020204030204" pitchFamily="34" charset="0"/>
              <a:cs typeface="Times New Roman" panose="02020603050405020304" pitchFamily="18" charset="0"/>
            </a:endParaRPr>
          </a:p>
          <a:p>
            <a:r>
              <a:rPr lang="es-ES"/>
              <a:t>La evaluación implica buscar síntomas de la enfermedad por el virus de Marburgo y determinar los factores de riesgo al inicio del</a:t>
            </a:r>
            <a:r>
              <a:rPr lang="es-ES" baseline="0"/>
              <a:t> proceso de atención médica, preferiblemente antes de que alguien incluso ingrese al centro de atención médica, por lo que la evaluación debería realizarse en el punto de entrada del centro. </a:t>
            </a:r>
          </a:p>
          <a:p>
            <a:endParaRPr lang="en-US" baseline="0"/>
          </a:p>
          <a:p>
            <a:r>
              <a:rPr lang="es-ES" baseline="0"/>
              <a:t>La evaluación no requiere contacto cercano ni físico. Se puede hacer con un termómetro sin contacto y haciendo preguntas. Hablaremos más sobre CÓMO hacer la evaluación en unos minutos.</a:t>
            </a:r>
          </a:p>
        </p:txBody>
      </p:sp>
      <p:sp>
        <p:nvSpPr>
          <p:cNvPr id="4" name="Slide Number Placeholder 3"/>
          <p:cNvSpPr>
            <a:spLocks noGrp="1"/>
          </p:cNvSpPr>
          <p:nvPr>
            <p:ph type="sldNum" sz="quarter" idx="5"/>
          </p:nvPr>
        </p:nvSpPr>
        <p:spPr/>
        <p:txBody>
          <a:bodyPr/>
          <a:lstStyle/>
          <a:p>
            <a:fld id="{299946A4-2624-4EBF-BB8E-AEEF0B413100}" type="slidenum">
              <a:rPr lang="en-US" smtClean="0"/>
              <a:t>5</a:t>
            </a:fld>
            <a:endParaRPr lang="en-US"/>
          </a:p>
        </p:txBody>
      </p:sp>
    </p:spTree>
    <p:extLst>
      <p:ext uri="{BB962C8B-B14F-4D97-AF65-F5344CB8AC3E}">
        <p14:creationId xmlns:p14="http://schemas.microsoft.com/office/powerpoint/2010/main" val="3102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Si, durante el proceso de evaluación, identifican a alguien que podría tener la enfermedad por el virus de Marburgo, deberían hacer dos cosas de inmediato:</a:t>
            </a:r>
          </a:p>
          <a:p>
            <a:r>
              <a:rPr lang="es-ES"/>
              <a:t>Primero, aislar al paciente. </a:t>
            </a:r>
          </a:p>
          <a:p>
            <a:r>
              <a:rPr lang="es-ES"/>
              <a:t>Luego, notificar rápidamente a los médicos designados, al personal de enfermería o a los administradores en su centro de atención médica para que tengan conocimiento. </a:t>
            </a:r>
          </a:p>
          <a:p>
            <a:pPr marL="0" indent="0">
              <a:buNone/>
            </a:pPr>
            <a:endParaRPr lang="en-US"/>
          </a:p>
          <a:p>
            <a:pPr marL="0" indent="0">
              <a:buNone/>
            </a:pPr>
            <a:r>
              <a:rPr lang="es-ES" b="1"/>
              <a:t>El aislamiento previene que la persona les propague la enfermedad por el virus de Marburgo a ustedes, a otros trabajadores de la salud o a pacientes. </a:t>
            </a:r>
            <a:r>
              <a:rPr lang="es-ES"/>
              <a:t>Su centro debería tener un plan para cómo aislar a las personas que se sospeche que tengan la enfermedad por el virus de Marburgo y para proporcionarles la atención médica necesaria hasta que puedan ser transferidas a una unidad de tratamiento contra esta enfermedad. Ser aislado puede causarle miedo a su paciente. Para ayudarlo a que se sienta seguro, explíquenle con compasión lo que está sucediendo, cuáles son los próximos pasos y por qué esto es importante para su bienestar. Es decir, que si tiene la enfermedad por el virus de Marburgo, iniciar el cuidado adecuado de inmediato produce mejores resultados (menor mortalidad) para los pacientes.</a:t>
            </a:r>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b="1"/>
              <a:t>Notificar</a:t>
            </a:r>
            <a:r>
              <a:rPr lang="es-ES"/>
              <a:t> al punto de contacto designado en su centro de atención médica permite que </a:t>
            </a:r>
            <a:r>
              <a:rPr lang="es-ES" sz="1200">
                <a:latin typeface="Calibri"/>
                <a:cs typeface="Calibri"/>
              </a:rPr>
              <a:t>los pacientes que se sospeche que tengan la enfermedad por el virus de Marburgo sean remitidos para que se les hagan pruebas y reciban atención médica. Por lo tanto, es importante saber quién es la persona designada. El punto de contacto designado </a:t>
            </a:r>
            <a:r>
              <a:rPr lang="es-ES"/>
              <a:t>verificará y garantizará que se establezcan medidas de aislamiento, y notificará al número de teléfono adecuado identificado por vigilancia sobre el posible caso. Si no están seguros de a quién deben notificar en su centro, pregúntenle a su supervisor.</a:t>
            </a:r>
          </a:p>
          <a:p>
            <a:pPr marL="228600" indent="-228600">
              <a:buAutoNum type="arabicParenR"/>
            </a:pPr>
            <a:endParaRPr lang="en-US"/>
          </a:p>
          <a:p>
            <a:pPr marL="0" indent="0">
              <a:buNone/>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01768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Como ya se mencionó, la identificación temprana y separación de pacientes que se sospeche que tengan la enfermedad por el virus de Marburgo previene que ingrese la enfermedad no identificada a su entorno de atención médica. Esto los protege a ustedes y a sus pacientes. Al mantenerse sanos, ustedes también evitan propagarles la enfermedad a sus familiares y amigos.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7</a:t>
            </a:fld>
            <a:endParaRPr lang="en-US"/>
          </a:p>
        </p:txBody>
      </p:sp>
    </p:spTree>
    <p:extLst>
      <p:ext uri="{BB962C8B-B14F-4D97-AF65-F5344CB8AC3E}">
        <p14:creationId xmlns:p14="http://schemas.microsoft.com/office/powerpoint/2010/main" val="327444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Hemos hablado sobre por qué es importante usar un proceso de evaluación para identificar a las personas que se sospeche que tengan la enfermedad por el virus de Marburgo. Ahora hablemos sobre CÓMO hacer la evaluación.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1047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Todas las personas que</a:t>
            </a:r>
            <a:r>
              <a:rPr lang="es-ES" baseline="0"/>
              <a:t> ingresen a un centro deberían ser evaluadas. Esto incluye los pacientes, los trabajadores de la salud y los familiares acompañantes.</a:t>
            </a:r>
          </a:p>
          <a:p>
            <a:endParaRPr lang="en-US" baseline="0"/>
          </a:p>
          <a:p>
            <a:r>
              <a:rPr lang="es-ES" baseline="0"/>
              <a:t>La evaluación debería hacerse antes de cualquier actividad de cuidado del paciente. Esto puede hacerse en la entrada de un centro (como la puerta principal) o durante el registro del paciente (como en un escritorio u oficina de registro). Como nivel adicional de protección, pueden hacer la evaluación durante el registro de ingreso a una sala (como la de maternidad).</a:t>
            </a:r>
          </a:p>
          <a:p>
            <a:endParaRPr lang="en-US" baseline="0"/>
          </a:p>
          <a:p>
            <a:r>
              <a:rPr lang="es-ES" b="0" baseline="0"/>
              <a:t>El proceso de evaluación debería adaptarse conforme al diseño del centro, los recursos humanos disponibles y los suministros disponibles. </a:t>
            </a:r>
          </a:p>
          <a:p>
            <a:endParaRPr lang="en-US" b="0" baseline="0"/>
          </a:p>
          <a:p>
            <a:r>
              <a:rPr lang="es-ES" b="1" baseline="0"/>
              <a:t>Cuando evalúen a las personas, siempre asuman que podrían ser infecciosas y tomen medidas de precaución estándar para TODOS los pacientes TODO el tiempo.</a:t>
            </a:r>
            <a:r>
              <a:rPr lang="es-ES" b="0" baseline="0"/>
              <a:t> Las próximas sesiones cubrirán más en profundidad las precauciones estándar en el contexto de la enfermedad por el virus de Marburgo.</a:t>
            </a:r>
          </a:p>
        </p:txBody>
      </p:sp>
      <p:sp>
        <p:nvSpPr>
          <p:cNvPr id="4" name="Slide Number Placeholder 3"/>
          <p:cNvSpPr>
            <a:spLocks noGrp="1"/>
          </p:cNvSpPr>
          <p:nvPr>
            <p:ph type="sldNum" sz="quarter" idx="5"/>
          </p:nvPr>
        </p:nvSpPr>
        <p:spPr/>
        <p:txBody>
          <a:bodyPr/>
          <a:lstStyle/>
          <a:p>
            <a:fld id="{299946A4-2624-4EBF-BB8E-AEEF0B413100}" type="slidenum">
              <a:rPr lang="en-US" smtClean="0"/>
              <a:t>9</a:t>
            </a:fld>
            <a:endParaRPr lang="en-US"/>
          </a:p>
        </p:txBody>
      </p:sp>
    </p:spTree>
    <p:extLst>
      <p:ext uri="{BB962C8B-B14F-4D97-AF65-F5344CB8AC3E}">
        <p14:creationId xmlns:p14="http://schemas.microsoft.com/office/powerpoint/2010/main" val="117273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87002817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54C0-7158-4724-8343-33F0C83D4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E0A3F-8DFF-4EA9-B891-163AFDF79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AE95-0202-4E5A-BB01-ACD94C4B63BC}"/>
              </a:ext>
            </a:extLst>
          </p:cNvPr>
          <p:cNvSpPr>
            <a:spLocks noGrp="1"/>
          </p:cNvSpPr>
          <p:nvPr>
            <p:ph type="dt" sz="half" idx="10"/>
          </p:nvPr>
        </p:nvSpPr>
        <p:spPr/>
        <p:txBody>
          <a:bodyPr/>
          <a:lstStyle/>
          <a:p>
            <a:fld id="{D1FA93CC-2974-44A9-878F-5EB9C780583D}" type="datetimeFigureOut">
              <a:rPr lang="en-US" smtClean="0"/>
              <a:t>11/22/2023</a:t>
            </a:fld>
            <a:endParaRPr lang="en-US"/>
          </a:p>
        </p:txBody>
      </p:sp>
      <p:sp>
        <p:nvSpPr>
          <p:cNvPr id="5" name="Footer Placeholder 4">
            <a:extLst>
              <a:ext uri="{FF2B5EF4-FFF2-40B4-BE49-F238E27FC236}">
                <a16:creationId xmlns:a16="http://schemas.microsoft.com/office/drawing/2014/main" id="{18A8401F-AFF6-4E6A-8AAF-B9A192FA3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FEF92-BBA0-404E-B4FB-6608B78F3855}"/>
              </a:ext>
            </a:extLst>
          </p:cNvPr>
          <p:cNvSpPr>
            <a:spLocks noGrp="1"/>
          </p:cNvSpPr>
          <p:nvPr>
            <p:ph type="sldNum" sz="quarter" idx="12"/>
          </p:nvPr>
        </p:nvSpPr>
        <p:spPr/>
        <p:txBody>
          <a:bodyPr/>
          <a:lstStyle/>
          <a:p>
            <a:fld id="{BE4E0AB5-3E9C-407F-8959-0DA82FD1067B}" type="slidenum">
              <a:rPr lang="en-US" smtClean="0"/>
              <a:t>‹#›</a:t>
            </a:fld>
            <a:endParaRPr lang="en-US"/>
          </a:p>
        </p:txBody>
      </p:sp>
    </p:spTree>
    <p:extLst>
      <p:ext uri="{BB962C8B-B14F-4D97-AF65-F5344CB8AC3E}">
        <p14:creationId xmlns:p14="http://schemas.microsoft.com/office/powerpoint/2010/main" val="235181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
        <p:cNvGrpSpPr/>
        <p:nvPr/>
      </p:nvGrpSpPr>
      <p:grpSpPr>
        <a:xfrm>
          <a:off x="0" y="0"/>
          <a:ext cx="0" cy="0"/>
          <a:chOff x="0" y="0"/>
          <a:chExt cx="0" cy="0"/>
        </a:xfrm>
      </p:grpSpPr>
      <p:sp>
        <p:nvSpPr>
          <p:cNvPr id="36" name="Google Shape;36;p3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38"/>
          <p:cNvSpPr txBox="1">
            <a:spLocks noGrp="1"/>
          </p:cNvSpPr>
          <p:nvPr>
            <p:ph type="title"/>
          </p:nvPr>
        </p:nvSpPr>
        <p:spPr>
          <a:xfrm>
            <a:off x="480001" y="314861"/>
            <a:ext cx="1017555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480001" y="1800000"/>
            <a:ext cx="11232001" cy="423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862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0302844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93112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72686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9605676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387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9697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4207779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513553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176470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521662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1"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E6D4A6-415C-83D3-B8CF-BB8D9552B532}"/>
              </a:ext>
            </a:extLst>
          </p:cNvPr>
          <p:cNvSpPr>
            <a:spLocks noGrp="1"/>
          </p:cNvSpPr>
          <p:nvPr>
            <p:ph type="title"/>
          </p:nvPr>
        </p:nvSpPr>
        <p:spPr>
          <a:xfrm>
            <a:off x="1889760" y="2658091"/>
            <a:ext cx="9845040" cy="2266931"/>
          </a:xfrm>
        </p:spPr>
        <p:txBody>
          <a:bodyPr vert="horz" lIns="91440" tIns="45720" rIns="91440" bIns="45720" rtlCol="0" anchor="b" anchorCtr="0">
            <a:noAutofit/>
          </a:bodyPr>
          <a:lstStyle/>
          <a:p>
            <a:pPr>
              <a:lnSpc>
                <a:spcPct val="100000"/>
              </a:lnSpc>
            </a:pPr>
            <a:r>
              <a:rPr lang="es-ES" sz="4000">
                <a:solidFill>
                  <a:schemeClr val="accent5">
                    <a:lumMod val="75000"/>
                  </a:schemeClr>
                </a:solidFill>
                <a:latin typeface="Calibri"/>
                <a:cs typeface="Calibri"/>
              </a:rPr>
              <a:t>Prevención y control de infecciones: </a:t>
            </a:r>
            <a:r>
              <a:rPr lang="es-ES" sz="4000">
                <a:solidFill>
                  <a:schemeClr val="tx1">
                    <a:lumMod val="75000"/>
                  </a:schemeClr>
                </a:solidFill>
                <a:latin typeface="Calibri"/>
                <a:cs typeface="Calibri"/>
              </a:rPr>
              <a:t>enfermedad por el virus de Marburgo (EVM) </a:t>
            </a:r>
            <a:br>
              <a:rPr lang="es-ES" sz="4000">
                <a:latin typeface="Calibri"/>
                <a:cs typeface="Calibri"/>
              </a:rPr>
            </a:br>
            <a:r>
              <a:rPr lang="es-ES" sz="4000" b="0">
                <a:solidFill>
                  <a:schemeClr val="accent5">
                    <a:lumMod val="75000"/>
                  </a:schemeClr>
                </a:solidFill>
                <a:latin typeface="Calibri"/>
                <a:cs typeface="Calibri"/>
              </a:rPr>
              <a:t>Cómo prevenir que la EVM ingrese a su centro de atención médica</a:t>
            </a:r>
          </a:p>
        </p:txBody>
      </p:sp>
      <p:sp>
        <p:nvSpPr>
          <p:cNvPr id="9" name="TextBox 8">
            <a:extLst>
              <a:ext uri="{FF2B5EF4-FFF2-40B4-BE49-F238E27FC236}">
                <a16:creationId xmlns:a16="http://schemas.microsoft.com/office/drawing/2014/main" id="{A3DB3E84-716D-D76B-303F-B0F1A3898E87}"/>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39A6"/>
                </a:solidFill>
                <a:latin typeface="Calibri"/>
                <a:cs typeface="Calibri"/>
              </a:rPr>
              <a:t>Entornos de atención médica con recursos entre limitados e intermedios</a:t>
            </a:r>
          </a:p>
        </p:txBody>
      </p:sp>
      <p:cxnSp>
        <p:nvCxnSpPr>
          <p:cNvPr id="11" name="Straight Connector 10">
            <a:extLst>
              <a:ext uri="{FF2B5EF4-FFF2-40B4-BE49-F238E27FC236}">
                <a16:creationId xmlns:a16="http://schemas.microsoft.com/office/drawing/2014/main" id="{0780703B-6429-4FF8-C6A8-C8F622A192BE}"/>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99C67A-6466-B77A-70AC-1A0B25F41C7D}"/>
              </a:ext>
            </a:extLst>
          </p:cNvPr>
          <p:cNvSpPr txBox="1"/>
          <p:nvPr/>
        </p:nvSpPr>
        <p:spPr>
          <a:xfrm>
            <a:off x="9144000" y="6241019"/>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rgbClr val="0039A6"/>
                </a:solidFill>
                <a:latin typeface="Calibri"/>
                <a:cs typeface="Calibri"/>
              </a:rPr>
              <a:t>Actualizado: </a:t>
            </a:r>
            <a:r>
              <a:rPr lang="es-ES" b="1">
                <a:solidFill>
                  <a:schemeClr val="tx1">
                    <a:lumMod val="75000"/>
                  </a:schemeClr>
                </a:solidFill>
                <a:latin typeface="Calibri"/>
                <a:cs typeface="Calibri"/>
              </a:rPr>
              <a:t>marzo del 2023</a:t>
            </a: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B9DEEB-3BE6-42F0-AC2B-DCA947DCC6AC}"/>
              </a:ext>
            </a:extLst>
          </p:cNvPr>
          <p:cNvSpPr>
            <a:spLocks noGrp="1"/>
          </p:cNvSpPr>
          <p:nvPr>
            <p:ph type="body" sz="quarter" idx="10"/>
          </p:nvPr>
        </p:nvSpPr>
        <p:spPr>
          <a:xfrm>
            <a:off x="300390" y="1161084"/>
            <a:ext cx="6947299" cy="5214316"/>
          </a:xfrm>
        </p:spPr>
        <p:txBody>
          <a:bodyPr>
            <a:normAutofit fontScale="77500" lnSpcReduction="20000"/>
          </a:bodyPr>
          <a:lstStyle/>
          <a:p>
            <a:pPr marL="480695" indent="-457200">
              <a:lnSpc>
                <a:spcPct val="120000"/>
              </a:lnSpc>
              <a:spcBef>
                <a:spcPts val="600"/>
              </a:spcBef>
              <a:buClr>
                <a:schemeClr val="accent2">
                  <a:lumMod val="60000"/>
                  <a:lumOff val="40000"/>
                </a:schemeClr>
              </a:buClr>
            </a:pPr>
            <a:r>
              <a:rPr lang="es-ES" sz="2800">
                <a:solidFill>
                  <a:srgbClr val="000000"/>
                </a:solidFill>
                <a:latin typeface="Calibri"/>
                <a:cs typeface="Calibri"/>
              </a:rPr>
              <a:t>Mantener distancia de al menos 1 metro </a:t>
            </a:r>
            <a:r>
              <a:rPr lang="es-ES" sz="2800">
                <a:solidFill>
                  <a:srgbClr val="000000"/>
                </a:solidFill>
                <a:highlight>
                  <a:srgbClr val="FFFF00"/>
                </a:highlight>
                <a:latin typeface="Calibri"/>
                <a:cs typeface="Calibri"/>
              </a:rPr>
              <a:t>(</a:t>
            </a:r>
            <a:r>
              <a:rPr lang="es-ES" sz="2800">
                <a:highlight>
                  <a:srgbClr val="FFFF00"/>
                </a:highlight>
                <a:latin typeface="Calibri"/>
                <a:cs typeface="Calibri"/>
              </a:rPr>
              <a:t>aproximadamente la longitud del brazo</a:t>
            </a:r>
            <a:r>
              <a:rPr lang="es-ES" sz="2800">
                <a:solidFill>
                  <a:srgbClr val="000000"/>
                </a:solidFill>
                <a:latin typeface="Calibri"/>
                <a:cs typeface="Calibri"/>
              </a:rPr>
              <a:t>) según la recomendación de la OMS. </a:t>
            </a:r>
          </a:p>
          <a:p>
            <a:pPr marL="823595" lvl="1" indent="-457200">
              <a:lnSpc>
                <a:spcPct val="120000"/>
              </a:lnSpc>
              <a:spcBef>
                <a:spcPts val="600"/>
              </a:spcBef>
              <a:buClr>
                <a:schemeClr val="accent2">
                  <a:lumMod val="60000"/>
                  <a:lumOff val="40000"/>
                </a:schemeClr>
              </a:buClr>
              <a:buFont typeface="Wingdings" panose="05000000000000000000" pitchFamily="2" charset="2"/>
              <a:buChar char="§"/>
            </a:pPr>
            <a:r>
              <a:rPr lang="es-ES" sz="2600">
                <a:solidFill>
                  <a:srgbClr val="000000"/>
                </a:solidFill>
                <a:latin typeface="Calibri"/>
                <a:cs typeface="Calibri"/>
              </a:rPr>
              <a:t>Si no se puede mantener una distancia de al menos 1 metro, se deberá usar equipo de protección personal (EPP) - guantes, bata, gafas de protección, mascarilla.</a:t>
            </a:r>
          </a:p>
          <a:p>
            <a:pPr marL="456565" indent="-456565">
              <a:lnSpc>
                <a:spcPct val="120000"/>
              </a:lnSpc>
              <a:spcBef>
                <a:spcPts val="1800"/>
              </a:spcBef>
              <a:buClr>
                <a:schemeClr val="accent2">
                  <a:lumMod val="60000"/>
                  <a:lumOff val="40000"/>
                </a:schemeClr>
              </a:buClr>
              <a:buFont typeface="Arial" panose="020B0604020202020204" pitchFamily="34" charset="0"/>
              <a:buChar char="•"/>
            </a:pPr>
            <a:r>
              <a:rPr lang="es-ES" sz="2800">
                <a:solidFill>
                  <a:srgbClr val="000000"/>
                </a:solidFill>
                <a:latin typeface="Calibri"/>
                <a:cs typeface="Calibri"/>
              </a:rPr>
              <a:t>Evitar las interacciones directas cara a cara.</a:t>
            </a:r>
          </a:p>
          <a:p>
            <a:pPr marL="800100" lvl="1" indent="-457200">
              <a:lnSpc>
                <a:spcPct val="120000"/>
              </a:lnSpc>
              <a:spcBef>
                <a:spcPts val="600"/>
              </a:spcBef>
              <a:buClr>
                <a:schemeClr val="accent2">
                  <a:lumMod val="60000"/>
                  <a:lumOff val="40000"/>
                </a:schemeClr>
              </a:buClr>
              <a:buFont typeface="Wingdings" panose="05000000000000000000" pitchFamily="2" charset="2"/>
              <a:buChar char="§"/>
            </a:pPr>
            <a:r>
              <a:rPr lang="es-ES" sz="2600">
                <a:solidFill>
                  <a:srgbClr val="000000"/>
                </a:solidFill>
                <a:latin typeface="Calibri"/>
                <a:cs typeface="Calibri"/>
              </a:rPr>
              <a:t>Posicionar las sillas </a:t>
            </a:r>
            <a:r>
              <a:rPr lang="es-ES" sz="2600"/>
              <a:t>no directamente frente a frente, sino en ángulos.</a:t>
            </a:r>
            <a:endParaRPr lang="es-ES" sz="2600">
              <a:solidFill>
                <a:srgbClr val="000000"/>
              </a:solidFill>
              <a:latin typeface="Calibri"/>
              <a:cs typeface="Calibri"/>
            </a:endParaRPr>
          </a:p>
          <a:p>
            <a:pPr marL="800100" lvl="1" indent="-457200">
              <a:lnSpc>
                <a:spcPct val="120000"/>
              </a:lnSpc>
              <a:spcBef>
                <a:spcPts val="600"/>
              </a:spcBef>
              <a:buClr>
                <a:schemeClr val="accent2">
                  <a:lumMod val="60000"/>
                  <a:lumOff val="40000"/>
                </a:schemeClr>
              </a:buClr>
              <a:buFont typeface="Wingdings" panose="05000000000000000000" pitchFamily="2" charset="2"/>
              <a:buChar char="§"/>
            </a:pPr>
            <a:r>
              <a:rPr lang="es-ES" sz="2600">
                <a:solidFill>
                  <a:srgbClr val="000000"/>
                </a:solidFill>
                <a:latin typeface="Calibri"/>
                <a:cs typeface="Calibri"/>
              </a:rPr>
              <a:t>Colocar plexiglás entre la persona que haga la evaluación y la que la reciba.</a:t>
            </a:r>
          </a:p>
          <a:p>
            <a:pPr marL="456565" indent="-456565">
              <a:lnSpc>
                <a:spcPct val="120000"/>
              </a:lnSpc>
              <a:spcBef>
                <a:spcPts val="1800"/>
              </a:spcBef>
              <a:buClr>
                <a:schemeClr val="accent2">
                  <a:lumMod val="60000"/>
                  <a:lumOff val="40000"/>
                </a:schemeClr>
              </a:buClr>
              <a:buFont typeface="Arial" panose="020B0604020202020204" pitchFamily="34" charset="0"/>
              <a:buChar char="•"/>
            </a:pPr>
            <a:r>
              <a:rPr lang="es-ES" sz="2600">
                <a:solidFill>
                  <a:srgbClr val="000000"/>
                </a:solidFill>
                <a:latin typeface="Calibri"/>
                <a:cs typeface="Calibri"/>
              </a:rPr>
              <a:t>Higienizarse las manos con frecuencia.</a:t>
            </a:r>
          </a:p>
          <a:p>
            <a:pPr marL="685165" lvl="1" indent="-342265"/>
            <a:endParaRPr lang="en-US" altLang="fr-FR" sz="2800">
              <a:solidFill>
                <a:srgbClr val="000000"/>
              </a:solidFill>
              <a:latin typeface="Calibri"/>
              <a:cs typeface="Calibri"/>
            </a:endParaRPr>
          </a:p>
          <a:p>
            <a:pPr marL="742315" lvl="1" indent="-285115"/>
            <a:endParaRPr lang="en-US">
              <a:solidFill>
                <a:srgbClr val="000000"/>
              </a:solidFill>
              <a:cs typeface="Calibri"/>
            </a:endParaRPr>
          </a:p>
          <a:p>
            <a:pPr marL="342265" indent="-342265"/>
            <a:endParaRPr lang="en-US">
              <a:cs typeface="Calibri" panose="020F0502020204030204" pitchFamily="34" charset="0"/>
            </a:endParaRPr>
          </a:p>
          <a:p>
            <a:pPr marL="0" indent="0">
              <a:buNone/>
            </a:pPr>
            <a:endParaRPr lang="en-US"/>
          </a:p>
        </p:txBody>
      </p:sp>
      <p:sp>
        <p:nvSpPr>
          <p:cNvPr id="2" name="Title 1">
            <a:extLst>
              <a:ext uri="{FF2B5EF4-FFF2-40B4-BE49-F238E27FC236}">
                <a16:creationId xmlns:a16="http://schemas.microsoft.com/office/drawing/2014/main" id="{503BFECC-70BB-459B-8615-60E02FEA1504}"/>
              </a:ext>
            </a:extLst>
          </p:cNvPr>
          <p:cNvSpPr>
            <a:spLocks noGrp="1"/>
          </p:cNvSpPr>
          <p:nvPr>
            <p:ph type="title"/>
          </p:nvPr>
        </p:nvSpPr>
        <p:spPr>
          <a:xfrm>
            <a:off x="609600" y="274639"/>
            <a:ext cx="10972800" cy="711950"/>
          </a:xfrm>
        </p:spPr>
        <p:txBody>
          <a:bodyPr vert="horz" lIns="91440" tIns="45720" rIns="91440" bIns="45720" rtlCol="0" anchor="b" anchorCtr="0">
            <a:normAutofit/>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Seguridad durante la evaluación</a:t>
            </a:r>
          </a:p>
        </p:txBody>
      </p:sp>
      <p:grpSp>
        <p:nvGrpSpPr>
          <p:cNvPr id="5" name="Group 4" descr="Imagen de dos sillas en una oficina distanciadas con una mesa entre ellas. Las sillas no están directamente frente a frente, sino en ángulos.">
            <a:extLst>
              <a:ext uri="{FF2B5EF4-FFF2-40B4-BE49-F238E27FC236}">
                <a16:creationId xmlns:a16="http://schemas.microsoft.com/office/drawing/2014/main" id="{50977DC8-7BC7-4D32-AD34-E6778F695227}"/>
              </a:ext>
            </a:extLst>
          </p:cNvPr>
          <p:cNvGrpSpPr/>
          <p:nvPr/>
        </p:nvGrpSpPr>
        <p:grpSpPr>
          <a:xfrm>
            <a:off x="7538711" y="1418782"/>
            <a:ext cx="4180538" cy="4951831"/>
            <a:chOff x="7598707" y="1962040"/>
            <a:chExt cx="4420509" cy="4766466"/>
          </a:xfrm>
        </p:grpSpPr>
        <p:pic>
          <p:nvPicPr>
            <p:cNvPr id="6" name="Google Shape;128;g17972f5802a_0_747">
              <a:extLst>
                <a:ext uri="{FF2B5EF4-FFF2-40B4-BE49-F238E27FC236}">
                  <a16:creationId xmlns:a16="http://schemas.microsoft.com/office/drawing/2014/main" id="{85DDF04A-2E2D-469D-B8B9-EECC37039B00}"/>
                </a:ext>
              </a:extLst>
            </p:cNvPr>
            <p:cNvPicPr preferRelativeResize="0"/>
            <p:nvPr/>
          </p:nvPicPr>
          <p:blipFill rotWithShape="1">
            <a:blip r:embed="rId3">
              <a:alphaModFix/>
            </a:blip>
            <a:srcRect l="19587"/>
            <a:stretch/>
          </p:blipFill>
          <p:spPr>
            <a:xfrm>
              <a:off x="7604089" y="1962040"/>
              <a:ext cx="4415127" cy="4117917"/>
            </a:xfrm>
            <a:prstGeom prst="roundRect">
              <a:avLst>
                <a:gd name="adj" fmla="val 16667"/>
              </a:avLst>
            </a:prstGeom>
            <a:noFill/>
            <a:ln>
              <a:noFill/>
            </a:ln>
            <a:effectLst>
              <a:outerShdw blurRad="76200" dist="38100" dir="7800000" algn="tl" rotWithShape="0">
                <a:srgbClr val="000000">
                  <a:alpha val="40000"/>
                </a:srgbClr>
              </a:outerShdw>
            </a:effectLst>
          </p:spPr>
        </p:pic>
        <p:cxnSp>
          <p:nvCxnSpPr>
            <p:cNvPr id="7" name="Straight Arrow Connector 6">
              <a:extLst>
                <a:ext uri="{FF2B5EF4-FFF2-40B4-BE49-F238E27FC236}">
                  <a16:creationId xmlns:a16="http://schemas.microsoft.com/office/drawing/2014/main" id="{271221FA-12FE-4E75-8FBD-F73B9120E168}"/>
                </a:ext>
              </a:extLst>
            </p:cNvPr>
            <p:cNvCxnSpPr/>
            <p:nvPr/>
          </p:nvCxnSpPr>
          <p:spPr>
            <a:xfrm flipH="1">
              <a:off x="8366078" y="4626591"/>
              <a:ext cx="2019868" cy="286603"/>
            </a:xfrm>
            <a:prstGeom prst="straightConnector1">
              <a:avLst/>
            </a:prstGeom>
            <a:ln w="57150">
              <a:solidFill>
                <a:srgbClr val="FF0000"/>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97AC408E-B958-4D19-A63A-4586AB772CD7}"/>
                </a:ext>
              </a:extLst>
            </p:cNvPr>
            <p:cNvSpPr txBox="1"/>
            <p:nvPr/>
          </p:nvSpPr>
          <p:spPr>
            <a:xfrm>
              <a:off x="7598707" y="5792136"/>
              <a:ext cx="4326138" cy="936370"/>
            </a:xfrm>
            <a:prstGeom prst="rect">
              <a:avLst/>
            </a:prstGeom>
            <a:solidFill>
              <a:srgbClr val="A5A5A5">
                <a:alpha val="76863"/>
              </a:srgbClr>
            </a:solidFill>
          </p:spPr>
          <p:txBody>
            <a:bodyPr wrap="square" rtlCol="0">
              <a:spAutoFit/>
            </a:bodyPr>
            <a:lstStyle/>
            <a:p>
              <a:pPr algn="ctr"/>
              <a:r>
                <a:rPr lang="es-ES" b="1">
                  <a:solidFill>
                    <a:schemeClr val="bg2"/>
                  </a:solidFill>
                </a:rPr>
                <a:t>Mantener al menos 1 metro de distancia, excepto durante el chequeo de la temperatura</a:t>
              </a:r>
            </a:p>
          </p:txBody>
        </p:sp>
      </p:grpSp>
    </p:spTree>
    <p:extLst>
      <p:ext uri="{BB962C8B-B14F-4D97-AF65-F5344CB8AC3E}">
        <p14:creationId xmlns:p14="http://schemas.microsoft.com/office/powerpoint/2010/main" val="267794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La evaluación incluye dos partes:</a:t>
            </a:r>
          </a:p>
        </p:txBody>
      </p:sp>
      <p:sp>
        <p:nvSpPr>
          <p:cNvPr id="2" name="Content Placeholder 3">
            <a:extLst>
              <a:ext uri="{FF2B5EF4-FFF2-40B4-BE49-F238E27FC236}">
                <a16:creationId xmlns:a16="http://schemas.microsoft.com/office/drawing/2014/main" id="{60DB174E-C69B-6E91-1424-96E9A8C83C7C}"/>
              </a:ext>
            </a:extLst>
          </p:cNvPr>
          <p:cNvSpPr>
            <a:spLocks noGrp="1"/>
          </p:cNvSpPr>
          <p:nvPr>
            <p:ph sz="quarter" idx="11"/>
          </p:nvPr>
        </p:nvSpPr>
        <p:spPr>
          <a:xfrm>
            <a:off x="609600" y="1824038"/>
            <a:ext cx="10972800" cy="1822037"/>
          </a:xfrm>
          <a:prstGeom prst="rect">
            <a:avLst/>
          </a:prstGeom>
        </p:spPr>
        <p:txBody>
          <a:bodyPr wrap="square" lIns="91440" tIns="45720" rIns="91440" bIns="45720" anchor="t">
            <a:spAutoFit/>
          </a:bodyPr>
          <a:lstStyle/>
          <a:p>
            <a:pPr>
              <a:spcAft>
                <a:spcPts val="1200"/>
              </a:spcAft>
              <a:buClr>
                <a:schemeClr val="accent2">
                  <a:lumMod val="60000"/>
                  <a:lumOff val="40000"/>
                </a:schemeClr>
              </a:buClr>
            </a:pPr>
            <a:r>
              <a:rPr lang="es-ES" sz="3200" b="1">
                <a:solidFill>
                  <a:schemeClr val="accent5">
                    <a:lumMod val="75000"/>
                  </a:schemeClr>
                </a:solidFill>
                <a:latin typeface="Calibri"/>
                <a:cs typeface="Calibri"/>
              </a:rPr>
              <a:t>Chequeo de la temperatura</a:t>
            </a:r>
          </a:p>
          <a:p>
            <a:pPr>
              <a:lnSpc>
                <a:spcPct val="100000"/>
              </a:lnSpc>
              <a:spcBef>
                <a:spcPct val="20000"/>
              </a:spcBef>
              <a:spcAft>
                <a:spcPts val="1200"/>
              </a:spcAft>
              <a:buClr>
                <a:schemeClr val="accent2">
                  <a:lumMod val="60000"/>
                  <a:lumOff val="40000"/>
                </a:schemeClr>
              </a:buClr>
            </a:pPr>
            <a:r>
              <a:rPr lang="es-ES" sz="3200" b="1">
                <a:solidFill>
                  <a:schemeClr val="accent5">
                    <a:lumMod val="75000"/>
                  </a:schemeClr>
                </a:solidFill>
                <a:latin typeface="Calibri"/>
                <a:cs typeface="Calibri"/>
              </a:rPr>
              <a:t>Cuestionario</a:t>
            </a:r>
            <a:r>
              <a:rPr lang="es-ES" sz="3200">
                <a:solidFill>
                  <a:schemeClr val="accent5">
                    <a:lumMod val="75000"/>
                  </a:schemeClr>
                </a:solidFill>
                <a:latin typeface="Calibri"/>
                <a:cs typeface="Calibri"/>
              </a:rPr>
              <a:t>: </a:t>
            </a:r>
            <a:r>
              <a:rPr lang="es-ES" sz="3200">
                <a:solidFill>
                  <a:srgbClr val="000000"/>
                </a:solidFill>
                <a:latin typeface="Calibri"/>
                <a:cs typeface="Calibri"/>
              </a:rPr>
              <a:t>signos y síntomas + factores de riesgo en los últimos 21 días.</a:t>
            </a:r>
          </a:p>
        </p:txBody>
      </p:sp>
    </p:spTree>
    <p:extLst>
      <p:ext uri="{BB962C8B-B14F-4D97-AF65-F5344CB8AC3E}">
        <p14:creationId xmlns:p14="http://schemas.microsoft.com/office/powerpoint/2010/main" val="38186668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g16e53436b32_0_5">
            <a:extLst>
              <a:ext uri="{FF2B5EF4-FFF2-40B4-BE49-F238E27FC236}">
                <a16:creationId xmlns:a16="http://schemas.microsoft.com/office/drawing/2014/main" id="{6096CB39-CA4A-4638-B441-E185F1037E8A}"/>
              </a:ext>
            </a:extLst>
          </p:cNvPr>
          <p:cNvSpPr txBox="1">
            <a:spLocks noGrp="1"/>
          </p:cNvSpPr>
          <p:nvPr>
            <p:ph type="title" idx="4294967295"/>
          </p:nvPr>
        </p:nvSpPr>
        <p:spPr>
          <a:xfrm>
            <a:off x="679928" y="202864"/>
            <a:ext cx="10175558"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ts val="0"/>
              </a:spcBef>
              <a:spcAft>
                <a:spcPct val="0"/>
              </a:spcAft>
              <a:buClr>
                <a:schemeClr val="dk1"/>
              </a:buClr>
              <a:buSzPts val="1800"/>
              <a:buFontTx/>
              <a:buNone/>
              <a:tabLst/>
              <a:defRPr/>
            </a:pPr>
            <a:r>
              <a:rPr kumimoji="0" lang="es-ES" sz="4000" b="1" i="0" u="none" strike="noStrike" kern="1200" cap="none" spc="0" normalizeH="0" baseline="0" noProof="0">
                <a:ln>
                  <a:noFill/>
                </a:ln>
                <a:solidFill>
                  <a:schemeClr val="accent5">
                    <a:lumMod val="75000"/>
                  </a:schemeClr>
                </a:solidFill>
                <a:effectLst/>
                <a:uLnTx/>
                <a:uFillTx/>
                <a:latin typeface="Calibri Light" panose="020F0302020204030204" pitchFamily="34" charset="0"/>
                <a:ea typeface="+mj-ea"/>
                <a:cs typeface="Calibri Light" panose="020F0302020204030204" pitchFamily="34" charset="0"/>
              </a:rPr>
              <a:t>Proceso de evaluación</a:t>
            </a:r>
          </a:p>
        </p:txBody>
      </p:sp>
      <p:sp>
        <p:nvSpPr>
          <p:cNvPr id="8" name="Google Shape;171;g16e53436b32_0_5">
            <a:extLst>
              <a:ext uri="{FF2B5EF4-FFF2-40B4-BE49-F238E27FC236}">
                <a16:creationId xmlns:a16="http://schemas.microsoft.com/office/drawing/2014/main" id="{CE46D93A-018B-42F6-97D2-E5A1826A6917}"/>
              </a:ext>
            </a:extLst>
          </p:cNvPr>
          <p:cNvSpPr/>
          <p:nvPr/>
        </p:nvSpPr>
        <p:spPr>
          <a:xfrm>
            <a:off x="689113" y="1720525"/>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0" i="0" u="none" strike="noStrike" cap="none">
                <a:solidFill>
                  <a:schemeClr val="dk1"/>
                </a:solidFill>
                <a:latin typeface="Calibri"/>
                <a:ea typeface="Calibri"/>
                <a:cs typeface="Calibri"/>
                <a:sym typeface="Calibri"/>
              </a:rPr>
              <a:t>Explicar</a:t>
            </a:r>
          </a:p>
        </p:txBody>
      </p:sp>
      <p:sp>
        <p:nvSpPr>
          <p:cNvPr id="5" name="Google Shape;168;g16e53436b32_0_5">
            <a:extLst>
              <a:ext uri="{FF2B5EF4-FFF2-40B4-BE49-F238E27FC236}">
                <a16:creationId xmlns:a16="http://schemas.microsoft.com/office/drawing/2014/main" id="{6F981178-B892-4714-84AF-BFEF1729D639}"/>
              </a:ext>
            </a:extLst>
          </p:cNvPr>
          <p:cNvSpPr txBox="1"/>
          <p:nvPr/>
        </p:nvSpPr>
        <p:spPr>
          <a:xfrm>
            <a:off x="1690959" y="1454920"/>
            <a:ext cx="9467978" cy="1200288"/>
          </a:xfrm>
          <a:prstGeom prst="rect">
            <a:avLst/>
          </a:prstGeom>
          <a:noFill/>
          <a:ln>
            <a:noFill/>
          </a:ln>
        </p:spPr>
        <p:txBody>
          <a:bodyPr spcFirstLastPara="1" wrap="square" lIns="91425" tIns="45700" rIns="91425" bIns="45700" anchor="t" anchorCtr="0">
            <a:spAutoFit/>
          </a:bodyPr>
          <a:lstStyle/>
          <a:p>
            <a:pPr marL="1002030" marR="0" lvl="1" indent="0" algn="l" rtl="0">
              <a:lnSpc>
                <a:spcPct val="100000"/>
              </a:lnSpc>
              <a:spcBef>
                <a:spcPts val="0"/>
              </a:spcBef>
              <a:spcAft>
                <a:spcPts val="0"/>
              </a:spcAft>
              <a:buNone/>
            </a:pPr>
            <a:r>
              <a:rPr lang="es-ES" sz="2400" b="0" i="1" u="none" strike="noStrike" cap="none">
                <a:solidFill>
                  <a:srgbClr val="000000"/>
                </a:solidFill>
                <a:latin typeface="Calibri"/>
                <a:ea typeface="Calibri"/>
                <a:cs typeface="Calibri"/>
                <a:sym typeface="Calibri"/>
              </a:rPr>
              <a:t>Ejemplo: “Para mantener a todos seguros, estamos haciendo una evaluación para detectar la enfermedad por el </a:t>
            </a:r>
            <a:r>
              <a:rPr lang="es-ES" sz="2400" i="1">
                <a:solidFill>
                  <a:srgbClr val="000000"/>
                </a:solidFill>
                <a:latin typeface="Calibri"/>
                <a:ea typeface="Calibri"/>
                <a:cs typeface="Calibri"/>
                <a:sym typeface="Calibri"/>
              </a:rPr>
              <a:t>v</a:t>
            </a:r>
            <a:r>
              <a:rPr lang="es-ES" sz="2400" b="0" i="1" u="none" strike="noStrike" cap="none">
                <a:solidFill>
                  <a:srgbClr val="000000"/>
                </a:solidFill>
                <a:latin typeface="Calibri"/>
                <a:ea typeface="Calibri"/>
                <a:cs typeface="Calibri"/>
                <a:sym typeface="Calibri"/>
              </a:rPr>
              <a:t>irus de Marburgo. Le tomaremos la temperatura y le haremos algunas preguntas".</a:t>
            </a:r>
          </a:p>
        </p:txBody>
      </p:sp>
      <p:sp>
        <p:nvSpPr>
          <p:cNvPr id="9" name="Google Shape;172;g16e53436b32_0_5">
            <a:extLst>
              <a:ext uri="{FF2B5EF4-FFF2-40B4-BE49-F238E27FC236}">
                <a16:creationId xmlns:a16="http://schemas.microsoft.com/office/drawing/2014/main" id="{08B12F6D-5F57-4936-A311-462DF9E6D4E2}"/>
              </a:ext>
            </a:extLst>
          </p:cNvPr>
          <p:cNvSpPr/>
          <p:nvPr/>
        </p:nvSpPr>
        <p:spPr>
          <a:xfrm>
            <a:off x="691322" y="2720213"/>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0" i="0" u="none" strike="noStrike" cap="none">
                <a:solidFill>
                  <a:schemeClr val="dk1"/>
                </a:solidFill>
                <a:latin typeface="Calibri"/>
                <a:ea typeface="Calibri"/>
                <a:cs typeface="Calibri"/>
                <a:sym typeface="Calibri"/>
              </a:rPr>
              <a:t>Tomar la temperatura</a:t>
            </a:r>
          </a:p>
        </p:txBody>
      </p:sp>
      <p:sp>
        <p:nvSpPr>
          <p:cNvPr id="6" name="Google Shape;169;g16e53436b32_0_5">
            <a:extLst>
              <a:ext uri="{FF2B5EF4-FFF2-40B4-BE49-F238E27FC236}">
                <a16:creationId xmlns:a16="http://schemas.microsoft.com/office/drawing/2014/main" id="{90E756E3-CC02-460D-891F-8C135076ADD5}"/>
              </a:ext>
            </a:extLst>
          </p:cNvPr>
          <p:cNvSpPr txBox="1"/>
          <p:nvPr/>
        </p:nvSpPr>
        <p:spPr>
          <a:xfrm>
            <a:off x="2536664" y="2882655"/>
            <a:ext cx="7654257" cy="461624"/>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s-ES" sz="2400" b="0" i="0" u="none" strike="noStrike" cap="none">
                <a:solidFill>
                  <a:srgbClr val="000000"/>
                </a:solidFill>
                <a:latin typeface="Calibri"/>
                <a:ea typeface="Calibri"/>
                <a:cs typeface="Calibri"/>
                <a:sym typeface="Calibri"/>
              </a:rPr>
              <a:t>Termómetro sin contacto (infrarrojo).</a:t>
            </a:r>
          </a:p>
        </p:txBody>
      </p:sp>
      <p:sp>
        <p:nvSpPr>
          <p:cNvPr id="10" name="Google Shape;173;g16e53436b32_0_5">
            <a:extLst>
              <a:ext uri="{FF2B5EF4-FFF2-40B4-BE49-F238E27FC236}">
                <a16:creationId xmlns:a16="http://schemas.microsoft.com/office/drawing/2014/main" id="{5E6CC2AC-BE4C-4549-8075-FAB4032DAAC5}"/>
              </a:ext>
            </a:extLst>
          </p:cNvPr>
          <p:cNvSpPr/>
          <p:nvPr/>
        </p:nvSpPr>
        <p:spPr>
          <a:xfrm>
            <a:off x="711024" y="3740524"/>
            <a:ext cx="1811481" cy="896015"/>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0" i="0" u="none" strike="noStrike" cap="none">
                <a:solidFill>
                  <a:schemeClr val="accent5">
                    <a:lumMod val="75000"/>
                  </a:schemeClr>
                </a:solidFill>
                <a:latin typeface="Calibri"/>
                <a:ea typeface="Calibri"/>
                <a:cs typeface="Calibri"/>
                <a:sym typeface="Calibri"/>
              </a:rPr>
              <a:t>Usar la herramienta de evaluación</a:t>
            </a:r>
          </a:p>
        </p:txBody>
      </p:sp>
      <p:sp>
        <p:nvSpPr>
          <p:cNvPr id="12" name="Google Shape;175;g16e53436b32_0_5">
            <a:extLst>
              <a:ext uri="{FF2B5EF4-FFF2-40B4-BE49-F238E27FC236}">
                <a16:creationId xmlns:a16="http://schemas.microsoft.com/office/drawing/2014/main" id="{A74E8383-E6BC-4752-8249-A6E3A0CB7B18}"/>
              </a:ext>
            </a:extLst>
          </p:cNvPr>
          <p:cNvSpPr txBox="1"/>
          <p:nvPr/>
        </p:nvSpPr>
        <p:spPr>
          <a:xfrm>
            <a:off x="2658976" y="3880173"/>
            <a:ext cx="7531945" cy="461665"/>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s-ES" sz="2400" b="0" i="0" u="none" strike="noStrike" cap="none">
                <a:solidFill>
                  <a:srgbClr val="000000"/>
                </a:solidFill>
                <a:latin typeface="Calibri"/>
                <a:ea typeface="Calibri"/>
                <a:cs typeface="Calibri"/>
                <a:sym typeface="Calibri"/>
              </a:rPr>
              <a:t>Seguir las preguntas en la herramienta de evaluación (síntomas, exposiciones).</a:t>
            </a:r>
          </a:p>
        </p:txBody>
      </p:sp>
      <p:sp>
        <p:nvSpPr>
          <p:cNvPr id="11" name="Google Shape;174;g16e53436b32_0_5">
            <a:extLst>
              <a:ext uri="{FF2B5EF4-FFF2-40B4-BE49-F238E27FC236}">
                <a16:creationId xmlns:a16="http://schemas.microsoft.com/office/drawing/2014/main" id="{457A8955-C023-4FFF-AFE1-ECA07BFCFB3F}"/>
              </a:ext>
            </a:extLst>
          </p:cNvPr>
          <p:cNvSpPr/>
          <p:nvPr/>
        </p:nvSpPr>
        <p:spPr>
          <a:xfrm>
            <a:off x="679928" y="5172229"/>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0" i="0" u="none" strike="noStrike" cap="none">
                <a:solidFill>
                  <a:schemeClr val="dk1"/>
                </a:solidFill>
                <a:latin typeface="Calibri"/>
                <a:ea typeface="Calibri"/>
                <a:cs typeface="Calibri"/>
                <a:sym typeface="Calibri"/>
              </a:rPr>
              <a:t>Tomar medidas</a:t>
            </a:r>
          </a:p>
        </p:txBody>
      </p:sp>
      <p:sp>
        <p:nvSpPr>
          <p:cNvPr id="7" name="Google Shape;170;g16e53436b32_0_5">
            <a:extLst>
              <a:ext uri="{FF2B5EF4-FFF2-40B4-BE49-F238E27FC236}">
                <a16:creationId xmlns:a16="http://schemas.microsoft.com/office/drawing/2014/main" id="{03F0093B-5218-4833-A008-8EB12CF1488E}"/>
              </a:ext>
            </a:extLst>
          </p:cNvPr>
          <p:cNvSpPr txBox="1"/>
          <p:nvPr/>
        </p:nvSpPr>
        <p:spPr>
          <a:xfrm>
            <a:off x="2658975" y="4796733"/>
            <a:ext cx="8058991" cy="1697860"/>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s-ES" sz="2400" b="0" i="0" u="none" strike="noStrike" cap="none">
                <a:solidFill>
                  <a:srgbClr val="000000"/>
                </a:solidFill>
                <a:latin typeface="Calibri"/>
                <a:ea typeface="Calibri"/>
                <a:cs typeface="Calibri"/>
                <a:sym typeface="Calibri"/>
              </a:rPr>
              <a:t>¿Cumple la persona con la definición de caso sospechoso de la enfermedad por el virus de Marburgo?</a:t>
            </a:r>
          </a:p>
          <a:p>
            <a:pPr marL="430531" marR="0" lvl="1" indent="-342900" algn="l" rtl="0">
              <a:lnSpc>
                <a:spcPct val="100000"/>
              </a:lnSpc>
              <a:spcBef>
                <a:spcPts val="480"/>
              </a:spcBef>
              <a:spcAft>
                <a:spcPts val="0"/>
              </a:spcAft>
              <a:buClr>
                <a:srgbClr val="3F3F3F"/>
              </a:buClr>
              <a:buSzPts val="2400"/>
              <a:buFont typeface="Arial"/>
              <a:buChar char="•"/>
            </a:pPr>
            <a:r>
              <a:rPr lang="es-ES" sz="2400" b="0" i="0" u="none" strike="noStrike" cap="none">
                <a:solidFill>
                  <a:srgbClr val="000000"/>
                </a:solidFill>
                <a:latin typeface="Calibri"/>
                <a:ea typeface="Calibri"/>
                <a:cs typeface="Calibri"/>
                <a:sym typeface="Calibri"/>
              </a:rPr>
              <a:t>Si la respuesta es SÍ, llevarla al </a:t>
            </a:r>
            <a:r>
              <a:rPr lang="es-ES" sz="2400">
                <a:solidFill>
                  <a:srgbClr val="000000"/>
                </a:solidFill>
                <a:latin typeface="Calibri"/>
                <a:ea typeface="Calibri"/>
                <a:cs typeface="Calibri"/>
                <a:sym typeface="Calibri"/>
              </a:rPr>
              <a:t>área de</a:t>
            </a:r>
            <a:r>
              <a:rPr lang="es-ES" sz="2400" b="0" i="0" u="none" strike="noStrike" cap="none">
                <a:solidFill>
                  <a:srgbClr val="000000"/>
                </a:solidFill>
                <a:latin typeface="Calibri"/>
                <a:ea typeface="Calibri"/>
                <a:cs typeface="Calibri"/>
                <a:sym typeface="Calibri"/>
              </a:rPr>
              <a:t> aislamiento. </a:t>
            </a:r>
          </a:p>
          <a:p>
            <a:pPr marL="430531" marR="0" lvl="1" indent="-342900" algn="l" rtl="0">
              <a:lnSpc>
                <a:spcPct val="100000"/>
              </a:lnSpc>
              <a:spcBef>
                <a:spcPts val="480"/>
              </a:spcBef>
              <a:spcAft>
                <a:spcPts val="0"/>
              </a:spcAft>
              <a:buClr>
                <a:srgbClr val="3F3F3F"/>
              </a:buClr>
              <a:buSzPts val="2400"/>
              <a:buFont typeface="Arial"/>
              <a:buChar char="•"/>
            </a:pPr>
            <a:r>
              <a:rPr lang="es-ES" sz="2400" b="0" i="0" u="none" strike="noStrike" cap="none">
                <a:solidFill>
                  <a:srgbClr val="000000"/>
                </a:solidFill>
                <a:latin typeface="Calibri"/>
                <a:ea typeface="Calibri"/>
                <a:cs typeface="Calibri"/>
                <a:sym typeface="Calibri"/>
              </a:rPr>
              <a:t>Si la respuesta es NO, la persona puede ingresar al centro.</a:t>
            </a:r>
          </a:p>
        </p:txBody>
      </p:sp>
      <p:sp>
        <p:nvSpPr>
          <p:cNvPr id="13" name="Google Shape;176;g16e53436b32_0_5">
            <a:extLst>
              <a:ext uri="{FF2B5EF4-FFF2-40B4-BE49-F238E27FC236}">
                <a16:creationId xmlns:a16="http://schemas.microsoft.com/office/drawing/2014/main" id="{773E0850-9E24-40BB-B4B2-F36851AE0B63}"/>
              </a:ext>
              <a:ext uri="{C183D7F6-B498-43B3-948B-1728B52AA6E4}">
                <adec:decorative xmlns:adec="http://schemas.microsoft.com/office/drawing/2017/decorative" val="1"/>
              </a:ext>
            </a:extLst>
          </p:cNvPr>
          <p:cNvSpPr/>
          <p:nvPr/>
        </p:nvSpPr>
        <p:spPr>
          <a:xfrm>
            <a:off x="1545387" y="2423677"/>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77;g16e53436b32_0_5">
            <a:extLst>
              <a:ext uri="{FF2B5EF4-FFF2-40B4-BE49-F238E27FC236}">
                <a16:creationId xmlns:a16="http://schemas.microsoft.com/office/drawing/2014/main" id="{8BCD8AC3-D06C-4209-95D7-23033DCD8883}"/>
              </a:ext>
              <a:ext uri="{C183D7F6-B498-43B3-948B-1728B52AA6E4}">
                <adec:decorative xmlns:adec="http://schemas.microsoft.com/office/drawing/2017/decorative" val="1"/>
              </a:ext>
            </a:extLst>
          </p:cNvPr>
          <p:cNvSpPr/>
          <p:nvPr/>
        </p:nvSpPr>
        <p:spPr>
          <a:xfrm>
            <a:off x="1590261" y="3510733"/>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78;g16e53436b32_0_5">
            <a:extLst>
              <a:ext uri="{FF2B5EF4-FFF2-40B4-BE49-F238E27FC236}">
                <a16:creationId xmlns:a16="http://schemas.microsoft.com/office/drawing/2014/main" id="{4DECBAC1-6CDC-422A-BE7B-B51BAEF46F8E}"/>
              </a:ext>
              <a:ext uri="{C183D7F6-B498-43B3-948B-1728B52AA6E4}">
                <adec:decorative xmlns:adec="http://schemas.microsoft.com/office/drawing/2017/decorative" val="1"/>
              </a:ext>
            </a:extLst>
          </p:cNvPr>
          <p:cNvSpPr/>
          <p:nvPr/>
        </p:nvSpPr>
        <p:spPr>
          <a:xfrm>
            <a:off x="1592127" y="4799212"/>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994925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5" name="Google Shape;185;p7"/>
          <p:cNvSpPr txBox="1">
            <a:spLocks noGrp="1"/>
          </p:cNvSpPr>
          <p:nvPr>
            <p:ph type="title"/>
          </p:nvPr>
        </p:nvSpPr>
        <p:spPr>
          <a:xfrm>
            <a:off x="609600" y="249516"/>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s-ES" sz="4000" b="1">
                <a:solidFill>
                  <a:schemeClr val="accent5">
                    <a:lumMod val="75000"/>
                  </a:schemeClr>
                </a:solidFill>
                <a:latin typeface="Calibri Light" panose="020F0302020204030204" pitchFamily="34" charset="0"/>
                <a:cs typeface="Calibri Light" panose="020F0302020204030204" pitchFamily="34" charset="0"/>
              </a:rPr>
              <a:t>Chequeo de la temperatura sin contacto</a:t>
            </a:r>
          </a:p>
        </p:txBody>
      </p:sp>
      <p:sp>
        <p:nvSpPr>
          <p:cNvPr id="194" name="Google Shape;194;p7"/>
          <p:cNvSpPr/>
          <p:nvPr/>
        </p:nvSpPr>
        <p:spPr>
          <a:xfrm>
            <a:off x="7629482" y="1446081"/>
            <a:ext cx="4358462" cy="1830927"/>
          </a:xfrm>
          <a:prstGeom prst="roundRect">
            <a:avLst>
              <a:gd name="adj" fmla="val 16667"/>
            </a:avLst>
          </a:prstGeom>
          <a:noFill/>
          <a:ln w="25400" cap="flat" cmpd="sng">
            <a:solidFill>
              <a:srgbClr val="F4B0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Las instrucciones varían según el tipo o la marca del termómetro infrarrojo. </a:t>
            </a:r>
          </a:p>
          <a:p>
            <a:pPr marL="0" marR="0" lvl="0" indent="0" algn="ctr"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Siempre se debe revisar el folleto que viene en el paquete o las instrucciones en el sitio web del fabricante.</a:t>
            </a:r>
          </a:p>
        </p:txBody>
      </p:sp>
      <p:sp>
        <p:nvSpPr>
          <p:cNvPr id="190" name="Google Shape;190;p7"/>
          <p:cNvSpPr/>
          <p:nvPr/>
        </p:nvSpPr>
        <p:spPr>
          <a:xfrm>
            <a:off x="204056" y="1740607"/>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1</a:t>
            </a:r>
          </a:p>
        </p:txBody>
      </p:sp>
      <p:sp>
        <p:nvSpPr>
          <p:cNvPr id="186" name="Google Shape;186;p7"/>
          <p:cNvSpPr txBox="1">
            <a:spLocks noGrp="1"/>
          </p:cNvSpPr>
          <p:nvPr>
            <p:ph type="body" sz="quarter" idx="10"/>
          </p:nvPr>
        </p:nvSpPr>
        <p:spPr>
          <a:xfrm>
            <a:off x="864757" y="1860517"/>
            <a:ext cx="10717643" cy="4176467"/>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813"/>
              </a:spcBef>
              <a:spcAft>
                <a:spcPts val="0"/>
              </a:spcAft>
              <a:buSzPts val="1800"/>
              <a:buNone/>
            </a:pPr>
            <a:r>
              <a:rPr lang="es-ES" sz="2400"/>
              <a:t>Prender el termómetro.</a:t>
            </a:r>
          </a:p>
        </p:txBody>
      </p:sp>
      <p:pic>
        <p:nvPicPr>
          <p:cNvPr id="193" name="Google Shape;193;p7" descr="Imagen de un termómetro sin contacto con el botón de encendido marcado con un círculo rojo."/>
          <p:cNvPicPr preferRelativeResize="0"/>
          <p:nvPr/>
        </p:nvPicPr>
        <p:blipFill rotWithShape="1">
          <a:blip r:embed="rId3">
            <a:alphaModFix/>
          </a:blip>
          <a:srcRect r="2364"/>
          <a:stretch/>
        </p:blipFill>
        <p:spPr>
          <a:xfrm>
            <a:off x="4824663" y="1306074"/>
            <a:ext cx="2027354" cy="2028825"/>
          </a:xfrm>
          <a:prstGeom prst="rect">
            <a:avLst/>
          </a:prstGeom>
          <a:noFill/>
          <a:ln>
            <a:noFill/>
          </a:ln>
        </p:spPr>
      </p:pic>
      <p:sp>
        <p:nvSpPr>
          <p:cNvPr id="191" name="Google Shape;191;p7"/>
          <p:cNvSpPr/>
          <p:nvPr/>
        </p:nvSpPr>
        <p:spPr>
          <a:xfrm>
            <a:off x="204055" y="354600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2</a:t>
            </a:r>
          </a:p>
        </p:txBody>
      </p:sp>
      <p:sp>
        <p:nvSpPr>
          <p:cNvPr id="188" name="Google Shape;188;p7"/>
          <p:cNvSpPr txBox="1"/>
          <p:nvPr/>
        </p:nvSpPr>
        <p:spPr>
          <a:xfrm>
            <a:off x="792247" y="3423737"/>
            <a:ext cx="5939857" cy="1624646"/>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813"/>
              </a:spcBef>
              <a:spcAft>
                <a:spcPts val="0"/>
              </a:spcAft>
              <a:buClr>
                <a:schemeClr val="dk1"/>
              </a:buClr>
              <a:buSzPts val="1800"/>
              <a:buFont typeface="Arial"/>
              <a:buNone/>
            </a:pPr>
            <a:r>
              <a:rPr lang="es-ES" sz="2400" b="0" i="0" u="none" strike="noStrike" cap="none">
                <a:solidFill>
                  <a:srgbClr val="000000"/>
                </a:solidFill>
                <a:latin typeface="Calibri"/>
                <a:ea typeface="Calibri"/>
                <a:cs typeface="Calibri"/>
                <a:sym typeface="Calibri"/>
              </a:rPr>
              <a:t>Esperar 15 minutos a que se caliente el dispositivo.</a:t>
            </a:r>
          </a:p>
          <a:p>
            <a:pPr marL="114300" marR="0" lvl="0" indent="0" algn="l" rtl="0">
              <a:lnSpc>
                <a:spcPct val="90000"/>
              </a:lnSpc>
              <a:spcBef>
                <a:spcPts val="813"/>
              </a:spcBef>
              <a:spcAft>
                <a:spcPts val="0"/>
              </a:spcAft>
              <a:buClr>
                <a:schemeClr val="dk1"/>
              </a:buClr>
              <a:buSzPts val="1800"/>
              <a:buFont typeface="Arial"/>
              <a:buNone/>
            </a:pPr>
            <a:r>
              <a:rPr lang="es-ES" sz="2400" b="0" i="1" u="none" strike="noStrike" cap="none">
                <a:solidFill>
                  <a:srgbClr val="000000"/>
                </a:solidFill>
                <a:latin typeface="Calibri"/>
                <a:ea typeface="Calibri"/>
                <a:cs typeface="Calibri"/>
                <a:sym typeface="Calibri"/>
              </a:rPr>
              <a:t>(Esto permite que el termómetro se aclimate a la temperatura del ambiente).</a:t>
            </a:r>
          </a:p>
        </p:txBody>
      </p:sp>
      <p:pic>
        <p:nvPicPr>
          <p:cNvPr id="187" name="Google Shape;187;p7" descr="Imagen de un reloj que muestra 15 minutos."/>
          <p:cNvPicPr preferRelativeResize="0"/>
          <p:nvPr/>
        </p:nvPicPr>
        <p:blipFill rotWithShape="1">
          <a:blip r:embed="rId4">
            <a:alphaModFix/>
          </a:blip>
          <a:srcRect t="14559" r="1024" b="18210"/>
          <a:stretch/>
        </p:blipFill>
        <p:spPr>
          <a:xfrm>
            <a:off x="6839102" y="3376283"/>
            <a:ext cx="2300270" cy="1440848"/>
          </a:xfrm>
          <a:prstGeom prst="rect">
            <a:avLst/>
          </a:prstGeom>
          <a:noFill/>
          <a:ln>
            <a:noFill/>
          </a:ln>
        </p:spPr>
      </p:pic>
      <p:sp>
        <p:nvSpPr>
          <p:cNvPr id="192" name="Google Shape;192;p7"/>
          <p:cNvSpPr/>
          <p:nvPr/>
        </p:nvSpPr>
        <p:spPr>
          <a:xfrm>
            <a:off x="204056" y="530970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3</a:t>
            </a:r>
          </a:p>
        </p:txBody>
      </p:sp>
      <p:sp>
        <p:nvSpPr>
          <p:cNvPr id="189" name="Google Shape;189;p7"/>
          <p:cNvSpPr txBox="1"/>
          <p:nvPr/>
        </p:nvSpPr>
        <p:spPr>
          <a:xfrm>
            <a:off x="864757" y="5246933"/>
            <a:ext cx="7258825" cy="99829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s-ES" sz="2400" b="0" i="0" u="none" strike="noStrike" cap="none">
                <a:solidFill>
                  <a:srgbClr val="000000"/>
                </a:solidFill>
                <a:latin typeface="Calibri"/>
                <a:ea typeface="Calibri"/>
                <a:cs typeface="Calibri"/>
                <a:sym typeface="Calibri"/>
              </a:rPr>
              <a:t>Confirmar que la configuración del termómetro sea la correcta (p. ej., Celsius, lectura de "cuerpo" y no de "objeto").</a:t>
            </a:r>
          </a:p>
        </p:txBody>
      </p:sp>
      <p:pic>
        <p:nvPicPr>
          <p:cNvPr id="183" name="Google Shape;183;p7" descr="Imagen de la pantalla de un termómetro sin contacto que marca 37.0."/>
          <p:cNvPicPr preferRelativeResize="0"/>
          <p:nvPr/>
        </p:nvPicPr>
        <p:blipFill rotWithShape="1">
          <a:blip r:embed="rId5">
            <a:alphaModFix/>
          </a:blip>
          <a:srcRect r="19731" b="10362"/>
          <a:stretch/>
        </p:blipFill>
        <p:spPr>
          <a:xfrm>
            <a:off x="7820440" y="4620493"/>
            <a:ext cx="1580321" cy="2032471"/>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01764"/>
            <a:ext cx="10972800" cy="1013859"/>
          </a:xfrm>
        </p:spPr>
        <p:txBody>
          <a:bodyPr/>
          <a:lstStyle/>
          <a:p>
            <a:r>
              <a:rPr lang="es-ES" sz="3750">
                <a:solidFill>
                  <a:schemeClr val="accent5">
                    <a:lumMod val="75000"/>
                  </a:schemeClr>
                </a:solidFill>
                <a:latin typeface="Calibri Light" panose="020F0302020204030204" pitchFamily="34" charset="0"/>
                <a:cs typeface="Calibri Light" panose="020F0302020204030204" pitchFamily="34" charset="0"/>
              </a:rPr>
              <a:t>Chequeo de la temperatura sin contacto (continuación)</a:t>
            </a:r>
          </a:p>
        </p:txBody>
      </p:sp>
      <p:sp>
        <p:nvSpPr>
          <p:cNvPr id="13" name="Google Shape;201;p11">
            <a:extLst>
              <a:ext uri="{FF2B5EF4-FFF2-40B4-BE49-F238E27FC236}">
                <a16:creationId xmlns:a16="http://schemas.microsoft.com/office/drawing/2014/main" id="{0D3545C0-4077-4397-A57F-55C9756C13BC}"/>
              </a:ext>
            </a:extLst>
          </p:cNvPr>
          <p:cNvSpPr/>
          <p:nvPr/>
        </p:nvSpPr>
        <p:spPr>
          <a:xfrm>
            <a:off x="204056" y="1740607"/>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4</a:t>
            </a:r>
          </a:p>
        </p:txBody>
      </p:sp>
      <p:sp>
        <p:nvSpPr>
          <p:cNvPr id="12" name="Google Shape;202;p11">
            <a:extLst>
              <a:ext uri="{FF2B5EF4-FFF2-40B4-BE49-F238E27FC236}">
                <a16:creationId xmlns:a16="http://schemas.microsoft.com/office/drawing/2014/main" id="{FA458ED5-F446-47E4-A968-8EB23AD6553D}"/>
              </a:ext>
            </a:extLst>
          </p:cNvPr>
          <p:cNvSpPr txBox="1">
            <a:spLocks/>
          </p:cNvSpPr>
          <p:nvPr/>
        </p:nvSpPr>
        <p:spPr>
          <a:xfrm>
            <a:off x="942863" y="1595898"/>
            <a:ext cx="7285772" cy="76621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813"/>
              </a:spcBef>
              <a:buSzPts val="1800"/>
              <a:buFont typeface="Arial" panose="020B0604020202020204" pitchFamily="34" charset="0"/>
              <a:buNone/>
            </a:pPr>
            <a:r>
              <a:rPr lang="es-ES" sz="2400">
                <a:solidFill>
                  <a:srgbClr val="000000"/>
                </a:solidFill>
              </a:rPr>
              <a:t>Pararse al costado de la persona a quien se le va a tomar la temperatura.</a:t>
            </a:r>
          </a:p>
        </p:txBody>
      </p:sp>
      <p:sp>
        <p:nvSpPr>
          <p:cNvPr id="14" name="Google Shape;203;p11">
            <a:extLst>
              <a:ext uri="{FF2B5EF4-FFF2-40B4-BE49-F238E27FC236}">
                <a16:creationId xmlns:a16="http://schemas.microsoft.com/office/drawing/2014/main" id="{D1D7BF0D-9B35-4427-87DB-615C3AB125D6}"/>
              </a:ext>
            </a:extLst>
          </p:cNvPr>
          <p:cNvSpPr/>
          <p:nvPr/>
        </p:nvSpPr>
        <p:spPr>
          <a:xfrm>
            <a:off x="204056" y="2774941"/>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5</a:t>
            </a:r>
          </a:p>
        </p:txBody>
      </p:sp>
      <p:sp>
        <p:nvSpPr>
          <p:cNvPr id="15" name="Google Shape;204;p11">
            <a:extLst>
              <a:ext uri="{FF2B5EF4-FFF2-40B4-BE49-F238E27FC236}">
                <a16:creationId xmlns:a16="http://schemas.microsoft.com/office/drawing/2014/main" id="{512AA0AC-8371-46D1-B791-679F6B47267A}"/>
              </a:ext>
            </a:extLst>
          </p:cNvPr>
          <p:cNvSpPr txBox="1"/>
          <p:nvPr/>
        </p:nvSpPr>
        <p:spPr>
          <a:xfrm>
            <a:off x="1023340" y="2506826"/>
            <a:ext cx="7741501" cy="1503676"/>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s-ES" sz="2400" b="0" i="0" u="none" strike="noStrike" cap="none">
                <a:solidFill>
                  <a:srgbClr val="000000"/>
                </a:solidFill>
                <a:latin typeface="Calibri"/>
                <a:ea typeface="Calibri"/>
                <a:cs typeface="Calibri"/>
                <a:sym typeface="Calibri"/>
              </a:rPr>
              <a:t>Pedirle a la persona que se saque el pelo de la cara, se saque el pañuelo para la cabeza, el sombrero y los lentes, y se seque la transpiración</a:t>
            </a:r>
            <a:r>
              <a:rPr lang="es-ES" sz="2400">
                <a:solidFill>
                  <a:srgbClr val="000000"/>
                </a:solidFill>
                <a:latin typeface="Calibri"/>
                <a:ea typeface="Calibri"/>
                <a:cs typeface="Calibri"/>
                <a:sym typeface="Calibri"/>
              </a:rPr>
              <a:t> </a:t>
            </a:r>
            <a:r>
              <a:rPr lang="es-ES" sz="2400" b="0" i="1" u="none" strike="noStrike" cap="none">
                <a:solidFill>
                  <a:srgbClr val="000000"/>
                </a:solidFill>
                <a:latin typeface="Calibri"/>
                <a:ea typeface="Calibri"/>
                <a:cs typeface="Calibri"/>
                <a:sym typeface="Calibri"/>
              </a:rPr>
              <a:t>(la transpiración en los poros puede causar una lectura de temperatura más baja).</a:t>
            </a:r>
          </a:p>
        </p:txBody>
      </p:sp>
      <p:pic>
        <p:nvPicPr>
          <p:cNvPr id="16" name="Google Shape;205;p11" descr="Tres imágenes de la misma persona. En la primera, la persona se tira el pelo para atrás. En la segunda, se saca las gafas de sol. En la tercera, se seca el sudor de la frente.">
            <a:extLst>
              <a:ext uri="{FF2B5EF4-FFF2-40B4-BE49-F238E27FC236}">
                <a16:creationId xmlns:a16="http://schemas.microsoft.com/office/drawing/2014/main" id="{2021D759-BBFB-4D6A-BE4E-860DB7E9E87B}"/>
              </a:ext>
            </a:extLst>
          </p:cNvPr>
          <p:cNvPicPr preferRelativeResize="0"/>
          <p:nvPr/>
        </p:nvPicPr>
        <p:blipFill rotWithShape="1">
          <a:blip r:embed="rId3">
            <a:alphaModFix/>
          </a:blip>
          <a:srcRect l="3198" t="10208" r="990"/>
          <a:stretch/>
        </p:blipFill>
        <p:spPr>
          <a:xfrm>
            <a:off x="8924468" y="2394666"/>
            <a:ext cx="3062452" cy="1311468"/>
          </a:xfrm>
          <a:prstGeom prst="rect">
            <a:avLst/>
          </a:prstGeom>
          <a:noFill/>
          <a:ln>
            <a:noFill/>
          </a:ln>
        </p:spPr>
      </p:pic>
      <p:sp>
        <p:nvSpPr>
          <p:cNvPr id="17" name="Google Shape;206;p11">
            <a:extLst>
              <a:ext uri="{FF2B5EF4-FFF2-40B4-BE49-F238E27FC236}">
                <a16:creationId xmlns:a16="http://schemas.microsoft.com/office/drawing/2014/main" id="{52DCE489-08C9-4693-A8CB-9B0254D53465}"/>
              </a:ext>
            </a:extLst>
          </p:cNvPr>
          <p:cNvSpPr/>
          <p:nvPr/>
        </p:nvSpPr>
        <p:spPr>
          <a:xfrm>
            <a:off x="220619" y="4178233"/>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6</a:t>
            </a:r>
          </a:p>
        </p:txBody>
      </p:sp>
      <p:sp>
        <p:nvSpPr>
          <p:cNvPr id="18" name="Google Shape;207;p11">
            <a:extLst>
              <a:ext uri="{FF2B5EF4-FFF2-40B4-BE49-F238E27FC236}">
                <a16:creationId xmlns:a16="http://schemas.microsoft.com/office/drawing/2014/main" id="{CD537854-5771-4C19-8701-4CDA0E2CB6B4}"/>
              </a:ext>
            </a:extLst>
          </p:cNvPr>
          <p:cNvSpPr txBox="1"/>
          <p:nvPr/>
        </p:nvSpPr>
        <p:spPr>
          <a:xfrm>
            <a:off x="942863" y="4159246"/>
            <a:ext cx="6391538" cy="766219"/>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s-ES" sz="2400" b="0" i="0" u="none" strike="noStrike" cap="none">
                <a:solidFill>
                  <a:srgbClr val="000000"/>
                </a:solidFill>
                <a:latin typeface="Calibri"/>
                <a:ea typeface="Calibri"/>
                <a:cs typeface="Calibri"/>
                <a:sym typeface="Calibri"/>
              </a:rPr>
              <a:t>Apuntar a la sien, arriba del final de la ceja (NO la frente).</a:t>
            </a:r>
          </a:p>
        </p:txBody>
      </p:sp>
      <p:sp>
        <p:nvSpPr>
          <p:cNvPr id="19" name="Google Shape;208;p11">
            <a:extLst>
              <a:ext uri="{FF2B5EF4-FFF2-40B4-BE49-F238E27FC236}">
                <a16:creationId xmlns:a16="http://schemas.microsoft.com/office/drawing/2014/main" id="{95584ECF-2B08-4B1B-96BC-C2633CFE7AF6}"/>
              </a:ext>
            </a:extLst>
          </p:cNvPr>
          <p:cNvSpPr/>
          <p:nvPr/>
        </p:nvSpPr>
        <p:spPr>
          <a:xfrm>
            <a:off x="220620" y="527772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7</a:t>
            </a:r>
          </a:p>
        </p:txBody>
      </p:sp>
      <p:sp>
        <p:nvSpPr>
          <p:cNvPr id="20" name="Google Shape;209;p11">
            <a:extLst>
              <a:ext uri="{FF2B5EF4-FFF2-40B4-BE49-F238E27FC236}">
                <a16:creationId xmlns:a16="http://schemas.microsoft.com/office/drawing/2014/main" id="{8225CE69-786D-49B6-9E6D-5694EC35F701}"/>
              </a:ext>
            </a:extLst>
          </p:cNvPr>
          <p:cNvSpPr txBox="1"/>
          <p:nvPr/>
        </p:nvSpPr>
        <p:spPr>
          <a:xfrm>
            <a:off x="1023340" y="5074210"/>
            <a:ext cx="6132834" cy="106108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s-ES" sz="2400" b="0" i="0" u="none" strike="noStrike" cap="none">
                <a:solidFill>
                  <a:srgbClr val="000000"/>
                </a:solidFill>
                <a:latin typeface="Calibri"/>
                <a:ea typeface="Calibri"/>
                <a:cs typeface="Calibri"/>
                <a:sym typeface="Calibri"/>
              </a:rPr>
              <a:t>Sostener el termómetro a entre 3 y 5 centímetros de la sien de la persona</a:t>
            </a:r>
            <a:r>
              <a:rPr lang="es-ES" sz="2400">
                <a:solidFill>
                  <a:srgbClr val="000000"/>
                </a:solidFill>
                <a:latin typeface="Calibri"/>
                <a:ea typeface="Calibri"/>
                <a:cs typeface="Calibri"/>
                <a:sym typeface="Calibri"/>
              </a:rPr>
              <a:t> </a:t>
            </a:r>
            <a:r>
              <a:rPr lang="es-ES" sz="2400" b="0" i="1" u="none" strike="noStrike" cap="none">
                <a:solidFill>
                  <a:srgbClr val="000000"/>
                </a:solidFill>
                <a:latin typeface="Calibri"/>
                <a:ea typeface="Calibri"/>
                <a:cs typeface="Calibri"/>
                <a:sym typeface="Calibri"/>
              </a:rPr>
              <a:t>(aproximadamente el ancho de 3 dedos) </a:t>
            </a:r>
            <a:r>
              <a:rPr lang="es-ES" sz="2400" b="0" u="none" strike="noStrike" cap="none">
                <a:solidFill>
                  <a:srgbClr val="000000"/>
                </a:solidFill>
                <a:latin typeface="Calibri"/>
                <a:ea typeface="Calibri"/>
                <a:cs typeface="Calibri"/>
                <a:sym typeface="Calibri"/>
              </a:rPr>
              <a:t>y presionar el botón.</a:t>
            </a:r>
          </a:p>
        </p:txBody>
      </p:sp>
      <p:pic>
        <p:nvPicPr>
          <p:cNvPr id="21" name="Google Shape;210;p11" descr="Imagen de manos enguantadas que sostienen un termómetro sin contacto cerca de la frente de una persona. Una mano con tres dedos levantados que separan al termómetro de la frente.">
            <a:extLst>
              <a:ext uri="{FF2B5EF4-FFF2-40B4-BE49-F238E27FC236}">
                <a16:creationId xmlns:a16="http://schemas.microsoft.com/office/drawing/2014/main" id="{6BD7A374-3BEF-435A-B848-C55E2722FD78}"/>
              </a:ext>
            </a:extLst>
          </p:cNvPr>
          <p:cNvPicPr preferRelativeResize="0"/>
          <p:nvPr/>
        </p:nvPicPr>
        <p:blipFill rotWithShape="1">
          <a:blip r:embed="rId4">
            <a:alphaModFix/>
          </a:blip>
          <a:srcRect l="13166" t="1411" r="2303" b="16336"/>
          <a:stretch/>
        </p:blipFill>
        <p:spPr>
          <a:xfrm>
            <a:off x="7828923" y="3898662"/>
            <a:ext cx="2743200" cy="2726879"/>
          </a:xfrm>
          <a:prstGeom prst="rect">
            <a:avLst/>
          </a:prstGeom>
          <a:noFill/>
          <a:ln>
            <a:noFill/>
          </a:ln>
        </p:spPr>
      </p:pic>
    </p:spTree>
    <p:extLst>
      <p:ext uri="{BB962C8B-B14F-4D97-AF65-F5344CB8AC3E}">
        <p14:creationId xmlns:p14="http://schemas.microsoft.com/office/powerpoint/2010/main" val="9999017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1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1800"/>
              <a:buNone/>
            </a:pPr>
            <a:r>
              <a:rPr lang="es-ES" sz="4000" b="1">
                <a:solidFill>
                  <a:schemeClr val="accent5">
                    <a:lumMod val="75000"/>
                  </a:schemeClr>
                </a:solidFill>
                <a:latin typeface="Calibri Light" panose="020F0302020204030204" pitchFamily="34" charset="0"/>
                <a:cs typeface="Calibri Light" panose="020F0302020204030204" pitchFamily="34" charset="0"/>
              </a:rPr>
              <a:t>Chequeo de la temperatura sin contacto (continuación)</a:t>
            </a:r>
          </a:p>
        </p:txBody>
      </p:sp>
      <p:sp>
        <p:nvSpPr>
          <p:cNvPr id="219" name="Google Shape;219;p14"/>
          <p:cNvSpPr/>
          <p:nvPr/>
        </p:nvSpPr>
        <p:spPr>
          <a:xfrm>
            <a:off x="286856" y="1974421"/>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3200" b="0" i="0" u="none" strike="noStrike" cap="none">
                <a:solidFill>
                  <a:srgbClr val="000000"/>
                </a:solidFill>
                <a:latin typeface="Arial"/>
                <a:ea typeface="Arial"/>
                <a:cs typeface="Arial"/>
                <a:sym typeface="Arial"/>
              </a:rPr>
              <a:t>8</a:t>
            </a:r>
          </a:p>
        </p:txBody>
      </p:sp>
      <p:sp>
        <p:nvSpPr>
          <p:cNvPr id="217" name="Google Shape;217;p14"/>
          <p:cNvSpPr txBox="1"/>
          <p:nvPr/>
        </p:nvSpPr>
        <p:spPr>
          <a:xfrm>
            <a:off x="1072491" y="2081052"/>
            <a:ext cx="4778968" cy="1347948"/>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s-ES" sz="2400" b="0" i="0" u="none" strike="noStrike" cap="none">
                <a:solidFill>
                  <a:srgbClr val="000000"/>
                </a:solidFill>
                <a:latin typeface="Calibri"/>
                <a:ea typeface="Calibri"/>
                <a:cs typeface="Calibri"/>
                <a:sym typeface="Calibri"/>
              </a:rPr>
              <a:t>Leer la pantalla del termómetro.</a:t>
            </a:r>
          </a:p>
          <a:p>
            <a:pPr marL="457200" marR="0" lvl="0" indent="-342900" algn="l" rtl="0">
              <a:lnSpc>
                <a:spcPct val="90000"/>
              </a:lnSpc>
              <a:spcBef>
                <a:spcPts val="813"/>
              </a:spcBef>
              <a:spcAft>
                <a:spcPts val="0"/>
              </a:spcAft>
              <a:buClr>
                <a:schemeClr val="accent2">
                  <a:lumMod val="60000"/>
                  <a:lumOff val="40000"/>
                </a:schemeClr>
              </a:buClr>
              <a:buSzPts val="1800"/>
              <a:buFont typeface="Arial"/>
              <a:buChar char="•"/>
            </a:pPr>
            <a:r>
              <a:rPr lang="es-ES" sz="2400" b="0" i="0" u="none" strike="noStrike" cap="none">
                <a:solidFill>
                  <a:srgbClr val="000000"/>
                </a:solidFill>
                <a:latin typeface="Calibri"/>
                <a:ea typeface="Calibri"/>
                <a:cs typeface="Calibri"/>
                <a:sym typeface="Calibri"/>
              </a:rPr>
              <a:t>Si muestra menos de 35 °C, tomarla de nuevo.</a:t>
            </a:r>
          </a:p>
          <a:p>
            <a:pPr marL="457200" marR="0" lvl="0" indent="-342900" algn="l" rtl="0">
              <a:lnSpc>
                <a:spcPct val="90000"/>
              </a:lnSpc>
              <a:spcBef>
                <a:spcPts val="813"/>
              </a:spcBef>
              <a:spcAft>
                <a:spcPts val="0"/>
              </a:spcAft>
              <a:buClr>
                <a:schemeClr val="accent2">
                  <a:lumMod val="60000"/>
                  <a:lumOff val="40000"/>
                </a:schemeClr>
              </a:buClr>
              <a:buSzPts val="1800"/>
              <a:buFont typeface="Arial"/>
              <a:buChar char="•"/>
            </a:pPr>
            <a:r>
              <a:rPr lang="es-ES" sz="2400" b="0" i="0" u="none" strike="noStrike" cap="none">
                <a:solidFill>
                  <a:srgbClr val="000000"/>
                </a:solidFill>
                <a:latin typeface="Calibri"/>
                <a:ea typeface="Calibri"/>
                <a:cs typeface="Calibri"/>
                <a:sym typeface="Calibri"/>
              </a:rPr>
              <a:t>Si muestra 38 °C o más, indica fiebre.</a:t>
            </a:r>
          </a:p>
        </p:txBody>
      </p:sp>
      <p:pic>
        <p:nvPicPr>
          <p:cNvPr id="220" name="Google Shape;220;p14" descr="Imagen de la pantalla de un termómetro sin contacto que marca 34.9."/>
          <p:cNvPicPr preferRelativeResize="0"/>
          <p:nvPr/>
        </p:nvPicPr>
        <p:blipFill rotWithShape="1">
          <a:blip r:embed="rId3">
            <a:alphaModFix/>
          </a:blip>
          <a:srcRect l="21806" t="5698"/>
          <a:stretch/>
        </p:blipFill>
        <p:spPr>
          <a:xfrm>
            <a:off x="2616631" y="4092413"/>
            <a:ext cx="1690687" cy="2146749"/>
          </a:xfrm>
          <a:prstGeom prst="rect">
            <a:avLst/>
          </a:prstGeom>
          <a:noFill/>
          <a:ln>
            <a:noFill/>
          </a:ln>
        </p:spPr>
      </p:pic>
      <p:pic>
        <p:nvPicPr>
          <p:cNvPr id="3" name="Picture 2" descr="Imagen con un termómetro. Las temperaturas mayores a 38 grados se marcan en rojo y el texto dice &quot;Alerta&quot;. Las temperaturas entre 35 y 38 grados se marcan en verde y el texto dice &quot;OK&quot;. Las temperaturas menores a 35 grados se marcan en azul y el texto dice &quot;Volver a tomar.&quot;">
            <a:extLst>
              <a:ext uri="{FF2B5EF4-FFF2-40B4-BE49-F238E27FC236}">
                <a16:creationId xmlns:a16="http://schemas.microsoft.com/office/drawing/2014/main" id="{281F32C2-58EB-8784-11F2-50C95B72C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274" y="1417639"/>
            <a:ext cx="4018207" cy="4547868"/>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785F4-773F-EFB5-09FE-754192AB7FE8}"/>
              </a:ext>
            </a:extLst>
          </p:cNvPr>
          <p:cNvSpPr>
            <a:spLocks noGrp="1"/>
          </p:cNvSpPr>
          <p:nvPr>
            <p:ph type="title"/>
          </p:nvPr>
        </p:nvSpPr>
        <p:spPr>
          <a:xfrm>
            <a:off x="802165" y="2577905"/>
            <a:ext cx="4169228" cy="1237349"/>
          </a:xfrm>
        </p:spPr>
        <p:txBody>
          <a:bodyPr/>
          <a:lstStyle/>
          <a:p>
            <a:r>
              <a:rPr lang="es-ES" sz="3600" b="0" i="0">
                <a:solidFill>
                  <a:schemeClr val="accent5">
                    <a:lumMod val="75000"/>
                  </a:schemeClr>
                </a:solidFill>
                <a:effectLst/>
                <a:cs typeface="Calibri" panose="020F0502020204030204" pitchFamily="34" charset="0"/>
              </a:rPr>
              <a:t>Algoritmo de selección para MVD - Guinea Ecuatorial 2023</a:t>
            </a:r>
            <a:br>
              <a:rPr lang="en-US" sz="3600"/>
            </a:br>
            <a:endParaRPr lang="en-US" sz="3600"/>
          </a:p>
        </p:txBody>
      </p:sp>
      <p:pic>
        <p:nvPicPr>
          <p:cNvPr id="1048" name="Picture 1047" descr="Ejemplo de un algoritmo de seleccion para MVD&#10;">
            <a:extLst>
              <a:ext uri="{FF2B5EF4-FFF2-40B4-BE49-F238E27FC236}">
                <a16:creationId xmlns:a16="http://schemas.microsoft.com/office/drawing/2014/main" id="{A3BA9729-51E0-76E0-8786-FD97FE4B07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5113" y="96761"/>
            <a:ext cx="5851974" cy="6644888"/>
          </a:xfrm>
          <a:prstGeom prst="rect">
            <a:avLst/>
          </a:prstGeom>
          <a:noFill/>
        </p:spPr>
      </p:pic>
    </p:spTree>
    <p:extLst>
      <p:ext uri="{BB962C8B-B14F-4D97-AF65-F5344CB8AC3E}">
        <p14:creationId xmlns:p14="http://schemas.microsoft.com/office/powerpoint/2010/main" val="18536034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1937-9B96-4233-803E-92102C6E3ED7}"/>
              </a:ext>
            </a:extLst>
          </p:cNvPr>
          <p:cNvSpPr>
            <a:spLocks noGrp="1"/>
          </p:cNvSpPr>
          <p:nvPr>
            <p:ph type="title"/>
          </p:nvPr>
        </p:nvSpPr>
        <p:spPr/>
        <p:txBody>
          <a:bodyPr vert="horz" lIns="91440" tIns="45720" rIns="91440" bIns="45720" rtlCol="0" anchor="b" anchorCtr="0">
            <a:normAutofit/>
          </a:bodyPr>
          <a:lstStyle/>
          <a:p>
            <a:pPr>
              <a:lnSpc>
                <a:spcPts val="4000"/>
              </a:lnSpc>
              <a:spcAft>
                <a:spcPts val="600"/>
              </a:spcAft>
            </a:pPr>
            <a:r>
              <a:rPr lang="es-ES" sz="4000">
                <a:solidFill>
                  <a:schemeClr val="accent5">
                    <a:lumMod val="75000"/>
                  </a:schemeClr>
                </a:solidFill>
                <a:latin typeface="Calibri Light" panose="020F0302020204030204" pitchFamily="34" charset="0"/>
                <a:cs typeface="Calibri Light" panose="020F0302020204030204" pitchFamily="34" charset="0"/>
              </a:rPr>
              <a:t>Equipo y suministros para la evaluación</a:t>
            </a:r>
          </a:p>
        </p:txBody>
      </p:sp>
      <p:sp>
        <p:nvSpPr>
          <p:cNvPr id="3" name="Text Placeholder 2">
            <a:extLst>
              <a:ext uri="{FF2B5EF4-FFF2-40B4-BE49-F238E27FC236}">
                <a16:creationId xmlns:a16="http://schemas.microsoft.com/office/drawing/2014/main" id="{2E259CAC-5C5B-4E02-B91B-472A7379A4BA}"/>
              </a:ext>
            </a:extLst>
          </p:cNvPr>
          <p:cNvSpPr>
            <a:spLocks noGrp="1"/>
          </p:cNvSpPr>
          <p:nvPr>
            <p:ph type="body" sz="quarter" idx="10"/>
          </p:nvPr>
        </p:nvSpPr>
        <p:spPr/>
        <p:txBody>
          <a:bodyPr vert="horz" lIns="91440" tIns="45720" rIns="91440" bIns="45720" rtlCol="0" anchor="t">
            <a:normAutofit/>
          </a:bodyPr>
          <a:lstStyle/>
          <a:p>
            <a:pPr>
              <a:buClr>
                <a:schemeClr val="accent2">
                  <a:lumMod val="60000"/>
                  <a:lumOff val="40000"/>
                </a:schemeClr>
              </a:buClr>
              <a:buFont typeface="Arial" panose="020B0604020202020204" pitchFamily="34" charset="0"/>
              <a:buChar char="•"/>
            </a:pPr>
            <a:r>
              <a:rPr lang="es-ES" sz="2800">
                <a:solidFill>
                  <a:srgbClr val="000000"/>
                </a:solidFill>
                <a:cs typeface="Calibri"/>
              </a:rPr>
              <a:t>Las estaciones de evaluación deberían tener:</a:t>
            </a:r>
          </a:p>
          <a:p>
            <a:pPr marL="742315" lvl="1" indent="-285115">
              <a:buClr>
                <a:schemeClr val="accent2">
                  <a:lumMod val="60000"/>
                  <a:lumOff val="40000"/>
                </a:schemeClr>
              </a:buClr>
            </a:pPr>
            <a:r>
              <a:rPr lang="es-ES" sz="2800">
                <a:solidFill>
                  <a:srgbClr val="000000"/>
                </a:solidFill>
                <a:cs typeface="Calibri"/>
              </a:rPr>
              <a:t>El algoritmo de evaluación impreso para usar como referencia </a:t>
            </a:r>
          </a:p>
          <a:p>
            <a:pPr marL="742315" lvl="1" indent="-285115">
              <a:buClr>
                <a:schemeClr val="accent2">
                  <a:lumMod val="60000"/>
                  <a:lumOff val="40000"/>
                </a:schemeClr>
              </a:buClr>
            </a:pPr>
            <a:r>
              <a:rPr lang="es-ES" sz="2800">
                <a:solidFill>
                  <a:srgbClr val="000000"/>
                </a:solidFill>
                <a:cs typeface="Calibri"/>
              </a:rPr>
              <a:t>El registro de pacientes</a:t>
            </a:r>
          </a:p>
          <a:p>
            <a:pPr marL="742315" lvl="1" indent="-285115">
              <a:buClr>
                <a:schemeClr val="accent2">
                  <a:lumMod val="60000"/>
                  <a:lumOff val="40000"/>
                </a:schemeClr>
              </a:buClr>
            </a:pPr>
            <a:r>
              <a:rPr lang="es-ES" sz="2800">
                <a:solidFill>
                  <a:srgbClr val="000000"/>
                </a:solidFill>
                <a:cs typeface="Calibri"/>
              </a:rPr>
              <a:t>Un termómetro infrarrojo (sin contacto)</a:t>
            </a:r>
          </a:p>
          <a:p>
            <a:pPr marL="742315" lvl="1" indent="-285115">
              <a:buClr>
                <a:schemeClr val="accent2">
                  <a:lumMod val="60000"/>
                  <a:lumOff val="40000"/>
                </a:schemeClr>
              </a:buClr>
            </a:pPr>
            <a:r>
              <a:rPr lang="es-ES" sz="2800">
                <a:solidFill>
                  <a:srgbClr val="000000"/>
                </a:solidFill>
                <a:cs typeface="Calibri"/>
              </a:rPr>
              <a:t>Pilas para el termómetro/un termómetro de reserva</a:t>
            </a:r>
          </a:p>
          <a:p>
            <a:pPr marL="742315" lvl="1" indent="-285115">
              <a:buClr>
                <a:schemeClr val="accent2">
                  <a:lumMod val="60000"/>
                  <a:lumOff val="40000"/>
                </a:schemeClr>
              </a:buClr>
            </a:pPr>
            <a:r>
              <a:rPr lang="es-ES" sz="2800">
                <a:solidFill>
                  <a:srgbClr val="000000"/>
                </a:solidFill>
                <a:cs typeface="Calibri"/>
              </a:rPr>
              <a:t>EPP si no se puede mantener la distancia</a:t>
            </a:r>
          </a:p>
          <a:p>
            <a:pPr marL="342265" lvl="2" indent="-342265">
              <a:buClr>
                <a:srgbClr val="005DAA"/>
              </a:buClr>
              <a:buFont typeface="Wingdings" panose="05000000000000000000" pitchFamily="2" charset="2"/>
              <a:buChar char="§"/>
            </a:pPr>
            <a:endParaRPr lang="en-US" altLang="fr-FR">
              <a:solidFill>
                <a:schemeClr val="accent4">
                  <a:lumMod val="50000"/>
                </a:schemeClr>
              </a:solidFill>
              <a:cs typeface="Calibri" panose="020F0502020204030204" pitchFamily="34" charset="0"/>
            </a:endParaRPr>
          </a:p>
          <a:p>
            <a:pPr marL="856615" lvl="2" indent="-457200">
              <a:buClr>
                <a:srgbClr val="005DAA"/>
              </a:buClr>
              <a:buFont typeface="+mj-lt"/>
              <a:buAutoNum type="arabicPeriod"/>
            </a:pPr>
            <a:endParaRPr lang="en-US" altLang="fr-FR">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36056451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7887"/>
          </a:xfrm>
        </p:spPr>
        <p:txBody>
          <a:bodyPr>
            <a:normAutofit/>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Chequeo de conocimientos</a:t>
            </a:r>
          </a:p>
        </p:txBody>
      </p:sp>
      <p:sp>
        <p:nvSpPr>
          <p:cNvPr id="5" name="Text Placeholder 2">
            <a:extLst>
              <a:ext uri="{FF2B5EF4-FFF2-40B4-BE49-F238E27FC236}">
                <a16:creationId xmlns:a16="http://schemas.microsoft.com/office/drawing/2014/main" id="{FD95525F-4DB7-4F52-A03A-9250A38B5870}"/>
              </a:ext>
            </a:extLst>
          </p:cNvPr>
          <p:cNvSpPr>
            <a:spLocks noGrp="1"/>
          </p:cNvSpPr>
          <p:nvPr>
            <p:ph type="body" sz="quarter" idx="10"/>
          </p:nvPr>
        </p:nvSpPr>
        <p:spPr>
          <a:xfrm>
            <a:off x="609600" y="962526"/>
            <a:ext cx="10972800" cy="4176467"/>
          </a:xfrm>
        </p:spPr>
        <p:txBody>
          <a:bodyPr>
            <a:noAutofit/>
          </a:bodyPr>
          <a:lstStyle/>
          <a:p>
            <a:pPr marL="0" indent="0">
              <a:buNone/>
            </a:pPr>
            <a:r>
              <a:rPr lang="es-ES" sz="2800">
                <a:solidFill>
                  <a:srgbClr val="000000"/>
                </a:solidFill>
              </a:rPr>
              <a:t>Imaginen que ven a su compañero de trabajo evaluando a alguien que ingresa a su centro así. ¿Qué sugerencias le darían para ayudarlo a evaluar de forma más segura?</a:t>
            </a:r>
          </a:p>
        </p:txBody>
      </p:sp>
      <p:pic>
        <p:nvPicPr>
          <p:cNvPr id="4" name="Picture 4" descr="Imagen de un trabajador de la salud con cobertura para el pelo, bata y mascarilla usando un termómetro sin contacto para tomarle la temperatura a una persona parada frente a él. Las personas están separadas por un escritorio.">
            <a:extLst>
              <a:ext uri="{FF2B5EF4-FFF2-40B4-BE49-F238E27FC236}">
                <a16:creationId xmlns:a16="http://schemas.microsoft.com/office/drawing/2014/main" id="{2E6823CE-7E05-4AE6-BE05-C77F1E148281}"/>
              </a:ext>
            </a:extLst>
          </p:cNvPr>
          <p:cNvPicPr>
            <a:picLocks noChangeAspect="1"/>
          </p:cNvPicPr>
          <p:nvPr/>
        </p:nvPicPr>
        <p:blipFill>
          <a:blip r:embed="rId3"/>
          <a:stretch>
            <a:fillRect/>
          </a:stretch>
        </p:blipFill>
        <p:spPr>
          <a:xfrm>
            <a:off x="3148652" y="2327436"/>
            <a:ext cx="5894696" cy="4125459"/>
          </a:xfrm>
          <a:prstGeom prst="rect">
            <a:avLst/>
          </a:prstGeom>
        </p:spPr>
      </p:pic>
    </p:spTree>
    <p:extLst>
      <p:ext uri="{BB962C8B-B14F-4D97-AF65-F5344CB8AC3E}">
        <p14:creationId xmlns:p14="http://schemas.microsoft.com/office/powerpoint/2010/main" val="2529529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pPr>
              <a:lnSpc>
                <a:spcPct val="100000"/>
              </a:lnSpc>
            </a:pPr>
            <a:r>
              <a:rPr lang="es-ES" sz="4000">
                <a:solidFill>
                  <a:schemeClr val="accent5">
                    <a:lumMod val="75000"/>
                  </a:schemeClr>
                </a:solidFill>
                <a:latin typeface="Calibri Light" panose="020F0302020204030204" pitchFamily="34" charset="0"/>
                <a:cs typeface="Calibri Light" panose="020F0302020204030204" pitchFamily="34" charset="0"/>
              </a:rPr>
              <a:t>Comentarios: evaluación</a:t>
            </a:r>
          </a:p>
        </p:txBody>
      </p:sp>
      <p:sp>
        <p:nvSpPr>
          <p:cNvPr id="3" name="Text Placeholder 2"/>
          <p:cNvSpPr>
            <a:spLocks noGrp="1"/>
          </p:cNvSpPr>
          <p:nvPr>
            <p:ph type="body" sz="quarter" idx="10"/>
          </p:nvPr>
        </p:nvSpPr>
        <p:spPr>
          <a:xfrm>
            <a:off x="588944" y="1535527"/>
            <a:ext cx="6392779" cy="4176467"/>
          </a:xfrm>
        </p:spPr>
        <p:txBody>
          <a:bodyPr vert="horz" lIns="91440" tIns="45720" rIns="91440" bIns="45720" rtlCol="0" anchor="t">
            <a:noAutofit/>
          </a:bodyPr>
          <a:lstStyle/>
          <a:p>
            <a:pPr marL="342265" indent="-342265"/>
            <a:r>
              <a:rPr lang="es-ES" sz="2400">
                <a:solidFill>
                  <a:srgbClr val="000000"/>
                </a:solidFill>
                <a:latin typeface="Calibri"/>
                <a:cs typeface="Calibri"/>
              </a:rPr>
              <a:t>Debe usarse EPP con base en la evaluación de riesgos.</a:t>
            </a:r>
          </a:p>
          <a:p>
            <a:pPr marL="342265" indent="-342265"/>
            <a:r>
              <a:rPr lang="es-ES" sz="2400">
                <a:solidFill>
                  <a:srgbClr val="000000"/>
                </a:solidFill>
                <a:latin typeface="Calibri"/>
                <a:cs typeface="Calibri"/>
              </a:rPr>
              <a:t>Mantener una distancia de al menos 1 metro o colocar una barrera, como plexiglás.</a:t>
            </a:r>
          </a:p>
          <a:p>
            <a:pPr marL="342265" indent="-342265"/>
            <a:r>
              <a:rPr lang="es-ES" sz="2400">
                <a:solidFill>
                  <a:srgbClr val="000000"/>
                </a:solidFill>
                <a:latin typeface="Calibri"/>
                <a:cs typeface="Calibri"/>
              </a:rPr>
              <a:t>Evitar estar cara a cara. </a:t>
            </a:r>
          </a:p>
          <a:p>
            <a:pPr marL="342265" indent="-342265"/>
            <a:r>
              <a:rPr lang="es-ES" sz="2400">
                <a:solidFill>
                  <a:srgbClr val="000000"/>
                </a:solidFill>
                <a:latin typeface="Calibri"/>
                <a:cs typeface="Calibri"/>
              </a:rPr>
              <a:t>Apuntar el termómetro más cerca de la sien de la persona (según las instrucciones del termómetro).</a:t>
            </a:r>
          </a:p>
        </p:txBody>
      </p:sp>
      <p:pic>
        <p:nvPicPr>
          <p:cNvPr id="4" name="Picture 4" descr="Copia de una imagen de una diapositiva anterior. Imagen de un trabajador de la salud con cobertura para el pelo, bata y mascarilla usando un termómetro sin contacto para tomarle la temperatura a una persona parada frente a él. Las personas están separadas por un escritorio.">
            <a:extLst>
              <a:ext uri="{FF2B5EF4-FFF2-40B4-BE49-F238E27FC236}">
                <a16:creationId xmlns:a16="http://schemas.microsoft.com/office/drawing/2014/main" id="{75A4C749-BA29-4C68-8B2F-6B2133B3A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7678" y="1174614"/>
            <a:ext cx="4463111" cy="3132691"/>
          </a:xfrm>
          <a:prstGeom prst="rect">
            <a:avLst/>
          </a:prstGeom>
        </p:spPr>
      </p:pic>
      <p:pic>
        <p:nvPicPr>
          <p:cNvPr id="7" name="Picture 6" descr="Imagen que muestra dos sillas una directamente frente a la otra, pero separadas por una mesa. Al lado de la imagen está la palabra NO con una X roja.">
            <a:extLst>
              <a:ext uri="{FF2B5EF4-FFF2-40B4-BE49-F238E27FC236}">
                <a16:creationId xmlns:a16="http://schemas.microsoft.com/office/drawing/2014/main" id="{45F3EE0F-C64D-73B1-F584-482820C50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708" y="4633342"/>
            <a:ext cx="1912628" cy="1912628"/>
          </a:xfrm>
          <a:prstGeom prst="rect">
            <a:avLst/>
          </a:prstGeom>
          <a:ln>
            <a:solidFill>
              <a:schemeClr val="accent1"/>
            </a:solidFill>
          </a:ln>
        </p:spPr>
      </p:pic>
      <p:sp>
        <p:nvSpPr>
          <p:cNvPr id="10" name="TextBox 9">
            <a:extLst>
              <a:ext uri="{FF2B5EF4-FFF2-40B4-BE49-F238E27FC236}">
                <a16:creationId xmlns:a16="http://schemas.microsoft.com/office/drawing/2014/main" id="{27CBEC87-A45E-F8E9-0922-AD3E1F4CE4A2}"/>
              </a:ext>
            </a:extLst>
          </p:cNvPr>
          <p:cNvSpPr txBox="1"/>
          <p:nvPr/>
        </p:nvSpPr>
        <p:spPr>
          <a:xfrm>
            <a:off x="5658593" y="5091218"/>
            <a:ext cx="3616036" cy="1477328"/>
          </a:xfrm>
          <a:prstGeom prst="rect">
            <a:avLst/>
          </a:prstGeom>
          <a:noFill/>
          <a:ln>
            <a:solidFill>
              <a:srgbClr val="000000"/>
            </a:solidFill>
          </a:ln>
        </p:spPr>
        <p:txBody>
          <a:bodyPr wrap="square" rtlCol="0">
            <a:spAutoFit/>
          </a:bodyPr>
          <a:lstStyle/>
          <a:p>
            <a:r>
              <a:rPr lang="es-ES" sz="1800">
                <a:solidFill>
                  <a:srgbClr val="000000"/>
                </a:solidFill>
                <a:effectLst/>
                <a:latin typeface="Calibri" panose="020F0502020204030204" pitchFamily="34" charset="0"/>
                <a:ea typeface="Calibri" panose="020F0502020204030204" pitchFamily="34" charset="0"/>
              </a:rPr>
              <a:t>Colocar las sillas en ángulo para evitar que las personas estén cara a cara. Mantener una mesa entre las sillas ayuda a mantener la distancia adecuada. </a:t>
            </a:r>
            <a:endParaRPr lang="en-US">
              <a:solidFill>
                <a:srgbClr val="000000"/>
              </a:solidFill>
              <a:highlight>
                <a:srgbClr val="FFFF00"/>
              </a:highlight>
              <a:latin typeface="Calibri" panose="020F0502020204030204" pitchFamily="34" charset="0"/>
            </a:endParaRPr>
          </a:p>
        </p:txBody>
      </p:sp>
      <p:pic>
        <p:nvPicPr>
          <p:cNvPr id="9" name="Picture 8" descr="Imagen que muestra dos sillas enfrentadas de forma diagonal, una en cada lado opuesto de una mesa. Al lado de la imagen está la palabra SÍ con una marca de verificación verde.">
            <a:extLst>
              <a:ext uri="{FF2B5EF4-FFF2-40B4-BE49-F238E27FC236}">
                <a16:creationId xmlns:a16="http://schemas.microsoft.com/office/drawing/2014/main" id="{52A78766-56F2-3442-44F4-42486AF9DA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5144" y="4633342"/>
            <a:ext cx="1779739" cy="1912628"/>
          </a:xfrm>
          <a:prstGeom prst="rect">
            <a:avLst/>
          </a:prstGeom>
          <a:ln>
            <a:solidFill>
              <a:schemeClr val="accent1"/>
            </a:solidFill>
          </a:ln>
        </p:spPr>
      </p:pic>
    </p:spTree>
    <p:extLst>
      <p:ext uri="{BB962C8B-B14F-4D97-AF65-F5344CB8AC3E}">
        <p14:creationId xmlns:p14="http://schemas.microsoft.com/office/powerpoint/2010/main" val="24473506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type="body" sz="quarter" idx="10"/>
          </p:nvPr>
        </p:nvSpPr>
        <p:spPr/>
        <p:txBody>
          <a:bodyPr/>
          <a:lstStyle/>
          <a:p>
            <a:pPr marL="0" indent="0">
              <a:spcBef>
                <a:spcPts val="1800"/>
              </a:spcBef>
              <a:buClrTx/>
              <a:buNone/>
            </a:pPr>
            <a:r>
              <a:rPr lang="es-ES" sz="3200">
                <a:solidFill>
                  <a:srgbClr val="000000"/>
                </a:solidFill>
                <a:latin typeface="Calibri"/>
                <a:cs typeface="Calibri"/>
              </a:rPr>
              <a:t>Después de esta presentación, los participantes podrán:</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Nombrar las 3 estrategias clave para prevenir la introducción de la EVM a los centros médicos.</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Explicar por qué es importante hacer una evaluación para identificar la EVM.</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Describir las mejores prácticas para hacer una evaluación para identificar la EVM.</a:t>
            </a: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7AD003-C035-9CA7-D40C-7DD31700D2BB}"/>
              </a:ext>
            </a:extLst>
          </p:cNvPr>
          <p:cNvSpPr txBox="1">
            <a:spLocks noGrp="1"/>
          </p:cNvSpPr>
          <p:nvPr>
            <p:ph type="title" idx="4294967295"/>
          </p:nvPr>
        </p:nvSpPr>
        <p:spPr>
          <a:xfrm>
            <a:off x="780803" y="677261"/>
            <a:ext cx="609797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000" b="1" i="0" u="none" strike="noStrike" kern="1200" cap="none" spc="0" normalizeH="0" baseline="0" noProof="0">
                <a:ln>
                  <a:noFill/>
                </a:ln>
                <a:solidFill>
                  <a:schemeClr val="bg2"/>
                </a:solidFill>
                <a:effectLst/>
                <a:uLnTx/>
                <a:uFillTx/>
                <a:latin typeface="Calibri Light" panose="020F0302020204030204" pitchFamily="34" charset="0"/>
                <a:ea typeface="+mn-ea"/>
                <a:cs typeface="Calibri Light" panose="020F0302020204030204" pitchFamily="34" charset="0"/>
              </a:rPr>
              <a:t>Reflexión</a:t>
            </a:r>
          </a:p>
        </p:txBody>
      </p:sp>
      <p:sp>
        <p:nvSpPr>
          <p:cNvPr id="9" name="TextBox 8">
            <a:extLst>
              <a:ext uri="{FF2B5EF4-FFF2-40B4-BE49-F238E27FC236}">
                <a16:creationId xmlns:a16="http://schemas.microsoft.com/office/drawing/2014/main" id="{74AA880F-7D48-F4D8-5624-AB83251FF42D}"/>
              </a:ext>
            </a:extLst>
          </p:cNvPr>
          <p:cNvSpPr txBox="1"/>
          <p:nvPr/>
        </p:nvSpPr>
        <p:spPr>
          <a:xfrm>
            <a:off x="780803" y="1659285"/>
            <a:ext cx="9301348" cy="3539430"/>
          </a:xfrm>
          <a:prstGeom prst="rect">
            <a:avLst/>
          </a:prstGeom>
          <a:noFill/>
        </p:spPr>
        <p:txBody>
          <a:bodyPr wrap="square">
            <a:spAutoFit/>
          </a:bodyPr>
          <a:lstStyle/>
          <a:p>
            <a:r>
              <a:rPr lang="es-ES" sz="2800">
                <a:solidFill>
                  <a:schemeClr val="bg2"/>
                </a:solidFill>
              </a:rPr>
              <a:t>¿De qué forma es el proceso de evaluación para identificar la EVM similar o distinto a otros procesos de evaluación que han seguido en el pasado?</a:t>
            </a:r>
          </a:p>
          <a:p>
            <a:endParaRPr lang="en-US" sz="2800">
              <a:solidFill>
                <a:schemeClr val="bg2"/>
              </a:solidFill>
            </a:endParaRPr>
          </a:p>
          <a:p>
            <a:r>
              <a:rPr lang="es-ES" sz="2800">
                <a:solidFill>
                  <a:schemeClr val="bg2"/>
                </a:solidFill>
              </a:rPr>
              <a:t>¿Qué dificultades han encontrado en el pasado con las evaluaciones? Si nunca antes habían tenido que participar en una evaluación, ¿qué dificultades se imaginan que podrían tener?</a:t>
            </a:r>
          </a:p>
        </p:txBody>
      </p:sp>
    </p:spTree>
    <p:extLst>
      <p:ext uri="{BB962C8B-B14F-4D97-AF65-F5344CB8AC3E}">
        <p14:creationId xmlns:p14="http://schemas.microsoft.com/office/powerpoint/2010/main" val="164774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2" name="Content Placeholder 2">
            <a:extLst>
              <a:ext uri="{FF2B5EF4-FFF2-40B4-BE49-F238E27FC236}">
                <a16:creationId xmlns:a16="http://schemas.microsoft.com/office/drawing/2014/main" id="{786CB100-66E5-1C81-019F-78C3ADBD91DB}"/>
              </a:ext>
            </a:extLst>
          </p:cNvPr>
          <p:cNvSpPr>
            <a:spLocks noGrp="1"/>
          </p:cNvSpPr>
          <p:nvPr>
            <p:ph sz="quarter" idx="11"/>
          </p:nvPr>
        </p:nvSpPr>
        <p:spPr>
          <a:xfrm>
            <a:off x="609600" y="1824038"/>
            <a:ext cx="10972800" cy="4176712"/>
          </a:xfrm>
        </p:spPr>
        <p:txBody>
          <a:bodyPr>
            <a:normAutofit/>
          </a:bodyPr>
          <a:lstStyle/>
          <a:p>
            <a:pPr marL="0" indent="0" algn="ctr">
              <a:buNone/>
            </a:pPr>
            <a:r>
              <a:rPr lang="es-ES" sz="3200"/>
              <a:t>Para protegerse a ustedes, sus pacientes y sus seres queridos...</a:t>
            </a:r>
          </a:p>
          <a:p>
            <a:pPr marL="0" indent="0" algn="ctr">
              <a:buNone/>
            </a:pPr>
            <a:r>
              <a:rPr lang="es-ES" sz="3200">
                <a:solidFill>
                  <a:schemeClr val="accent5">
                    <a:lumMod val="75000"/>
                  </a:schemeClr>
                </a:solidFill>
              </a:rPr>
              <a:t>Identificar</a:t>
            </a:r>
          </a:p>
          <a:p>
            <a:pPr marL="0" indent="0" algn="ctr">
              <a:buNone/>
            </a:pPr>
            <a:r>
              <a:rPr lang="es-ES" sz="3200">
                <a:solidFill>
                  <a:schemeClr val="accent5">
                    <a:lumMod val="75000"/>
                  </a:schemeClr>
                </a:solidFill>
              </a:rPr>
              <a:t>Aislar</a:t>
            </a:r>
          </a:p>
          <a:p>
            <a:pPr marL="0" indent="0" algn="ctr">
              <a:buNone/>
            </a:pPr>
            <a:r>
              <a:rPr lang="es-ES" sz="3200">
                <a:solidFill>
                  <a:schemeClr val="accent5">
                    <a:lumMod val="75000"/>
                  </a:schemeClr>
                </a:solidFill>
              </a:rPr>
              <a:t>Notificar</a:t>
            </a:r>
          </a:p>
        </p:txBody>
      </p:sp>
    </p:spTree>
    <p:extLst>
      <p:ext uri="{BB962C8B-B14F-4D97-AF65-F5344CB8AC3E}">
        <p14:creationId xmlns:p14="http://schemas.microsoft.com/office/powerpoint/2010/main" val="123534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4BD9-4C21-1DD3-4791-8D416748139D}"/>
              </a:ext>
            </a:extLst>
          </p:cNvPr>
          <p:cNvSpPr>
            <a:spLocks noGrp="1"/>
          </p:cNvSpPr>
          <p:nvPr>
            <p:ph type="title" idx="4294967295"/>
          </p:nvPr>
        </p:nvSpPr>
        <p:spPr>
          <a:xfrm>
            <a:off x="446314" y="1640733"/>
            <a:ext cx="10515600" cy="1325563"/>
          </a:xfrm>
          <a:prstGeom prst="rect">
            <a:avLst/>
          </a:prstGeom>
        </p:spPr>
        <p:txBody>
          <a:bodyPr/>
          <a:lstStyle/>
          <a:p>
            <a:r>
              <a:rPr lang="en-US" sz="4000" b="1">
                <a:solidFill>
                  <a:schemeClr val="accent5">
                    <a:lumMod val="75000"/>
                  </a:schemeClr>
                </a:solidFill>
                <a:latin typeface="Calibri Light" panose="020F0302020204030204" pitchFamily="34" charset="0"/>
                <a:cs typeface="Calibri Light" panose="020F0302020204030204" pitchFamily="34" charset="0"/>
              </a:rPr>
              <a:t>¡Gracias!</a:t>
            </a:r>
            <a:endParaRPr lang="en-US" sz="40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1D0D778-32AD-E7CA-3A35-BEAEDBBEBFBB}"/>
              </a:ext>
            </a:extLst>
          </p:cNvPr>
          <p:cNvSpPr txBox="1">
            <a:spLocks noGrp="1"/>
          </p:cNvSpPr>
          <p:nvPr>
            <p:ph type="title" idx="4294967295"/>
          </p:nvPr>
        </p:nvSpPr>
        <p:spPr>
          <a:xfrm>
            <a:off x="566058" y="781426"/>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Hablar sobre lo siguiente:</a:t>
            </a:r>
          </a:p>
        </p:txBody>
      </p:sp>
      <p:sp>
        <p:nvSpPr>
          <p:cNvPr id="7" name="TextBox 6">
            <a:extLst>
              <a:ext uri="{FF2B5EF4-FFF2-40B4-BE49-F238E27FC236}">
                <a16:creationId xmlns:a16="http://schemas.microsoft.com/office/drawing/2014/main" id="{C83EA204-6CC4-8117-A102-9C600ED89AE0}"/>
              </a:ext>
            </a:extLst>
          </p:cNvPr>
          <p:cNvSpPr txBox="1"/>
          <p:nvPr/>
        </p:nvSpPr>
        <p:spPr>
          <a:xfrm>
            <a:off x="566058" y="1939950"/>
            <a:ext cx="10466615" cy="3170099"/>
          </a:xfrm>
          <a:prstGeom prst="rect">
            <a:avLst/>
          </a:prstGeom>
          <a:noFill/>
        </p:spPr>
        <p:txBody>
          <a:bodyPr wrap="square">
            <a:spAutoFit/>
          </a:bodyPr>
          <a:lstStyle/>
          <a:p>
            <a:r>
              <a:rPr lang="es-ES" sz="4000">
                <a:solidFill>
                  <a:schemeClr val="bg2"/>
                </a:solidFill>
                <a:latin typeface="Calibri"/>
                <a:cs typeface="Calibri"/>
              </a:rPr>
              <a:t>¿Por qué es importante identificar a las personas que podrían tener la EVM antes de que ingresen a su centro de atención médica?</a:t>
            </a:r>
          </a:p>
          <a:p>
            <a:br>
              <a:rPr lang="es-ES" sz="4000">
                <a:solidFill>
                  <a:schemeClr val="bg1"/>
                </a:solidFill>
                <a:latin typeface="Calibri"/>
                <a:cs typeface="Calibri"/>
              </a:rPr>
            </a:br>
            <a:r>
              <a:rPr lang="es-ES" sz="4000">
                <a:solidFill>
                  <a:schemeClr val="bg1"/>
                </a:solidFill>
                <a:latin typeface="Calibri"/>
                <a:cs typeface="Calibri"/>
              </a:rPr>
              <a:t> </a:t>
            </a:r>
          </a:p>
        </p:txBody>
      </p:sp>
    </p:spTree>
    <p:extLst>
      <p:ext uri="{BB962C8B-B14F-4D97-AF65-F5344CB8AC3E}">
        <p14:creationId xmlns:p14="http://schemas.microsoft.com/office/powerpoint/2010/main" val="404948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22" y="819236"/>
            <a:ext cx="10956140" cy="1143000"/>
          </a:xfrm>
        </p:spPr>
        <p:txBody>
          <a:bodyPr>
            <a:noAutofit/>
          </a:bodyPr>
          <a:lstStyle/>
          <a:p>
            <a:pPr>
              <a:lnSpc>
                <a:spcPct val="100000"/>
              </a:lnSpc>
            </a:pPr>
            <a:r>
              <a:rPr lang="es-ES">
                <a:solidFill>
                  <a:schemeClr val="accent5">
                    <a:lumMod val="75000"/>
                  </a:schemeClr>
                </a:solidFill>
                <a:latin typeface="Calibri Light" panose="020F0302020204030204" pitchFamily="34" charset="0"/>
                <a:cs typeface="Calibri Light" panose="020F0302020204030204" pitchFamily="34" charset="0"/>
              </a:rPr>
              <a:t>Estrategias clave para prevenir la introducción de la </a:t>
            </a:r>
            <a:r>
              <a:rPr lang="es-ES">
                <a:solidFill>
                  <a:schemeClr val="tx1">
                    <a:lumMod val="75000"/>
                  </a:schemeClr>
                </a:solidFill>
                <a:latin typeface="Calibri Light" panose="020F0302020204030204" pitchFamily="34" charset="0"/>
                <a:cs typeface="Calibri Light" panose="020F0302020204030204" pitchFamily="34" charset="0"/>
              </a:rPr>
              <a:t>EVM </a:t>
            </a:r>
            <a:r>
              <a:rPr lang="es-ES">
                <a:solidFill>
                  <a:schemeClr val="accent5">
                    <a:lumMod val="75000"/>
                  </a:schemeClr>
                </a:solidFill>
                <a:latin typeface="Calibri Light" panose="020F0302020204030204" pitchFamily="34" charset="0"/>
                <a:cs typeface="Calibri Light" panose="020F0302020204030204" pitchFamily="34" charset="0"/>
              </a:rPr>
              <a:t>a los centros médicos:</a:t>
            </a:r>
          </a:p>
        </p:txBody>
      </p:sp>
      <p:sp>
        <p:nvSpPr>
          <p:cNvPr id="3" name="Text Placeholder 2"/>
          <p:cNvSpPr>
            <a:spLocks noGrp="1"/>
          </p:cNvSpPr>
          <p:nvPr>
            <p:ph type="body" sz="quarter" idx="10"/>
          </p:nvPr>
        </p:nvSpPr>
        <p:spPr>
          <a:xfrm>
            <a:off x="638741" y="2345631"/>
            <a:ext cx="7716253" cy="4176467"/>
          </a:xfrm>
        </p:spPr>
        <p:txBody>
          <a:bodyPr>
            <a:normAutofit/>
          </a:bodyPr>
          <a:lstStyle/>
          <a:p>
            <a:pPr>
              <a:spcBef>
                <a:spcPct val="30000"/>
              </a:spcBef>
              <a:spcAft>
                <a:spcPts val="600"/>
              </a:spcAft>
              <a:buClr>
                <a:schemeClr val="accent2">
                  <a:lumMod val="60000"/>
                  <a:lumOff val="40000"/>
                </a:schemeClr>
              </a:buClr>
              <a:buFont typeface="Arial" panose="020B0604020202020204" pitchFamily="34" charset="0"/>
              <a:buChar char="•"/>
            </a:pPr>
            <a:r>
              <a:rPr lang="es-ES" sz="4000">
                <a:solidFill>
                  <a:srgbClr val="000000"/>
                </a:solidFill>
                <a:latin typeface="Calibri"/>
                <a:cs typeface="Calibri"/>
              </a:rPr>
              <a:t>Identificar</a:t>
            </a:r>
          </a:p>
          <a:p>
            <a:pPr>
              <a:spcAft>
                <a:spcPts val="600"/>
              </a:spcAft>
              <a:buClr>
                <a:schemeClr val="accent2">
                  <a:lumMod val="60000"/>
                  <a:lumOff val="40000"/>
                </a:schemeClr>
              </a:buClr>
              <a:buFont typeface="Arial" panose="020B0604020202020204" pitchFamily="34" charset="0"/>
              <a:buChar char="•"/>
            </a:pPr>
            <a:r>
              <a:rPr lang="es-ES" sz="4000">
                <a:solidFill>
                  <a:srgbClr val="000000"/>
                </a:solidFill>
                <a:latin typeface="Calibri"/>
                <a:cs typeface="Calibri"/>
              </a:rPr>
              <a:t>Aislar</a:t>
            </a:r>
          </a:p>
          <a:p>
            <a:pPr>
              <a:spcAft>
                <a:spcPts val="600"/>
              </a:spcAft>
              <a:buClr>
                <a:schemeClr val="accent2">
                  <a:lumMod val="60000"/>
                  <a:lumOff val="40000"/>
                </a:schemeClr>
              </a:buClr>
              <a:buFont typeface="Arial" panose="020B0604020202020204" pitchFamily="34" charset="0"/>
              <a:buChar char="•"/>
            </a:pPr>
            <a:r>
              <a:rPr lang="es-ES" sz="4000">
                <a:solidFill>
                  <a:srgbClr val="000000"/>
                </a:solidFill>
                <a:latin typeface="Calibri"/>
                <a:cs typeface="Calibri"/>
              </a:rPr>
              <a:t>Notificar</a:t>
            </a:r>
          </a:p>
        </p:txBody>
      </p:sp>
    </p:spTree>
    <p:extLst>
      <p:ext uri="{BB962C8B-B14F-4D97-AF65-F5344CB8AC3E}">
        <p14:creationId xmlns:p14="http://schemas.microsoft.com/office/powerpoint/2010/main" val="21228314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523876" y="274639"/>
            <a:ext cx="10972800" cy="981739"/>
          </a:xfrm>
        </p:spPr>
        <p:txBody>
          <a:bodyPr vert="horz" lIns="91440" tIns="45720" rIns="91440" bIns="45720" rtlCol="0" anchor="b" anchorCtr="0">
            <a:normAutofit/>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Identificar</a:t>
            </a:r>
          </a:p>
        </p:txBody>
      </p:sp>
      <p:sp>
        <p:nvSpPr>
          <p:cNvPr id="4" name="TextBox 3">
            <a:extLst>
              <a:ext uri="{FF2B5EF4-FFF2-40B4-BE49-F238E27FC236}">
                <a16:creationId xmlns:a16="http://schemas.microsoft.com/office/drawing/2014/main" id="{91004A16-2597-4BB3-98B6-AE2CEA57BA82}"/>
              </a:ext>
            </a:extLst>
          </p:cNvPr>
          <p:cNvSpPr txBox="1"/>
          <p:nvPr/>
        </p:nvSpPr>
        <p:spPr>
          <a:xfrm>
            <a:off x="523876" y="1531032"/>
            <a:ext cx="10656742" cy="4524315"/>
          </a:xfrm>
          <a:prstGeom prst="rect">
            <a:avLst/>
          </a:prstGeom>
          <a:noFill/>
        </p:spPr>
        <p:txBody>
          <a:bodyPr wrap="square" rtlCol="0">
            <a:spAutoFit/>
          </a:bodyPr>
          <a:lstStyle/>
          <a:p>
            <a:r>
              <a:rPr lang="es-ES" sz="3200" b="1" u="sng">
                <a:solidFill>
                  <a:schemeClr val="accent5">
                    <a:lumMod val="75000"/>
                  </a:schemeClr>
                </a:solidFill>
              </a:rPr>
              <a:t>La evaluación</a:t>
            </a:r>
            <a:r>
              <a:rPr lang="es-ES" sz="3200" b="1">
                <a:solidFill>
                  <a:schemeClr val="accent5">
                    <a:lumMod val="75000"/>
                  </a:schemeClr>
                </a:solidFill>
              </a:rPr>
              <a:t> </a:t>
            </a:r>
            <a:r>
              <a:rPr lang="es-ES" sz="3200">
                <a:solidFill>
                  <a:srgbClr val="000000"/>
                </a:solidFill>
                <a:latin typeface="Calibri"/>
                <a:cs typeface="Calibri"/>
              </a:rPr>
              <a:t>es el proceso de identificar a pacientes que podrían ser infecciosos de modo que puedan aislarse de forma oportuna, y remitirlos para que se les hagan pruebas y reciban atención médica en un centro que tenga esa finalidad.</a:t>
            </a:r>
          </a:p>
          <a:p>
            <a:endParaRPr lang="en-US" sz="3200">
              <a:solidFill>
                <a:srgbClr val="000000"/>
              </a:solidFill>
              <a:latin typeface="Calibri"/>
              <a:cs typeface="Calibri"/>
            </a:endParaRPr>
          </a:p>
          <a:p>
            <a:r>
              <a:rPr lang="es-ES" sz="3200">
                <a:solidFill>
                  <a:srgbClr val="000000"/>
                </a:solidFill>
                <a:latin typeface="Calibri"/>
                <a:cs typeface="Calibri"/>
              </a:rPr>
              <a:t>La evaluación debería ocurrir en el punto de entrada antes de ingresar a un centro de atención médica.</a:t>
            </a:r>
          </a:p>
          <a:p>
            <a:endParaRPr lang="en-US" sz="3200">
              <a:solidFill>
                <a:schemeClr val="tx1"/>
              </a:solidFill>
              <a:latin typeface="Calibri"/>
              <a:cs typeface="Calibri"/>
            </a:endParaRPr>
          </a:p>
          <a:p>
            <a:endParaRPr lang="en-US" sz="3200" b="1">
              <a:solidFill>
                <a:schemeClr val="accent1"/>
              </a:solidFill>
            </a:endParaRPr>
          </a:p>
        </p:txBody>
      </p:sp>
    </p:spTree>
    <p:extLst>
      <p:ext uri="{BB962C8B-B14F-4D97-AF65-F5344CB8AC3E}">
        <p14:creationId xmlns:p14="http://schemas.microsoft.com/office/powerpoint/2010/main" val="29739644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7FC-4D81-4F15-BEA4-8EE7945C4333}"/>
              </a:ext>
            </a:extLst>
          </p:cNvPr>
          <p:cNvSpPr>
            <a:spLocks noGrp="1"/>
          </p:cNvSpPr>
          <p:nvPr>
            <p:ph type="title"/>
          </p:nvPr>
        </p:nvSpPr>
        <p:spPr/>
        <p:txBody>
          <a:bodyPr vert="horz" lIns="91440" tIns="45720" rIns="91440" bIns="45720" rtlCol="0" anchor="b" anchorCtr="0">
            <a:normAutofit/>
          </a:bodyPr>
          <a:lstStyle/>
          <a:p>
            <a:pPr>
              <a:lnSpc>
                <a:spcPct val="100000"/>
              </a:lnSpc>
            </a:pPr>
            <a:r>
              <a:rPr lang="es-ES" sz="4000">
                <a:solidFill>
                  <a:schemeClr val="accent5">
                    <a:lumMod val="75000"/>
                  </a:schemeClr>
                </a:solidFill>
                <a:latin typeface="Calibri Light" panose="020F0302020204030204" pitchFamily="34" charset="0"/>
                <a:cs typeface="Calibri Light" panose="020F0302020204030204" pitchFamily="34" charset="0"/>
              </a:rPr>
              <a:t>Aislar y notificar</a:t>
            </a:r>
          </a:p>
        </p:txBody>
      </p:sp>
      <p:sp>
        <p:nvSpPr>
          <p:cNvPr id="3" name="Text Placeholder 2">
            <a:extLst>
              <a:ext uri="{FF2B5EF4-FFF2-40B4-BE49-F238E27FC236}">
                <a16:creationId xmlns:a16="http://schemas.microsoft.com/office/drawing/2014/main" id="{A40E1DA2-F5EE-49DE-937A-C345A946305C}"/>
              </a:ext>
            </a:extLst>
          </p:cNvPr>
          <p:cNvSpPr>
            <a:spLocks noGrp="1"/>
          </p:cNvSpPr>
          <p:nvPr>
            <p:ph type="body" sz="quarter" idx="10"/>
          </p:nvPr>
        </p:nvSpPr>
        <p:spPr>
          <a:xfrm>
            <a:off x="609600" y="1595684"/>
            <a:ext cx="10612582" cy="4176467"/>
          </a:xfrm>
        </p:spPr>
        <p:txBody>
          <a:bodyPr>
            <a:normAutofit fontScale="77500" lnSpcReduction="20000"/>
          </a:bodyPr>
          <a:lstStyle/>
          <a:p>
            <a:pPr marL="0" indent="0">
              <a:buNone/>
            </a:pPr>
            <a:r>
              <a:rPr lang="es-ES" sz="4000">
                <a:solidFill>
                  <a:srgbClr val="000000"/>
                </a:solidFill>
                <a:latin typeface="Calibri"/>
                <a:cs typeface="Calibri"/>
              </a:rPr>
              <a:t>Cuando se identifica a un paciente que se sospecha que tiene la EVM, se debe:</a:t>
            </a:r>
          </a:p>
          <a:p>
            <a:pPr>
              <a:buClr>
                <a:schemeClr val="accent2">
                  <a:lumMod val="60000"/>
                  <a:lumOff val="40000"/>
                </a:schemeClr>
              </a:buClr>
              <a:buFont typeface="Arial" panose="020B0604020202020204" pitchFamily="34" charset="0"/>
              <a:buChar char="•"/>
            </a:pPr>
            <a:r>
              <a:rPr lang="es-ES" sz="4000" b="1" u="sng">
                <a:solidFill>
                  <a:schemeClr val="accent5">
                    <a:lumMod val="75000"/>
                  </a:schemeClr>
                </a:solidFill>
                <a:latin typeface="Calibri"/>
                <a:cs typeface="Calibri"/>
              </a:rPr>
              <a:t>Aislar</a:t>
            </a:r>
            <a:r>
              <a:rPr lang="es-ES" sz="4000" b="1">
                <a:solidFill>
                  <a:schemeClr val="accent6">
                    <a:lumMod val="75000"/>
                    <a:lumOff val="25000"/>
                  </a:schemeClr>
                </a:solidFill>
                <a:latin typeface="Calibri"/>
                <a:cs typeface="Calibri"/>
              </a:rPr>
              <a:t> </a:t>
            </a:r>
            <a:r>
              <a:rPr lang="es-ES" sz="4000">
                <a:solidFill>
                  <a:srgbClr val="000000"/>
                </a:solidFill>
                <a:latin typeface="Calibri"/>
                <a:cs typeface="Calibri"/>
              </a:rPr>
              <a:t>al paciente de inmediato, y explicarle la situación y los próximos pasos.</a:t>
            </a:r>
          </a:p>
          <a:p>
            <a:pPr>
              <a:buClr>
                <a:schemeClr val="accent2">
                  <a:lumMod val="60000"/>
                  <a:lumOff val="40000"/>
                </a:schemeClr>
              </a:buClr>
              <a:buFont typeface="Arial" panose="020B0604020202020204" pitchFamily="34" charset="0"/>
              <a:buChar char="•"/>
            </a:pPr>
            <a:endParaRPr lang="en-US" sz="4000">
              <a:solidFill>
                <a:srgbClr val="000000"/>
              </a:solidFill>
              <a:cs typeface="Calibri" panose="020F0502020204030204" pitchFamily="34" charset="0"/>
            </a:endParaRPr>
          </a:p>
          <a:p>
            <a:pPr>
              <a:buClr>
                <a:schemeClr val="accent2">
                  <a:lumMod val="60000"/>
                  <a:lumOff val="40000"/>
                </a:schemeClr>
              </a:buClr>
              <a:buFont typeface="Arial" panose="020B0604020202020204" pitchFamily="34" charset="0"/>
              <a:buChar char="•"/>
            </a:pPr>
            <a:r>
              <a:rPr lang="es-ES" sz="4000" b="1" u="sng">
                <a:solidFill>
                  <a:schemeClr val="accent5">
                    <a:lumMod val="75000"/>
                  </a:schemeClr>
                </a:solidFill>
                <a:latin typeface="Calibri"/>
                <a:cs typeface="Calibri"/>
              </a:rPr>
              <a:t>Notificar</a:t>
            </a:r>
            <a:r>
              <a:rPr lang="es-ES" sz="4000">
                <a:solidFill>
                  <a:schemeClr val="accent1">
                    <a:lumMod val="75000"/>
                  </a:schemeClr>
                </a:solidFill>
                <a:latin typeface="Calibri"/>
                <a:cs typeface="Calibri"/>
              </a:rPr>
              <a:t> </a:t>
            </a:r>
            <a:r>
              <a:rPr lang="es-ES" sz="4000">
                <a:solidFill>
                  <a:srgbClr val="000000"/>
                </a:solidFill>
                <a:latin typeface="Calibri"/>
                <a:cs typeface="Calibri"/>
              </a:rPr>
              <a:t>al</a:t>
            </a:r>
            <a:r>
              <a:rPr lang="es-ES" sz="4000">
                <a:solidFill>
                  <a:srgbClr val="0039A6"/>
                </a:solidFill>
                <a:latin typeface="Calibri"/>
                <a:cs typeface="Calibri"/>
              </a:rPr>
              <a:t> </a:t>
            </a:r>
            <a:r>
              <a:rPr lang="es-ES" sz="4000">
                <a:solidFill>
                  <a:srgbClr val="000000"/>
                </a:solidFill>
                <a:latin typeface="Calibri"/>
                <a:cs typeface="Calibri"/>
              </a:rPr>
              <a:t>médico designado o al jefe del personal de enfermería. Esa persona</a:t>
            </a:r>
          </a:p>
          <a:p>
            <a:pPr marL="742315" lvl="1" indent="-285115">
              <a:buClr>
                <a:schemeClr val="accent2">
                  <a:lumMod val="60000"/>
                  <a:lumOff val="40000"/>
                </a:schemeClr>
              </a:buClr>
            </a:pPr>
            <a:r>
              <a:rPr lang="es-ES" sz="4000">
                <a:solidFill>
                  <a:srgbClr val="000000"/>
                </a:solidFill>
                <a:latin typeface="Calibri"/>
                <a:cs typeface="Calibri"/>
              </a:rPr>
              <a:t>verificará y garantizará que se establezcan medidas de aislamiento.</a:t>
            </a:r>
          </a:p>
          <a:p>
            <a:pPr marL="742315" lvl="1" indent="-285115">
              <a:buClr>
                <a:schemeClr val="accent2">
                  <a:lumMod val="60000"/>
                  <a:lumOff val="40000"/>
                </a:schemeClr>
              </a:buClr>
            </a:pPr>
            <a:r>
              <a:rPr lang="es-ES" sz="4000" b="1">
                <a:solidFill>
                  <a:schemeClr val="accent5">
                    <a:lumMod val="75000"/>
                  </a:schemeClr>
                </a:solidFill>
                <a:latin typeface="Calibri"/>
                <a:cs typeface="Calibri"/>
              </a:rPr>
              <a:t>comunicará la alerta</a:t>
            </a:r>
            <a:r>
              <a:rPr lang="es-ES" sz="4000">
                <a:solidFill>
                  <a:srgbClr val="0039A6"/>
                </a:solidFill>
                <a:latin typeface="Calibri"/>
                <a:cs typeface="Calibri"/>
              </a:rPr>
              <a:t> </a:t>
            </a:r>
            <a:r>
              <a:rPr lang="es-ES" sz="4000">
                <a:solidFill>
                  <a:srgbClr val="000000"/>
                </a:solidFill>
                <a:latin typeface="Calibri"/>
                <a:cs typeface="Calibri"/>
              </a:rPr>
              <a:t>al número de teléfono adecuado.</a:t>
            </a:r>
          </a:p>
          <a:p>
            <a:pPr marL="742315" lvl="1" indent="-285115"/>
            <a:endParaRPr lang="en-US" sz="2800">
              <a:solidFill>
                <a:srgbClr val="000000"/>
              </a:solidFill>
              <a:cs typeface="Calibri" panose="020F0502020204030204" pitchFamily="34" charset="0"/>
            </a:endParaRPr>
          </a:p>
          <a:p>
            <a:pPr marL="342265" indent="-342265"/>
            <a:endParaRPr lang="en-US" sz="1400">
              <a:solidFill>
                <a:schemeClr val="accent4">
                  <a:lumMod val="50000"/>
                </a:schemeClr>
              </a:solidFill>
              <a:cs typeface="Calibri" panose="020F0502020204030204" pitchFamily="34" charset="0"/>
            </a:endParaRPr>
          </a:p>
          <a:p>
            <a:pPr marL="342265" indent="-342265"/>
            <a:endParaRPr lang="en-US" sz="1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2918111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FA110AAF-6A34-74B1-F761-5C9A40887911}"/>
              </a:ext>
            </a:extLst>
          </p:cNvPr>
          <p:cNvSpPr txBox="1">
            <a:spLocks noGrp="1"/>
          </p:cNvSpPr>
          <p:nvPr>
            <p:ph type="title" idx="4294967295"/>
          </p:nvPr>
        </p:nvSpPr>
        <p:spPr>
          <a:xfrm>
            <a:off x="838200" y="218858"/>
            <a:ext cx="10515600" cy="64202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a:ln>
                  <a:noFill/>
                </a:ln>
                <a:solidFill>
                  <a:srgbClr val="000000"/>
                </a:solidFill>
                <a:effectLst/>
                <a:uLnTx/>
                <a:uFillTx/>
                <a:latin typeface="Calibri"/>
                <a:ea typeface="+mn-ea"/>
                <a:cs typeface="Calibri"/>
              </a:rPr>
              <a:t>La identificación temprana y separación de pacientes que se sospeche que tengan la EVM previene que ingrese esta enfermedad no identificada a su entorno de atención médica.</a:t>
            </a:r>
          </a:p>
          <a:p>
            <a:pPr marL="0" marR="0" lvl="0" indent="0" algn="l" defTabSz="914400" rtl="0" eaLnBrk="1" fontAlgn="base" latinLnBrk="0" hangingPunct="1">
              <a:lnSpc>
                <a:spcPct val="100000"/>
              </a:lnSpc>
              <a:spcBef>
                <a:spcPct val="20000"/>
              </a:spcBef>
              <a:spcAft>
                <a:spcPct val="0"/>
              </a:spcAft>
              <a:buClr>
                <a:srgbClr val="E25423"/>
              </a:buClr>
              <a:buSzTx/>
              <a:buFont typeface="Arial" panose="020B0604020202020204" pitchFamily="34" charset="0"/>
              <a:buNone/>
              <a:tabLst/>
              <a:defRPr/>
            </a:pPr>
            <a:endParaRPr kumimoji="0" lang="en-US" sz="36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base" latinLnBrk="0" hangingPunct="1">
              <a:lnSpc>
                <a:spcPct val="100000"/>
              </a:lnSpc>
              <a:spcBef>
                <a:spcPct val="20000"/>
              </a:spcBef>
              <a:spcAft>
                <a:spcPct val="0"/>
              </a:spcAft>
              <a:buClr>
                <a:srgbClr val="E25423"/>
              </a:buClr>
              <a:buSzTx/>
              <a:buFont typeface="Arial" panose="020B0604020202020204" pitchFamily="34" charset="0"/>
              <a:buNone/>
              <a:tabLst/>
              <a:defRPr/>
            </a:pPr>
            <a:r>
              <a:rPr kumimoji="0" lang="es-ES" sz="3600" b="0" i="0" u="none" strike="noStrike" kern="1200" cap="none" spc="0" normalizeH="0" baseline="0" noProof="0">
                <a:ln>
                  <a:noFill/>
                </a:ln>
                <a:solidFill>
                  <a:srgbClr val="000000"/>
                </a:solidFill>
                <a:effectLst/>
                <a:uLnTx/>
                <a:uFillTx/>
                <a:latin typeface="Calibri"/>
                <a:ea typeface="+mn-ea"/>
                <a:cs typeface="Calibri"/>
              </a:rPr>
              <a:t>Esto los protege a...</a:t>
            </a:r>
          </a:p>
          <a:p>
            <a:pPr marL="0" marR="0" lvl="0" indent="0" algn="ctr" defTabSz="914400" rtl="0" eaLnBrk="1" fontAlgn="base" latinLnBrk="0" hangingPunct="1">
              <a:lnSpc>
                <a:spcPct val="100000"/>
              </a:lnSpc>
              <a:spcBef>
                <a:spcPct val="2000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a:ln>
                  <a:noFill/>
                </a:ln>
                <a:solidFill>
                  <a:schemeClr val="accent5">
                    <a:lumMod val="75000"/>
                  </a:schemeClr>
                </a:solidFill>
                <a:effectLst/>
                <a:uLnTx/>
                <a:uFillTx/>
                <a:latin typeface="Calibri"/>
                <a:ea typeface="+mn-ea"/>
                <a:cs typeface="Calibri"/>
              </a:rPr>
              <a:t>USTEDES</a:t>
            </a:r>
          </a:p>
          <a:p>
            <a:pPr marL="0" marR="0" lvl="0" indent="0" algn="ctr" defTabSz="914400" rtl="0" eaLnBrk="1" fontAlgn="base" latinLnBrk="0" hangingPunct="1">
              <a:lnSpc>
                <a:spcPct val="100000"/>
              </a:lnSpc>
              <a:spcBef>
                <a:spcPct val="2000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a:ln>
                  <a:noFill/>
                </a:ln>
                <a:solidFill>
                  <a:schemeClr val="accent5">
                    <a:lumMod val="75000"/>
                  </a:schemeClr>
                </a:solidFill>
                <a:effectLst/>
                <a:uLnTx/>
                <a:uFillTx/>
                <a:latin typeface="Calibri"/>
                <a:ea typeface="+mn-ea"/>
                <a:cs typeface="Calibri"/>
              </a:rPr>
              <a:t>Sus pacientes</a:t>
            </a:r>
          </a:p>
          <a:p>
            <a:pPr marL="0" marR="0" lvl="0" indent="0" algn="ctr" defTabSz="914400" rtl="0" eaLnBrk="1" fontAlgn="base" latinLnBrk="0" hangingPunct="1">
              <a:lnSpc>
                <a:spcPct val="100000"/>
              </a:lnSpc>
              <a:spcBef>
                <a:spcPct val="2000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a:ln>
                  <a:noFill/>
                </a:ln>
                <a:solidFill>
                  <a:schemeClr val="accent5">
                    <a:lumMod val="75000"/>
                  </a:schemeClr>
                </a:solidFill>
                <a:effectLst/>
                <a:uLnTx/>
                <a:uFillTx/>
                <a:latin typeface="Calibri"/>
                <a:ea typeface="+mn-ea"/>
                <a:cs typeface="Calibri"/>
              </a:rPr>
              <a:t>Su comunidad</a:t>
            </a:r>
          </a:p>
          <a:p>
            <a:pPr marL="457189" marR="0" lvl="0" indent="-457189" algn="l" defTabSz="914400" rtl="0" eaLnBrk="1" fontAlgn="base" latinLnBrk="0" hangingPunct="1">
              <a:lnSpc>
                <a:spcPct val="100000"/>
              </a:lnSpc>
              <a:spcBef>
                <a:spcPct val="20000"/>
              </a:spcBef>
              <a:spcAft>
                <a:spcPct val="0"/>
              </a:spcAft>
              <a:buClr>
                <a:srgbClr val="E25423"/>
              </a:buClr>
              <a:buSzTx/>
              <a:buFont typeface="Arial" panose="020B0604020202020204" pitchFamily="34" charset="0"/>
              <a:buChar char="•"/>
              <a:tabLst/>
              <a:defRPr/>
            </a:pPr>
            <a:endParaRPr kumimoji="0" lang="en-US" sz="4267" b="0" i="0" u="none" strike="noStrike" kern="1200" cap="none" spc="0" normalizeH="0" baseline="0" noProof="0">
              <a:ln>
                <a:noFill/>
              </a:ln>
              <a:solidFill>
                <a:srgbClr val="1D1D1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831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4517593"/>
            <a:ext cx="11059884" cy="888672"/>
          </a:xfrm>
        </p:spPr>
        <p:txBody>
          <a:bodyPr vert="horz" lIns="91440" tIns="45720" rIns="91440" bIns="45720" rtlCol="0" anchor="b">
            <a:normAutofit/>
          </a:bodyPr>
          <a:lstStyle/>
          <a:p>
            <a:r>
              <a:rPr lang="es-ES" sz="4400">
                <a:latin typeface="Calibri Light" panose="020F0302020204030204" pitchFamily="34" charset="0"/>
                <a:cs typeface="Calibri Light" panose="020F0302020204030204" pitchFamily="34" charset="0"/>
              </a:rPr>
              <a:t>Información básica sobre la evaluación</a:t>
            </a:r>
          </a:p>
        </p:txBody>
      </p:sp>
    </p:spTree>
    <p:extLst>
      <p:ext uri="{BB962C8B-B14F-4D97-AF65-F5344CB8AC3E}">
        <p14:creationId xmlns:p14="http://schemas.microsoft.com/office/powerpoint/2010/main" val="1886581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A427-AFDB-4FE0-9EFC-5AB5E558A6D0}"/>
              </a:ext>
            </a:extLst>
          </p:cNvPr>
          <p:cNvSpPr>
            <a:spLocks noGrp="1"/>
          </p:cNvSpPr>
          <p:nvPr>
            <p:ph type="title"/>
          </p:nvPr>
        </p:nvSpPr>
        <p:spPr>
          <a:xfrm>
            <a:off x="350520" y="274639"/>
            <a:ext cx="11231880" cy="885421"/>
          </a:xfrm>
        </p:spPr>
        <p:txBody>
          <a:bodyPr vert="horz" lIns="91440" tIns="45720" rIns="91440" bIns="45720" rtlCol="0" anchor="b" anchorCtr="0">
            <a:normAutofit/>
          </a:bodyPr>
          <a:lstStyle/>
          <a:p>
            <a:r>
              <a:rPr lang="es-ES">
                <a:latin typeface="Calibri Light" panose="020F0302020204030204" pitchFamily="34" charset="0"/>
                <a:cs typeface="Calibri Light" panose="020F0302020204030204" pitchFamily="34" charset="0"/>
              </a:rPr>
              <a:t>Puntos clave para la evaluación de la </a:t>
            </a:r>
            <a:r>
              <a:rPr lang="es-ES">
                <a:solidFill>
                  <a:schemeClr val="tx1">
                    <a:lumMod val="75000"/>
                  </a:schemeClr>
                </a:solidFill>
                <a:latin typeface="Calibri Light" panose="020F0302020204030204" pitchFamily="34" charset="0"/>
                <a:cs typeface="Calibri Light" panose="020F0302020204030204" pitchFamily="34" charset="0"/>
              </a:rPr>
              <a:t>EVM</a:t>
            </a:r>
          </a:p>
        </p:txBody>
      </p:sp>
      <p:sp>
        <p:nvSpPr>
          <p:cNvPr id="3" name="Text Placeholder 2">
            <a:extLst>
              <a:ext uri="{FF2B5EF4-FFF2-40B4-BE49-F238E27FC236}">
                <a16:creationId xmlns:a16="http://schemas.microsoft.com/office/drawing/2014/main" id="{4D08A7DE-B39D-4755-9343-A9140E72AAF0}"/>
              </a:ext>
            </a:extLst>
          </p:cNvPr>
          <p:cNvSpPr>
            <a:spLocks noGrp="1"/>
          </p:cNvSpPr>
          <p:nvPr>
            <p:ph type="body" sz="quarter" idx="10"/>
          </p:nvPr>
        </p:nvSpPr>
        <p:spPr>
          <a:xfrm>
            <a:off x="350520" y="1364776"/>
            <a:ext cx="11475720" cy="5218585"/>
          </a:xfrm>
        </p:spPr>
        <p:txBody>
          <a:bodyPr>
            <a:normAutofit fontScale="85000" lnSpcReduction="20000"/>
          </a:bodyPr>
          <a:lstStyle/>
          <a:p>
            <a:pPr>
              <a:buClr>
                <a:schemeClr val="accent2">
                  <a:lumMod val="60000"/>
                  <a:lumOff val="40000"/>
                </a:schemeClr>
              </a:buClr>
              <a:buFont typeface="Arial" panose="020B0604020202020204" pitchFamily="34" charset="0"/>
              <a:buChar char="•"/>
            </a:pPr>
            <a:r>
              <a:rPr lang="es-ES" sz="3200" b="1">
                <a:solidFill>
                  <a:schemeClr val="accent5">
                    <a:lumMod val="75000"/>
                  </a:schemeClr>
                </a:solidFill>
                <a:latin typeface="Calibri"/>
                <a:cs typeface="Calibri"/>
              </a:rPr>
              <a:t>Evaluar a todas las personas</a:t>
            </a:r>
            <a:r>
              <a:rPr lang="es-ES" sz="3200">
                <a:solidFill>
                  <a:schemeClr val="accent5">
                    <a:lumMod val="75000"/>
                  </a:schemeClr>
                </a:solidFill>
                <a:latin typeface="Calibri"/>
                <a:cs typeface="Calibri"/>
              </a:rPr>
              <a:t> </a:t>
            </a:r>
            <a:r>
              <a:rPr lang="es-ES" sz="3200">
                <a:solidFill>
                  <a:srgbClr val="000000"/>
                </a:solidFill>
                <a:latin typeface="Calibri"/>
                <a:cs typeface="Calibri"/>
              </a:rPr>
              <a:t>que ingresen al centro médico:</a:t>
            </a:r>
          </a:p>
          <a:p>
            <a:pPr lvl="1">
              <a:buClr>
                <a:schemeClr val="accent2">
                  <a:lumMod val="60000"/>
                  <a:lumOff val="40000"/>
                </a:schemeClr>
              </a:buClr>
              <a:buFont typeface="Wingdings" panose="05000000000000000000" pitchFamily="2" charset="2"/>
              <a:buChar char="§"/>
            </a:pPr>
            <a:r>
              <a:rPr lang="es-ES" sz="3200">
                <a:solidFill>
                  <a:srgbClr val="000000"/>
                </a:solidFill>
                <a:latin typeface="Calibri"/>
                <a:cs typeface="Calibri"/>
              </a:rPr>
              <a:t>Pacientes, trabajadores de la salud, familiares acompañantes, etc.</a:t>
            </a:r>
          </a:p>
          <a:p>
            <a:pPr marL="914400" lvl="1" indent="-457200">
              <a:buFont typeface="Wingdings" panose="05000000000000000000" pitchFamily="2" charset="2"/>
              <a:buChar char="§"/>
            </a:pPr>
            <a:endParaRPr lang="en-US" sz="3200">
              <a:cs typeface="Calibri" panose="020F0502020204030204" pitchFamily="34" charset="0"/>
            </a:endParaRPr>
          </a:p>
          <a:p>
            <a:pPr>
              <a:buClr>
                <a:schemeClr val="accent2">
                  <a:lumMod val="60000"/>
                  <a:lumOff val="40000"/>
                </a:schemeClr>
              </a:buClr>
              <a:buFont typeface="Arial" panose="020B0604020202020204" pitchFamily="34" charset="0"/>
              <a:buChar char="•"/>
            </a:pPr>
            <a:r>
              <a:rPr lang="es-ES" sz="3200" b="1">
                <a:solidFill>
                  <a:schemeClr val="accent5">
                    <a:lumMod val="75000"/>
                  </a:schemeClr>
                </a:solidFill>
                <a:latin typeface="Calibri"/>
                <a:cs typeface="Calibri"/>
              </a:rPr>
              <a:t>Evaluar</a:t>
            </a:r>
            <a:r>
              <a:rPr lang="es-ES" sz="3200">
                <a:solidFill>
                  <a:schemeClr val="accent5">
                    <a:lumMod val="75000"/>
                  </a:schemeClr>
                </a:solidFill>
                <a:latin typeface="Calibri"/>
                <a:cs typeface="Calibri"/>
              </a:rPr>
              <a:t> </a:t>
            </a:r>
            <a:r>
              <a:rPr lang="es-ES" sz="3200" b="1">
                <a:solidFill>
                  <a:schemeClr val="accent5">
                    <a:lumMod val="75000"/>
                  </a:schemeClr>
                </a:solidFill>
                <a:latin typeface="Calibri"/>
                <a:cs typeface="Calibri"/>
              </a:rPr>
              <a:t>antes de cualquier actividad de cuidado del paciente</a:t>
            </a:r>
            <a:r>
              <a:rPr lang="es-ES" sz="3200">
                <a:latin typeface="Calibri"/>
                <a:cs typeface="Calibri"/>
              </a:rPr>
              <a:t>. </a:t>
            </a:r>
            <a:r>
              <a:rPr lang="es-ES" sz="3200">
                <a:solidFill>
                  <a:srgbClr val="000000"/>
                </a:solidFill>
                <a:latin typeface="Calibri"/>
                <a:cs typeface="Calibri"/>
              </a:rPr>
              <a:t>Esto puede ser:</a:t>
            </a:r>
          </a:p>
          <a:p>
            <a:pPr marL="914400" lvl="1" indent="-457200">
              <a:buClr>
                <a:schemeClr val="accent2">
                  <a:lumMod val="60000"/>
                  <a:lumOff val="40000"/>
                </a:schemeClr>
              </a:buClr>
              <a:buFont typeface="Wingdings" panose="05000000000000000000" pitchFamily="2" charset="2"/>
              <a:buChar char="§"/>
            </a:pPr>
            <a:r>
              <a:rPr lang="es-ES" sz="3200">
                <a:solidFill>
                  <a:srgbClr val="000000"/>
                </a:solidFill>
                <a:latin typeface="Calibri"/>
                <a:cs typeface="Calibri"/>
              </a:rPr>
              <a:t>Al ingresar a un centro (p. ej., una puerta principal).</a:t>
            </a:r>
          </a:p>
          <a:p>
            <a:pPr marL="914400" lvl="1" indent="-457200">
              <a:buClr>
                <a:schemeClr val="accent2">
                  <a:lumMod val="60000"/>
                  <a:lumOff val="40000"/>
                </a:schemeClr>
              </a:buClr>
              <a:buFont typeface="Wingdings" panose="05000000000000000000" pitchFamily="2" charset="2"/>
              <a:buChar char="§"/>
            </a:pPr>
            <a:r>
              <a:rPr lang="es-ES" sz="3200">
                <a:solidFill>
                  <a:srgbClr val="000000"/>
                </a:solidFill>
                <a:latin typeface="Calibri"/>
                <a:cs typeface="Calibri"/>
              </a:rPr>
              <a:t>Durante el registro del paciente (p. ej., un escritorio u oficina de registro).</a:t>
            </a:r>
          </a:p>
          <a:p>
            <a:pPr marL="914400" lvl="1" indent="-457200">
              <a:buClr>
                <a:schemeClr val="accent2">
                  <a:lumMod val="60000"/>
                  <a:lumOff val="40000"/>
                </a:schemeClr>
              </a:buClr>
              <a:buFont typeface="Wingdings" panose="05000000000000000000" pitchFamily="2" charset="2"/>
              <a:buChar char="§"/>
            </a:pPr>
            <a:r>
              <a:rPr lang="es-ES" sz="3200">
                <a:solidFill>
                  <a:srgbClr val="000000"/>
                </a:solidFill>
                <a:latin typeface="Calibri"/>
                <a:cs typeface="Calibri"/>
              </a:rPr>
              <a:t>Como nivel adicional, durante el registro a una sala (p. ej., maternidad). </a:t>
            </a:r>
          </a:p>
          <a:p>
            <a:pPr marL="914400" lvl="1" indent="-457200">
              <a:buFont typeface="Wingdings" panose="05000000000000000000" pitchFamily="2" charset="2"/>
              <a:buChar char="§"/>
            </a:pPr>
            <a:endParaRPr lang="en-US" sz="3200" b="1">
              <a:cs typeface="Calibri" panose="020F0502020204030204" pitchFamily="34" charset="0"/>
            </a:endParaRPr>
          </a:p>
          <a:p>
            <a:pPr>
              <a:buClr>
                <a:schemeClr val="accent2">
                  <a:lumMod val="60000"/>
                  <a:lumOff val="40000"/>
                </a:schemeClr>
              </a:buClr>
              <a:buFont typeface="Arial" panose="020B0604020202020204" pitchFamily="34" charset="0"/>
              <a:buChar char="•"/>
            </a:pPr>
            <a:r>
              <a:rPr lang="es-ES" sz="3200" b="1">
                <a:solidFill>
                  <a:srgbClr val="000000"/>
                </a:solidFill>
                <a:latin typeface="Calibri"/>
                <a:cs typeface="Calibri"/>
              </a:rPr>
              <a:t>Siempre asumir que un paciente podría ser infeccioso y</a:t>
            </a:r>
            <a:r>
              <a:rPr lang="es-ES" sz="3200" b="1">
                <a:solidFill>
                  <a:schemeClr val="accent5">
                    <a:lumMod val="75000"/>
                  </a:schemeClr>
                </a:solidFill>
                <a:latin typeface="Calibri"/>
                <a:cs typeface="Calibri"/>
              </a:rPr>
              <a:t> </a:t>
            </a:r>
            <a:r>
              <a:rPr lang="es-ES" sz="3200" b="1" u="sng">
                <a:solidFill>
                  <a:schemeClr val="accent5">
                    <a:lumMod val="75000"/>
                  </a:schemeClr>
                </a:solidFill>
                <a:latin typeface="Calibri"/>
                <a:cs typeface="Calibri"/>
              </a:rPr>
              <a:t>tomar medidas de precaución estándar*</a:t>
            </a:r>
            <a:r>
              <a:rPr lang="es-ES" sz="3200" b="1">
                <a:solidFill>
                  <a:schemeClr val="accent5">
                    <a:lumMod val="75000"/>
                  </a:schemeClr>
                </a:solidFill>
                <a:latin typeface="Calibri"/>
                <a:cs typeface="Calibri"/>
              </a:rPr>
              <a:t> </a:t>
            </a:r>
            <a:r>
              <a:rPr lang="es-ES" sz="3200" b="1">
                <a:solidFill>
                  <a:srgbClr val="000000"/>
                </a:solidFill>
                <a:latin typeface="Calibri"/>
                <a:cs typeface="Calibri"/>
              </a:rPr>
              <a:t>para TODOS los pacientes TODO el tiempo.</a:t>
            </a:r>
          </a:p>
          <a:p>
            <a:pPr marL="0" indent="0">
              <a:buNone/>
            </a:pPr>
            <a:endParaRPr lang="en-US">
              <a:solidFill>
                <a:srgbClr val="FF0000"/>
              </a:solidFill>
              <a:cs typeface="Calibri" panose="020F0502020204030204" pitchFamily="34" charset="0"/>
            </a:endParaRPr>
          </a:p>
          <a:p>
            <a:pPr marL="0" indent="0">
              <a:buNone/>
            </a:pPr>
            <a:r>
              <a:rPr lang="es-ES" sz="2500" i="1">
                <a:solidFill>
                  <a:srgbClr val="000000"/>
                </a:solidFill>
                <a:cs typeface="Calibri" panose="020F0502020204030204" pitchFamily="34" charset="0"/>
              </a:rPr>
              <a:t>*Las prácticas de prevención y control de infecciones se aplican a todos los pacientes con base en el principio de que toda la sangre, los líquidos corporales, las secreciones, las excreciones, la piel no intacta y las membranas mucosas podrían contener agentes infecciosos transmisibles.</a:t>
            </a:r>
          </a:p>
        </p:txBody>
      </p:sp>
    </p:spTree>
    <p:extLst>
      <p:ext uri="{BB962C8B-B14F-4D97-AF65-F5344CB8AC3E}">
        <p14:creationId xmlns:p14="http://schemas.microsoft.com/office/powerpoint/2010/main" val="898472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Kukucka, Claudia D. (CDC/IOD/OC)</DisplayName>
        <AccountId>330</AccountId>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83148A-2D6A-4CD9-9AE2-000DFE6A618D}">
  <ds:schemaRefs>
    <ds:schemaRef ds:uri="4dc5e71a-92c4-4f6d-817f-dfbfbdb6be1d"/>
    <ds:schemaRef ds:uri="be3c1013-821e-4e98-bbfa-76f80fde4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594C3C-C853-4CD3-8C9E-33DE506ED636}">
  <ds:schemaRefs>
    <ds:schemaRef ds:uri="be3c1013-821e-4e98-bbfa-76f80fde421a"/>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4dc5e71a-92c4-4f6d-817f-dfbfbdb6be1d"/>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CEBC3D4-D119-4369-BC84-140E92656E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0</TotalTime>
  <Words>4669</Words>
  <Application>Microsoft Office PowerPoint</Application>
  <PresentationFormat>Widescreen</PresentationFormat>
  <Paragraphs>259</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Arial,Sans-Serif</vt:lpstr>
      <vt:lpstr>Calibri</vt:lpstr>
      <vt:lpstr>Calibri Light</vt:lpstr>
      <vt:lpstr>Myriad Web Pro</vt:lpstr>
      <vt:lpstr>Wingdings</vt:lpstr>
      <vt:lpstr>WR_Korean</vt:lpstr>
      <vt:lpstr>DHQP_ATSDR Combined</vt:lpstr>
      <vt:lpstr>Prevención y control de infecciones: enfermedad por el virus de Marburgo (EVM)  Cómo prevenir que la EVM ingrese a su centro de atención médica</vt:lpstr>
      <vt:lpstr>Objetivos de aprendizaje</vt:lpstr>
      <vt:lpstr>Hablar sobre lo siguiente:</vt:lpstr>
      <vt:lpstr>Estrategias clave para prevenir la introducción de la EVM a los centros médicos:</vt:lpstr>
      <vt:lpstr>Identificar</vt:lpstr>
      <vt:lpstr>Aislar y notificar</vt:lpstr>
      <vt:lpstr>La identificación temprana y separación de pacientes que se sospeche que tengan la EVM previene que ingrese esta enfermedad no identificada a su entorno de atención médica.  Esto los protege a... USTEDES Sus pacientes Su comunidad </vt:lpstr>
      <vt:lpstr>Información básica sobre la evaluación</vt:lpstr>
      <vt:lpstr>Puntos clave para la evaluación de la EVM</vt:lpstr>
      <vt:lpstr>Seguridad durante la evaluación</vt:lpstr>
      <vt:lpstr>La evaluación incluye dos partes:</vt:lpstr>
      <vt:lpstr>Proceso de evaluación</vt:lpstr>
      <vt:lpstr>Chequeo de la temperatura sin contacto</vt:lpstr>
      <vt:lpstr>Chequeo de la temperatura sin contacto (continuación)</vt:lpstr>
      <vt:lpstr>Chequeo de la temperatura sin contacto (continuación)</vt:lpstr>
      <vt:lpstr>Algoritmo de selección para MVD - Guinea Ecuatorial 2023 </vt:lpstr>
      <vt:lpstr>Equipo y suministros para la evaluación</vt:lpstr>
      <vt:lpstr>Chequeo de conocimientos</vt:lpstr>
      <vt:lpstr>Comentarios: evaluación</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Infection Prevention and Control (IPC) for Ebola Virus Disease (EVD)</dc:title>
  <dc:creator>Ponder, Marilyn (CDC/DDID/NCEZID/DHQP) (CTR)</dc:creator>
  <cp:lastModifiedBy>Ponder, Marilyn (CDC/NCEZID/DHQP/OD) (CTR)</cp:lastModifiedBy>
  <cp:revision>1</cp:revision>
  <dcterms:created xsi:type="dcterms:W3CDTF">2022-11-18T20:59:58Z</dcterms:created>
  <dcterms:modified xsi:type="dcterms:W3CDTF">2023-11-22T15:40:42Z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2022-11-18T21:13:11Z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c4d30096-de3f-4134-84cf-75195e423180</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166600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