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notesMasterIdLst>
    <p:notesMasterId r:id="rId18"/>
  </p:notesMasterIdLst>
  <p:sldIdLst>
    <p:sldId id="603" r:id="rId5"/>
    <p:sldId id="322" r:id="rId6"/>
    <p:sldId id="430" r:id="rId7"/>
    <p:sldId id="601" r:id="rId8"/>
    <p:sldId id="571" r:id="rId9"/>
    <p:sldId id="556" r:id="rId10"/>
    <p:sldId id="600" r:id="rId11"/>
    <p:sldId id="572" r:id="rId12"/>
    <p:sldId id="585" r:id="rId13"/>
    <p:sldId id="599" r:id="rId14"/>
    <p:sldId id="574" r:id="rId15"/>
    <p:sldId id="573" r:id="rId16"/>
    <p:sldId id="602" r:id="rId17"/>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1pPr>
    <a:lvl2pPr marL="4572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2pPr>
    <a:lvl3pPr marL="9144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3pPr>
    <a:lvl4pPr marL="13716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4pPr>
    <a:lvl5pPr marL="18288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5pPr>
    <a:lvl6pPr marL="2286000" algn="l" defTabSz="914400" rtl="0" eaLnBrk="1" latinLnBrk="0" hangingPunct="1">
      <a:defRPr kern="1200">
        <a:solidFill>
          <a:schemeClr val="tx1"/>
        </a:solidFill>
        <a:latin typeface="Myriad Web Pro" panose="020B0503030403020204" pitchFamily="34" charset="0"/>
        <a:ea typeface="+mn-ea"/>
        <a:cs typeface="+mn-cs"/>
      </a:defRPr>
    </a:lvl6pPr>
    <a:lvl7pPr marL="2743200" algn="l" defTabSz="914400" rtl="0" eaLnBrk="1" latinLnBrk="0" hangingPunct="1">
      <a:defRPr kern="1200">
        <a:solidFill>
          <a:schemeClr val="tx1"/>
        </a:solidFill>
        <a:latin typeface="Myriad Web Pro" panose="020B0503030403020204" pitchFamily="34" charset="0"/>
        <a:ea typeface="+mn-ea"/>
        <a:cs typeface="+mn-cs"/>
      </a:defRPr>
    </a:lvl7pPr>
    <a:lvl8pPr marL="3200400" algn="l" defTabSz="914400" rtl="0" eaLnBrk="1" latinLnBrk="0" hangingPunct="1">
      <a:defRPr kern="1200">
        <a:solidFill>
          <a:schemeClr val="tx1"/>
        </a:solidFill>
        <a:latin typeface="Myriad Web Pro" panose="020B0503030403020204" pitchFamily="34" charset="0"/>
        <a:ea typeface="+mn-ea"/>
        <a:cs typeface="+mn-cs"/>
      </a:defRPr>
    </a:lvl8pPr>
    <a:lvl9pPr marL="3657600" algn="l" defTabSz="914400" rtl="0" eaLnBrk="1" latinLnBrk="0" hangingPunct="1">
      <a:defRPr kern="1200">
        <a:solidFill>
          <a:schemeClr val="tx1"/>
        </a:solidFill>
        <a:latin typeface="Myriad Web Pro" panose="020B0503030403020204" pitchFamily="34" charset="0"/>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335D73E-2C5E-3271-C759-5BA4CBC68051}" name="Andujar, Ashley (CDC/DDPHSIS/CGH/OD)" initials="AA(" userId="S::whj4@cdc.gov::42aa5eaa-3514-4f9e-b5d6-a03001e55113" providerId="AD"/>
  <p188:author id="{95D7EAF3-B58E-CADA-DB08-73B7407BEBF9}" name="Ponder, Marilyn (CDC/DDID/NCEZID/DHQP) (CTR)" initials="PM((" userId="S::qvl8@cdc.gov::3999cd6a-e61a-4ada-a4ca-391c3b117a90"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848D27-6A10-45EC-AF0F-843EE615B3DF}" v="230" dt="2023-04-18T20:50:50.5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3" autoAdjust="0"/>
    <p:restoredTop sz="86475" autoAdjust="0"/>
  </p:normalViewPr>
  <p:slideViewPr>
    <p:cSldViewPr snapToGrid="0">
      <p:cViewPr varScale="1">
        <p:scale>
          <a:sx n="54" d="100"/>
          <a:sy n="54" d="100"/>
        </p:scale>
        <p:origin x="400" y="44"/>
      </p:cViewPr>
      <p:guideLst/>
    </p:cSldViewPr>
  </p:slideViewPr>
  <p:outlineViewPr>
    <p:cViewPr>
      <p:scale>
        <a:sx n="33" d="100"/>
        <a:sy n="33" d="100"/>
      </p:scale>
      <p:origin x="0" y="-442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ssa, Fernanda (CDC/DDID/NCEZID/DHQP)" userId="3b10506a-91e0-4aa6-8e4a-b48f1b2c20e9" providerId="ADAL" clId="{34EA4858-6786-47F2-ABE0-3BDEC3F6885E}"/>
    <pc:docChg chg="modSld">
      <pc:chgData name="Lessa, Fernanda (CDC/DDID/NCEZID/DHQP)" userId="3b10506a-91e0-4aa6-8e4a-b48f1b2c20e9" providerId="ADAL" clId="{34EA4858-6786-47F2-ABE0-3BDEC3F6885E}" dt="2023-04-04T19:56:09.426" v="23" actId="1076"/>
      <pc:docMkLst>
        <pc:docMk/>
      </pc:docMkLst>
      <pc:sldChg chg="modSp mod">
        <pc:chgData name="Lessa, Fernanda (CDC/DDID/NCEZID/DHQP)" userId="3b10506a-91e0-4aa6-8e4a-b48f1b2c20e9" providerId="ADAL" clId="{34EA4858-6786-47F2-ABE0-3BDEC3F6885E}" dt="2023-04-04T19:49:21.976" v="3" actId="207"/>
        <pc:sldMkLst>
          <pc:docMk/>
          <pc:sldMk cId="1738108300" sldId="322"/>
        </pc:sldMkLst>
        <pc:spChg chg="mod">
          <ac:chgData name="Lessa, Fernanda (CDC/DDID/NCEZID/DHQP)" userId="3b10506a-91e0-4aa6-8e4a-b48f1b2c20e9" providerId="ADAL" clId="{34EA4858-6786-47F2-ABE0-3BDEC3F6885E}" dt="2023-04-04T19:49:21.976" v="3" actId="207"/>
          <ac:spMkLst>
            <pc:docMk/>
            <pc:sldMk cId="1738108300" sldId="322"/>
            <ac:spMk id="3" creationId="{00000000-0000-0000-0000-000000000000}"/>
          </ac:spMkLst>
        </pc:spChg>
      </pc:sldChg>
      <pc:sldChg chg="modSp mod">
        <pc:chgData name="Lessa, Fernanda (CDC/DDID/NCEZID/DHQP)" userId="3b10506a-91e0-4aa6-8e4a-b48f1b2c20e9" providerId="ADAL" clId="{34EA4858-6786-47F2-ABE0-3BDEC3F6885E}" dt="2023-04-04T19:56:09.426" v="23" actId="1076"/>
        <pc:sldMkLst>
          <pc:docMk/>
          <pc:sldMk cId="1648284356" sldId="430"/>
        </pc:sldMkLst>
        <pc:spChg chg="mod">
          <ac:chgData name="Lessa, Fernanda (CDC/DDID/NCEZID/DHQP)" userId="3b10506a-91e0-4aa6-8e4a-b48f1b2c20e9" providerId="ADAL" clId="{34EA4858-6786-47F2-ABE0-3BDEC3F6885E}" dt="2023-04-04T19:56:09.426" v="23" actId="1076"/>
          <ac:spMkLst>
            <pc:docMk/>
            <pc:sldMk cId="1648284356" sldId="430"/>
            <ac:spMk id="5" creationId="{9747E300-8B85-43B8-8237-F0D7F15BCC92}"/>
          </ac:spMkLst>
        </pc:spChg>
      </pc:sldChg>
      <pc:sldChg chg="modSp modAnim">
        <pc:chgData name="Lessa, Fernanda (CDC/DDID/NCEZID/DHQP)" userId="3b10506a-91e0-4aa6-8e4a-b48f1b2c20e9" providerId="ADAL" clId="{34EA4858-6786-47F2-ABE0-3BDEC3F6885E}" dt="2023-04-04T19:55:34.833" v="20" actId="20577"/>
        <pc:sldMkLst>
          <pc:docMk/>
          <pc:sldMk cId="1623015930" sldId="573"/>
        </pc:sldMkLst>
        <pc:spChg chg="mod">
          <ac:chgData name="Lessa, Fernanda (CDC/DDID/NCEZID/DHQP)" userId="3b10506a-91e0-4aa6-8e4a-b48f1b2c20e9" providerId="ADAL" clId="{34EA4858-6786-47F2-ABE0-3BDEC3F6885E}" dt="2023-04-04T19:55:34.833" v="20" actId="20577"/>
          <ac:spMkLst>
            <pc:docMk/>
            <pc:sldMk cId="1623015930" sldId="573"/>
            <ac:spMk id="3" creationId="{A811B1FF-F520-40DD-95A1-B911A4657450}"/>
          </ac:spMkLst>
        </pc:spChg>
      </pc:sldChg>
      <pc:sldChg chg="modSp">
        <pc:chgData name="Lessa, Fernanda (CDC/DDID/NCEZID/DHQP)" userId="3b10506a-91e0-4aa6-8e4a-b48f1b2c20e9" providerId="ADAL" clId="{34EA4858-6786-47F2-ABE0-3BDEC3F6885E}" dt="2023-04-04T19:55:21.848" v="18" actId="207"/>
        <pc:sldMkLst>
          <pc:docMk/>
          <pc:sldMk cId="4191046987" sldId="574"/>
        </pc:sldMkLst>
        <pc:spChg chg="mod">
          <ac:chgData name="Lessa, Fernanda (CDC/DDID/NCEZID/DHQP)" userId="3b10506a-91e0-4aa6-8e4a-b48f1b2c20e9" providerId="ADAL" clId="{34EA4858-6786-47F2-ABE0-3BDEC3F6885E}" dt="2023-04-04T19:55:21.848" v="18" actId="207"/>
          <ac:spMkLst>
            <pc:docMk/>
            <pc:sldMk cId="4191046987" sldId="574"/>
            <ac:spMk id="5" creationId="{3E7AA2F9-13A9-4AC6-8F68-524FE613F4C0}"/>
          </ac:spMkLst>
        </pc:spChg>
      </pc:sldChg>
      <pc:sldChg chg="modSp mod">
        <pc:chgData name="Lessa, Fernanda (CDC/DDID/NCEZID/DHQP)" userId="3b10506a-91e0-4aa6-8e4a-b48f1b2c20e9" providerId="ADAL" clId="{34EA4858-6786-47F2-ABE0-3BDEC3F6885E}" dt="2023-04-04T19:54:59.764" v="17" actId="20577"/>
        <pc:sldMkLst>
          <pc:docMk/>
          <pc:sldMk cId="2639358677" sldId="599"/>
        </pc:sldMkLst>
        <pc:spChg chg="mod">
          <ac:chgData name="Lessa, Fernanda (CDC/DDID/NCEZID/DHQP)" userId="3b10506a-91e0-4aa6-8e4a-b48f1b2c20e9" providerId="ADAL" clId="{34EA4858-6786-47F2-ABE0-3BDEC3F6885E}" dt="2023-04-04T19:53:11.871" v="6" actId="207"/>
          <ac:spMkLst>
            <pc:docMk/>
            <pc:sldMk cId="2639358677" sldId="599"/>
            <ac:spMk id="2" creationId="{07167502-4165-40A0-A19B-9ED712C6FA4A}"/>
          </ac:spMkLst>
        </pc:spChg>
        <pc:spChg chg="mod">
          <ac:chgData name="Lessa, Fernanda (CDC/DDID/NCEZID/DHQP)" userId="3b10506a-91e0-4aa6-8e4a-b48f1b2c20e9" providerId="ADAL" clId="{34EA4858-6786-47F2-ABE0-3BDEC3F6885E}" dt="2023-04-04T19:54:59.764" v="17" actId="20577"/>
          <ac:spMkLst>
            <pc:docMk/>
            <pc:sldMk cId="2639358677" sldId="599"/>
            <ac:spMk id="3" creationId="{9AC2D9B6-211C-46B4-A24F-A4A671B230EC}"/>
          </ac:spMkLst>
        </pc:spChg>
        <pc:spChg chg="mod">
          <ac:chgData name="Lessa, Fernanda (CDC/DDID/NCEZID/DHQP)" userId="3b10506a-91e0-4aa6-8e4a-b48f1b2c20e9" providerId="ADAL" clId="{34EA4858-6786-47F2-ABE0-3BDEC3F6885E}" dt="2023-04-04T19:53:45.938" v="12" actId="207"/>
          <ac:spMkLst>
            <pc:docMk/>
            <pc:sldMk cId="2639358677" sldId="599"/>
            <ac:spMk id="6" creationId="{A10A6441-128F-4FCE-9404-374E67288986}"/>
          </ac:spMkLst>
        </pc:spChg>
      </pc:sldChg>
      <pc:sldChg chg="modSp mod">
        <pc:chgData name="Lessa, Fernanda (CDC/DDID/NCEZID/DHQP)" userId="3b10506a-91e0-4aa6-8e4a-b48f1b2c20e9" providerId="ADAL" clId="{34EA4858-6786-47F2-ABE0-3BDEC3F6885E}" dt="2023-04-04T19:52:32.381" v="5" actId="207"/>
        <pc:sldMkLst>
          <pc:docMk/>
          <pc:sldMk cId="2552405709" sldId="600"/>
        </pc:sldMkLst>
        <pc:spChg chg="mod">
          <ac:chgData name="Lessa, Fernanda (CDC/DDID/NCEZID/DHQP)" userId="3b10506a-91e0-4aa6-8e4a-b48f1b2c20e9" providerId="ADAL" clId="{34EA4858-6786-47F2-ABE0-3BDEC3F6885E}" dt="2023-04-04T19:52:32.381" v="5" actId="207"/>
          <ac:spMkLst>
            <pc:docMk/>
            <pc:sldMk cId="2552405709" sldId="600"/>
            <ac:spMk id="3" creationId="{6D52369E-DBAE-4563-A98D-8074A1F68AAA}"/>
          </ac:spMkLst>
        </pc:spChg>
      </pc:sldChg>
      <pc:sldChg chg="modSp mod">
        <pc:chgData name="Lessa, Fernanda (CDC/DDID/NCEZID/DHQP)" userId="3b10506a-91e0-4aa6-8e4a-b48f1b2c20e9" providerId="ADAL" clId="{34EA4858-6786-47F2-ABE0-3BDEC3F6885E}" dt="2023-04-04T19:55:54.770" v="21" actId="1076"/>
        <pc:sldMkLst>
          <pc:docMk/>
          <pc:sldMk cId="646270254" sldId="601"/>
        </pc:sldMkLst>
        <pc:spChg chg="mod">
          <ac:chgData name="Lessa, Fernanda (CDC/DDID/NCEZID/DHQP)" userId="3b10506a-91e0-4aa6-8e4a-b48f1b2c20e9" providerId="ADAL" clId="{34EA4858-6786-47F2-ABE0-3BDEC3F6885E}" dt="2023-04-04T19:55:54.770" v="21" actId="1076"/>
          <ac:spMkLst>
            <pc:docMk/>
            <pc:sldMk cId="646270254" sldId="601"/>
            <ac:spMk id="5" creationId="{9747E300-8B85-43B8-8237-F0D7F15BCC92}"/>
          </ac:spMkLst>
        </pc:spChg>
      </pc:sldChg>
      <pc:sldChg chg="modSp mod">
        <pc:chgData name="Lessa, Fernanda (CDC/DDID/NCEZID/DHQP)" userId="3b10506a-91e0-4aa6-8e4a-b48f1b2c20e9" providerId="ADAL" clId="{34EA4858-6786-47F2-ABE0-3BDEC3F6885E}" dt="2023-04-04T19:49:16.399" v="2" actId="207"/>
        <pc:sldMkLst>
          <pc:docMk/>
          <pc:sldMk cId="692565332" sldId="603"/>
        </pc:sldMkLst>
        <pc:spChg chg="mod">
          <ac:chgData name="Lessa, Fernanda (CDC/DDID/NCEZID/DHQP)" userId="3b10506a-91e0-4aa6-8e4a-b48f1b2c20e9" providerId="ADAL" clId="{34EA4858-6786-47F2-ABE0-3BDEC3F6885E}" dt="2023-04-04T19:49:12.939" v="1" actId="207"/>
          <ac:spMkLst>
            <pc:docMk/>
            <pc:sldMk cId="692565332" sldId="603"/>
            <ac:spMk id="5" creationId="{35AC000F-506B-CA7F-733C-9D49E4B24676}"/>
          </ac:spMkLst>
        </pc:spChg>
        <pc:spChg chg="mod">
          <ac:chgData name="Lessa, Fernanda (CDC/DDID/NCEZID/DHQP)" userId="3b10506a-91e0-4aa6-8e4a-b48f1b2c20e9" providerId="ADAL" clId="{34EA4858-6786-47F2-ABE0-3BDEC3F6885E}" dt="2023-04-04T19:49:16.399" v="2" actId="207"/>
          <ac:spMkLst>
            <pc:docMk/>
            <pc:sldMk cId="692565332" sldId="603"/>
            <ac:spMk id="8" creationId="{330AC78F-DE13-34E1-E6D7-2AB51FA9930F}"/>
          </ac:spMkLst>
        </pc:spChg>
      </pc:sldChg>
    </pc:docChg>
  </pc:docChgLst>
  <pc:docChgLst>
    <pc:chgData name="Ponder, Marilyn (CDC/DDID/NCEZID/DHQP) (CTR)" userId="3999cd6a-e61a-4ada-a4ca-391c3b117a90" providerId="ADAL" clId="{363C29DF-72F1-4532-A00F-566632600073}"/>
    <pc:docChg chg="modSld">
      <pc:chgData name="Ponder, Marilyn (CDC/DDID/NCEZID/DHQP) (CTR)" userId="3999cd6a-e61a-4ada-a4ca-391c3b117a90" providerId="ADAL" clId="{363C29DF-72F1-4532-A00F-566632600073}" dt="2023-04-07T15:02:09.333" v="53" actId="20577"/>
      <pc:docMkLst>
        <pc:docMk/>
      </pc:docMkLst>
      <pc:sldChg chg="modNotesTx">
        <pc:chgData name="Ponder, Marilyn (CDC/DDID/NCEZID/DHQP) (CTR)" userId="3999cd6a-e61a-4ada-a4ca-391c3b117a90" providerId="ADAL" clId="{363C29DF-72F1-4532-A00F-566632600073}" dt="2023-04-07T15:02:09.333" v="53" actId="20577"/>
        <pc:sldMkLst>
          <pc:docMk/>
          <pc:sldMk cId="2639358677" sldId="599"/>
        </pc:sldMkLst>
      </pc:sldChg>
    </pc:docChg>
  </pc:docChgLst>
  <pc:docChgLst>
    <pc:chgData name="Ponder, Marilyn (CDC/DDID/NCEZID/DHQP) (CTR)" userId="S::qvl8@cdc.gov::3999cd6a-e61a-4ada-a4ca-391c3b117a90" providerId="AD" clId="Web-{2482A4EB-89AF-FB72-CAE0-9A5D3128250B}"/>
    <pc:docChg chg="modSld">
      <pc:chgData name="Ponder, Marilyn (CDC/DDID/NCEZID/DHQP) (CTR)" userId="S::qvl8@cdc.gov::3999cd6a-e61a-4ada-a4ca-391c3b117a90" providerId="AD" clId="Web-{2482A4EB-89AF-FB72-CAE0-9A5D3128250B}" dt="2023-04-06T13:16:25.957" v="12" actId="20577"/>
      <pc:docMkLst>
        <pc:docMk/>
      </pc:docMkLst>
      <pc:sldChg chg="modSp modCm">
        <pc:chgData name="Ponder, Marilyn (CDC/DDID/NCEZID/DHQP) (CTR)" userId="S::qvl8@cdc.gov::3999cd6a-e61a-4ada-a4ca-391c3b117a90" providerId="AD" clId="Web-{2482A4EB-89AF-FB72-CAE0-9A5D3128250B}" dt="2023-04-06T13:16:25.957" v="12" actId="20577"/>
        <pc:sldMkLst>
          <pc:docMk/>
          <pc:sldMk cId="2639358677" sldId="599"/>
        </pc:sldMkLst>
        <pc:spChg chg="mod">
          <ac:chgData name="Ponder, Marilyn (CDC/DDID/NCEZID/DHQP) (CTR)" userId="S::qvl8@cdc.gov::3999cd6a-e61a-4ada-a4ca-391c3b117a90" providerId="AD" clId="Web-{2482A4EB-89AF-FB72-CAE0-9A5D3128250B}" dt="2023-04-06T13:16:25.957" v="12" actId="20577"/>
          <ac:spMkLst>
            <pc:docMk/>
            <pc:sldMk cId="2639358677" sldId="599"/>
            <ac:spMk id="3" creationId="{9AC2D9B6-211C-46B4-A24F-A4A671B230EC}"/>
          </ac:spMkLst>
        </pc:spChg>
        <pc:spChg chg="mod">
          <ac:chgData name="Ponder, Marilyn (CDC/DDID/NCEZID/DHQP) (CTR)" userId="S::qvl8@cdc.gov::3999cd6a-e61a-4ada-a4ca-391c3b117a90" providerId="AD" clId="Web-{2482A4EB-89AF-FB72-CAE0-9A5D3128250B}" dt="2023-04-06T13:16:16.613" v="11" actId="20577"/>
          <ac:spMkLst>
            <pc:docMk/>
            <pc:sldMk cId="2639358677" sldId="599"/>
            <ac:spMk id="6" creationId="{A10A6441-128F-4FCE-9404-374E67288986}"/>
          </ac:spMkLst>
        </pc:spChg>
      </pc:sldChg>
    </pc:docChg>
  </pc:docChgLst>
  <pc:docChgLst>
    <pc:chgData name="Ponder, Marilyn (CDC/DDID/NCEZID/DHQP) (CTR)" userId="3999cd6a-e61a-4ada-a4ca-391c3b117a90" providerId="ADAL" clId="{72848D27-6A10-45EC-AF0F-843EE615B3DF}"/>
    <pc:docChg chg="undo custSel modSld">
      <pc:chgData name="Ponder, Marilyn (CDC/DDID/NCEZID/DHQP) (CTR)" userId="3999cd6a-e61a-4ada-a4ca-391c3b117a90" providerId="ADAL" clId="{72848D27-6A10-45EC-AF0F-843EE615B3DF}" dt="2023-04-19T15:04:21.026" v="250" actId="207"/>
      <pc:docMkLst>
        <pc:docMk/>
      </pc:docMkLst>
      <pc:sldChg chg="modSp">
        <pc:chgData name="Ponder, Marilyn (CDC/DDID/NCEZID/DHQP) (CTR)" userId="3999cd6a-e61a-4ada-a4ca-391c3b117a90" providerId="ADAL" clId="{72848D27-6A10-45EC-AF0F-843EE615B3DF}" dt="2023-04-18T20:49:07.190" v="17"/>
        <pc:sldMkLst>
          <pc:docMk/>
          <pc:sldMk cId="1738108300" sldId="322"/>
        </pc:sldMkLst>
        <pc:spChg chg="mod">
          <ac:chgData name="Ponder, Marilyn (CDC/DDID/NCEZID/DHQP) (CTR)" userId="3999cd6a-e61a-4ada-a4ca-391c3b117a90" providerId="ADAL" clId="{72848D27-6A10-45EC-AF0F-843EE615B3DF}" dt="2023-04-18T20:49:07.190" v="17"/>
          <ac:spMkLst>
            <pc:docMk/>
            <pc:sldMk cId="1738108300" sldId="322"/>
            <ac:spMk id="2" creationId="{00000000-0000-0000-0000-000000000000}"/>
          </ac:spMkLst>
        </pc:spChg>
      </pc:sldChg>
      <pc:sldChg chg="modSp mod">
        <pc:chgData name="Ponder, Marilyn (CDC/DDID/NCEZID/DHQP) (CTR)" userId="3999cd6a-e61a-4ada-a4ca-391c3b117a90" providerId="ADAL" clId="{72848D27-6A10-45EC-AF0F-843EE615B3DF}" dt="2023-04-19T15:04:21.026" v="250" actId="207"/>
        <pc:sldMkLst>
          <pc:docMk/>
          <pc:sldMk cId="172672620" sldId="571"/>
        </pc:sldMkLst>
        <pc:spChg chg="mod">
          <ac:chgData name="Ponder, Marilyn (CDC/DDID/NCEZID/DHQP) (CTR)" userId="3999cd6a-e61a-4ada-a4ca-391c3b117a90" providerId="ADAL" clId="{72848D27-6A10-45EC-AF0F-843EE615B3DF}" dt="2023-04-19T15:04:21.026" v="250" actId="207"/>
          <ac:spMkLst>
            <pc:docMk/>
            <pc:sldMk cId="172672620" sldId="571"/>
            <ac:spMk id="2" creationId="{3BC68D39-3885-4B28-9BE0-A6D1EBD14E94}"/>
          </ac:spMkLst>
        </pc:spChg>
      </pc:sldChg>
      <pc:sldChg chg="modSp mod">
        <pc:chgData name="Ponder, Marilyn (CDC/DDID/NCEZID/DHQP) (CTR)" userId="3999cd6a-e61a-4ada-a4ca-391c3b117a90" providerId="ADAL" clId="{72848D27-6A10-45EC-AF0F-843EE615B3DF}" dt="2023-04-19T15:03:25.554" v="231" actId="207"/>
        <pc:sldMkLst>
          <pc:docMk/>
          <pc:sldMk cId="1171665173" sldId="585"/>
        </pc:sldMkLst>
        <pc:spChg chg="mod">
          <ac:chgData name="Ponder, Marilyn (CDC/DDID/NCEZID/DHQP) (CTR)" userId="3999cd6a-e61a-4ada-a4ca-391c3b117a90" providerId="ADAL" clId="{72848D27-6A10-45EC-AF0F-843EE615B3DF}" dt="2023-04-18T20:49:20.761" v="19"/>
          <ac:spMkLst>
            <pc:docMk/>
            <pc:sldMk cId="1171665173" sldId="585"/>
            <ac:spMk id="2" creationId="{280733C2-BC7F-48B7-937E-5DCA42D9803D}"/>
          </ac:spMkLst>
        </pc:spChg>
        <pc:spChg chg="mod">
          <ac:chgData name="Ponder, Marilyn (CDC/DDID/NCEZID/DHQP) (CTR)" userId="3999cd6a-e61a-4ada-a4ca-391c3b117a90" providerId="ADAL" clId="{72848D27-6A10-45EC-AF0F-843EE615B3DF}" dt="2023-04-19T15:03:25.554" v="231" actId="207"/>
          <ac:spMkLst>
            <pc:docMk/>
            <pc:sldMk cId="1171665173" sldId="585"/>
            <ac:spMk id="6" creationId="{6A9CC443-67B5-4827-B3D9-15F51DE5A8BC}"/>
          </ac:spMkLst>
        </pc:spChg>
      </pc:sldChg>
      <pc:sldChg chg="delSp modSp">
        <pc:chgData name="Ponder, Marilyn (CDC/DDID/NCEZID/DHQP) (CTR)" userId="3999cd6a-e61a-4ada-a4ca-391c3b117a90" providerId="ADAL" clId="{72848D27-6A10-45EC-AF0F-843EE615B3DF}" dt="2023-04-18T20:50:50.591" v="230" actId="962"/>
        <pc:sldMkLst>
          <pc:docMk/>
          <pc:sldMk cId="2639358677" sldId="599"/>
        </pc:sldMkLst>
        <pc:spChg chg="mod">
          <ac:chgData name="Ponder, Marilyn (CDC/DDID/NCEZID/DHQP) (CTR)" userId="3999cd6a-e61a-4ada-a4ca-391c3b117a90" providerId="ADAL" clId="{72848D27-6A10-45EC-AF0F-843EE615B3DF}" dt="2023-04-18T20:49:46.377" v="20"/>
          <ac:spMkLst>
            <pc:docMk/>
            <pc:sldMk cId="2639358677" sldId="599"/>
            <ac:spMk id="2" creationId="{07167502-4165-40A0-A19B-9ED712C6FA4A}"/>
          </ac:spMkLst>
        </pc:spChg>
        <pc:spChg chg="mod topLvl">
          <ac:chgData name="Ponder, Marilyn (CDC/DDID/NCEZID/DHQP) (CTR)" userId="3999cd6a-e61a-4ada-a4ca-391c3b117a90" providerId="ADAL" clId="{72848D27-6A10-45EC-AF0F-843EE615B3DF}" dt="2023-04-18T20:50:20.971" v="22" actId="165"/>
          <ac:spMkLst>
            <pc:docMk/>
            <pc:sldMk cId="2639358677" sldId="599"/>
            <ac:spMk id="6" creationId="{A10A6441-128F-4FCE-9404-374E67288986}"/>
          </ac:spMkLst>
        </pc:spChg>
        <pc:grpChg chg="del">
          <ac:chgData name="Ponder, Marilyn (CDC/DDID/NCEZID/DHQP) (CTR)" userId="3999cd6a-e61a-4ada-a4ca-391c3b117a90" providerId="ADAL" clId="{72848D27-6A10-45EC-AF0F-843EE615B3DF}" dt="2023-04-18T20:50:20.971" v="22" actId="165"/>
          <ac:grpSpMkLst>
            <pc:docMk/>
            <pc:sldMk cId="2639358677" sldId="599"/>
            <ac:grpSpMk id="4" creationId="{D6AE315E-A504-4A6E-9980-12B9FC7B0C88}"/>
          </ac:grpSpMkLst>
        </pc:grpChg>
        <pc:picChg chg="mod topLvl">
          <ac:chgData name="Ponder, Marilyn (CDC/DDID/NCEZID/DHQP) (CTR)" userId="3999cd6a-e61a-4ada-a4ca-391c3b117a90" providerId="ADAL" clId="{72848D27-6A10-45EC-AF0F-843EE615B3DF}" dt="2023-04-18T20:50:50.591" v="230" actId="962"/>
          <ac:picMkLst>
            <pc:docMk/>
            <pc:sldMk cId="2639358677" sldId="599"/>
            <ac:picMk id="5" creationId="{71CF40F7-6AEC-48B7-A2D8-E825B8AFA8C3}"/>
          </ac:picMkLst>
        </pc:picChg>
      </pc:sldChg>
      <pc:sldChg chg="modSp">
        <pc:chgData name="Ponder, Marilyn (CDC/DDID/NCEZID/DHQP) (CTR)" userId="3999cd6a-e61a-4ada-a4ca-391c3b117a90" providerId="ADAL" clId="{72848D27-6A10-45EC-AF0F-843EE615B3DF}" dt="2023-04-18T20:49:14.468" v="18"/>
        <pc:sldMkLst>
          <pc:docMk/>
          <pc:sldMk cId="2552405709" sldId="600"/>
        </pc:sldMkLst>
        <pc:spChg chg="mod">
          <ac:chgData name="Ponder, Marilyn (CDC/DDID/NCEZID/DHQP) (CTR)" userId="3999cd6a-e61a-4ada-a4ca-391c3b117a90" providerId="ADAL" clId="{72848D27-6A10-45EC-AF0F-843EE615B3DF}" dt="2023-04-18T20:49:14.468" v="18"/>
          <ac:spMkLst>
            <pc:docMk/>
            <pc:sldMk cId="2552405709" sldId="600"/>
            <ac:spMk id="2" creationId="{02F765BB-1711-4677-A18C-40B7954E7813}"/>
          </ac:spMkLst>
        </pc:spChg>
      </pc:sldChg>
      <pc:sldChg chg="modSp mod">
        <pc:chgData name="Ponder, Marilyn (CDC/DDID/NCEZID/DHQP) (CTR)" userId="3999cd6a-e61a-4ada-a4ca-391c3b117a90" providerId="ADAL" clId="{72848D27-6A10-45EC-AF0F-843EE615B3DF}" dt="2023-04-19T15:03:53.910" v="249" actId="20577"/>
        <pc:sldMkLst>
          <pc:docMk/>
          <pc:sldMk cId="646270254" sldId="601"/>
        </pc:sldMkLst>
        <pc:spChg chg="mod">
          <ac:chgData name="Ponder, Marilyn (CDC/DDID/NCEZID/DHQP) (CTR)" userId="3999cd6a-e61a-4ada-a4ca-391c3b117a90" providerId="ADAL" clId="{72848D27-6A10-45EC-AF0F-843EE615B3DF}" dt="2023-04-19T15:03:53.910" v="249" actId="20577"/>
          <ac:spMkLst>
            <pc:docMk/>
            <pc:sldMk cId="646270254" sldId="601"/>
            <ac:spMk id="4" creationId="{A1D731A3-FF54-42A2-9E8D-DE7C703113A6}"/>
          </ac:spMkLst>
        </pc:spChg>
      </pc:sldChg>
      <pc:sldChg chg="addSp modSp mod">
        <pc:chgData name="Ponder, Marilyn (CDC/DDID/NCEZID/DHQP) (CTR)" userId="3999cd6a-e61a-4ada-a4ca-391c3b117a90" providerId="ADAL" clId="{72848D27-6A10-45EC-AF0F-843EE615B3DF}" dt="2023-04-18T20:48:55.894" v="16" actId="1076"/>
        <pc:sldMkLst>
          <pc:docMk/>
          <pc:sldMk cId="1243977145" sldId="602"/>
        </pc:sldMkLst>
        <pc:spChg chg="add mod">
          <ac:chgData name="Ponder, Marilyn (CDC/DDID/NCEZID/DHQP) (CTR)" userId="3999cd6a-e61a-4ada-a4ca-391c3b117a90" providerId="ADAL" clId="{72848D27-6A10-45EC-AF0F-843EE615B3DF}" dt="2023-04-18T20:48:55.894" v="16" actId="1076"/>
          <ac:spMkLst>
            <pc:docMk/>
            <pc:sldMk cId="1243977145" sldId="602"/>
            <ac:spMk id="2" creationId="{1B026307-ED44-73E5-F26F-B0405104E92D}"/>
          </ac:spMkLst>
        </pc:spChg>
      </pc:sldChg>
      <pc:sldChg chg="modSp">
        <pc:chgData name="Ponder, Marilyn (CDC/DDID/NCEZID/DHQP) (CTR)" userId="3999cd6a-e61a-4ada-a4ca-391c3b117a90" providerId="ADAL" clId="{72848D27-6A10-45EC-AF0F-843EE615B3DF}" dt="2023-04-18T20:50:10.701" v="21" actId="962"/>
        <pc:sldMkLst>
          <pc:docMk/>
          <pc:sldMk cId="692565332" sldId="603"/>
        </pc:sldMkLst>
        <pc:cxnChg chg="mod">
          <ac:chgData name="Ponder, Marilyn (CDC/DDID/NCEZID/DHQP) (CTR)" userId="3999cd6a-e61a-4ada-a4ca-391c3b117a90" providerId="ADAL" clId="{72848D27-6A10-45EC-AF0F-843EE615B3DF}" dt="2023-04-18T20:50:10.701" v="21" actId="962"/>
          <ac:cxnSpMkLst>
            <pc:docMk/>
            <pc:sldMk cId="692565332" sldId="603"/>
            <ac:cxnSpMk id="7" creationId="{04EB2679-3A1B-7496-F57E-410122CBF0F5}"/>
          </ac:cxnSpMkLst>
        </pc:cxnChg>
      </pc:sldChg>
    </pc:docChg>
  </pc:docChgLst>
  <pc:docChgLst>
    <pc:chgData name="Ponder, Marilyn (CDC/DDID/NCEZID/DHQP) (CTR)" userId="S::qvl8@cdc.gov::3999cd6a-e61a-4ada-a4ca-391c3b117a90" providerId="AD" clId="Web-{F1E001A1-D436-E52F-BA92-D22B5CDC0506}"/>
    <pc:docChg chg="modSld">
      <pc:chgData name="Ponder, Marilyn (CDC/DDID/NCEZID/DHQP) (CTR)" userId="S::qvl8@cdc.gov::3999cd6a-e61a-4ada-a4ca-391c3b117a90" providerId="AD" clId="Web-{F1E001A1-D436-E52F-BA92-D22B5CDC0506}" dt="2023-04-06T15:17:39.845" v="11" actId="20577"/>
      <pc:docMkLst>
        <pc:docMk/>
      </pc:docMkLst>
      <pc:sldChg chg="modSp">
        <pc:chgData name="Ponder, Marilyn (CDC/DDID/NCEZID/DHQP) (CTR)" userId="S::qvl8@cdc.gov::3999cd6a-e61a-4ada-a4ca-391c3b117a90" providerId="AD" clId="Web-{F1E001A1-D436-E52F-BA92-D22B5CDC0506}" dt="2023-04-06T15:15:50.766" v="0" actId="20577"/>
        <pc:sldMkLst>
          <pc:docMk/>
          <pc:sldMk cId="2154671543" sldId="556"/>
        </pc:sldMkLst>
        <pc:spChg chg="mod">
          <ac:chgData name="Ponder, Marilyn (CDC/DDID/NCEZID/DHQP) (CTR)" userId="S::qvl8@cdc.gov::3999cd6a-e61a-4ada-a4ca-391c3b117a90" providerId="AD" clId="Web-{F1E001A1-D436-E52F-BA92-D22B5CDC0506}" dt="2023-04-06T15:15:50.766" v="0" actId="20577"/>
          <ac:spMkLst>
            <pc:docMk/>
            <pc:sldMk cId="2154671543" sldId="556"/>
            <ac:spMk id="4" creationId="{ACF3EEE2-AB21-4044-AD96-FB3B21DD1278}"/>
          </ac:spMkLst>
        </pc:spChg>
      </pc:sldChg>
      <pc:sldChg chg="modSp">
        <pc:chgData name="Ponder, Marilyn (CDC/DDID/NCEZID/DHQP) (CTR)" userId="S::qvl8@cdc.gov::3999cd6a-e61a-4ada-a4ca-391c3b117a90" providerId="AD" clId="Web-{F1E001A1-D436-E52F-BA92-D22B5CDC0506}" dt="2023-04-06T15:17:26.939" v="10" actId="1076"/>
        <pc:sldMkLst>
          <pc:docMk/>
          <pc:sldMk cId="172672620" sldId="571"/>
        </pc:sldMkLst>
        <pc:spChg chg="mod">
          <ac:chgData name="Ponder, Marilyn (CDC/DDID/NCEZID/DHQP) (CTR)" userId="S::qvl8@cdc.gov::3999cd6a-e61a-4ada-a4ca-391c3b117a90" providerId="AD" clId="Web-{F1E001A1-D436-E52F-BA92-D22B5CDC0506}" dt="2023-04-06T15:17:26.939" v="10" actId="1076"/>
          <ac:spMkLst>
            <pc:docMk/>
            <pc:sldMk cId="172672620" sldId="571"/>
            <ac:spMk id="2" creationId="{3BC68D39-3885-4B28-9BE0-A6D1EBD14E94}"/>
          </ac:spMkLst>
        </pc:spChg>
      </pc:sldChg>
      <pc:sldChg chg="modSp">
        <pc:chgData name="Ponder, Marilyn (CDC/DDID/NCEZID/DHQP) (CTR)" userId="S::qvl8@cdc.gov::3999cd6a-e61a-4ada-a4ca-391c3b117a90" providerId="AD" clId="Web-{F1E001A1-D436-E52F-BA92-D22B5CDC0506}" dt="2023-04-06T15:16:48.751" v="9" actId="1076"/>
        <pc:sldMkLst>
          <pc:docMk/>
          <pc:sldMk cId="4191046987" sldId="574"/>
        </pc:sldMkLst>
        <pc:spChg chg="mod">
          <ac:chgData name="Ponder, Marilyn (CDC/DDID/NCEZID/DHQP) (CTR)" userId="S::qvl8@cdc.gov::3999cd6a-e61a-4ada-a4ca-391c3b117a90" providerId="AD" clId="Web-{F1E001A1-D436-E52F-BA92-D22B5CDC0506}" dt="2023-04-06T15:16:48.751" v="9" actId="1076"/>
          <ac:spMkLst>
            <pc:docMk/>
            <pc:sldMk cId="4191046987" sldId="574"/>
            <ac:spMk id="5" creationId="{3E7AA2F9-13A9-4AC6-8F68-524FE613F4C0}"/>
          </ac:spMkLst>
        </pc:spChg>
      </pc:sldChg>
      <pc:sldChg chg="modSp delCm">
        <pc:chgData name="Ponder, Marilyn (CDC/DDID/NCEZID/DHQP) (CTR)" userId="S::qvl8@cdc.gov::3999cd6a-e61a-4ada-a4ca-391c3b117a90" providerId="AD" clId="Web-{F1E001A1-D436-E52F-BA92-D22B5CDC0506}" dt="2023-04-06T15:16:29.547" v="4" actId="20577"/>
        <pc:sldMkLst>
          <pc:docMk/>
          <pc:sldMk cId="2639358677" sldId="599"/>
        </pc:sldMkLst>
        <pc:spChg chg="mod">
          <ac:chgData name="Ponder, Marilyn (CDC/DDID/NCEZID/DHQP) (CTR)" userId="S::qvl8@cdc.gov::3999cd6a-e61a-4ada-a4ca-391c3b117a90" providerId="AD" clId="Web-{F1E001A1-D436-E52F-BA92-D22B5CDC0506}" dt="2023-04-06T15:16:29.547" v="4" actId="20577"/>
          <ac:spMkLst>
            <pc:docMk/>
            <pc:sldMk cId="2639358677" sldId="599"/>
            <ac:spMk id="3" creationId="{9AC2D9B6-211C-46B4-A24F-A4A671B230EC}"/>
          </ac:spMkLst>
        </pc:spChg>
      </pc:sldChg>
      <pc:sldChg chg="modSp">
        <pc:chgData name="Ponder, Marilyn (CDC/DDID/NCEZID/DHQP) (CTR)" userId="S::qvl8@cdc.gov::3999cd6a-e61a-4ada-a4ca-391c3b117a90" providerId="AD" clId="Web-{F1E001A1-D436-E52F-BA92-D22B5CDC0506}" dt="2023-04-06T15:17:39.845" v="11" actId="20577"/>
        <pc:sldMkLst>
          <pc:docMk/>
          <pc:sldMk cId="2552405709" sldId="600"/>
        </pc:sldMkLst>
        <pc:spChg chg="mod">
          <ac:chgData name="Ponder, Marilyn (CDC/DDID/NCEZID/DHQP) (CTR)" userId="S::qvl8@cdc.gov::3999cd6a-e61a-4ada-a4ca-391c3b117a90" providerId="AD" clId="Web-{F1E001A1-D436-E52F-BA92-D22B5CDC0506}" dt="2023-04-06T15:17:39.845" v="11" actId="20577"/>
          <ac:spMkLst>
            <pc:docMk/>
            <pc:sldMk cId="2552405709" sldId="600"/>
            <ac:spMk id="2" creationId="{02F765BB-1711-4677-A18C-40B7954E7813}"/>
          </ac:spMkLst>
        </pc:spChg>
      </pc:sldChg>
    </pc:docChg>
  </pc:docChgLst>
  <pc:docChgLst>
    <pc:chgData name="Andujar, Ashley (CDC/DDPHSIS/CGH/OD)" userId="42aa5eaa-3514-4f9e-b5d6-a03001e55113" providerId="ADAL" clId="{C5E98B77-5757-433F-A810-A13FF4127C35}"/>
    <pc:docChg chg="undo custSel modSld">
      <pc:chgData name="Andujar, Ashley (CDC/DDPHSIS/CGH/OD)" userId="42aa5eaa-3514-4f9e-b5d6-a03001e55113" providerId="ADAL" clId="{C5E98B77-5757-433F-A810-A13FF4127C35}" dt="2023-04-05T15:59:40.410" v="3"/>
      <pc:docMkLst>
        <pc:docMk/>
      </pc:docMkLst>
      <pc:sldChg chg="modSp mod addCm">
        <pc:chgData name="Andujar, Ashley (CDC/DDPHSIS/CGH/OD)" userId="42aa5eaa-3514-4f9e-b5d6-a03001e55113" providerId="ADAL" clId="{C5E98B77-5757-433F-A810-A13FF4127C35}" dt="2023-04-05T15:59:40.410" v="3"/>
        <pc:sldMkLst>
          <pc:docMk/>
          <pc:sldMk cId="2639358677" sldId="599"/>
        </pc:sldMkLst>
        <pc:spChg chg="mod">
          <ac:chgData name="Andujar, Ashley (CDC/DDPHSIS/CGH/OD)" userId="42aa5eaa-3514-4f9e-b5d6-a03001e55113" providerId="ADAL" clId="{C5E98B77-5757-433F-A810-A13FF4127C35}" dt="2023-04-05T15:59:01.853" v="2" actId="108"/>
          <ac:spMkLst>
            <pc:docMk/>
            <pc:sldMk cId="2639358677" sldId="599"/>
            <ac:spMk id="3" creationId="{9AC2D9B6-211C-46B4-A24F-A4A671B230E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4C4F08-BBF0-4579-B51A-9CDF96FE7DA8}" type="datetimeFigureOut">
              <a:rPr lang="en-US" smtClean="0"/>
              <a:t>4/19/2023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C7934E-5862-444E-8B84-CFD70FF519D8}" type="slidenum">
              <a:rPr lang="en-US" smtClean="0"/>
              <a:t>‹#›</a:t>
            </a:fld>
            <a:endParaRPr lang="en-US"/>
          </a:p>
        </p:txBody>
      </p:sp>
    </p:spTree>
    <p:extLst>
      <p:ext uri="{BB962C8B-B14F-4D97-AF65-F5344CB8AC3E}">
        <p14:creationId xmlns:p14="http://schemas.microsoft.com/office/powerpoint/2010/main" val="1120720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Intended Audience: This presentation focuses on what </a:t>
            </a:r>
            <a:r>
              <a:rPr lang="en-US" sz="1200" b="1" i="1" kern="1200" dirty="0">
                <a:solidFill>
                  <a:schemeClr val="tx1"/>
                </a:solidFill>
                <a:effectLst/>
                <a:latin typeface="+mn-lt"/>
                <a:ea typeface="+mn-ea"/>
                <a:cs typeface="+mn-cs"/>
              </a:rPr>
              <a:t>facilities management</a:t>
            </a:r>
            <a:r>
              <a:rPr lang="en-US" sz="1200" b="1" i="1" kern="1200" baseline="0" dirty="0">
                <a:solidFill>
                  <a:schemeClr val="tx1"/>
                </a:solidFill>
                <a:effectLst/>
                <a:latin typeface="+mn-lt"/>
                <a:ea typeface="+mn-ea"/>
                <a:cs typeface="+mn-cs"/>
              </a:rPr>
              <a:t> personnel</a:t>
            </a:r>
            <a:r>
              <a:rPr lang="en-US" sz="1200" i="1" kern="1200" baseline="0" dirty="0">
                <a:solidFill>
                  <a:schemeClr val="tx1"/>
                </a:solidFill>
                <a:effectLst/>
                <a:latin typeface="+mn-lt"/>
                <a:ea typeface="+mn-ea"/>
                <a:cs typeface="+mn-cs"/>
              </a:rPr>
              <a:t> should know about safely reprocessing equipment and reusable PPE in the context of Marburg virus disease</a:t>
            </a:r>
            <a:r>
              <a:rPr lang="en-US" sz="1200" i="1"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Please note that the IPC for Marburg Virus Disease topics are presented in sequence, with the expectation that participants will progress through the series. You may, however, mix and match content to meet participant needs, and may need to adjust the sample script below accordingly.</a:t>
            </a:r>
          </a:p>
          <a:p>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Script:</a:t>
            </a:r>
          </a:p>
          <a:p>
            <a:r>
              <a:rPr lang="en-US" sz="1200" kern="1200" dirty="0">
                <a:solidFill>
                  <a:schemeClr val="tx1"/>
                </a:solidFill>
                <a:effectLst/>
                <a:latin typeface="+mn-lt"/>
                <a:ea typeface="+mn-ea"/>
                <a:cs typeface="+mn-cs"/>
              </a:rPr>
              <a:t>Welcome! Today we'll be focusing what facilities management personnel need to know about safely reprocessing medical equipment and reusable PPE in the context of Marburg virus disease.</a:t>
            </a:r>
            <a:endParaRPr lang="en-US" dirty="0"/>
          </a:p>
          <a:p>
            <a:endParaRPr lang="en-US" dirty="0"/>
          </a:p>
        </p:txBody>
      </p:sp>
      <p:sp>
        <p:nvSpPr>
          <p:cNvPr id="4" name="Slide Number Placeholder 3"/>
          <p:cNvSpPr>
            <a:spLocks noGrp="1"/>
          </p:cNvSpPr>
          <p:nvPr>
            <p:ph type="sldNum" sz="quarter" idx="5"/>
          </p:nvPr>
        </p:nvSpPr>
        <p:spPr/>
        <p:txBody>
          <a:bodyPr/>
          <a:lstStyle/>
          <a:p>
            <a:fld id="{C8C7934E-5862-444E-8B84-CFD70FF519D8}" type="slidenum">
              <a:rPr lang="en-US" smtClean="0"/>
              <a:t>1</a:t>
            </a:fld>
            <a:endParaRPr lang="en-US"/>
          </a:p>
        </p:txBody>
      </p:sp>
    </p:spTree>
    <p:extLst>
      <p:ext uri="{BB962C8B-B14F-4D97-AF65-F5344CB8AC3E}">
        <p14:creationId xmlns:p14="http://schemas.microsoft.com/office/powerpoint/2010/main" val="10582466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Script</a:t>
            </a:r>
            <a:r>
              <a:rPr lang="en-US" dirty="0"/>
              <a:t>:</a:t>
            </a:r>
          </a:p>
          <a:p>
            <a:r>
              <a:rPr lang="en-US" dirty="0"/>
              <a:t>In the context of Marburg virus disease, your facility should use single-use or disposable equipment for patients whenever possible. Consider having dedicated stethoscopes, dedicated thermometers, etc. for each patient.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Staff who are doing the reprocessing of equipment or PPE should wear full Marburg virus disease PPE while completing the reprocessing tasks to protect themselves from splashes and should wear thick rubber gloves to protect skin from the chemicals used.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For more information about appropriate PPE for Marburg virus disease, you can refer to the slide decks &lt;HCW Slide Deck 6: PPE Part 1 – When, Why and What to Use for PPE for MVD&gt; and &lt;Slide Deck 7: PPE Part 2 – How to Put On and Remove PPE for MVD&gt; </a:t>
            </a:r>
            <a:r>
              <a:rPr lang="en-US" i="1" baseline="0" dirty="0"/>
              <a:t>[links]</a:t>
            </a:r>
            <a:endParaRPr lang="en-US" i="1"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C8C7934E-5862-444E-8B84-CFD70FF519D8}" type="slidenum">
              <a:rPr lang="en-US" smtClean="0"/>
              <a:t>10</a:t>
            </a:fld>
            <a:endParaRPr lang="en-US"/>
          </a:p>
        </p:txBody>
      </p:sp>
    </p:spTree>
    <p:extLst>
      <p:ext uri="{BB962C8B-B14F-4D97-AF65-F5344CB8AC3E}">
        <p14:creationId xmlns:p14="http://schemas.microsoft.com/office/powerpoint/2010/main" val="38169538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Reflection: Encourages participants to apply, analyze, and/or evaluate what they’ve learned, helps them to deepen their understanding of the topic and also allows you to check their comprehension of what they learned..</a:t>
            </a:r>
          </a:p>
          <a:p>
            <a:endParaRPr lang="en-US" i="1" dirty="0"/>
          </a:p>
          <a:p>
            <a:r>
              <a:rPr lang="en-US" i="1" dirty="0"/>
              <a:t>Personalization: Helps participants think about how what they have learned applies to their specific situations. Connecting learning to personal experiences helps learners to better understand and remember the ideas taught.</a:t>
            </a:r>
          </a:p>
          <a:p>
            <a:endParaRPr lang="en-US" i="1" dirty="0"/>
          </a:p>
          <a:p>
            <a:r>
              <a:rPr lang="en-US" i="1" dirty="0"/>
              <a:t>Script:</a:t>
            </a:r>
          </a:p>
          <a:p>
            <a:r>
              <a:rPr lang="en-US" dirty="0"/>
              <a:t>Now let’s think specifically about how the information we’ve discussed today about reprocessing applies to your own facility(</a:t>
            </a:r>
            <a:r>
              <a:rPr lang="en-US" dirty="0" err="1"/>
              <a:t>ies</a:t>
            </a:r>
            <a:r>
              <a:rPr lang="en-US" dirty="0"/>
              <a:t>). Based on what you learned today, how is the reprocessing of medical items and PPE in the context of Marburg virus disease different from how reprocessing is currently done in your facility?</a:t>
            </a:r>
          </a:p>
          <a:p>
            <a:r>
              <a:rPr lang="en-US" i="1" dirty="0"/>
              <a:t>[Give participants 2-3 minutes to discuss in small groups or as a large group.]</a:t>
            </a:r>
          </a:p>
          <a:p>
            <a:endParaRPr lang="en-US" dirty="0"/>
          </a:p>
          <a:p>
            <a:r>
              <a:rPr lang="en-US" dirty="0"/>
              <a:t>What challenges might be encountered when trying to properly reprocess items at your facility?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[Give participants 2-3 minutes to discuss as a large group. Then, open discussion for several minutes for ways participants might deal with these challenges. This discussion could be longer or shorter depending on the time available.]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11</a:t>
            </a:fld>
            <a:endParaRPr lang="en-US"/>
          </a:p>
        </p:txBody>
      </p:sp>
    </p:spTree>
    <p:extLst>
      <p:ext uri="{BB962C8B-B14F-4D97-AF65-F5344CB8AC3E}">
        <p14:creationId xmlns:p14="http://schemas.microsoft.com/office/powerpoint/2010/main" val="17590159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Script</a:t>
            </a:r>
            <a:r>
              <a:rPr lang="en-US" dirty="0"/>
              <a:t>:</a:t>
            </a:r>
          </a:p>
          <a:p>
            <a:r>
              <a:rPr lang="en-US" dirty="0"/>
              <a:t>As we wrap up today, I want to review a couple of key points.</a:t>
            </a:r>
          </a:p>
          <a:p>
            <a:r>
              <a:rPr lang="en-US" dirty="0"/>
              <a:t>First, some medical equipment, and PPE can be safely reused if they are manufactured to be reused and are properly reprocessed.</a:t>
            </a:r>
          </a:p>
          <a:p>
            <a:endParaRPr lang="en-US" dirty="0"/>
          </a:p>
          <a:p>
            <a:r>
              <a:rPr lang="en-US" dirty="0"/>
              <a:t>Proper reprocessing involves cleaning followed by disinfection, and it helps prevent the spread of Marburg virus disease to you and others in your healthcare facility. By keeping yourself safe from Marburg virus disease, you also prevent spreading it to your family, friends, and community, meaning you keep them safe, too.</a:t>
            </a:r>
          </a:p>
        </p:txBody>
      </p:sp>
      <p:sp>
        <p:nvSpPr>
          <p:cNvPr id="4" name="Slide Number Placeholder 3"/>
          <p:cNvSpPr>
            <a:spLocks noGrp="1"/>
          </p:cNvSpPr>
          <p:nvPr>
            <p:ph type="sldNum" sz="quarter" idx="5"/>
          </p:nvPr>
        </p:nvSpPr>
        <p:spPr/>
        <p:txBody>
          <a:bodyPr/>
          <a:lstStyle/>
          <a:p>
            <a:fld id="{C8C7934E-5862-444E-8B84-CFD70FF519D8}" type="slidenum">
              <a:rPr lang="en-US" smtClean="0"/>
              <a:t>12</a:t>
            </a:fld>
            <a:endParaRPr lang="en-US"/>
          </a:p>
        </p:txBody>
      </p:sp>
    </p:spTree>
    <p:extLst>
      <p:ext uri="{BB962C8B-B14F-4D97-AF65-F5344CB8AC3E}">
        <p14:creationId xmlns:p14="http://schemas.microsoft.com/office/powerpoint/2010/main" val="245571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pPr lvl="0"/>
            <a:r>
              <a:rPr lang="en-US" i="1" dirty="0"/>
              <a:t>Script</a:t>
            </a:r>
            <a:r>
              <a:rPr lang="en-US" dirty="0"/>
              <a:t>:</a:t>
            </a:r>
          </a:p>
          <a:p>
            <a:pPr lvl="0"/>
            <a:r>
              <a:rPr lang="en-US" dirty="0"/>
              <a:t>We have 3 learning objectives for today.</a:t>
            </a:r>
            <a:r>
              <a:rPr lang="en-US" baseline="0" dirty="0"/>
              <a:t> By the end of our time together, you should be able to identify items that can and can’t be reprocessed, explain why proper reprocessing of medical equipment and PPE is important in the context of Marburg virus disease, and explain the steps taken and PPE that needs to be worn when reprocessing PPE.</a:t>
            </a:r>
          </a:p>
          <a:p>
            <a:pPr lvl="0"/>
            <a:endParaRPr lang="en-US" dirty="0"/>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2</a:t>
            </a:fld>
            <a:endParaRPr lang="en-US"/>
          </a:p>
        </p:txBody>
      </p:sp>
    </p:spTree>
    <p:extLst>
      <p:ext uri="{BB962C8B-B14F-4D97-AF65-F5344CB8AC3E}">
        <p14:creationId xmlns:p14="http://schemas.microsoft.com/office/powerpoint/2010/main" val="3102321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Activating</a:t>
            </a:r>
            <a:r>
              <a:rPr lang="en-US" i="1" baseline="0" dirty="0"/>
              <a:t> background knowledge.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i="1" baseline="0" dirty="0"/>
              <a:t>A key benefit of working with adult learners is that they likely already have some knowledge or experience related to the topic you are teaching. Activating background knowledge helps students connect new learning to what they already know and may help them understand new information better. It also helps you, the instructor, to identify gaps in knowledge where you may need to spend extra time or add emphasis while teaching. Use this slide as an opportunity to let students share what they already know.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i="1" baseline="0" dirty="0"/>
              <a:t>Script:</a:t>
            </a:r>
          </a:p>
          <a:p>
            <a:r>
              <a:rPr lang="en-US" i="0" baseline="0" dirty="0"/>
              <a:t>Some medical equipment and PPE can only safely be used one time and then must be disposed of. But some equipment can be cleaned and disinfected for re-use. Which of these items could be re-used if properly cleaned and disinfected? Take a minute to think, and then I’ll give you the answer.</a:t>
            </a:r>
          </a:p>
          <a:p>
            <a:endParaRPr lang="en-US" i="0" baseline="0" dirty="0"/>
          </a:p>
          <a:p>
            <a:r>
              <a:rPr lang="en-US" i="1" baseline="0" dirty="0"/>
              <a:t>[Allow participants 1-2 minutes to think about their answer.]</a:t>
            </a:r>
          </a:p>
          <a:p>
            <a:endParaRPr lang="en-US" i="1" baseline="0" dirty="0"/>
          </a:p>
          <a:p>
            <a:endParaRPr lang="en-US" i="1"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3</a:t>
            </a:fld>
            <a:endParaRPr lang="en-US"/>
          </a:p>
        </p:txBody>
      </p:sp>
    </p:spTree>
    <p:extLst>
      <p:ext uri="{BB962C8B-B14F-4D97-AF65-F5344CB8AC3E}">
        <p14:creationId xmlns:p14="http://schemas.microsoft.com/office/powerpoint/2010/main" val="39533796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Activating</a:t>
            </a:r>
            <a:r>
              <a:rPr lang="en-US" i="1" baseline="0" dirty="0"/>
              <a:t> background knowledge.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i="1" baseline="0" dirty="0"/>
              <a:t>A key benefit of working with adult learners is that they likely already have some knowledge or experience related to the topic you are teaching. Activating background knowledge helps students connect new learning to what they already know and may help them understand new information better. It also helps you, the instructor, to identify gaps in knowledge where you may need to spend extra time or add emphasis while teaching. Use this slide as an opportunity to let students share what they already know.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i="1" baseline="0" dirty="0"/>
              <a:t>Script:</a:t>
            </a:r>
          </a:p>
          <a:p>
            <a:r>
              <a:rPr lang="en-US" i="0" baseline="0" dirty="0"/>
              <a:t>Here’s the answer. The first two items are single-use items meaning that after they’ve been used once, they have to be thrown away. They cannot safely be re-used. But the other items – the thermometer, rubber boots, and goggles – can all be </a:t>
            </a:r>
            <a:r>
              <a:rPr lang="en-US" b="1" i="0" baseline="0" dirty="0"/>
              <a:t>reprocessed</a:t>
            </a:r>
            <a:r>
              <a:rPr lang="en-US" i="0" baseline="0" dirty="0"/>
              <a:t> and safely used again. </a:t>
            </a:r>
          </a:p>
          <a:p>
            <a:endParaRPr lang="en-US" i="0" baseline="0" dirty="0"/>
          </a:p>
          <a:p>
            <a:r>
              <a:rPr lang="en-US" i="0" baseline="0" dirty="0"/>
              <a:t>In today’s session, we’re going to focus on what reprocessing is and how to do it properly.</a:t>
            </a:r>
          </a:p>
          <a:p>
            <a:endParaRPr lang="en-US" i="1" baseline="0" dirty="0"/>
          </a:p>
          <a:p>
            <a:endParaRPr lang="en-US" i="1"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4</a:t>
            </a:fld>
            <a:endParaRPr lang="en-US"/>
          </a:p>
        </p:txBody>
      </p:sp>
    </p:spTree>
    <p:extLst>
      <p:ext uri="{BB962C8B-B14F-4D97-AF65-F5344CB8AC3E}">
        <p14:creationId xmlns:p14="http://schemas.microsoft.com/office/powerpoint/2010/main" val="3205988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C7934E-5862-444E-8B84-CFD70FF519D8}" type="slidenum">
              <a:rPr lang="en-US" smtClean="0"/>
              <a:t>5</a:t>
            </a:fld>
            <a:endParaRPr lang="en-US"/>
          </a:p>
        </p:txBody>
      </p:sp>
    </p:spTree>
    <p:extLst>
      <p:ext uri="{BB962C8B-B14F-4D97-AF65-F5344CB8AC3E}">
        <p14:creationId xmlns:p14="http://schemas.microsoft.com/office/powerpoint/2010/main" val="18551257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solidFill>
                  <a:schemeClr val="accent4">
                    <a:lumMod val="50000"/>
                  </a:schemeClr>
                </a:solidFill>
                <a:latin typeface="Calibri"/>
                <a:cs typeface="Calibri"/>
              </a:rPr>
              <a:t>Script</a:t>
            </a:r>
            <a:r>
              <a:rPr lang="en-US" dirty="0">
                <a:solidFill>
                  <a:schemeClr val="accent4">
                    <a:lumMod val="50000"/>
                  </a:schemeClr>
                </a:solidFill>
                <a:latin typeface="Calibri"/>
                <a:cs typeface="Calibri"/>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4">
                    <a:lumMod val="50000"/>
                  </a:schemeClr>
                </a:solidFill>
                <a:latin typeface="Calibri"/>
                <a:cs typeface="Calibri"/>
              </a:rPr>
              <a:t>First, let’s talk about what reprocessing is. Reprocessing medical equipment (called decontamination in some contexts) is the process of making reusable medical equipment safe for reuse. Reprocessing always</a:t>
            </a:r>
            <a:r>
              <a:rPr lang="en-US" baseline="0" dirty="0">
                <a:solidFill>
                  <a:schemeClr val="accent4">
                    <a:lumMod val="50000"/>
                  </a:schemeClr>
                </a:solidFill>
                <a:latin typeface="Calibri"/>
                <a:cs typeface="Calibri"/>
              </a:rPr>
              <a:t> involves cleaning followed by disinfecting.</a:t>
            </a:r>
            <a:endParaRPr lang="en-US" dirty="0"/>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6</a:t>
            </a:fld>
            <a:endParaRPr lang="en-US"/>
          </a:p>
        </p:txBody>
      </p:sp>
    </p:spTree>
    <p:extLst>
      <p:ext uri="{BB962C8B-B14F-4D97-AF65-F5344CB8AC3E}">
        <p14:creationId xmlns:p14="http://schemas.microsoft.com/office/powerpoint/2010/main" val="2574904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Script:</a:t>
            </a:r>
          </a:p>
          <a:p>
            <a:r>
              <a:rPr lang="en-US" dirty="0"/>
              <a:t>Reprocessing is important for medical equipment and PPE that will be re-used because Marburg virus can live on these items. </a:t>
            </a:r>
          </a:p>
          <a:p>
            <a:endParaRPr lang="en-US" dirty="0"/>
          </a:p>
          <a:p>
            <a:r>
              <a:rPr lang="en-US" dirty="0"/>
              <a:t>If Marburg virus gets on medical equipment or PPE, and that medical equipment or PPE is not properly cleaned and disinfected, then when the medical equipment or PPE is used again, it puts you, other staff, and patients at risk and can contribute to the spread of Marburg virus disease in your facility.</a:t>
            </a:r>
          </a:p>
          <a:p>
            <a:endParaRPr lang="en-US" dirty="0"/>
          </a:p>
          <a:p>
            <a:r>
              <a:rPr lang="en-US" altLang="ja-JP" sz="1200" dirty="0">
                <a:solidFill>
                  <a:schemeClr val="tx1"/>
                </a:solidFill>
                <a:latin typeface="Calibri"/>
                <a:ea typeface="ＭＳ Ｐゴシック"/>
                <a:cs typeface="Calibri"/>
              </a:rPr>
              <a:t>Proper reprocessing ensures that if Marburg virus is on these items, it is </a:t>
            </a:r>
            <a:r>
              <a:rPr lang="en-US" altLang="ja-JP" sz="1200" b="1" dirty="0">
                <a:solidFill>
                  <a:schemeClr val="tx1"/>
                </a:solidFill>
                <a:latin typeface="Calibri"/>
                <a:ea typeface="ＭＳ Ｐゴシック"/>
                <a:cs typeface="Calibri"/>
              </a:rPr>
              <a:t>removed</a:t>
            </a:r>
            <a:r>
              <a:rPr lang="en-US" altLang="ja-JP" sz="1200" dirty="0">
                <a:solidFill>
                  <a:schemeClr val="tx1"/>
                </a:solidFill>
                <a:latin typeface="Calibri"/>
                <a:ea typeface="ＭＳ Ｐゴシック"/>
                <a:cs typeface="Calibri"/>
              </a:rPr>
              <a:t>. This helps keep you and others in your healthcare facility safe. If you remain healthy, you don’t run the risk of passing Marburg virus disease on to family and friends, so you are helping to keep your community safe, too.</a:t>
            </a:r>
            <a:endParaRPr lang="en-US" dirty="0"/>
          </a:p>
        </p:txBody>
      </p:sp>
      <p:sp>
        <p:nvSpPr>
          <p:cNvPr id="4" name="Slide Number Placeholder 3"/>
          <p:cNvSpPr>
            <a:spLocks noGrp="1"/>
          </p:cNvSpPr>
          <p:nvPr>
            <p:ph type="sldNum" sz="quarter" idx="5"/>
          </p:nvPr>
        </p:nvSpPr>
        <p:spPr/>
        <p:txBody>
          <a:bodyPr/>
          <a:lstStyle/>
          <a:p>
            <a:fld id="{C8C7934E-5862-444E-8B84-CFD70FF519D8}" type="slidenum">
              <a:rPr lang="en-US" smtClean="0"/>
              <a:t>7</a:t>
            </a:fld>
            <a:endParaRPr lang="en-US"/>
          </a:p>
        </p:txBody>
      </p:sp>
    </p:spTree>
    <p:extLst>
      <p:ext uri="{BB962C8B-B14F-4D97-AF65-F5344CB8AC3E}">
        <p14:creationId xmlns:p14="http://schemas.microsoft.com/office/powerpoint/2010/main" val="34645952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Script</a:t>
            </a:r>
            <a:r>
              <a:rPr lang="en-US" dirty="0"/>
              <a:t>:</a:t>
            </a:r>
          </a:p>
          <a:p>
            <a:r>
              <a:rPr lang="en-US" dirty="0"/>
              <a:t>Whether or not equipment and PPE can be reprocessed is based on the category of medical equipment and the manufacturer’s instructions for reprocessing.</a:t>
            </a:r>
          </a:p>
          <a:p>
            <a:endParaRPr lang="en-US" dirty="0"/>
          </a:p>
          <a:p>
            <a:r>
              <a:rPr lang="en-US" dirty="0"/>
              <a:t>As we mentioned earlier, some instruments, equipment, and PPE are single use such as needles and paper face masks. They are not designed to be reprocessed, and attempting to reprocess them can compromise their integrity meaning that they may not work as well or as intended.</a:t>
            </a:r>
          </a:p>
          <a:p>
            <a:endParaRPr lang="en-US" dirty="0"/>
          </a:p>
          <a:p>
            <a:r>
              <a:rPr lang="en-US" dirty="0"/>
              <a:t>However, some instruments, equipment, and PPE are designed to be reusable such as stethoscopes, thermometers, rubber gloves, and thick aprons. This means that if properly reprocessed, they can be safely used again.</a:t>
            </a:r>
          </a:p>
        </p:txBody>
      </p:sp>
      <p:sp>
        <p:nvSpPr>
          <p:cNvPr id="4" name="Slide Number Placeholder 3"/>
          <p:cNvSpPr>
            <a:spLocks noGrp="1"/>
          </p:cNvSpPr>
          <p:nvPr>
            <p:ph type="sldNum" sz="quarter" idx="5"/>
          </p:nvPr>
        </p:nvSpPr>
        <p:spPr/>
        <p:txBody>
          <a:bodyPr/>
          <a:lstStyle/>
          <a:p>
            <a:fld id="{C8C7934E-5862-444E-8B84-CFD70FF519D8}" type="slidenum">
              <a:rPr lang="en-US" smtClean="0"/>
              <a:t>8</a:t>
            </a:fld>
            <a:endParaRPr lang="en-US"/>
          </a:p>
        </p:txBody>
      </p:sp>
    </p:spTree>
    <p:extLst>
      <p:ext uri="{BB962C8B-B14F-4D97-AF65-F5344CB8AC3E}">
        <p14:creationId xmlns:p14="http://schemas.microsoft.com/office/powerpoint/2010/main" val="38748247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Script</a:t>
            </a:r>
            <a:r>
              <a:rPr lang="en-US" dirty="0"/>
              <a:t>:</a:t>
            </a:r>
          </a:p>
          <a:p>
            <a:r>
              <a:rPr lang="en-US" dirty="0"/>
              <a:t>In the context of Marburg virus disease, PPE that can be reprocessed includes rubber gloves, thick aprons, rubber boots, and goggles.</a:t>
            </a:r>
          </a:p>
          <a:p>
            <a:endParaRPr lang="en-US" dirty="0"/>
          </a:p>
          <a:p>
            <a:r>
              <a:rPr lang="en-US" dirty="0"/>
              <a:t>Remember that reprocessing always involves cleaning followed</a:t>
            </a:r>
            <a:r>
              <a:rPr lang="en-US" baseline="0" dirty="0"/>
              <a:t> by disinfecting. So, when reprocessing PPE in the context of Marburg virus disease, it is crucial that items are cleaned first with soap and water and scrubbed to remove any contamination.</a:t>
            </a:r>
          </a:p>
          <a:p>
            <a:endParaRPr lang="en-US" baseline="0" dirty="0"/>
          </a:p>
          <a:p>
            <a:r>
              <a:rPr lang="en-US" baseline="0" dirty="0"/>
              <a:t>Disinfection should follow. It involves soaking the reusable PPE in 0.05% chlorine for 30 minutes.</a:t>
            </a:r>
          </a:p>
          <a:p>
            <a:endParaRPr lang="en-US" baseline="0" dirty="0"/>
          </a:p>
          <a:p>
            <a:r>
              <a:rPr lang="en-US" baseline="0" dirty="0"/>
              <a:t>After soaking is complete, the reusable PPE should be rinsed with water to remove the chlorine residue and hung to dry. You can see in this picture rubber gloves, thick aprons, and rubber boots that have been cleaned and disinfected and are hanging outside to dry.</a:t>
            </a:r>
          </a:p>
          <a:p>
            <a:endParaRPr lang="en-US" baseline="0" dirty="0"/>
          </a:p>
          <a:p>
            <a:r>
              <a:rPr lang="en-US" baseline="0" dirty="0"/>
              <a:t>Note that any liquid waste created during this process such as water for cleaning items and the chlorine solution for soaking should be poured into a separate latrine or toilet designated for liquid waste.</a:t>
            </a:r>
          </a:p>
          <a:p>
            <a:endParaRPr lang="en-US" baseline="0" dirty="0"/>
          </a:p>
        </p:txBody>
      </p:sp>
      <p:sp>
        <p:nvSpPr>
          <p:cNvPr id="4" name="Slide Number Placeholder 3"/>
          <p:cNvSpPr>
            <a:spLocks noGrp="1"/>
          </p:cNvSpPr>
          <p:nvPr>
            <p:ph type="sldNum" sz="quarter" idx="5"/>
          </p:nvPr>
        </p:nvSpPr>
        <p:spPr/>
        <p:txBody>
          <a:bodyPr/>
          <a:lstStyle/>
          <a:p>
            <a:fld id="{C8C7934E-5862-444E-8B84-CFD70FF519D8}" type="slidenum">
              <a:rPr lang="en-US" smtClean="0"/>
              <a:t>9</a:t>
            </a:fld>
            <a:endParaRPr lang="en-US"/>
          </a:p>
        </p:txBody>
      </p:sp>
    </p:spTree>
    <p:extLst>
      <p:ext uri="{BB962C8B-B14F-4D97-AF65-F5344CB8AC3E}">
        <p14:creationId xmlns:p14="http://schemas.microsoft.com/office/powerpoint/2010/main" val="28002229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_NCEZID">
    <p:bg>
      <p:bgPr>
        <a:solidFill>
          <a:schemeClr val="bg2"/>
        </a:solidFill>
        <a:effectLst/>
      </p:bgPr>
    </p:bg>
    <p:spTree>
      <p:nvGrpSpPr>
        <p:cNvPr id="1" name=""/>
        <p:cNvGrpSpPr/>
        <p:nvPr/>
      </p:nvGrpSpPr>
      <p:grpSpPr>
        <a:xfrm>
          <a:off x="0" y="0"/>
          <a:ext cx="0" cy="0"/>
          <a:chOff x="0" y="0"/>
          <a:chExt cx="0" cy="0"/>
        </a:xfrm>
      </p:grpSpPr>
      <p:pic>
        <p:nvPicPr>
          <p:cNvPr id="3" name="Picture 2" descr="Logos of the U.S. Department of Health and Human Services and the Centers for Disease control and Prevention" title="logo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3"/>
            <a:ext cx="12192000" cy="1186160"/>
          </a:xfrm>
          <a:prstGeom prst="rect">
            <a:avLst/>
          </a:prstGeom>
        </p:spPr>
      </p:pic>
      <p:sp>
        <p:nvSpPr>
          <p:cNvPr id="7" name="Title 1"/>
          <p:cNvSpPr>
            <a:spLocks noGrp="1"/>
          </p:cNvSpPr>
          <p:nvPr>
            <p:ph type="title"/>
          </p:nvPr>
        </p:nvSpPr>
        <p:spPr>
          <a:xfrm>
            <a:off x="609600" y="1368900"/>
            <a:ext cx="10972800" cy="1155779"/>
          </a:xfrm>
          <a:prstGeom prst="rect">
            <a:avLst/>
          </a:prstGeom>
        </p:spPr>
        <p:txBody>
          <a:bodyPr/>
          <a:lstStyle>
            <a:lvl1pPr algn="l">
              <a:lnSpc>
                <a:spcPts val="4000"/>
              </a:lnSpc>
              <a:defRPr sz="3733" b="1" baseline="0">
                <a:solidFill>
                  <a:srgbClr val="005DAB"/>
                </a:solidFill>
                <a:effectLst/>
                <a:latin typeface="Calibri" pitchFamily="34" charset="0"/>
              </a:defRPr>
            </a:lvl1pPr>
          </a:lstStyle>
          <a:p>
            <a:r>
              <a:rPr lang="en-US"/>
              <a:t>Click to edit Master title style</a:t>
            </a:r>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1D1D1D"/>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1D1D1D"/>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a:t>Click to edit Master text styles</a:t>
            </a:r>
          </a:p>
        </p:txBody>
      </p:sp>
      <p:sp>
        <p:nvSpPr>
          <p:cNvPr id="6" name="TextBox 5"/>
          <p:cNvSpPr txBox="1"/>
          <p:nvPr/>
        </p:nvSpPr>
        <p:spPr>
          <a:xfrm>
            <a:off x="609600" y="204583"/>
            <a:ext cx="9204101" cy="830997"/>
          </a:xfrm>
          <a:prstGeom prst="rect">
            <a:avLst/>
          </a:prstGeom>
          <a:noFill/>
        </p:spPr>
        <p:txBody>
          <a:bodyPr wrap="square" rtlCol="0">
            <a:spAutoFit/>
          </a:bodyPr>
          <a:lstStyle/>
          <a:p>
            <a:r>
              <a:rPr lang="en-US" sz="2400" b="1" dirty="0">
                <a:solidFill>
                  <a:schemeClr val="bg2"/>
                </a:solidFill>
                <a:latin typeface="Calibri" panose="020F0502020204030204" pitchFamily="34" charset="0"/>
              </a:rPr>
              <a:t>Centers for Disease Control and Prevention</a:t>
            </a:r>
          </a:p>
          <a:p>
            <a:r>
              <a:rPr lang="en-US" sz="2400" b="0" dirty="0">
                <a:solidFill>
                  <a:schemeClr val="bg2"/>
                </a:solidFill>
                <a:latin typeface="Calibri" panose="020F0502020204030204" pitchFamily="34" charset="0"/>
              </a:rPr>
              <a:t>National Center for Emerging and Zoonotic Infectious Diseases</a:t>
            </a:r>
          </a:p>
        </p:txBody>
      </p:sp>
    </p:spTree>
    <p:extLst>
      <p:ext uri="{BB962C8B-B14F-4D97-AF65-F5344CB8AC3E}">
        <p14:creationId xmlns:p14="http://schemas.microsoft.com/office/powerpoint/2010/main" val="2858463765"/>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color_background">
    <p:bg>
      <p:bgPr>
        <a:solidFill>
          <a:srgbClr val="0E66AF">
            <a:alpha val="75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3" y="4467098"/>
            <a:ext cx="11059884" cy="1162051"/>
          </a:xfrm>
          <a:prstGeom prst="rect">
            <a:avLst/>
          </a:prstGeom>
        </p:spPr>
        <p:txBody>
          <a:bodyPr anchor="b"/>
          <a:lstStyle>
            <a:lvl1pPr algn="l">
              <a:defRPr sz="3600" b="1" baseline="0">
                <a:solidFill>
                  <a:schemeClr val="bg2"/>
                </a:solidFill>
                <a:effectLst/>
                <a:latin typeface="Calibri" pitchFamily="34" charset="0"/>
              </a:defRPr>
            </a:lvl1pPr>
          </a:lstStyle>
          <a:p>
            <a:endParaRPr lang="en-US"/>
          </a:p>
        </p:txBody>
      </p:sp>
      <p:sp>
        <p:nvSpPr>
          <p:cNvPr id="5" name="Text Placeholder 2"/>
          <p:cNvSpPr>
            <a:spLocks noGrp="1"/>
          </p:cNvSpPr>
          <p:nvPr>
            <p:ph type="body" idx="1"/>
          </p:nvPr>
        </p:nvSpPr>
        <p:spPr>
          <a:xfrm>
            <a:off x="609601" y="5900929"/>
            <a:ext cx="10363200" cy="568325"/>
          </a:xfrm>
          <a:prstGeom prst="rect">
            <a:avLst/>
          </a:prstGeom>
        </p:spPr>
        <p:txBody>
          <a:bodyPr anchor="b"/>
          <a:lstStyle>
            <a:lvl1pPr marL="0" indent="0" algn="l">
              <a:lnSpc>
                <a:spcPts val="2200"/>
              </a:lnSpc>
              <a:buNone/>
              <a:defRPr sz="2000" baseline="0">
                <a:solidFill>
                  <a:schemeClr val="bg2"/>
                </a:solidFill>
                <a:latin typeface="Calibri" pitchFamily="34" charset="0"/>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endParaRPr lang="en-US"/>
          </a:p>
        </p:txBody>
      </p:sp>
    </p:spTree>
    <p:extLst>
      <p:ext uri="{BB962C8B-B14F-4D97-AF65-F5344CB8AC3E}">
        <p14:creationId xmlns:p14="http://schemas.microsoft.com/office/powerpoint/2010/main" val="1366138243"/>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color_background">
    <p:bg>
      <p:bgPr>
        <a:solidFill>
          <a:srgbClr val="E2542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4467097"/>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a:t>Click to edit Master title style</a:t>
            </a:r>
            <a:endParaRPr lang="en-US" dirty="0"/>
          </a:p>
        </p:txBody>
      </p:sp>
      <p:sp>
        <p:nvSpPr>
          <p:cNvPr id="5" name="Text Placeholder 2"/>
          <p:cNvSpPr>
            <a:spLocks noGrp="1"/>
          </p:cNvSpPr>
          <p:nvPr>
            <p:ph type="body" idx="1"/>
          </p:nvPr>
        </p:nvSpPr>
        <p:spPr>
          <a:xfrm>
            <a:off x="609601" y="5900928"/>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60385058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Section Header">
    <p:bg>
      <p:bgPr>
        <a:solidFill>
          <a:srgbClr val="016A70"/>
        </a:solidFill>
        <a:effectLst/>
      </p:bgPr>
    </p:bg>
    <p:spTree>
      <p:nvGrpSpPr>
        <p:cNvPr id="1" name=""/>
        <p:cNvGrpSpPr/>
        <p:nvPr/>
      </p:nvGrpSpPr>
      <p:grpSpPr>
        <a:xfrm>
          <a:off x="0" y="0"/>
          <a:ext cx="0" cy="0"/>
          <a:chOff x="0" y="0"/>
          <a:chExt cx="0" cy="0"/>
        </a:xfrm>
      </p:grpSpPr>
      <p:sp>
        <p:nvSpPr>
          <p:cNvPr id="19" name="Content Placeholder 18">
            <a:extLst>
              <a:ext uri="{FF2B5EF4-FFF2-40B4-BE49-F238E27FC236}">
                <a16:creationId xmlns:a16="http://schemas.microsoft.com/office/drawing/2014/main" id="{585120FC-1B2F-4132-95D7-ED8340727F60}"/>
              </a:ext>
            </a:extLst>
          </p:cNvPr>
          <p:cNvSpPr>
            <a:spLocks noGrp="1"/>
          </p:cNvSpPr>
          <p:nvPr>
            <p:ph sz="quarter" idx="10"/>
          </p:nvPr>
        </p:nvSpPr>
        <p:spPr>
          <a:xfrm>
            <a:off x="576264" y="4097049"/>
            <a:ext cx="11006137" cy="765239"/>
          </a:xfrm>
        </p:spPr>
        <p:txBody>
          <a:bodyPr>
            <a:normAutofit/>
          </a:bodyPr>
          <a:lstStyle>
            <a:lvl1pPr>
              <a:spcAft>
                <a:spcPts val="1200"/>
              </a:spcAft>
              <a:buNone/>
              <a:defRPr sz="4800" b="1">
                <a:solidFill>
                  <a:schemeClr val="bg2"/>
                </a:solidFill>
              </a:defRPr>
            </a:lvl1pPr>
            <a:lvl2pPr marL="290506" indent="-290506">
              <a:spcBef>
                <a:spcPts val="600"/>
              </a:spcBef>
              <a:spcAft>
                <a:spcPts val="600"/>
              </a:spcAft>
              <a:buClr>
                <a:srgbClr val="007D57"/>
              </a:buClr>
              <a:buFont typeface="Wingdings" panose="05000000000000000000" pitchFamily="2" charset="2"/>
              <a:buChar char="§"/>
              <a:defRPr sz="2800"/>
            </a:lvl2pPr>
            <a:lvl3pPr marL="623872" indent="-333366">
              <a:spcBef>
                <a:spcPts val="600"/>
              </a:spcBef>
              <a:spcAft>
                <a:spcPts val="600"/>
              </a:spcAft>
              <a:defRPr sz="2400"/>
            </a:lvl3pPr>
            <a:lvl4pPr marL="914377" indent="-231769">
              <a:spcBef>
                <a:spcPts val="600"/>
              </a:spcBef>
              <a:spcAft>
                <a:spcPts val="600"/>
              </a:spcAft>
              <a:defRPr/>
            </a:lvl4pPr>
          </a:lstStyle>
          <a:p>
            <a:pPr lvl="0"/>
            <a:r>
              <a:rPr lang="en-US"/>
              <a:t>Click to edit Master text styles</a:t>
            </a:r>
          </a:p>
        </p:txBody>
      </p:sp>
      <p:sp>
        <p:nvSpPr>
          <p:cNvPr id="14" name="Text Placeholder 2">
            <a:extLst>
              <a:ext uri="{FF2B5EF4-FFF2-40B4-BE49-F238E27FC236}">
                <a16:creationId xmlns:a16="http://schemas.microsoft.com/office/drawing/2014/main" id="{0B2C569F-847A-440C-95B4-42E6DB2B0E1A}"/>
              </a:ext>
            </a:extLst>
          </p:cNvPr>
          <p:cNvSpPr>
            <a:spLocks noGrp="1"/>
          </p:cNvSpPr>
          <p:nvPr>
            <p:ph type="body" idx="1"/>
          </p:nvPr>
        </p:nvSpPr>
        <p:spPr>
          <a:xfrm>
            <a:off x="576263" y="5161213"/>
            <a:ext cx="7772400" cy="426244"/>
          </a:xfrm>
          <a:prstGeom prst="rect">
            <a:avLst/>
          </a:prstGeom>
        </p:spPr>
        <p:txBody>
          <a:bodyPr anchor="b"/>
          <a:lstStyle>
            <a:lvl1pPr marL="0" indent="0" algn="l">
              <a:lnSpc>
                <a:spcPts val="2200"/>
              </a:lnSpc>
              <a:buNone/>
              <a:defRPr sz="2000" baseline="0">
                <a:solidFill>
                  <a:schemeClr val="bg2"/>
                </a:solidFill>
                <a:latin typeface="Calibri" pitchFamily="34" charset="0"/>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pic>
        <p:nvPicPr>
          <p:cNvPr id="11" name="Picture 10">
            <a:extLst>
              <a:ext uri="{FF2B5EF4-FFF2-40B4-BE49-F238E27FC236}">
                <a16:creationId xmlns:a16="http://schemas.microsoft.com/office/drawing/2014/main" id="{063C47A1-B55E-47DB-A284-30628C81CA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Tree>
    <p:extLst>
      <p:ext uri="{BB962C8B-B14F-4D97-AF65-F5344CB8AC3E}">
        <p14:creationId xmlns:p14="http://schemas.microsoft.com/office/powerpoint/2010/main" val="1345728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8_Data Slide (for content heavy tables and charts)">
    <p:spTree>
      <p:nvGrpSpPr>
        <p:cNvPr id="1" name=""/>
        <p:cNvGrpSpPr/>
        <p:nvPr/>
      </p:nvGrpSpPr>
      <p:grpSpPr>
        <a:xfrm>
          <a:off x="0" y="0"/>
          <a:ext cx="0" cy="0"/>
          <a:chOff x="0" y="0"/>
          <a:chExt cx="0" cy="0"/>
        </a:xfrm>
      </p:grpSpPr>
      <p:sp>
        <p:nvSpPr>
          <p:cNvPr id="7" name="Text Placeholder 7"/>
          <p:cNvSpPr>
            <a:spLocks noGrp="1"/>
          </p:cNvSpPr>
          <p:nvPr>
            <p:ph type="body" sz="quarter" idx="10"/>
          </p:nvPr>
        </p:nvSpPr>
        <p:spPr>
          <a:xfrm>
            <a:off x="609600" y="1824284"/>
            <a:ext cx="10972800" cy="4176467"/>
          </a:xfrm>
        </p:spPr>
        <p:txBody>
          <a:bodyPr/>
          <a:lstStyle>
            <a:lvl1pPr marL="457189" indent="-457189">
              <a:lnSpc>
                <a:spcPts val="2933"/>
              </a:lnSpc>
              <a:buClr>
                <a:srgbClr val="E25423"/>
              </a:buClr>
              <a:buFont typeface="Arial" panose="020B0604020202020204" pitchFamily="34" charset="0"/>
              <a:buChar char="•"/>
              <a:defRPr sz="2667" b="0">
                <a:solidFill>
                  <a:srgbClr val="1D1D1D"/>
                </a:solidFill>
              </a:defRPr>
            </a:lvl1pPr>
            <a:lvl2pPr>
              <a:lnSpc>
                <a:spcPts val="2667"/>
              </a:lnSpc>
              <a:buClr>
                <a:srgbClr val="E25423"/>
              </a:buClr>
              <a:defRPr sz="2667">
                <a:solidFill>
                  <a:srgbClr val="1D1D1D"/>
                </a:solidFill>
              </a:defRPr>
            </a:lvl2pPr>
            <a:lvl3pPr>
              <a:lnSpc>
                <a:spcPts val="2667"/>
              </a:lnSpc>
              <a:buClr>
                <a:srgbClr val="5A5A5A"/>
              </a:buClr>
              <a:defRPr sz="2667">
                <a:solidFill>
                  <a:srgbClr val="1D1D1D"/>
                </a:solidFill>
              </a:defRPr>
            </a:lvl3pPr>
            <a:lvl4pPr>
              <a:defRPr sz="2667">
                <a:solidFill>
                  <a:srgbClr val="1D1D1D"/>
                </a:solidFill>
              </a:defRPr>
            </a:lvl4pPr>
            <a:lvl5pPr>
              <a:defRPr sz="26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itle 1">
            <a:extLst>
              <a:ext uri="{FF2B5EF4-FFF2-40B4-BE49-F238E27FC236}">
                <a16:creationId xmlns:a16="http://schemas.microsoft.com/office/drawing/2014/main" id="{0E7F2F02-184C-4505-8466-02885693FE6C}"/>
              </a:ext>
            </a:extLst>
          </p:cNvPr>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4019288480"/>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9_Data Slide (for content heavy tables and charts)">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itle 1">
            <a:extLst>
              <a:ext uri="{FF2B5EF4-FFF2-40B4-BE49-F238E27FC236}">
                <a16:creationId xmlns:a16="http://schemas.microsoft.com/office/drawing/2014/main" id="{0E7F2F02-184C-4505-8466-02885693FE6C}"/>
              </a:ext>
            </a:extLst>
          </p:cNvPr>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endParaRPr lang="en-US" dirty="0"/>
          </a:p>
        </p:txBody>
      </p:sp>
      <p:sp>
        <p:nvSpPr>
          <p:cNvPr id="6" name="Content Placeholder 18">
            <a:extLst>
              <a:ext uri="{FF2B5EF4-FFF2-40B4-BE49-F238E27FC236}">
                <a16:creationId xmlns:a16="http://schemas.microsoft.com/office/drawing/2014/main" id="{2B740530-9FB4-416D-81D1-709E1379603A}"/>
              </a:ext>
            </a:extLst>
          </p:cNvPr>
          <p:cNvSpPr>
            <a:spLocks noGrp="1"/>
          </p:cNvSpPr>
          <p:nvPr>
            <p:ph sz="quarter" idx="11"/>
          </p:nvPr>
        </p:nvSpPr>
        <p:spPr>
          <a:xfrm>
            <a:off x="609600" y="1824284"/>
            <a:ext cx="10972800" cy="4176467"/>
          </a:xfrm>
        </p:spPr>
        <p:txBody>
          <a:bodyPr/>
          <a:lstStyle>
            <a:lvl1pPr marL="376757" indent="-376757">
              <a:spcAft>
                <a:spcPts val="800"/>
              </a:spcAft>
              <a:buFont typeface="Arial" panose="020B0604020202020204" pitchFamily="34" charset="0"/>
              <a:buChar char="•"/>
              <a:defRPr sz="2667" b="0">
                <a:solidFill>
                  <a:srgbClr val="000000"/>
                </a:solidFill>
              </a:defRPr>
            </a:lvl1pPr>
            <a:lvl2pPr marL="764098" indent="-309026">
              <a:spcBef>
                <a:spcPts val="0"/>
              </a:spcBef>
              <a:spcAft>
                <a:spcPts val="800"/>
              </a:spcAft>
              <a:buClr>
                <a:srgbClr val="E25423"/>
              </a:buClr>
              <a:buFont typeface="Arial" panose="020B0604020202020204" pitchFamily="34" charset="0"/>
              <a:buChar char="‒"/>
              <a:defRPr sz="2667"/>
            </a:lvl2pPr>
            <a:lvl3pPr marL="831830" indent="-444489">
              <a:spcBef>
                <a:spcPts val="800"/>
              </a:spcBef>
              <a:spcAft>
                <a:spcPts val="800"/>
              </a:spcAft>
              <a:buClr>
                <a:srgbClr val="692145"/>
              </a:buClr>
              <a:defRPr sz="3200"/>
            </a:lvl3pPr>
            <a:lvl4pPr marL="1219170" indent="-309026">
              <a:spcBef>
                <a:spcPts val="0"/>
              </a:spcBef>
              <a:spcAft>
                <a:spcPts val="0"/>
              </a:spcAft>
              <a:buClr>
                <a:schemeClr val="bg2">
                  <a:lumMod val="50000"/>
                </a:schemeClr>
              </a:buClr>
              <a:buFont typeface="Arial" panose="020B0604020202020204" pitchFamily="34" charset="0"/>
              <a:buChar char="•"/>
              <a:defRPr/>
            </a:lvl4pPr>
            <a:lvl5pPr marL="1674242" indent="-300559">
              <a:spcBef>
                <a:spcPts val="0"/>
              </a:spcBef>
              <a:buClr>
                <a:schemeClr val="bg2">
                  <a:lumMod val="50000"/>
                </a:schemeClr>
              </a:buClr>
              <a:buFont typeface="Arial" panose="020B0604020202020204" pitchFamily="34" charset="0"/>
              <a:buChar char="–"/>
              <a:defRPr/>
            </a:lvl5pPr>
            <a:lvl6pPr marL="2137780" indent="-309026">
              <a:buClr>
                <a:schemeClr val="bg2">
                  <a:lumMod val="50000"/>
                </a:schemeClr>
              </a:buClr>
              <a:buFont typeface="Arial" panose="020B0604020202020204" pitchFamily="34" charset="0"/>
              <a:buChar char="»"/>
              <a:defRPr>
                <a:solidFill>
                  <a:srgbClr val="000000"/>
                </a:solidFill>
                <a:latin typeface="Calibri" panose="020F0502020204030204" pitchFamily="34" charset="0"/>
                <a:cs typeface="Calibri" panose="020F0502020204030204" pitchFamily="34" charset="0"/>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70305445"/>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4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ext Placeholder 4">
            <a:extLst>
              <a:ext uri="{FF2B5EF4-FFF2-40B4-BE49-F238E27FC236}">
                <a16:creationId xmlns:a16="http://schemas.microsoft.com/office/drawing/2014/main" id="{AB8BFD30-ED28-4470-96F2-C90951794F6C}"/>
              </a:ext>
            </a:extLst>
          </p:cNvPr>
          <p:cNvSpPr>
            <a:spLocks noGrp="1"/>
          </p:cNvSpPr>
          <p:nvPr>
            <p:ph type="body" sz="quarter" idx="10"/>
          </p:nvPr>
        </p:nvSpPr>
        <p:spPr>
          <a:xfrm>
            <a:off x="609601" y="1811867"/>
            <a:ext cx="5185833" cy="4421717"/>
          </a:xfrm>
        </p:spPr>
        <p:txBody>
          <a:bodyPr/>
          <a:lstStyle>
            <a:lvl1pPr marL="457189" indent="-457189">
              <a:buClr>
                <a:srgbClr val="E25423"/>
              </a:buClr>
              <a:buFont typeface="Arial" panose="020B0604020202020204" pitchFamily="34" charset="0"/>
              <a:buChar char="•"/>
              <a:defRPr sz="2667" b="1">
                <a:solidFill>
                  <a:srgbClr val="1D1D1D"/>
                </a:solidFill>
              </a:defRPr>
            </a:lvl1pPr>
            <a:lvl2pPr marL="990575" indent="-380990">
              <a:buClr>
                <a:srgbClr val="E25423"/>
              </a:buClr>
              <a:buFont typeface="Calibri" panose="020F0502020204030204" pitchFamily="34" charset="0"/>
              <a:buChar char="⁻"/>
              <a:defRPr sz="2400">
                <a:solidFill>
                  <a:srgbClr val="1D1D1D"/>
                </a:solidFill>
              </a:defRPr>
            </a:lvl2pPr>
            <a:lvl3pPr>
              <a:defRPr sz="2133">
                <a:solidFill>
                  <a:srgbClr val="1D1D1D"/>
                </a:solidFill>
              </a:defRPr>
            </a:lvl3pPr>
            <a:lvl4pPr>
              <a:defRPr sz="1867">
                <a:solidFill>
                  <a:srgbClr val="1D1D1D"/>
                </a:solidFill>
              </a:defRPr>
            </a:lvl4pPr>
            <a:lvl5pPr>
              <a:defRPr sz="18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4">
            <a:extLst>
              <a:ext uri="{FF2B5EF4-FFF2-40B4-BE49-F238E27FC236}">
                <a16:creationId xmlns:a16="http://schemas.microsoft.com/office/drawing/2014/main" id="{9308A1BA-F127-444C-8EEB-78BB410C70A7}"/>
              </a:ext>
            </a:extLst>
          </p:cNvPr>
          <p:cNvSpPr>
            <a:spLocks noGrp="1"/>
          </p:cNvSpPr>
          <p:nvPr>
            <p:ph type="body" sz="quarter" idx="11"/>
          </p:nvPr>
        </p:nvSpPr>
        <p:spPr>
          <a:xfrm>
            <a:off x="6396568" y="1811867"/>
            <a:ext cx="5185833" cy="4421717"/>
          </a:xfrm>
        </p:spPr>
        <p:txBody>
          <a:bodyPr/>
          <a:lstStyle>
            <a:lvl1pPr marL="457189" indent="-457189">
              <a:buClr>
                <a:srgbClr val="E25423"/>
              </a:buClr>
              <a:buFont typeface="Arial" panose="020B0604020202020204" pitchFamily="34" charset="0"/>
              <a:buChar char="•"/>
              <a:defRPr sz="2667" b="1">
                <a:solidFill>
                  <a:srgbClr val="1D1D1D"/>
                </a:solidFill>
              </a:defRPr>
            </a:lvl1pPr>
            <a:lvl2pPr marL="990575" indent="-380990">
              <a:buClr>
                <a:srgbClr val="E25423"/>
              </a:buClr>
              <a:buFont typeface="Calibri" panose="020F0502020204030204" pitchFamily="34" charset="0"/>
              <a:buChar char="⁻"/>
              <a:defRPr sz="2400">
                <a:solidFill>
                  <a:srgbClr val="1D1D1D"/>
                </a:solidFill>
              </a:defRPr>
            </a:lvl2pPr>
            <a:lvl3pPr>
              <a:defRPr sz="2133">
                <a:solidFill>
                  <a:srgbClr val="1D1D1D"/>
                </a:solidFill>
              </a:defRPr>
            </a:lvl3pPr>
            <a:lvl4pPr>
              <a:defRPr sz="1867">
                <a:solidFill>
                  <a:srgbClr val="1D1D1D"/>
                </a:solidFill>
              </a:defRPr>
            </a:lvl4pPr>
            <a:lvl5pPr>
              <a:defRPr sz="18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03521467"/>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cSld name="5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ext Placeholder 4">
            <a:extLst>
              <a:ext uri="{FF2B5EF4-FFF2-40B4-BE49-F238E27FC236}">
                <a16:creationId xmlns:a16="http://schemas.microsoft.com/office/drawing/2014/main" id="{AB8BFD30-ED28-4470-96F2-C90951794F6C}"/>
              </a:ext>
            </a:extLst>
          </p:cNvPr>
          <p:cNvSpPr>
            <a:spLocks noGrp="1"/>
          </p:cNvSpPr>
          <p:nvPr>
            <p:ph type="body" sz="quarter" idx="10"/>
          </p:nvPr>
        </p:nvSpPr>
        <p:spPr>
          <a:xfrm>
            <a:off x="609601" y="1811867"/>
            <a:ext cx="5185833" cy="4421717"/>
          </a:xfrm>
        </p:spPr>
        <p:txBody>
          <a:bodyPr/>
          <a:lstStyle>
            <a:lvl1pPr marL="457189" indent="-457189">
              <a:buClr>
                <a:srgbClr val="E25423"/>
              </a:buClr>
              <a:buFont typeface="Arial" panose="020B0604020202020204" pitchFamily="34" charset="0"/>
              <a:buChar char="•"/>
              <a:defRPr sz="2667" b="1">
                <a:solidFill>
                  <a:srgbClr val="1D1D1D"/>
                </a:solidFill>
              </a:defRPr>
            </a:lvl1pPr>
            <a:lvl2pPr marL="990575" indent="-380990">
              <a:buClr>
                <a:srgbClr val="E25423"/>
              </a:buClr>
              <a:buFont typeface="Calibri" panose="020F0502020204030204" pitchFamily="34" charset="0"/>
              <a:buChar char="⁻"/>
              <a:defRPr sz="2400">
                <a:solidFill>
                  <a:srgbClr val="1D1D1D"/>
                </a:solidFill>
              </a:defRPr>
            </a:lvl2pPr>
            <a:lvl3pPr>
              <a:defRPr sz="2133">
                <a:solidFill>
                  <a:srgbClr val="1D1D1D"/>
                </a:solidFill>
              </a:defRPr>
            </a:lvl3pPr>
            <a:lvl4pPr>
              <a:defRPr sz="1867">
                <a:solidFill>
                  <a:srgbClr val="1D1D1D"/>
                </a:solidFill>
              </a:defRPr>
            </a:lvl4pPr>
            <a:lvl5pPr>
              <a:defRPr sz="18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18">
            <a:extLst>
              <a:ext uri="{FF2B5EF4-FFF2-40B4-BE49-F238E27FC236}">
                <a16:creationId xmlns:a16="http://schemas.microsoft.com/office/drawing/2014/main" id="{C7C7B02A-16A0-4F02-8665-3ADC835153D8}"/>
              </a:ext>
            </a:extLst>
          </p:cNvPr>
          <p:cNvSpPr>
            <a:spLocks noGrp="1"/>
          </p:cNvSpPr>
          <p:nvPr>
            <p:ph sz="quarter" idx="10" hasCustomPrompt="1"/>
          </p:nvPr>
        </p:nvSpPr>
        <p:spPr>
          <a:xfrm>
            <a:off x="6096000" y="1811867"/>
            <a:ext cx="5486400" cy="4421717"/>
          </a:xfrm>
        </p:spPr>
        <p:txBody>
          <a:bodyPr/>
          <a:lstStyle>
            <a:lvl1pPr>
              <a:spcAft>
                <a:spcPts val="1600"/>
              </a:spcAft>
              <a:buNone/>
              <a:defRPr sz="2667" b="1">
                <a:solidFill>
                  <a:srgbClr val="000000"/>
                </a:solidFill>
              </a:defRPr>
            </a:lvl1pPr>
            <a:lvl2pPr marL="387341" indent="-387341">
              <a:spcBef>
                <a:spcPts val="800"/>
              </a:spcBef>
              <a:spcAft>
                <a:spcPts val="800"/>
              </a:spcAft>
              <a:buClr>
                <a:srgbClr val="9B4E9E"/>
              </a:buClr>
              <a:buFont typeface="Wingdings" panose="05000000000000000000" pitchFamily="2" charset="2"/>
              <a:buChar char="§"/>
              <a:defRPr sz="3733"/>
            </a:lvl2pPr>
            <a:lvl3pPr marL="831830" indent="-444489">
              <a:spcBef>
                <a:spcPts val="800"/>
              </a:spcBef>
              <a:spcAft>
                <a:spcPts val="800"/>
              </a:spcAft>
              <a:buClr>
                <a:srgbClr val="692145"/>
              </a:buClr>
              <a:defRPr sz="3200"/>
            </a:lvl3pPr>
            <a:lvl4pPr marL="1219170" indent="-309026">
              <a:spcBef>
                <a:spcPts val="800"/>
              </a:spcBef>
              <a:spcAft>
                <a:spcPts val="800"/>
              </a:spcAft>
              <a:defRPr/>
            </a:lvl4pPr>
          </a:lstStyle>
          <a:p>
            <a:pPr lvl="0"/>
            <a:r>
              <a:rPr lang="en-US" dirty="0"/>
              <a:t>Object</a:t>
            </a:r>
          </a:p>
        </p:txBody>
      </p:sp>
    </p:spTree>
    <p:extLst>
      <p:ext uri="{BB962C8B-B14F-4D97-AF65-F5344CB8AC3E}">
        <p14:creationId xmlns:p14="http://schemas.microsoft.com/office/powerpoint/2010/main" val="1025432842"/>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LOSING_OD">
    <p:spTree>
      <p:nvGrpSpPr>
        <p:cNvPr id="1" name=""/>
        <p:cNvGrpSpPr/>
        <p:nvPr/>
      </p:nvGrpSpPr>
      <p:grpSpPr>
        <a:xfrm>
          <a:off x="0" y="0"/>
          <a:ext cx="0" cy="0"/>
          <a:chOff x="0" y="0"/>
          <a:chExt cx="0" cy="0"/>
        </a:xfrm>
      </p:grpSpPr>
      <p:sp>
        <p:nvSpPr>
          <p:cNvPr id="3" name="TextBox 2"/>
          <p:cNvSpPr txBox="1"/>
          <p:nvPr/>
        </p:nvSpPr>
        <p:spPr>
          <a:xfrm>
            <a:off x="169625" y="3662433"/>
            <a:ext cx="8852455" cy="1815882"/>
          </a:xfrm>
          <a:prstGeom prst="rect">
            <a:avLst/>
          </a:prstGeom>
          <a:noFill/>
        </p:spPr>
        <p:txBody>
          <a:bodyPr wrap="square" rtlCol="0">
            <a:spAutoFit/>
          </a:bodyPr>
          <a:lstStyle/>
          <a:p>
            <a:r>
              <a:rPr lang="en-US" sz="1600" dirty="0">
                <a:solidFill>
                  <a:srgbClr val="005DAB"/>
                </a:solidFill>
                <a:latin typeface="Calibri" panose="020F0502020204030204" pitchFamily="34" charset="0"/>
              </a:rPr>
              <a:t>For more information, contact CDC</a:t>
            </a:r>
            <a:br>
              <a:rPr lang="en-US" sz="1600" dirty="0">
                <a:solidFill>
                  <a:srgbClr val="005DAB"/>
                </a:solidFill>
                <a:latin typeface="Calibri" panose="020F0502020204030204" pitchFamily="34" charset="0"/>
              </a:rPr>
            </a:br>
            <a:r>
              <a:rPr lang="en-US" sz="1600" dirty="0">
                <a:solidFill>
                  <a:srgbClr val="005DAB"/>
                </a:solidFill>
                <a:latin typeface="Calibri" panose="020F0502020204030204" pitchFamily="34" charset="0"/>
              </a:rPr>
              <a:t>1-800-CDC-INFO (232-4636)</a:t>
            </a:r>
            <a:br>
              <a:rPr lang="en-US" sz="1600" dirty="0">
                <a:solidFill>
                  <a:srgbClr val="005DAB"/>
                </a:solidFill>
                <a:latin typeface="Calibri" panose="020F0502020204030204" pitchFamily="34" charset="0"/>
              </a:rPr>
            </a:br>
            <a:r>
              <a:rPr lang="en-US" sz="1600" dirty="0">
                <a:solidFill>
                  <a:srgbClr val="005DAB"/>
                </a:solidFill>
                <a:latin typeface="Calibri" panose="020F0502020204030204" pitchFamily="34" charset="0"/>
              </a:rPr>
              <a:t>TTY:  1-888-232-6348    www.cdc.gov</a:t>
            </a:r>
            <a:br>
              <a:rPr lang="en-US" sz="1600" dirty="0">
                <a:solidFill>
                  <a:srgbClr val="005DAB"/>
                </a:solidFill>
                <a:latin typeface="Calibri" panose="020F0502020204030204" pitchFamily="34" charset="0"/>
              </a:rPr>
            </a:br>
            <a:br>
              <a:rPr lang="en-US" sz="1600" dirty="0">
                <a:solidFill>
                  <a:srgbClr val="005DAB"/>
                </a:solidFill>
                <a:latin typeface="Calibri" panose="020F0502020204030204" pitchFamily="34" charset="0"/>
              </a:rPr>
            </a:br>
            <a:br>
              <a:rPr lang="en-US" sz="1600" dirty="0">
                <a:solidFill>
                  <a:srgbClr val="005DAB"/>
                </a:solidFill>
                <a:latin typeface="Calibri" panose="020F0502020204030204" pitchFamily="34" charset="0"/>
              </a:rPr>
            </a:br>
            <a:r>
              <a:rPr lang="en-US" sz="1600" dirty="0">
                <a:solidFill>
                  <a:srgbClr val="005DAB"/>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pic>
        <p:nvPicPr>
          <p:cNvPr id="2" name="Picture 1" descr="Logos of the U.S. Department of Health and Human Services and the Centers for Disease control and Prevention" title="logo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74176"/>
            <a:ext cx="12192000" cy="1183824"/>
          </a:xfrm>
          <a:prstGeom prst="rect">
            <a:avLst/>
          </a:prstGeom>
        </p:spPr>
      </p:pic>
    </p:spTree>
    <p:extLst>
      <p:ext uri="{BB962C8B-B14F-4D97-AF65-F5344CB8AC3E}">
        <p14:creationId xmlns:p14="http://schemas.microsoft.com/office/powerpoint/2010/main" val="3268664893"/>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D3CA2-D9C4-4017-8FAE-EC5B3C6D22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E37791-D49B-432D-B46D-9837738609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62C89E-8259-46B8-90AB-FD2E974097A8}"/>
              </a:ext>
            </a:extLst>
          </p:cNvPr>
          <p:cNvSpPr>
            <a:spLocks noGrp="1"/>
          </p:cNvSpPr>
          <p:nvPr>
            <p:ph type="dt" sz="half" idx="10"/>
          </p:nvPr>
        </p:nvSpPr>
        <p:spPr/>
        <p:txBody>
          <a:bodyPr/>
          <a:lstStyle/>
          <a:p>
            <a:fld id="{44AD433C-2618-4F2C-B91B-E4CD12BF65BB}" type="datetimeFigureOut">
              <a:rPr lang="en-US" smtClean="0"/>
              <a:t>4/19/2023</a:t>
            </a:fld>
            <a:endParaRPr lang="en-US"/>
          </a:p>
        </p:txBody>
      </p:sp>
      <p:sp>
        <p:nvSpPr>
          <p:cNvPr id="5" name="Footer Placeholder 4">
            <a:extLst>
              <a:ext uri="{FF2B5EF4-FFF2-40B4-BE49-F238E27FC236}">
                <a16:creationId xmlns:a16="http://schemas.microsoft.com/office/drawing/2014/main" id="{BC9FAA42-802F-4B10-9A3A-4263B817DC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58E83E-EF75-4834-ACC7-36FFA18A2ADC}"/>
              </a:ext>
            </a:extLst>
          </p:cNvPr>
          <p:cNvSpPr>
            <a:spLocks noGrp="1"/>
          </p:cNvSpPr>
          <p:nvPr>
            <p:ph type="sldNum" sz="quarter" idx="12"/>
          </p:nvPr>
        </p:nvSpPr>
        <p:spPr/>
        <p:txBody>
          <a:bodyPr/>
          <a:lstStyle/>
          <a:p>
            <a:fld id="{3449AE09-ABCE-49C4-B62F-D6C52B9835CD}" type="slidenum">
              <a:rPr lang="en-US" smtClean="0"/>
              <a:t>‹#›</a:t>
            </a:fld>
            <a:endParaRPr lang="en-US"/>
          </a:p>
        </p:txBody>
      </p:sp>
    </p:spTree>
    <p:extLst>
      <p:ext uri="{BB962C8B-B14F-4D97-AF65-F5344CB8AC3E}">
        <p14:creationId xmlns:p14="http://schemas.microsoft.com/office/powerpoint/2010/main" val="2703003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Tree>
    <p:extLst>
      <p:ext uri="{BB962C8B-B14F-4D97-AF65-F5344CB8AC3E}">
        <p14:creationId xmlns:p14="http://schemas.microsoft.com/office/powerpoint/2010/main" val="56884421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2" r:id="rId9"/>
    <p:sldLayoutId id="2147483661" r:id="rId10"/>
  </p:sldLayoutIdLst>
  <p:transition>
    <p:fade/>
  </p:transition>
  <p:txStyles>
    <p:titleStyle>
      <a:lvl1pPr algn="ctr" rtl="0" eaLnBrk="1" fontAlgn="base" hangingPunct="1">
        <a:spcBef>
          <a:spcPct val="0"/>
        </a:spcBef>
        <a:spcAft>
          <a:spcPct val="0"/>
        </a:spcAft>
        <a:defRPr sz="5867" kern="1200">
          <a:solidFill>
            <a:schemeClr val="tx1"/>
          </a:solidFill>
          <a:latin typeface="+mj-lt"/>
          <a:ea typeface="+mj-ea"/>
          <a:cs typeface="+mj-cs"/>
        </a:defRPr>
      </a:lvl1pPr>
      <a:lvl2pPr algn="ctr" rtl="0" eaLnBrk="1" fontAlgn="base" hangingPunct="1">
        <a:spcBef>
          <a:spcPct val="0"/>
        </a:spcBef>
        <a:spcAft>
          <a:spcPct val="0"/>
        </a:spcAft>
        <a:defRPr sz="5867">
          <a:solidFill>
            <a:schemeClr val="tx1"/>
          </a:solidFill>
          <a:latin typeface="Myriad Web Pro" panose="020B0503030403020204" pitchFamily="34" charset="0"/>
        </a:defRPr>
      </a:lvl2pPr>
      <a:lvl3pPr algn="ctr" rtl="0" eaLnBrk="1" fontAlgn="base" hangingPunct="1">
        <a:spcBef>
          <a:spcPct val="0"/>
        </a:spcBef>
        <a:spcAft>
          <a:spcPct val="0"/>
        </a:spcAft>
        <a:defRPr sz="5867">
          <a:solidFill>
            <a:schemeClr val="tx1"/>
          </a:solidFill>
          <a:latin typeface="Myriad Web Pro" panose="020B0503030403020204" pitchFamily="34" charset="0"/>
        </a:defRPr>
      </a:lvl3pPr>
      <a:lvl4pPr algn="ctr" rtl="0" eaLnBrk="1" fontAlgn="base" hangingPunct="1">
        <a:spcBef>
          <a:spcPct val="0"/>
        </a:spcBef>
        <a:spcAft>
          <a:spcPct val="0"/>
        </a:spcAft>
        <a:defRPr sz="5867">
          <a:solidFill>
            <a:schemeClr val="tx1"/>
          </a:solidFill>
          <a:latin typeface="Myriad Web Pro" panose="020B0503030403020204" pitchFamily="34" charset="0"/>
        </a:defRPr>
      </a:lvl4pPr>
      <a:lvl5pPr algn="ctr" rtl="0" eaLnBrk="1" fontAlgn="base" hangingPunct="1">
        <a:spcBef>
          <a:spcPct val="0"/>
        </a:spcBef>
        <a:spcAft>
          <a:spcPct val="0"/>
        </a:spcAft>
        <a:defRPr sz="5867">
          <a:solidFill>
            <a:schemeClr val="tx1"/>
          </a:solidFill>
          <a:latin typeface="Myriad Web Pro" panose="020B0503030403020204" pitchFamily="34" charset="0"/>
        </a:defRPr>
      </a:lvl5pPr>
      <a:lvl6pPr marL="609585" algn="ctr" rtl="0" eaLnBrk="1" fontAlgn="base" hangingPunct="1">
        <a:spcBef>
          <a:spcPct val="0"/>
        </a:spcBef>
        <a:spcAft>
          <a:spcPct val="0"/>
        </a:spcAft>
        <a:defRPr sz="5867">
          <a:solidFill>
            <a:schemeClr val="tx1"/>
          </a:solidFill>
          <a:latin typeface="Myriad Web Pro" panose="020B0503030403020204" pitchFamily="34" charset="0"/>
        </a:defRPr>
      </a:lvl6pPr>
      <a:lvl7pPr marL="1219170" algn="ctr" rtl="0" eaLnBrk="1" fontAlgn="base" hangingPunct="1">
        <a:spcBef>
          <a:spcPct val="0"/>
        </a:spcBef>
        <a:spcAft>
          <a:spcPct val="0"/>
        </a:spcAft>
        <a:defRPr sz="5867">
          <a:solidFill>
            <a:schemeClr val="tx1"/>
          </a:solidFill>
          <a:latin typeface="Myriad Web Pro" panose="020B0503030403020204" pitchFamily="34" charset="0"/>
        </a:defRPr>
      </a:lvl7pPr>
      <a:lvl8pPr marL="1828754" algn="ctr" rtl="0" eaLnBrk="1" fontAlgn="base" hangingPunct="1">
        <a:spcBef>
          <a:spcPct val="0"/>
        </a:spcBef>
        <a:spcAft>
          <a:spcPct val="0"/>
        </a:spcAft>
        <a:defRPr sz="5867">
          <a:solidFill>
            <a:schemeClr val="tx1"/>
          </a:solidFill>
          <a:latin typeface="Myriad Web Pro" panose="020B0503030403020204" pitchFamily="34" charset="0"/>
        </a:defRPr>
      </a:lvl8pPr>
      <a:lvl9pPr marL="2438339" algn="ctr" rtl="0" eaLnBrk="1" fontAlgn="base" hangingPunct="1">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1" fontAlgn="base" hangingPunct="1">
        <a:spcBef>
          <a:spcPct val="20000"/>
        </a:spcBef>
        <a:spcAft>
          <a:spcPct val="0"/>
        </a:spcAft>
        <a:buClr>
          <a:srgbClr val="E25423"/>
        </a:buClr>
        <a:buFont typeface="Arial" panose="020B0604020202020204" pitchFamily="34" charset="0"/>
        <a:buChar char="•"/>
        <a:defRPr sz="4267" kern="1200">
          <a:solidFill>
            <a:srgbClr val="1D1D1D"/>
          </a:solidFill>
          <a:latin typeface="Calibri" panose="020F0502020204030204" pitchFamily="34" charset="0"/>
          <a:ea typeface="+mn-ea"/>
          <a:cs typeface="+mn-cs"/>
        </a:defRPr>
      </a:lvl1pPr>
      <a:lvl2pPr marL="990575" indent="-380990" algn="l" rtl="0" eaLnBrk="1" fontAlgn="base" hangingPunct="1">
        <a:spcBef>
          <a:spcPct val="20000"/>
        </a:spcBef>
        <a:spcAft>
          <a:spcPct val="0"/>
        </a:spcAft>
        <a:buClr>
          <a:srgbClr val="E25423"/>
        </a:buClr>
        <a:buFont typeface="Arial" panose="020B0604020202020204" pitchFamily="34" charset="0"/>
        <a:buChar char="–"/>
        <a:defRPr sz="3733" kern="1200">
          <a:solidFill>
            <a:srgbClr val="1D1D1D"/>
          </a:solidFill>
          <a:latin typeface="Calibri" panose="020F0502020204030204" pitchFamily="34" charset="0"/>
          <a:ea typeface="+mn-ea"/>
          <a:cs typeface="+mn-cs"/>
        </a:defRPr>
      </a:lvl2pPr>
      <a:lvl3pPr marL="1523962" indent="-304792" algn="l" rtl="0" eaLnBrk="1" fontAlgn="base" hangingPunct="1">
        <a:spcBef>
          <a:spcPct val="20000"/>
        </a:spcBef>
        <a:spcAft>
          <a:spcPct val="0"/>
        </a:spcAft>
        <a:buFont typeface="Arial" panose="020B0604020202020204" pitchFamily="34" charset="0"/>
        <a:buChar char="•"/>
        <a:defRPr sz="3200" kern="1200">
          <a:solidFill>
            <a:srgbClr val="1D1D1D"/>
          </a:solidFill>
          <a:latin typeface="Calibri" panose="020F0502020204030204" pitchFamily="34" charset="0"/>
          <a:ea typeface="+mn-ea"/>
          <a:cs typeface="+mn-cs"/>
        </a:defRPr>
      </a:lvl3pPr>
      <a:lvl4pPr marL="2133547"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4pPr>
      <a:lvl5pPr marL="2743131"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5AC000F-506B-CA7F-733C-9D49E4B24676}"/>
              </a:ext>
            </a:extLst>
          </p:cNvPr>
          <p:cNvSpPr>
            <a:spLocks noGrp="1"/>
          </p:cNvSpPr>
          <p:nvPr>
            <p:ph type="title"/>
          </p:nvPr>
        </p:nvSpPr>
        <p:spPr>
          <a:xfrm>
            <a:off x="1905000" y="3366175"/>
            <a:ext cx="8229600" cy="2266931"/>
          </a:xfrm>
        </p:spPr>
        <p:txBody>
          <a:bodyPr vert="horz" lIns="91440" tIns="45720" rIns="91440" bIns="45720" rtlCol="0" anchor="b" anchorCtr="0">
            <a:normAutofit fontScale="90000"/>
          </a:bodyPr>
          <a:lstStyle/>
          <a:p>
            <a:pPr>
              <a:lnSpc>
                <a:spcPct val="100000"/>
              </a:lnSpc>
            </a:pPr>
            <a:r>
              <a:rPr lang="en-US" sz="4400" dirty="0">
                <a:solidFill>
                  <a:schemeClr val="tx1">
                    <a:lumMod val="75000"/>
                  </a:schemeClr>
                </a:solidFill>
                <a:latin typeface="Calibri"/>
                <a:cs typeface="Calibri"/>
              </a:rPr>
              <a:t>IPC for Marburg Virus Disease (MVD): </a:t>
            </a:r>
            <a:br>
              <a:rPr lang="en-US" sz="4400" dirty="0">
                <a:latin typeface="Calibri"/>
                <a:cs typeface="Calibri"/>
              </a:rPr>
            </a:br>
            <a:r>
              <a:rPr lang="en-US" sz="4400" b="0" dirty="0">
                <a:solidFill>
                  <a:schemeClr val="accent5">
                    <a:lumMod val="75000"/>
                  </a:schemeClr>
                </a:solidFill>
                <a:latin typeface="Calibri Light" panose="020F0302020204030204" pitchFamily="34" charset="0"/>
                <a:cs typeface="Calibri Light" panose="020F0302020204030204" pitchFamily="34" charset="0"/>
              </a:rPr>
              <a:t>PPE Part 3: Reprocessing Medical Equipment and PPE</a:t>
            </a:r>
            <a:br>
              <a:rPr lang="en-US" sz="4800" b="0" dirty="0">
                <a:latin typeface="Calibri Light" panose="020F0302020204030204" pitchFamily="34" charset="0"/>
                <a:cs typeface="Calibri Light" panose="020F0302020204030204" pitchFamily="34" charset="0"/>
              </a:rPr>
            </a:br>
            <a:r>
              <a:rPr lang="en-US" sz="4800" b="0" dirty="0">
                <a:latin typeface="Calibri Light" panose="020F0302020204030204" pitchFamily="34" charset="0"/>
                <a:cs typeface="Calibri Light" panose="020F0302020204030204" pitchFamily="34" charset="0"/>
              </a:rPr>
              <a:t> </a:t>
            </a:r>
          </a:p>
        </p:txBody>
      </p:sp>
      <p:sp>
        <p:nvSpPr>
          <p:cNvPr id="6" name="TextBox 5">
            <a:extLst>
              <a:ext uri="{FF2B5EF4-FFF2-40B4-BE49-F238E27FC236}">
                <a16:creationId xmlns:a16="http://schemas.microsoft.com/office/drawing/2014/main" id="{FCADBADC-356C-D2A0-91D8-7095BEDAF5EC}"/>
              </a:ext>
            </a:extLst>
          </p:cNvPr>
          <p:cNvSpPr txBox="1"/>
          <p:nvPr/>
        </p:nvSpPr>
        <p:spPr>
          <a:xfrm>
            <a:off x="1889760" y="5171441"/>
            <a:ext cx="771144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solidFill>
                  <a:srgbClr val="0039A6"/>
                </a:solidFill>
                <a:latin typeface="Calibri"/>
                <a:cs typeface="Calibri"/>
              </a:rPr>
              <a:t>Healthcare Settings with Limited to Intermediate Resources</a:t>
            </a:r>
            <a:endParaRPr lang="en-US" sz="2400" dirty="0">
              <a:latin typeface="Calibri"/>
              <a:cs typeface="Calibri"/>
            </a:endParaRPr>
          </a:p>
        </p:txBody>
      </p:sp>
      <p:cxnSp>
        <p:nvCxnSpPr>
          <p:cNvPr id="7" name="Straight Connector 6">
            <a:extLst>
              <a:ext uri="{FF2B5EF4-FFF2-40B4-BE49-F238E27FC236}">
                <a16:creationId xmlns:a16="http://schemas.microsoft.com/office/drawing/2014/main" id="{04EB2679-3A1B-7496-F57E-410122CBF0F5}"/>
              </a:ext>
              <a:ext uri="{C183D7F6-B498-43B3-948B-1728B52AA6E4}">
                <adec:decorative xmlns:adec="http://schemas.microsoft.com/office/drawing/2017/decorative" val="1"/>
              </a:ext>
            </a:extLst>
          </p:cNvPr>
          <p:cNvCxnSpPr/>
          <p:nvPr/>
        </p:nvCxnSpPr>
        <p:spPr>
          <a:xfrm flipV="1">
            <a:off x="1998848" y="5099720"/>
            <a:ext cx="7887855" cy="9236"/>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330AC78F-DE13-34E1-E6D7-2AB51FA9930F}"/>
              </a:ext>
            </a:extLst>
          </p:cNvPr>
          <p:cNvSpPr txBox="1"/>
          <p:nvPr/>
        </p:nvSpPr>
        <p:spPr>
          <a:xfrm>
            <a:off x="9286240" y="6381729"/>
            <a:ext cx="25908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solidFill>
                  <a:schemeClr val="tx1">
                    <a:lumMod val="75000"/>
                  </a:schemeClr>
                </a:solidFill>
                <a:latin typeface="Calibri"/>
                <a:cs typeface="Calibri"/>
              </a:rPr>
              <a:t>Updated: March 2023</a:t>
            </a:r>
            <a:endParaRPr lang="en-US" dirty="0">
              <a:solidFill>
                <a:schemeClr val="tx1">
                  <a:lumMod val="75000"/>
                </a:schemeClr>
              </a:solidFill>
            </a:endParaRPr>
          </a:p>
        </p:txBody>
      </p:sp>
    </p:spTree>
    <p:extLst>
      <p:ext uri="{BB962C8B-B14F-4D97-AF65-F5344CB8AC3E}">
        <p14:creationId xmlns:p14="http://schemas.microsoft.com/office/powerpoint/2010/main" val="692565332"/>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67502-4165-40A0-A19B-9ED712C6FA4A}"/>
              </a:ext>
            </a:extLst>
          </p:cNvPr>
          <p:cNvSpPr>
            <a:spLocks noGrp="1"/>
          </p:cNvSpPr>
          <p:nvPr>
            <p:ph type="title"/>
          </p:nvPr>
        </p:nvSpPr>
        <p:spPr>
          <a:xfrm>
            <a:off x="609600" y="274639"/>
            <a:ext cx="10972800" cy="944561"/>
          </a:xfrm>
        </p:spPr>
        <p:txBody>
          <a:bodyPr/>
          <a:lstStyle/>
          <a:p>
            <a:r>
              <a:rPr lang="en-US" sz="4000" dirty="0">
                <a:solidFill>
                  <a:schemeClr val="accent5">
                    <a:lumMod val="75000"/>
                  </a:schemeClr>
                </a:solidFill>
                <a:latin typeface="Calibri Light" panose="020F0302020204030204" pitchFamily="34" charset="0"/>
                <a:cs typeface="Calibri Light" panose="020F0302020204030204" pitchFamily="34" charset="0"/>
              </a:rPr>
              <a:t>Reprocessing in the Context of </a:t>
            </a:r>
            <a:r>
              <a:rPr lang="en-US" sz="4000" dirty="0">
                <a:solidFill>
                  <a:schemeClr val="tx1">
                    <a:lumMod val="75000"/>
                  </a:schemeClr>
                </a:solidFill>
                <a:latin typeface="Calibri Light" panose="020F0302020204030204" pitchFamily="34" charset="0"/>
                <a:cs typeface="Calibri Light" panose="020F0302020204030204" pitchFamily="34" charset="0"/>
              </a:rPr>
              <a:t>Marburg Virus Disease</a:t>
            </a:r>
          </a:p>
        </p:txBody>
      </p:sp>
      <p:sp>
        <p:nvSpPr>
          <p:cNvPr id="3" name="Text Placeholder 2">
            <a:extLst>
              <a:ext uri="{FF2B5EF4-FFF2-40B4-BE49-F238E27FC236}">
                <a16:creationId xmlns:a16="http://schemas.microsoft.com/office/drawing/2014/main" id="{9AC2D9B6-211C-46B4-A24F-A4A671B230EC}"/>
              </a:ext>
            </a:extLst>
          </p:cNvPr>
          <p:cNvSpPr>
            <a:spLocks noGrp="1"/>
          </p:cNvSpPr>
          <p:nvPr>
            <p:ph type="body" sz="quarter" idx="10"/>
          </p:nvPr>
        </p:nvSpPr>
        <p:spPr>
          <a:xfrm>
            <a:off x="609600" y="1495244"/>
            <a:ext cx="7132320" cy="5027157"/>
          </a:xfrm>
        </p:spPr>
        <p:txBody>
          <a:bodyPr/>
          <a:lstStyle/>
          <a:p>
            <a:pPr marL="342265" indent="-342265"/>
            <a:r>
              <a:rPr lang="en-US" sz="2650" b="1" dirty="0">
                <a:solidFill>
                  <a:schemeClr val="accent5">
                    <a:lumMod val="75000"/>
                  </a:schemeClr>
                </a:solidFill>
                <a:latin typeface="Calibri"/>
                <a:cs typeface="Calibri"/>
              </a:rPr>
              <a:t>Single-use/disposable</a:t>
            </a:r>
            <a:r>
              <a:rPr lang="en-US" sz="2650" b="1" dirty="0">
                <a:solidFill>
                  <a:schemeClr val="tx1"/>
                </a:solidFill>
                <a:latin typeface="Calibri"/>
                <a:cs typeface="Calibri"/>
              </a:rPr>
              <a:t> </a:t>
            </a:r>
            <a:r>
              <a:rPr lang="en-US" sz="2650" dirty="0">
                <a:solidFill>
                  <a:srgbClr val="000000"/>
                </a:solidFill>
                <a:latin typeface="Calibri"/>
                <a:cs typeface="Calibri"/>
              </a:rPr>
              <a:t>equipment and PPE should be used for Marburg virus disease patients whenever possible</a:t>
            </a:r>
            <a:endParaRPr lang="en-US" sz="2650" dirty="0">
              <a:solidFill>
                <a:schemeClr val="tx1"/>
              </a:solidFill>
              <a:cs typeface="Calibri" panose="020F0502020204030204" pitchFamily="34" charset="0"/>
            </a:endParaRPr>
          </a:p>
          <a:p>
            <a:pPr marL="342265" indent="-342265"/>
            <a:r>
              <a:rPr lang="en-US" dirty="0">
                <a:solidFill>
                  <a:srgbClr val="000000"/>
                </a:solidFill>
                <a:latin typeface="Calibri"/>
                <a:cs typeface="Calibri"/>
              </a:rPr>
              <a:t>Staff who are reprocessing equipment or PPE that has been used for the care of suspected or confirmed Marburg virus disease patients should:</a:t>
            </a:r>
          </a:p>
          <a:p>
            <a:pPr marL="741680" lvl="1" indent="-342265"/>
            <a:r>
              <a:rPr lang="en-US" sz="2650" b="1" dirty="0">
                <a:solidFill>
                  <a:schemeClr val="accent5">
                    <a:lumMod val="75000"/>
                  </a:schemeClr>
                </a:solidFill>
                <a:latin typeface="Calibri"/>
                <a:cs typeface="Calibri"/>
              </a:rPr>
              <a:t>Wear full Marburg virus disease PPE</a:t>
            </a:r>
            <a:r>
              <a:rPr lang="en-US" sz="2650" b="1" dirty="0">
                <a:solidFill>
                  <a:schemeClr val="accent1">
                    <a:lumMod val="75000"/>
                  </a:schemeClr>
                </a:solidFill>
                <a:latin typeface="Calibri"/>
                <a:cs typeface="Calibri"/>
              </a:rPr>
              <a:t> </a:t>
            </a:r>
            <a:r>
              <a:rPr lang="en-US" sz="2650" dirty="0">
                <a:solidFill>
                  <a:srgbClr val="000000"/>
                </a:solidFill>
                <a:latin typeface="Calibri"/>
                <a:cs typeface="Calibri"/>
              </a:rPr>
              <a:t>to avoid contact with blood or other body fluids and any splashes to the mucus membranes of the face</a:t>
            </a:r>
          </a:p>
          <a:p>
            <a:pPr marL="741680" lvl="1" indent="-342265"/>
            <a:r>
              <a:rPr lang="en-US" sz="2650" b="1" dirty="0">
                <a:solidFill>
                  <a:schemeClr val="accent5">
                    <a:lumMod val="75000"/>
                  </a:schemeClr>
                </a:solidFill>
                <a:latin typeface="Calibri"/>
                <a:cs typeface="Calibri"/>
              </a:rPr>
              <a:t>Wear thick rubber gloves</a:t>
            </a:r>
            <a:r>
              <a:rPr lang="en-US" sz="2650" b="1" dirty="0">
                <a:solidFill>
                  <a:schemeClr val="tx1"/>
                </a:solidFill>
                <a:latin typeface="Calibri"/>
                <a:cs typeface="Calibri"/>
              </a:rPr>
              <a:t> </a:t>
            </a:r>
            <a:r>
              <a:rPr lang="en-US" sz="2650" dirty="0">
                <a:solidFill>
                  <a:srgbClr val="000000"/>
                </a:solidFill>
                <a:latin typeface="Calibri"/>
                <a:cs typeface="Calibri"/>
              </a:rPr>
              <a:t>to protect against the chemicals used</a:t>
            </a:r>
            <a:endParaRPr lang="en-US" sz="2650" dirty="0">
              <a:solidFill>
                <a:srgbClr val="000000"/>
              </a:solidFill>
              <a:cs typeface="Calibri"/>
            </a:endParaRPr>
          </a:p>
        </p:txBody>
      </p:sp>
      <p:pic>
        <p:nvPicPr>
          <p:cNvPr id="5" name="Picture 4" descr="Picture of person in head covering, face mask, gown, apron, and rubber gloves carrying a bucket.">
            <a:extLst>
              <a:ext uri="{FF2B5EF4-FFF2-40B4-BE49-F238E27FC236}">
                <a16:creationId xmlns:a16="http://schemas.microsoft.com/office/drawing/2014/main" id="{71CF40F7-6AEC-48B7-A2D8-E825B8AFA8C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38474" y="1739901"/>
            <a:ext cx="2786101" cy="3067840"/>
          </a:xfrm>
          <a:prstGeom prst="rect">
            <a:avLst/>
          </a:prstGeom>
          <a:ln w="57150">
            <a:noFill/>
          </a:ln>
        </p:spPr>
      </p:pic>
      <p:sp>
        <p:nvSpPr>
          <p:cNvPr id="6" name="TextBox 5">
            <a:extLst>
              <a:ext uri="{FF2B5EF4-FFF2-40B4-BE49-F238E27FC236}">
                <a16:creationId xmlns:a16="http://schemas.microsoft.com/office/drawing/2014/main" id="{A10A6441-128F-4FCE-9404-374E67288986}"/>
              </a:ext>
            </a:extLst>
          </p:cNvPr>
          <p:cNvSpPr txBox="1"/>
          <p:nvPr/>
        </p:nvSpPr>
        <p:spPr>
          <a:xfrm>
            <a:off x="8138474" y="4825485"/>
            <a:ext cx="2880047" cy="1477328"/>
          </a:xfrm>
          <a:prstGeom prst="rect">
            <a:avLst/>
          </a:prstGeom>
          <a:noFill/>
        </p:spPr>
        <p:txBody>
          <a:bodyPr wrap="square" lIns="91440" tIns="45720" rIns="91440" bIns="45720" rtlCol="0" anchor="t">
            <a:spAutoFit/>
          </a:bodyPr>
          <a:lstStyle/>
          <a:p>
            <a:pPr algn="ctr"/>
            <a:r>
              <a:rPr lang="en-US" dirty="0">
                <a:solidFill>
                  <a:srgbClr val="000000"/>
                </a:solidFill>
                <a:latin typeface="Calibri"/>
                <a:cs typeface="Calibri"/>
              </a:rPr>
              <a:t>Healthcare workers reprocessing equipment while wearing Marburg virus disease PPE (including rubber gloves)</a:t>
            </a:r>
          </a:p>
        </p:txBody>
      </p:sp>
    </p:spTree>
    <p:extLst>
      <p:ext uri="{BB962C8B-B14F-4D97-AF65-F5344CB8AC3E}">
        <p14:creationId xmlns:p14="http://schemas.microsoft.com/office/powerpoint/2010/main" val="2639358677"/>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D731A3-FF54-42A2-9E8D-DE7C703113A6}"/>
              </a:ext>
            </a:extLst>
          </p:cNvPr>
          <p:cNvSpPr>
            <a:spLocks noGrp="1"/>
          </p:cNvSpPr>
          <p:nvPr>
            <p:ph type="title"/>
          </p:nvPr>
        </p:nvSpPr>
        <p:spPr>
          <a:xfrm>
            <a:off x="566058" y="282760"/>
            <a:ext cx="11059884" cy="1162051"/>
          </a:xfrm>
          <a:prstGeom prst="rect">
            <a:avLst/>
          </a:prstGeom>
        </p:spPr>
        <p:txBody>
          <a:bodyPr vert="horz" lIns="91440" tIns="45720" rIns="91440" bIns="45720" rtlCol="0" anchor="b">
            <a:normAutofit/>
          </a:bodyPr>
          <a:lstStyle/>
          <a:p>
            <a:pPr algn="l"/>
            <a:r>
              <a:rPr lang="en-US" sz="4400" b="1" dirty="0">
                <a:solidFill>
                  <a:schemeClr val="bg2"/>
                </a:solidFill>
                <a:latin typeface="Calibri Light" panose="020F0302020204030204" pitchFamily="34" charset="0"/>
                <a:cs typeface="Calibri Light" panose="020F0302020204030204" pitchFamily="34" charset="0"/>
              </a:rPr>
              <a:t>Reflection</a:t>
            </a:r>
          </a:p>
        </p:txBody>
      </p:sp>
      <p:sp>
        <p:nvSpPr>
          <p:cNvPr id="5" name="TextBox 4">
            <a:extLst>
              <a:ext uri="{FF2B5EF4-FFF2-40B4-BE49-F238E27FC236}">
                <a16:creationId xmlns:a16="http://schemas.microsoft.com/office/drawing/2014/main" id="{3E7AA2F9-13A9-4AC6-8F68-524FE613F4C0}"/>
              </a:ext>
            </a:extLst>
          </p:cNvPr>
          <p:cNvSpPr txBox="1"/>
          <p:nvPr/>
        </p:nvSpPr>
        <p:spPr>
          <a:xfrm>
            <a:off x="566058" y="1624230"/>
            <a:ext cx="10317842" cy="3046988"/>
          </a:xfrm>
          <a:prstGeom prst="rect">
            <a:avLst/>
          </a:prstGeom>
          <a:noFill/>
        </p:spPr>
        <p:txBody>
          <a:bodyPr wrap="square" lIns="91440" tIns="45720" rIns="91440" bIns="45720" anchor="t">
            <a:spAutoFit/>
          </a:bodyPr>
          <a:lstStyle/>
          <a:p>
            <a:pPr marL="457200" indent="-457200">
              <a:buClr>
                <a:schemeClr val="bg2"/>
              </a:buClr>
              <a:buFont typeface="Arial" panose="020B0604020202020204" pitchFamily="34" charset="0"/>
              <a:buChar char="•"/>
            </a:pPr>
            <a:r>
              <a:rPr lang="en-US" sz="3200" dirty="0">
                <a:solidFill>
                  <a:schemeClr val="bg2"/>
                </a:solidFill>
                <a:latin typeface="Calibri"/>
                <a:cs typeface="Calibri"/>
              </a:rPr>
              <a:t>How is the reprocessing of medical equipment and PPE in the context of Marburg virus disease different from how reprocessing is currently done in your facility?</a:t>
            </a:r>
          </a:p>
          <a:p>
            <a:pPr marL="457200" indent="-457200">
              <a:buClr>
                <a:schemeClr val="accent2">
                  <a:lumMod val="60000"/>
                  <a:lumOff val="40000"/>
                </a:schemeClr>
              </a:buClr>
              <a:buFont typeface="Arial" panose="020B0604020202020204" pitchFamily="34" charset="0"/>
              <a:buChar char="•"/>
            </a:pPr>
            <a:endParaRPr lang="en-US" sz="3200" dirty="0">
              <a:solidFill>
                <a:schemeClr val="bg2"/>
              </a:solidFill>
              <a:latin typeface="Calibri"/>
              <a:cs typeface="Calibri"/>
            </a:endParaRPr>
          </a:p>
          <a:p>
            <a:pPr marL="457200" indent="-457200">
              <a:buClr>
                <a:schemeClr val="bg2"/>
              </a:buClr>
              <a:buFont typeface="Arial" panose="020B0604020202020204" pitchFamily="34" charset="0"/>
              <a:buChar char="•"/>
            </a:pPr>
            <a:r>
              <a:rPr lang="en-US" sz="3200" dirty="0">
                <a:solidFill>
                  <a:schemeClr val="bg2"/>
                </a:solidFill>
                <a:latin typeface="Calibri"/>
                <a:cs typeface="Calibri"/>
              </a:rPr>
              <a:t>What challenges might be encountered when trying to properly reprocess items at your facility?</a:t>
            </a:r>
          </a:p>
        </p:txBody>
      </p:sp>
    </p:spTree>
    <p:extLst>
      <p:ext uri="{BB962C8B-B14F-4D97-AF65-F5344CB8AC3E}">
        <p14:creationId xmlns:p14="http://schemas.microsoft.com/office/powerpoint/2010/main" val="419104698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11B1FF-F520-40DD-95A1-B911A4657450}"/>
              </a:ext>
            </a:extLst>
          </p:cNvPr>
          <p:cNvSpPr>
            <a:spLocks noGrp="1"/>
          </p:cNvSpPr>
          <p:nvPr>
            <p:ph type="body" sz="quarter" idx="10"/>
          </p:nvPr>
        </p:nvSpPr>
        <p:spPr/>
        <p:txBody>
          <a:bodyPr>
            <a:normAutofit/>
          </a:bodyPr>
          <a:lstStyle/>
          <a:p>
            <a:r>
              <a:rPr lang="en-US" sz="3200" dirty="0"/>
              <a:t>Some medical equipment, and PPE can be safely reused if they are designed for re-use and properly reprocessed.</a:t>
            </a:r>
          </a:p>
          <a:p>
            <a:pPr marL="0" indent="0" algn="ctr">
              <a:buNone/>
            </a:pPr>
            <a:endParaRPr lang="en-US" sz="3200" dirty="0"/>
          </a:p>
          <a:p>
            <a:r>
              <a:rPr lang="en-US" sz="3200" dirty="0"/>
              <a:t>Proper reprocessing (cleaning + disinfection) helps prevent the spread of </a:t>
            </a:r>
            <a:r>
              <a:rPr lang="en-US" sz="3200" dirty="0">
                <a:solidFill>
                  <a:srgbClr val="000000"/>
                </a:solidFill>
              </a:rPr>
              <a:t>Marburg virus disease </a:t>
            </a:r>
            <a:r>
              <a:rPr lang="en-US" sz="3200" dirty="0"/>
              <a:t>and protects:</a:t>
            </a:r>
          </a:p>
          <a:p>
            <a:pPr marL="0" indent="0" algn="ctr">
              <a:buNone/>
            </a:pPr>
            <a:endParaRPr lang="en-US" sz="3600" dirty="0">
              <a:solidFill>
                <a:schemeClr val="accent5">
                  <a:lumMod val="75000"/>
                </a:schemeClr>
              </a:solidFill>
            </a:endParaRPr>
          </a:p>
          <a:p>
            <a:pPr marL="0" indent="0" algn="ctr">
              <a:buNone/>
            </a:pPr>
            <a:r>
              <a:rPr lang="en-US" sz="3600" dirty="0">
                <a:solidFill>
                  <a:schemeClr val="accent5">
                    <a:lumMod val="75000"/>
                  </a:schemeClr>
                </a:solidFill>
              </a:rPr>
              <a:t>YOU</a:t>
            </a:r>
          </a:p>
          <a:p>
            <a:pPr marL="0" indent="0" algn="ctr">
              <a:buNone/>
            </a:pPr>
            <a:r>
              <a:rPr lang="en-US" sz="3600" dirty="0">
                <a:solidFill>
                  <a:schemeClr val="accent5">
                    <a:lumMod val="75000"/>
                  </a:schemeClr>
                </a:solidFill>
              </a:rPr>
              <a:t>Your patients &amp; co-workers</a:t>
            </a:r>
          </a:p>
          <a:p>
            <a:pPr marL="0" indent="0" algn="ctr">
              <a:buNone/>
            </a:pPr>
            <a:r>
              <a:rPr lang="en-US" sz="3600" dirty="0">
                <a:solidFill>
                  <a:schemeClr val="accent5">
                    <a:lumMod val="75000"/>
                  </a:schemeClr>
                </a:solidFill>
              </a:rPr>
              <a:t>Your community</a:t>
            </a:r>
          </a:p>
        </p:txBody>
      </p:sp>
      <p:sp>
        <p:nvSpPr>
          <p:cNvPr id="2" name="Title 1">
            <a:extLst>
              <a:ext uri="{FF2B5EF4-FFF2-40B4-BE49-F238E27FC236}">
                <a16:creationId xmlns:a16="http://schemas.microsoft.com/office/drawing/2014/main" id="{A2CB3404-28AD-4651-92EC-8A28796AF002}"/>
              </a:ext>
            </a:extLst>
          </p:cNvPr>
          <p:cNvSpPr>
            <a:spLocks noGrp="1"/>
          </p:cNvSpPr>
          <p:nvPr>
            <p:ph type="title"/>
          </p:nvPr>
        </p:nvSpPr>
        <p:spPr/>
        <p:txBody>
          <a:bodyPr/>
          <a:lstStyle/>
          <a:p>
            <a:r>
              <a:rPr lang="en-US" sz="4000" dirty="0">
                <a:solidFill>
                  <a:schemeClr val="accent5">
                    <a:lumMod val="75000"/>
                  </a:schemeClr>
                </a:solidFill>
                <a:latin typeface="Calibri Light" panose="020F0302020204030204" pitchFamily="34" charset="0"/>
                <a:cs typeface="Calibri Light" panose="020F0302020204030204" pitchFamily="34" charset="0"/>
              </a:rPr>
              <a:t>Key Takeaways</a:t>
            </a:r>
          </a:p>
        </p:txBody>
      </p:sp>
    </p:spTree>
    <p:extLst>
      <p:ext uri="{BB962C8B-B14F-4D97-AF65-F5344CB8AC3E}">
        <p14:creationId xmlns:p14="http://schemas.microsoft.com/office/powerpoint/2010/main" val="162301593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26307-ED44-73E5-F26F-B0405104E92D}"/>
              </a:ext>
            </a:extLst>
          </p:cNvPr>
          <p:cNvSpPr>
            <a:spLocks noGrp="1"/>
          </p:cNvSpPr>
          <p:nvPr>
            <p:ph type="title" idx="4294967295"/>
          </p:nvPr>
        </p:nvSpPr>
        <p:spPr>
          <a:xfrm>
            <a:off x="254000" y="644525"/>
            <a:ext cx="10515600" cy="1325563"/>
          </a:xfrm>
          <a:prstGeom prst="rect">
            <a:avLst/>
          </a:prstGeom>
        </p:spPr>
        <p:txBody>
          <a:bodyPr/>
          <a:lstStyle/>
          <a:p>
            <a:pPr algn="l"/>
            <a:r>
              <a:rPr lang="en-US" sz="4000" b="1" dirty="0">
                <a:solidFill>
                  <a:schemeClr val="accent5">
                    <a:lumMod val="75000"/>
                  </a:schemeClr>
                </a:solidFill>
                <a:latin typeface="Calibri Light" panose="020F0302020204030204" pitchFamily="34" charset="0"/>
                <a:cs typeface="Calibri Light" panose="020F0302020204030204" pitchFamily="34" charset="0"/>
              </a:rPr>
              <a:t>Thank you!</a:t>
            </a:r>
          </a:p>
        </p:txBody>
      </p:sp>
    </p:spTree>
    <p:extLst>
      <p:ext uri="{BB962C8B-B14F-4D97-AF65-F5344CB8AC3E}">
        <p14:creationId xmlns:p14="http://schemas.microsoft.com/office/powerpoint/2010/main" val="124397714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chemeClr val="accent5">
                    <a:lumMod val="75000"/>
                  </a:schemeClr>
                </a:solidFill>
                <a:latin typeface="Calibri Light" panose="020F0302020204030204" pitchFamily="34" charset="0"/>
                <a:cs typeface="Calibri Light" panose="020F0302020204030204" pitchFamily="34" charset="0"/>
              </a:rPr>
              <a:t>Learning Objectives</a:t>
            </a:r>
          </a:p>
        </p:txBody>
      </p:sp>
      <p:sp>
        <p:nvSpPr>
          <p:cNvPr id="3" name="Text Placeholder 2"/>
          <p:cNvSpPr>
            <a:spLocks noGrp="1"/>
          </p:cNvSpPr>
          <p:nvPr>
            <p:ph type="body" sz="quarter" idx="10"/>
          </p:nvPr>
        </p:nvSpPr>
        <p:spPr/>
        <p:txBody>
          <a:bodyPr/>
          <a:lstStyle/>
          <a:p>
            <a:pPr marL="0" indent="0">
              <a:buClrTx/>
              <a:buNone/>
            </a:pPr>
            <a:r>
              <a:rPr lang="en-US" sz="2800" dirty="0">
                <a:solidFill>
                  <a:srgbClr val="000000"/>
                </a:solidFill>
                <a:latin typeface="Calibri"/>
                <a:cs typeface="Calibri"/>
              </a:rPr>
              <a:t>After this presentation, participants will be able to</a:t>
            </a:r>
          </a:p>
          <a:p>
            <a:pPr marL="805180" lvl="1" indent="-457200">
              <a:spcBef>
                <a:spcPts val="1800"/>
              </a:spcBef>
              <a:buClr>
                <a:schemeClr val="accent2">
                  <a:lumMod val="60000"/>
                  <a:lumOff val="40000"/>
                </a:schemeClr>
              </a:buClr>
              <a:buFont typeface="Arial" panose="020B0604020202020204" pitchFamily="34" charset="0"/>
              <a:buChar char="•"/>
            </a:pPr>
            <a:r>
              <a:rPr lang="en-US" sz="2800" dirty="0">
                <a:solidFill>
                  <a:srgbClr val="000000"/>
                </a:solidFill>
                <a:latin typeface="Calibri"/>
                <a:cs typeface="Calibri"/>
              </a:rPr>
              <a:t>Identify items that can and can’t be reprocessed.</a:t>
            </a:r>
          </a:p>
          <a:p>
            <a:pPr marL="805180" lvl="1" indent="-457200">
              <a:spcBef>
                <a:spcPts val="1800"/>
              </a:spcBef>
              <a:buClr>
                <a:schemeClr val="accent2">
                  <a:lumMod val="60000"/>
                  <a:lumOff val="40000"/>
                </a:schemeClr>
              </a:buClr>
              <a:buFont typeface="Arial" panose="020B0604020202020204" pitchFamily="34" charset="0"/>
              <a:buChar char="•"/>
            </a:pPr>
            <a:r>
              <a:rPr lang="en-US" sz="2800" dirty="0">
                <a:solidFill>
                  <a:srgbClr val="000000"/>
                </a:solidFill>
                <a:latin typeface="Calibri"/>
                <a:cs typeface="Calibri"/>
              </a:rPr>
              <a:t>Explain why proper reprocessing of medical equipment and PPE is important in the context of Marburg virus disease.</a:t>
            </a:r>
          </a:p>
          <a:p>
            <a:pPr marL="805180" lvl="1" indent="-457200">
              <a:spcBef>
                <a:spcPts val="1800"/>
              </a:spcBef>
              <a:buClr>
                <a:schemeClr val="accent2">
                  <a:lumMod val="60000"/>
                  <a:lumOff val="40000"/>
                </a:schemeClr>
              </a:buClr>
              <a:buFont typeface="Arial" panose="020B0604020202020204" pitchFamily="34" charset="0"/>
              <a:buChar char="•"/>
            </a:pPr>
            <a:r>
              <a:rPr lang="en-US" sz="2800" dirty="0">
                <a:solidFill>
                  <a:srgbClr val="000000"/>
                </a:solidFill>
                <a:latin typeface="Calibri"/>
                <a:cs typeface="Calibri"/>
              </a:rPr>
              <a:t>Explain what steps to take and what PPE to wear when reprocessing PPE.</a:t>
            </a:r>
          </a:p>
          <a:p>
            <a:pPr marL="805180" lvl="1" indent="-457200">
              <a:spcBef>
                <a:spcPts val="1800"/>
              </a:spcBef>
              <a:buClr>
                <a:srgbClr val="005DAA"/>
              </a:buClr>
            </a:pPr>
            <a:endParaRPr lang="en-US" sz="2800" dirty="0">
              <a:solidFill>
                <a:schemeClr val="accent4">
                  <a:lumMod val="50000"/>
                </a:schemeClr>
              </a:solidFill>
              <a:cs typeface="Calibri" panose="020F0502020204030204" pitchFamily="34" charset="0"/>
            </a:endParaRPr>
          </a:p>
          <a:p>
            <a:pPr marL="347345" lvl="1" indent="0">
              <a:buClr>
                <a:srgbClr val="005DAA"/>
              </a:buClr>
              <a:buNone/>
            </a:pPr>
            <a:endParaRPr lang="en-US" sz="2800" dirty="0">
              <a:solidFill>
                <a:schemeClr val="accent4">
                  <a:lumMod val="50000"/>
                </a:schemeClr>
              </a:solidFill>
              <a:cs typeface="Calibri" panose="020F0502020204030204" pitchFamily="34" charset="0"/>
            </a:endParaRPr>
          </a:p>
          <a:p>
            <a:pPr marL="804545" lvl="1" indent="-456565">
              <a:buClr>
                <a:srgbClr val="005DAA"/>
              </a:buClr>
              <a:buFont typeface="+mj-lt"/>
              <a:buAutoNum type="arabicPeriod"/>
            </a:pPr>
            <a:endParaRPr lang="en-US" sz="2400" dirty="0">
              <a:solidFill>
                <a:schemeClr val="accent4">
                  <a:lumMod val="50000"/>
                </a:schemeClr>
              </a:solidFill>
              <a:cs typeface="Calibri" panose="020F0502020204030204" pitchFamily="34" charset="0"/>
            </a:endParaRPr>
          </a:p>
        </p:txBody>
      </p:sp>
    </p:spTree>
    <p:extLst>
      <p:ext uri="{BB962C8B-B14F-4D97-AF65-F5344CB8AC3E}">
        <p14:creationId xmlns:p14="http://schemas.microsoft.com/office/powerpoint/2010/main" val="1738108300"/>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D731A3-FF54-42A2-9E8D-DE7C703113A6}"/>
              </a:ext>
            </a:extLst>
          </p:cNvPr>
          <p:cNvSpPr>
            <a:spLocks noGrp="1"/>
          </p:cNvSpPr>
          <p:nvPr>
            <p:ph type="title"/>
          </p:nvPr>
        </p:nvSpPr>
        <p:spPr>
          <a:xfrm>
            <a:off x="452439" y="438022"/>
            <a:ext cx="11059884" cy="1162051"/>
          </a:xfrm>
          <a:prstGeom prst="rect">
            <a:avLst/>
          </a:prstGeom>
        </p:spPr>
        <p:txBody>
          <a:bodyPr vert="horz" lIns="91440" tIns="45720" rIns="91440" bIns="45720" rtlCol="0" anchor="b">
            <a:normAutofit fontScale="90000"/>
          </a:bodyPr>
          <a:lstStyle/>
          <a:p>
            <a:pPr algn="l"/>
            <a:r>
              <a:rPr lang="en-US" sz="4400" b="1" dirty="0">
                <a:solidFill>
                  <a:schemeClr val="bg2"/>
                </a:solidFill>
                <a:latin typeface="Calibri Light" panose="020F0302020204030204" pitchFamily="34" charset="0"/>
                <a:cs typeface="Calibri Light" panose="020F0302020204030204" pitchFamily="34" charset="0"/>
              </a:rPr>
              <a:t>Which of these items could safely be re-used once they’ve been cleaned and disinfected? </a:t>
            </a:r>
            <a:endParaRPr lang="en-US" b="1" dirty="0">
              <a:solidFill>
                <a:schemeClr val="bg2"/>
              </a:solidFill>
              <a:latin typeface="Calibri Light" panose="020F0302020204030204" pitchFamily="34" charset="0"/>
              <a:cs typeface="Calibri Light" panose="020F0302020204030204" pitchFamily="34" charset="0"/>
            </a:endParaRPr>
          </a:p>
        </p:txBody>
      </p:sp>
      <p:sp>
        <p:nvSpPr>
          <p:cNvPr id="5" name="TextBox 4">
            <a:extLst>
              <a:ext uri="{FF2B5EF4-FFF2-40B4-BE49-F238E27FC236}">
                <a16:creationId xmlns:a16="http://schemas.microsoft.com/office/drawing/2014/main" id="{9747E300-8B85-43B8-8237-F0D7F15BCC92}"/>
              </a:ext>
            </a:extLst>
          </p:cNvPr>
          <p:cNvSpPr txBox="1"/>
          <p:nvPr/>
        </p:nvSpPr>
        <p:spPr>
          <a:xfrm>
            <a:off x="799877" y="2124786"/>
            <a:ext cx="5296123" cy="4093428"/>
          </a:xfrm>
          <a:prstGeom prst="rect">
            <a:avLst/>
          </a:prstGeom>
          <a:noFill/>
        </p:spPr>
        <p:txBody>
          <a:bodyPr wrap="square">
            <a:spAutoFit/>
          </a:bodyPr>
          <a:lstStyle/>
          <a:p>
            <a:pPr marL="571500" indent="-571500">
              <a:spcBef>
                <a:spcPts val="1200"/>
              </a:spcBef>
              <a:buClr>
                <a:schemeClr val="bg2"/>
              </a:buClr>
              <a:buFont typeface="Wingdings" panose="05000000000000000000" pitchFamily="2" charset="2"/>
              <a:buChar char="q"/>
            </a:pPr>
            <a:r>
              <a:rPr lang="en-US" sz="3600" dirty="0">
                <a:solidFill>
                  <a:schemeClr val="bg2"/>
                </a:solidFill>
                <a:latin typeface="Calibri"/>
                <a:cs typeface="Calibri"/>
              </a:rPr>
              <a:t>Paper face mask </a:t>
            </a:r>
          </a:p>
          <a:p>
            <a:pPr marL="571500" indent="-571500">
              <a:spcBef>
                <a:spcPts val="1200"/>
              </a:spcBef>
              <a:buClr>
                <a:schemeClr val="bg2"/>
              </a:buClr>
              <a:buFont typeface="Wingdings" panose="05000000000000000000" pitchFamily="2" charset="2"/>
              <a:buChar char="q"/>
            </a:pPr>
            <a:r>
              <a:rPr lang="en-US" sz="3600" dirty="0">
                <a:solidFill>
                  <a:schemeClr val="bg2"/>
                </a:solidFill>
                <a:latin typeface="Calibri"/>
                <a:cs typeface="Calibri"/>
              </a:rPr>
              <a:t>Syringe </a:t>
            </a:r>
          </a:p>
          <a:p>
            <a:pPr marL="571500" indent="-571500">
              <a:spcBef>
                <a:spcPts val="1200"/>
              </a:spcBef>
              <a:buClr>
                <a:schemeClr val="bg2"/>
              </a:buClr>
              <a:buFont typeface="Wingdings" panose="05000000000000000000" pitchFamily="2" charset="2"/>
              <a:buChar char="q"/>
            </a:pPr>
            <a:r>
              <a:rPr lang="en-US" sz="3600" dirty="0">
                <a:solidFill>
                  <a:schemeClr val="bg2"/>
                </a:solidFill>
              </a:rPr>
              <a:t>Thermometer</a:t>
            </a:r>
          </a:p>
          <a:p>
            <a:pPr marL="571500" indent="-571500">
              <a:spcBef>
                <a:spcPts val="1200"/>
              </a:spcBef>
              <a:buClr>
                <a:schemeClr val="bg2"/>
              </a:buClr>
              <a:buFont typeface="Wingdings" panose="05000000000000000000" pitchFamily="2" charset="2"/>
              <a:buChar char="q"/>
            </a:pPr>
            <a:r>
              <a:rPr lang="en-US" sz="3600" dirty="0">
                <a:solidFill>
                  <a:schemeClr val="bg2"/>
                </a:solidFill>
              </a:rPr>
              <a:t>Rubber boots</a:t>
            </a:r>
          </a:p>
          <a:p>
            <a:pPr marL="571500" indent="-571500">
              <a:spcBef>
                <a:spcPts val="1200"/>
              </a:spcBef>
              <a:buClr>
                <a:schemeClr val="bg2"/>
              </a:buClr>
              <a:buFont typeface="Wingdings" panose="05000000000000000000" pitchFamily="2" charset="2"/>
              <a:buChar char="q"/>
            </a:pPr>
            <a:r>
              <a:rPr lang="en-US" sz="3600" dirty="0">
                <a:solidFill>
                  <a:schemeClr val="bg2"/>
                </a:solidFill>
              </a:rPr>
              <a:t>Goggles</a:t>
            </a:r>
          </a:p>
          <a:p>
            <a:pPr>
              <a:buClr>
                <a:schemeClr val="accent2">
                  <a:lumMod val="60000"/>
                  <a:lumOff val="40000"/>
                </a:schemeClr>
              </a:buClr>
            </a:pPr>
            <a:endParaRPr lang="en-US" sz="4000" dirty="0">
              <a:solidFill>
                <a:schemeClr val="bg2"/>
              </a:solidFill>
            </a:endParaRPr>
          </a:p>
        </p:txBody>
      </p:sp>
    </p:spTree>
    <p:extLst>
      <p:ext uri="{BB962C8B-B14F-4D97-AF65-F5344CB8AC3E}">
        <p14:creationId xmlns:p14="http://schemas.microsoft.com/office/powerpoint/2010/main" val="164828435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D731A3-FF54-42A2-9E8D-DE7C703113A6}"/>
              </a:ext>
            </a:extLst>
          </p:cNvPr>
          <p:cNvSpPr>
            <a:spLocks noGrp="1"/>
          </p:cNvSpPr>
          <p:nvPr>
            <p:ph type="title"/>
          </p:nvPr>
        </p:nvSpPr>
        <p:spPr>
          <a:xfrm>
            <a:off x="295277" y="443268"/>
            <a:ext cx="11059884" cy="1162051"/>
          </a:xfrm>
          <a:prstGeom prst="rect">
            <a:avLst/>
          </a:prstGeom>
        </p:spPr>
        <p:txBody>
          <a:bodyPr vert="horz" lIns="91440" tIns="45720" rIns="91440" bIns="45720" rtlCol="0" anchor="b">
            <a:normAutofit fontScale="90000"/>
          </a:bodyPr>
          <a:lstStyle/>
          <a:p>
            <a:pPr algn="l"/>
            <a:r>
              <a:rPr lang="en-US" sz="4400" b="1" dirty="0">
                <a:solidFill>
                  <a:schemeClr val="bg2"/>
                </a:solidFill>
                <a:latin typeface="Calibri Light" panose="020F0302020204030204" pitchFamily="34" charset="0"/>
                <a:cs typeface="Calibri Light" panose="020F0302020204030204" pitchFamily="34" charset="0"/>
              </a:rPr>
              <a:t>Which of these items could safely be re-used once they’ve been cleaned and disinfected?  </a:t>
            </a:r>
            <a:endParaRPr lang="en-US" b="1" dirty="0">
              <a:solidFill>
                <a:schemeClr val="bg2"/>
              </a:solidFill>
              <a:latin typeface="Calibri Light" panose="020F0302020204030204" pitchFamily="34" charset="0"/>
              <a:cs typeface="Calibri Light" panose="020F0302020204030204" pitchFamily="34" charset="0"/>
            </a:endParaRPr>
          </a:p>
        </p:txBody>
      </p:sp>
      <p:sp>
        <p:nvSpPr>
          <p:cNvPr id="5" name="TextBox 4">
            <a:extLst>
              <a:ext uri="{FF2B5EF4-FFF2-40B4-BE49-F238E27FC236}">
                <a16:creationId xmlns:a16="http://schemas.microsoft.com/office/drawing/2014/main" id="{9747E300-8B85-43B8-8237-F0D7F15BCC92}"/>
              </a:ext>
            </a:extLst>
          </p:cNvPr>
          <p:cNvSpPr txBox="1"/>
          <p:nvPr/>
        </p:nvSpPr>
        <p:spPr>
          <a:xfrm>
            <a:off x="784217" y="2181687"/>
            <a:ext cx="5296123" cy="4093428"/>
          </a:xfrm>
          <a:prstGeom prst="rect">
            <a:avLst/>
          </a:prstGeom>
          <a:noFill/>
        </p:spPr>
        <p:txBody>
          <a:bodyPr wrap="square">
            <a:spAutoFit/>
          </a:bodyPr>
          <a:lstStyle/>
          <a:p>
            <a:pPr marL="571500" indent="-571500">
              <a:spcBef>
                <a:spcPts val="1200"/>
              </a:spcBef>
              <a:buFont typeface="Wingdings" panose="05000000000000000000" pitchFamily="2" charset="2"/>
              <a:buChar char="q"/>
            </a:pPr>
            <a:r>
              <a:rPr lang="en-US" sz="3600" dirty="0">
                <a:solidFill>
                  <a:schemeClr val="bg2"/>
                </a:solidFill>
                <a:latin typeface="Calibri"/>
                <a:cs typeface="Calibri"/>
              </a:rPr>
              <a:t>Paper face mask </a:t>
            </a:r>
          </a:p>
          <a:p>
            <a:pPr marL="571500" indent="-571500">
              <a:spcBef>
                <a:spcPts val="1200"/>
              </a:spcBef>
              <a:buFont typeface="Wingdings" panose="05000000000000000000" pitchFamily="2" charset="2"/>
              <a:buChar char="q"/>
            </a:pPr>
            <a:r>
              <a:rPr lang="en-US" sz="3600" dirty="0">
                <a:solidFill>
                  <a:schemeClr val="bg2"/>
                </a:solidFill>
                <a:latin typeface="Calibri"/>
                <a:cs typeface="Calibri"/>
              </a:rPr>
              <a:t>Syringe </a:t>
            </a:r>
          </a:p>
          <a:p>
            <a:pPr marL="571500" indent="-571500">
              <a:spcBef>
                <a:spcPts val="1200"/>
              </a:spcBef>
              <a:buFont typeface="Wingdings" panose="05000000000000000000" pitchFamily="2" charset="2"/>
              <a:buChar char="q"/>
            </a:pPr>
            <a:r>
              <a:rPr lang="en-US" sz="3600" dirty="0">
                <a:solidFill>
                  <a:schemeClr val="bg2"/>
                </a:solidFill>
              </a:rPr>
              <a:t>Thermometer</a:t>
            </a:r>
          </a:p>
          <a:p>
            <a:pPr marL="571500" indent="-571500">
              <a:spcBef>
                <a:spcPts val="1200"/>
              </a:spcBef>
              <a:buFont typeface="Wingdings" panose="05000000000000000000" pitchFamily="2" charset="2"/>
              <a:buChar char="q"/>
            </a:pPr>
            <a:r>
              <a:rPr lang="en-US" sz="3600" dirty="0">
                <a:solidFill>
                  <a:schemeClr val="bg2"/>
                </a:solidFill>
              </a:rPr>
              <a:t>Rubber boots</a:t>
            </a:r>
          </a:p>
          <a:p>
            <a:pPr marL="571500" indent="-571500">
              <a:spcBef>
                <a:spcPts val="1200"/>
              </a:spcBef>
              <a:buFont typeface="Wingdings" panose="05000000000000000000" pitchFamily="2" charset="2"/>
              <a:buChar char="q"/>
            </a:pPr>
            <a:r>
              <a:rPr lang="en-US" sz="3600" dirty="0">
                <a:solidFill>
                  <a:schemeClr val="bg2"/>
                </a:solidFill>
              </a:rPr>
              <a:t>Goggles</a:t>
            </a:r>
          </a:p>
          <a:p>
            <a:endParaRPr lang="en-US" sz="4000" dirty="0">
              <a:solidFill>
                <a:schemeClr val="bg2"/>
              </a:solidFill>
            </a:endParaRPr>
          </a:p>
        </p:txBody>
      </p:sp>
      <p:pic>
        <p:nvPicPr>
          <p:cNvPr id="6" name="Graphic 5" descr="Checkmark with solid fill">
            <a:extLst>
              <a:ext uri="{FF2B5EF4-FFF2-40B4-BE49-F238E27FC236}">
                <a16:creationId xmlns:a16="http://schemas.microsoft.com/office/drawing/2014/main" id="{A4927939-DE99-4227-A591-151F167DD0E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4217" y="3534722"/>
            <a:ext cx="589642" cy="589642"/>
          </a:xfrm>
          <a:prstGeom prst="rect">
            <a:avLst/>
          </a:prstGeom>
        </p:spPr>
      </p:pic>
      <p:pic>
        <p:nvPicPr>
          <p:cNvPr id="7" name="Graphic 6" descr="Checkmark with solid fill">
            <a:extLst>
              <a:ext uri="{FF2B5EF4-FFF2-40B4-BE49-F238E27FC236}">
                <a16:creationId xmlns:a16="http://schemas.microsoft.com/office/drawing/2014/main" id="{EF1E17D4-0872-464B-91BF-E9438E497D1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23818" y="4228401"/>
            <a:ext cx="589642" cy="589642"/>
          </a:xfrm>
          <a:prstGeom prst="rect">
            <a:avLst/>
          </a:prstGeom>
        </p:spPr>
      </p:pic>
      <p:pic>
        <p:nvPicPr>
          <p:cNvPr id="8" name="Graphic 7" descr="Checkmark with solid fill">
            <a:extLst>
              <a:ext uri="{FF2B5EF4-FFF2-40B4-BE49-F238E27FC236}">
                <a16:creationId xmlns:a16="http://schemas.microsoft.com/office/drawing/2014/main" id="{D898FC3D-5591-4DF3-A113-7853A87FF1A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23818" y="4818043"/>
            <a:ext cx="589642" cy="589642"/>
          </a:xfrm>
          <a:prstGeom prst="rect">
            <a:avLst/>
          </a:prstGeom>
        </p:spPr>
      </p:pic>
    </p:spTree>
    <p:extLst>
      <p:ext uri="{BB962C8B-B14F-4D97-AF65-F5344CB8AC3E}">
        <p14:creationId xmlns:p14="http://schemas.microsoft.com/office/powerpoint/2010/main" val="64627025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68D39-3885-4B28-9BE0-A6D1EBD14E94}"/>
              </a:ext>
            </a:extLst>
          </p:cNvPr>
          <p:cNvSpPr>
            <a:spLocks noGrp="1"/>
          </p:cNvSpPr>
          <p:nvPr>
            <p:ph type="title"/>
          </p:nvPr>
        </p:nvSpPr>
        <p:spPr>
          <a:xfrm>
            <a:off x="477520" y="4601529"/>
            <a:ext cx="10972800" cy="1143000"/>
          </a:xfrm>
        </p:spPr>
        <p:txBody>
          <a:bodyPr/>
          <a:lstStyle/>
          <a:p>
            <a:r>
              <a:rPr lang="en-US" sz="4800" dirty="0">
                <a:solidFill>
                  <a:schemeClr val="accent5">
                    <a:lumMod val="75000"/>
                  </a:schemeClr>
                </a:solidFill>
              </a:rPr>
              <a:t>Reprocessing Medical Equipment &amp; PPE</a:t>
            </a:r>
          </a:p>
        </p:txBody>
      </p:sp>
    </p:spTree>
    <p:extLst>
      <p:ext uri="{BB962C8B-B14F-4D97-AF65-F5344CB8AC3E}">
        <p14:creationId xmlns:p14="http://schemas.microsoft.com/office/powerpoint/2010/main" val="17267262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10694-DAA4-47B3-8493-F7818B9F05A7}"/>
              </a:ext>
            </a:extLst>
          </p:cNvPr>
          <p:cNvSpPr>
            <a:spLocks noGrp="1"/>
          </p:cNvSpPr>
          <p:nvPr>
            <p:ph type="title"/>
          </p:nvPr>
        </p:nvSpPr>
        <p:spPr/>
        <p:txBody>
          <a:bodyPr/>
          <a:lstStyle/>
          <a:p>
            <a:r>
              <a:rPr lang="en-US" sz="4000" dirty="0">
                <a:solidFill>
                  <a:schemeClr val="accent5">
                    <a:lumMod val="75000"/>
                  </a:schemeClr>
                </a:solidFill>
                <a:latin typeface="Calibri Light" panose="020F0302020204030204" pitchFamily="34" charset="0"/>
                <a:cs typeface="Calibri Light" panose="020F0302020204030204" pitchFamily="34" charset="0"/>
              </a:rPr>
              <a:t>Definition: Reprocessing</a:t>
            </a:r>
          </a:p>
        </p:txBody>
      </p:sp>
      <p:sp>
        <p:nvSpPr>
          <p:cNvPr id="4" name="Text Placeholder 2">
            <a:extLst>
              <a:ext uri="{FF2B5EF4-FFF2-40B4-BE49-F238E27FC236}">
                <a16:creationId xmlns:a16="http://schemas.microsoft.com/office/drawing/2014/main" id="{ACF3EEE2-AB21-4044-AD96-FB3B21DD1278}"/>
              </a:ext>
            </a:extLst>
          </p:cNvPr>
          <p:cNvSpPr txBox="1">
            <a:spLocks/>
          </p:cNvSpPr>
          <p:nvPr/>
        </p:nvSpPr>
        <p:spPr bwMode="auto">
          <a:xfrm>
            <a:off x="609600" y="1637725"/>
            <a:ext cx="9312442" cy="3833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lr>
                <a:srgbClr val="005DAA"/>
              </a:buClr>
              <a:buFont typeface="Wingdings" panose="05000000000000000000" pitchFamily="2" charset="2"/>
              <a:buChar char="§"/>
              <a:defRPr sz="2000" kern="1200">
                <a:solidFill>
                  <a:schemeClr val="accent4">
                    <a:lumMod val="75000"/>
                  </a:schemeClr>
                </a:solidFill>
                <a:latin typeface="Calibri" panose="020F0502020204030204" pitchFamily="34" charset="0"/>
                <a:ea typeface="+mn-ea"/>
                <a:cs typeface="+mn-cs"/>
              </a:defRPr>
            </a:lvl1pPr>
            <a:lvl2pPr marL="742932" indent="-285744" algn="l" rtl="0" eaLnBrk="0" fontAlgn="base" hangingPunct="0">
              <a:spcBef>
                <a:spcPct val="20000"/>
              </a:spcBef>
              <a:spcAft>
                <a:spcPct val="0"/>
              </a:spcAft>
              <a:buClr>
                <a:srgbClr val="532E63"/>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2pPr>
            <a:lvl3pPr marL="1142971" indent="-228594" algn="l" rtl="0" eaLnBrk="0" fontAlgn="base" hangingPunct="0">
              <a:spcBef>
                <a:spcPct val="20000"/>
              </a:spcBef>
              <a:spcAft>
                <a:spcPct val="0"/>
              </a:spcAft>
              <a:buClr>
                <a:srgbClr val="9A3B26"/>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4pPr>
            <a:lvl5pPr marL="2057349"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265" indent="-342265">
              <a:buClr>
                <a:schemeClr val="accent2">
                  <a:lumMod val="60000"/>
                  <a:lumOff val="40000"/>
                </a:schemeClr>
              </a:buClr>
              <a:buFont typeface="Arial" panose="020B0604020202020204" pitchFamily="34" charset="0"/>
              <a:buChar char="•"/>
            </a:pPr>
            <a:r>
              <a:rPr lang="en-US" sz="3200" dirty="0">
                <a:solidFill>
                  <a:srgbClr val="000000"/>
                </a:solidFill>
                <a:latin typeface="Calibri"/>
                <a:cs typeface="Calibri"/>
              </a:rPr>
              <a:t>Reprocessing (sometimes called decontaminating) medical equipment and PPE is the </a:t>
            </a:r>
            <a:r>
              <a:rPr lang="en-US" sz="3200" b="1" dirty="0">
                <a:solidFill>
                  <a:schemeClr val="accent5">
                    <a:lumMod val="75000"/>
                  </a:schemeClr>
                </a:solidFill>
                <a:latin typeface="Calibri"/>
                <a:cs typeface="Calibri"/>
              </a:rPr>
              <a:t>process of making reusable medical equipment and PPE safe for reuse.</a:t>
            </a:r>
            <a:endParaRPr lang="en-US">
              <a:solidFill>
                <a:schemeClr val="accent5">
                  <a:lumMod val="75000"/>
                </a:schemeClr>
              </a:solidFill>
            </a:endParaRPr>
          </a:p>
          <a:p>
            <a:pPr>
              <a:buClr>
                <a:schemeClr val="accent2">
                  <a:lumMod val="60000"/>
                  <a:lumOff val="40000"/>
                </a:schemeClr>
              </a:buClr>
              <a:buFont typeface="Arial" panose="020B0604020202020204" pitchFamily="34" charset="0"/>
              <a:buChar char="•"/>
            </a:pPr>
            <a:endParaRPr lang="en-US" sz="3200" b="1" dirty="0">
              <a:solidFill>
                <a:srgbClr val="000000"/>
              </a:solidFill>
              <a:latin typeface="Calibri"/>
              <a:cs typeface="Calibri"/>
            </a:endParaRPr>
          </a:p>
          <a:p>
            <a:pPr>
              <a:buClr>
                <a:schemeClr val="accent2">
                  <a:lumMod val="60000"/>
                  <a:lumOff val="40000"/>
                </a:schemeClr>
              </a:buClr>
              <a:buFont typeface="Arial" panose="020B0604020202020204" pitchFamily="34" charset="0"/>
              <a:buChar char="•"/>
            </a:pPr>
            <a:r>
              <a:rPr lang="en-US" sz="3200" dirty="0">
                <a:solidFill>
                  <a:srgbClr val="000000"/>
                </a:solidFill>
              </a:rPr>
              <a:t>Reprocessing = cleaning + disinfecting</a:t>
            </a:r>
          </a:p>
          <a:p>
            <a:endParaRPr lang="en-US" sz="2400" b="1" dirty="0">
              <a:solidFill>
                <a:srgbClr val="0039A6"/>
              </a:solidFill>
              <a:latin typeface="Calibri"/>
              <a:cs typeface="Calibri"/>
            </a:endParaRPr>
          </a:p>
          <a:p>
            <a:endParaRPr lang="en-US" sz="2800" dirty="0">
              <a:solidFill>
                <a:schemeClr val="accent4">
                  <a:lumMod val="50000"/>
                </a:schemeClr>
              </a:solidFill>
              <a:latin typeface="Calibri"/>
              <a:cs typeface="Calibri"/>
            </a:endParaRPr>
          </a:p>
          <a:p>
            <a:pPr marL="0" indent="0">
              <a:buNone/>
            </a:pPr>
            <a:endParaRPr lang="en-US" altLang="ja-JP" sz="2400" b="1" dirty="0">
              <a:solidFill>
                <a:schemeClr val="accent6">
                  <a:lumMod val="75000"/>
                  <a:lumOff val="25000"/>
                </a:schemeClr>
              </a:solidFill>
              <a:latin typeface="Calibri"/>
              <a:ea typeface="ＭＳ Ｐゴシック"/>
              <a:cs typeface="Calibri"/>
            </a:endParaRPr>
          </a:p>
          <a:p>
            <a:endParaRPr lang="en-US" altLang="ja-JP" dirty="0">
              <a:solidFill>
                <a:schemeClr val="accent4">
                  <a:lumMod val="50000"/>
                </a:schemeClr>
              </a:solidFill>
              <a:latin typeface="Calibri"/>
              <a:ea typeface="ＭＳ Ｐゴシック"/>
              <a:cs typeface="Calibri"/>
            </a:endParaRPr>
          </a:p>
        </p:txBody>
      </p:sp>
    </p:spTree>
    <p:extLst>
      <p:ext uri="{BB962C8B-B14F-4D97-AF65-F5344CB8AC3E}">
        <p14:creationId xmlns:p14="http://schemas.microsoft.com/office/powerpoint/2010/main" val="2154671543"/>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765BB-1711-4677-A18C-40B7954E7813}"/>
              </a:ext>
            </a:extLst>
          </p:cNvPr>
          <p:cNvSpPr>
            <a:spLocks noGrp="1"/>
          </p:cNvSpPr>
          <p:nvPr>
            <p:ph type="title"/>
          </p:nvPr>
        </p:nvSpPr>
        <p:spPr/>
        <p:txBody>
          <a:bodyPr lIns="91440" tIns="45720" rIns="91440" bIns="45720" anchor="b" anchorCtr="0"/>
          <a:lstStyle/>
          <a:p>
            <a:r>
              <a:rPr lang="en-US" sz="4000" dirty="0">
                <a:solidFill>
                  <a:schemeClr val="accent5">
                    <a:lumMod val="75000"/>
                  </a:schemeClr>
                </a:solidFill>
                <a:latin typeface="Calibri Light"/>
                <a:cs typeface="Calibri Light"/>
              </a:rPr>
              <a:t>Why Is Reprocessing Important?</a:t>
            </a:r>
          </a:p>
        </p:txBody>
      </p:sp>
      <p:sp>
        <p:nvSpPr>
          <p:cNvPr id="3" name="Text Placeholder 2">
            <a:extLst>
              <a:ext uri="{FF2B5EF4-FFF2-40B4-BE49-F238E27FC236}">
                <a16:creationId xmlns:a16="http://schemas.microsoft.com/office/drawing/2014/main" id="{6D52369E-DBAE-4563-A98D-8074A1F68AAA}"/>
              </a:ext>
            </a:extLst>
          </p:cNvPr>
          <p:cNvSpPr>
            <a:spLocks noGrp="1"/>
          </p:cNvSpPr>
          <p:nvPr>
            <p:ph type="body" sz="quarter" idx="10"/>
          </p:nvPr>
        </p:nvSpPr>
        <p:spPr>
          <a:xfrm>
            <a:off x="609600" y="1549964"/>
            <a:ext cx="10972800" cy="4469836"/>
          </a:xfrm>
        </p:spPr>
        <p:txBody>
          <a:bodyPr/>
          <a:lstStyle/>
          <a:p>
            <a:pPr>
              <a:lnSpc>
                <a:spcPct val="100000"/>
              </a:lnSpc>
              <a:spcBef>
                <a:spcPts val="1800"/>
              </a:spcBef>
            </a:pPr>
            <a:r>
              <a:rPr lang="en-US" altLang="ja-JP" sz="3200" b="1" dirty="0">
                <a:solidFill>
                  <a:srgbClr val="000000"/>
                </a:solidFill>
                <a:latin typeface="Calibri"/>
                <a:ea typeface="ＭＳ Ｐゴシック"/>
                <a:cs typeface="Calibri"/>
              </a:rPr>
              <a:t>Marburg virus can live/persist on medical equipment </a:t>
            </a:r>
            <a:r>
              <a:rPr lang="en-US" altLang="ja-JP" sz="3200" dirty="0">
                <a:solidFill>
                  <a:srgbClr val="000000"/>
                </a:solidFill>
                <a:latin typeface="Calibri"/>
                <a:ea typeface="ＭＳ Ｐゴシック"/>
                <a:cs typeface="Calibri"/>
              </a:rPr>
              <a:t>(thermometers, surgical instruments, etc.) </a:t>
            </a:r>
            <a:r>
              <a:rPr lang="en-US" altLang="ja-JP" sz="3200" b="1" dirty="0">
                <a:solidFill>
                  <a:srgbClr val="000000"/>
                </a:solidFill>
                <a:latin typeface="Calibri"/>
                <a:ea typeface="ＭＳ Ｐゴシック"/>
                <a:cs typeface="Calibri"/>
              </a:rPr>
              <a:t>and used PPE</a:t>
            </a:r>
            <a:r>
              <a:rPr lang="en-US" altLang="ja-JP" sz="3200" dirty="0">
                <a:solidFill>
                  <a:srgbClr val="000000"/>
                </a:solidFill>
                <a:latin typeface="Calibri"/>
                <a:ea typeface="ＭＳ Ｐゴシック"/>
                <a:cs typeface="Calibri"/>
              </a:rPr>
              <a:t>.</a:t>
            </a:r>
          </a:p>
          <a:p>
            <a:pPr>
              <a:lnSpc>
                <a:spcPct val="100000"/>
              </a:lnSpc>
              <a:spcBef>
                <a:spcPts val="1800"/>
              </a:spcBef>
            </a:pPr>
            <a:r>
              <a:rPr lang="en-US" altLang="ja-JP" sz="3200" dirty="0">
                <a:solidFill>
                  <a:srgbClr val="000000"/>
                </a:solidFill>
                <a:latin typeface="Calibri"/>
                <a:ea typeface="ＭＳ Ｐゴシック"/>
                <a:cs typeface="Calibri"/>
              </a:rPr>
              <a:t>Inappropriate reprocessing of medical equipment and PPE can contribute to the spread of Marburg virus disease in facilities. It puts you, other staff, and patients at risk.</a:t>
            </a:r>
          </a:p>
          <a:p>
            <a:pPr>
              <a:lnSpc>
                <a:spcPct val="100000"/>
              </a:lnSpc>
              <a:spcBef>
                <a:spcPts val="1800"/>
              </a:spcBef>
            </a:pPr>
            <a:r>
              <a:rPr lang="en-US" altLang="ja-JP" sz="3200" dirty="0">
                <a:solidFill>
                  <a:srgbClr val="000000"/>
                </a:solidFill>
                <a:latin typeface="Calibri"/>
                <a:ea typeface="ＭＳ Ｐゴシック"/>
                <a:cs typeface="Calibri"/>
              </a:rPr>
              <a:t>Proper reprocessing helps keep you, others in your healthcare facility, and your community safe. </a:t>
            </a:r>
            <a:endParaRPr lang="en-US" sz="3200" dirty="0">
              <a:solidFill>
                <a:srgbClr val="000000"/>
              </a:solidFill>
            </a:endParaRPr>
          </a:p>
        </p:txBody>
      </p:sp>
    </p:spTree>
    <p:extLst>
      <p:ext uri="{BB962C8B-B14F-4D97-AF65-F5344CB8AC3E}">
        <p14:creationId xmlns:p14="http://schemas.microsoft.com/office/powerpoint/2010/main" val="2552405709"/>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10694-DAA4-47B3-8493-F7818B9F05A7}"/>
              </a:ext>
            </a:extLst>
          </p:cNvPr>
          <p:cNvSpPr>
            <a:spLocks noGrp="1"/>
          </p:cNvSpPr>
          <p:nvPr>
            <p:ph type="title"/>
          </p:nvPr>
        </p:nvSpPr>
        <p:spPr/>
        <p:txBody>
          <a:bodyPr/>
          <a:lstStyle/>
          <a:p>
            <a:r>
              <a:rPr lang="en-US" sz="4000" dirty="0">
                <a:solidFill>
                  <a:schemeClr val="accent5">
                    <a:lumMod val="75000"/>
                  </a:schemeClr>
                </a:solidFill>
                <a:latin typeface="Calibri Light" panose="020F0302020204030204" pitchFamily="34" charset="0"/>
                <a:cs typeface="Calibri Light" panose="020F0302020204030204" pitchFamily="34" charset="0"/>
              </a:rPr>
              <a:t>When to Reprocess</a:t>
            </a:r>
          </a:p>
        </p:txBody>
      </p:sp>
      <p:sp>
        <p:nvSpPr>
          <p:cNvPr id="4" name="Text Placeholder 2">
            <a:extLst>
              <a:ext uri="{FF2B5EF4-FFF2-40B4-BE49-F238E27FC236}">
                <a16:creationId xmlns:a16="http://schemas.microsoft.com/office/drawing/2014/main" id="{ACF3EEE2-AB21-4044-AD96-FB3B21DD1278}"/>
              </a:ext>
            </a:extLst>
          </p:cNvPr>
          <p:cNvSpPr txBox="1">
            <a:spLocks/>
          </p:cNvSpPr>
          <p:nvPr/>
        </p:nvSpPr>
        <p:spPr bwMode="auto">
          <a:xfrm>
            <a:off x="609600" y="1393404"/>
            <a:ext cx="10882563" cy="5464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lr>
                <a:srgbClr val="005DAA"/>
              </a:buClr>
              <a:buFont typeface="Wingdings" panose="05000000000000000000" pitchFamily="2" charset="2"/>
              <a:buChar char="§"/>
              <a:defRPr sz="2000" kern="1200">
                <a:solidFill>
                  <a:schemeClr val="accent4">
                    <a:lumMod val="75000"/>
                  </a:schemeClr>
                </a:solidFill>
                <a:latin typeface="Calibri" panose="020F0502020204030204" pitchFamily="34" charset="0"/>
                <a:ea typeface="+mn-ea"/>
                <a:cs typeface="+mn-cs"/>
              </a:defRPr>
            </a:lvl1pPr>
            <a:lvl2pPr marL="742932" indent="-285744" algn="l" rtl="0" eaLnBrk="0" fontAlgn="base" hangingPunct="0">
              <a:spcBef>
                <a:spcPct val="20000"/>
              </a:spcBef>
              <a:spcAft>
                <a:spcPct val="0"/>
              </a:spcAft>
              <a:buClr>
                <a:srgbClr val="532E63"/>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2pPr>
            <a:lvl3pPr marL="1142971" indent="-228594" algn="l" rtl="0" eaLnBrk="0" fontAlgn="base" hangingPunct="0">
              <a:spcBef>
                <a:spcPct val="20000"/>
              </a:spcBef>
              <a:spcAft>
                <a:spcPct val="0"/>
              </a:spcAft>
              <a:buClr>
                <a:srgbClr val="9A3B26"/>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4pPr>
            <a:lvl5pPr marL="2057349"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800"/>
              </a:spcBef>
              <a:buNone/>
            </a:pPr>
            <a:r>
              <a:rPr lang="en-US" sz="2800" dirty="0">
                <a:solidFill>
                  <a:srgbClr val="000000"/>
                </a:solidFill>
                <a:latin typeface="Calibri"/>
                <a:cs typeface="Calibri"/>
              </a:rPr>
              <a:t>Equipment is reprocessed based on the </a:t>
            </a:r>
            <a:r>
              <a:rPr lang="en-US" sz="2800" b="1" dirty="0">
                <a:solidFill>
                  <a:srgbClr val="000000"/>
                </a:solidFill>
                <a:latin typeface="Calibri"/>
                <a:cs typeface="Calibri"/>
              </a:rPr>
              <a:t>category of medical equipment and</a:t>
            </a:r>
            <a:r>
              <a:rPr lang="en-US" sz="2800" dirty="0">
                <a:solidFill>
                  <a:srgbClr val="000000"/>
                </a:solidFill>
                <a:latin typeface="Calibri"/>
                <a:cs typeface="Calibri"/>
              </a:rPr>
              <a:t> </a:t>
            </a:r>
            <a:r>
              <a:rPr lang="en-US" sz="2800" b="1" dirty="0">
                <a:solidFill>
                  <a:srgbClr val="000000"/>
                </a:solidFill>
                <a:latin typeface="Calibri"/>
                <a:cs typeface="Calibri"/>
              </a:rPr>
              <a:t>manufacturer’s instructions for reprocessing</a:t>
            </a:r>
            <a:endParaRPr lang="en-US" sz="2800" dirty="0">
              <a:solidFill>
                <a:srgbClr val="000000"/>
              </a:solidFill>
              <a:latin typeface="Calibri"/>
              <a:cs typeface="Calibri"/>
            </a:endParaRPr>
          </a:p>
          <a:p>
            <a:pPr>
              <a:spcBef>
                <a:spcPts val="1800"/>
              </a:spcBef>
              <a:buClr>
                <a:schemeClr val="accent2">
                  <a:lumMod val="60000"/>
                  <a:lumOff val="40000"/>
                </a:schemeClr>
              </a:buClr>
              <a:buFont typeface="Arial" panose="020B0604020202020204" pitchFamily="34" charset="0"/>
              <a:buChar char="•"/>
            </a:pPr>
            <a:r>
              <a:rPr lang="en-US" altLang="ja-JP" sz="2800" dirty="0">
                <a:solidFill>
                  <a:srgbClr val="000000"/>
                </a:solidFill>
                <a:latin typeface="Calibri"/>
                <a:ea typeface="ＭＳ Ｐゴシック"/>
                <a:cs typeface="Calibri"/>
              </a:rPr>
              <a:t>Single use medical equipment and PPE (needles, paper face masks) are </a:t>
            </a:r>
            <a:r>
              <a:rPr lang="en-US" altLang="ja-JP" sz="2800" b="1" dirty="0">
                <a:solidFill>
                  <a:srgbClr val="000000"/>
                </a:solidFill>
                <a:latin typeface="Calibri"/>
                <a:ea typeface="ＭＳ Ｐゴシック"/>
                <a:cs typeface="Calibri"/>
              </a:rPr>
              <a:t>not</a:t>
            </a:r>
            <a:r>
              <a:rPr lang="en-US" altLang="ja-JP" sz="2800" dirty="0">
                <a:solidFill>
                  <a:srgbClr val="000000"/>
                </a:solidFill>
                <a:latin typeface="Calibri"/>
                <a:ea typeface="ＭＳ Ｐゴシック"/>
                <a:cs typeface="Calibri"/>
              </a:rPr>
              <a:t> manufactured to be reprocessed</a:t>
            </a:r>
          </a:p>
          <a:p>
            <a:pPr lvl="1">
              <a:spcBef>
                <a:spcPts val="600"/>
              </a:spcBef>
              <a:buClr>
                <a:schemeClr val="accent2">
                  <a:lumMod val="60000"/>
                  <a:lumOff val="40000"/>
                </a:schemeClr>
              </a:buClr>
            </a:pPr>
            <a:r>
              <a:rPr lang="en-US" altLang="ja-JP" sz="2600" dirty="0">
                <a:solidFill>
                  <a:srgbClr val="000000"/>
                </a:solidFill>
                <a:latin typeface="Calibri"/>
                <a:ea typeface="ＭＳ Ｐゴシック"/>
                <a:cs typeface="Calibri"/>
              </a:rPr>
              <a:t>Reprocessing can compromise integrity of instrument/equipment</a:t>
            </a:r>
            <a:endParaRPr lang="en-US" altLang="ja-JP" sz="2600" b="1" dirty="0">
              <a:solidFill>
                <a:srgbClr val="000000"/>
              </a:solidFill>
              <a:latin typeface="Calibri"/>
              <a:ea typeface="ＭＳ Ｐゴシック"/>
              <a:cs typeface="Calibri"/>
            </a:endParaRPr>
          </a:p>
          <a:p>
            <a:pPr>
              <a:spcBef>
                <a:spcPts val="1800"/>
              </a:spcBef>
              <a:buClr>
                <a:schemeClr val="accent2">
                  <a:lumMod val="60000"/>
                  <a:lumOff val="40000"/>
                </a:schemeClr>
              </a:buClr>
              <a:buFont typeface="Arial" panose="020B0604020202020204" pitchFamily="34" charset="0"/>
              <a:buChar char="•"/>
            </a:pPr>
            <a:r>
              <a:rPr lang="en-US" sz="2800" dirty="0">
                <a:solidFill>
                  <a:srgbClr val="000000"/>
                </a:solidFill>
              </a:rPr>
              <a:t>Reusable instruments/equipment (stethoscopes, thermometers) can be reprocessed</a:t>
            </a:r>
          </a:p>
          <a:p>
            <a:pPr>
              <a:spcBef>
                <a:spcPts val="1800"/>
              </a:spcBef>
              <a:buClr>
                <a:schemeClr val="accent2">
                  <a:lumMod val="60000"/>
                  <a:lumOff val="40000"/>
                </a:schemeClr>
              </a:buClr>
              <a:buFont typeface="Arial" panose="020B0604020202020204" pitchFamily="34" charset="0"/>
              <a:buChar char="•"/>
            </a:pPr>
            <a:r>
              <a:rPr lang="en-US" sz="2800" dirty="0">
                <a:solidFill>
                  <a:srgbClr val="000000"/>
                </a:solidFill>
              </a:rPr>
              <a:t>Reusable PPE items (rubber gloves, thick aprons, rubber boots, goggles) can be reprocessed</a:t>
            </a:r>
          </a:p>
          <a:p>
            <a:endParaRPr lang="en-US" altLang="ja-JP" dirty="0">
              <a:solidFill>
                <a:schemeClr val="accent4">
                  <a:lumMod val="50000"/>
                </a:schemeClr>
              </a:solidFill>
              <a:latin typeface="Calibri"/>
              <a:ea typeface="ＭＳ Ｐゴシック"/>
              <a:cs typeface="Calibri"/>
            </a:endParaRPr>
          </a:p>
        </p:txBody>
      </p:sp>
    </p:spTree>
    <p:extLst>
      <p:ext uri="{BB962C8B-B14F-4D97-AF65-F5344CB8AC3E}">
        <p14:creationId xmlns:p14="http://schemas.microsoft.com/office/powerpoint/2010/main" val="927031486"/>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33C2-BC7F-48B7-937E-5DCA42D9803D}"/>
              </a:ext>
            </a:extLst>
          </p:cNvPr>
          <p:cNvSpPr>
            <a:spLocks noGrp="1"/>
          </p:cNvSpPr>
          <p:nvPr>
            <p:ph type="title"/>
          </p:nvPr>
        </p:nvSpPr>
        <p:spPr>
          <a:xfrm>
            <a:off x="609600" y="274639"/>
            <a:ext cx="10972800" cy="870973"/>
          </a:xfrm>
        </p:spPr>
        <p:txBody>
          <a:bodyPr/>
          <a:lstStyle/>
          <a:p>
            <a:pPr>
              <a:lnSpc>
                <a:spcPts val="4000"/>
              </a:lnSpc>
            </a:pPr>
            <a:r>
              <a:rPr lang="en-US" sz="4000" dirty="0">
                <a:solidFill>
                  <a:schemeClr val="accent5">
                    <a:lumMod val="75000"/>
                  </a:schemeClr>
                </a:solidFill>
                <a:latin typeface="Calibri Light" panose="020F0302020204030204" pitchFamily="34" charset="0"/>
                <a:cs typeface="Calibri Light" panose="020F0302020204030204" pitchFamily="34" charset="0"/>
              </a:rPr>
              <a:t>How to Reprocess Reusable PPE</a:t>
            </a:r>
          </a:p>
        </p:txBody>
      </p:sp>
      <p:sp>
        <p:nvSpPr>
          <p:cNvPr id="3" name="Text Placeholder 2">
            <a:extLst>
              <a:ext uri="{FF2B5EF4-FFF2-40B4-BE49-F238E27FC236}">
                <a16:creationId xmlns:a16="http://schemas.microsoft.com/office/drawing/2014/main" id="{67B68FFB-0669-434C-B879-9588CCD1D7CC}"/>
              </a:ext>
            </a:extLst>
          </p:cNvPr>
          <p:cNvSpPr>
            <a:spLocks noGrp="1"/>
          </p:cNvSpPr>
          <p:nvPr>
            <p:ph type="body" sz="quarter" idx="10"/>
          </p:nvPr>
        </p:nvSpPr>
        <p:spPr>
          <a:xfrm>
            <a:off x="609600" y="1196834"/>
            <a:ext cx="4678680" cy="4731526"/>
          </a:xfrm>
        </p:spPr>
        <p:txBody>
          <a:bodyPr>
            <a:normAutofit fontScale="85000" lnSpcReduction="10000"/>
          </a:bodyPr>
          <a:lstStyle/>
          <a:p>
            <a:pPr marL="457200" indent="-457200">
              <a:spcBef>
                <a:spcPts val="1800"/>
              </a:spcBef>
              <a:buFont typeface="+mj-lt"/>
              <a:buAutoNum type="arabicPeriod"/>
            </a:pPr>
            <a:r>
              <a:rPr lang="en-US" sz="3300" b="1" dirty="0">
                <a:solidFill>
                  <a:srgbClr val="000000"/>
                </a:solidFill>
                <a:latin typeface="Calibri"/>
                <a:cs typeface="Calibri"/>
              </a:rPr>
              <a:t>Clean</a:t>
            </a:r>
            <a:r>
              <a:rPr lang="en-US" sz="3300" dirty="0">
                <a:solidFill>
                  <a:srgbClr val="000000"/>
                </a:solidFill>
                <a:latin typeface="Calibri"/>
                <a:cs typeface="Calibri"/>
              </a:rPr>
              <a:t> with soap and water, using mechanical action (e.g., scrubbing), to remove any contamination </a:t>
            </a:r>
            <a:endParaRPr lang="en-US" sz="3300" dirty="0">
              <a:solidFill>
                <a:srgbClr val="000000"/>
              </a:solidFill>
            </a:endParaRPr>
          </a:p>
          <a:p>
            <a:pPr marL="457200" indent="-457200">
              <a:spcBef>
                <a:spcPts val="1800"/>
              </a:spcBef>
              <a:buFont typeface="+mj-lt"/>
              <a:buAutoNum type="arabicPeriod"/>
            </a:pPr>
            <a:r>
              <a:rPr lang="en-US" sz="3300" b="1" dirty="0">
                <a:solidFill>
                  <a:srgbClr val="000000"/>
                </a:solidFill>
                <a:latin typeface="Calibri"/>
                <a:cs typeface="Calibri"/>
              </a:rPr>
              <a:t>Disinfect </a:t>
            </a:r>
            <a:endParaRPr lang="en-US" sz="3300" b="1" dirty="0">
              <a:solidFill>
                <a:srgbClr val="000000"/>
              </a:solidFill>
              <a:cs typeface="Calibri"/>
            </a:endParaRPr>
          </a:p>
          <a:p>
            <a:pPr marL="742315" lvl="1" indent="-342900">
              <a:spcBef>
                <a:spcPts val="600"/>
              </a:spcBef>
            </a:pPr>
            <a:r>
              <a:rPr lang="en-US" sz="3300" dirty="0">
                <a:solidFill>
                  <a:srgbClr val="000000"/>
                </a:solidFill>
                <a:latin typeface="Calibri"/>
                <a:cs typeface="Calibri"/>
              </a:rPr>
              <a:t>Soak in 0.05% chlorine for 30 minutes</a:t>
            </a:r>
            <a:endParaRPr lang="en-US" sz="3300" dirty="0">
              <a:solidFill>
                <a:srgbClr val="000000"/>
              </a:solidFill>
            </a:endParaRPr>
          </a:p>
          <a:p>
            <a:pPr marL="457200" indent="-457200">
              <a:spcBef>
                <a:spcPts val="1800"/>
              </a:spcBef>
              <a:buFont typeface="+mj-lt"/>
              <a:buAutoNum type="arabicPeriod"/>
            </a:pPr>
            <a:r>
              <a:rPr lang="en-US" sz="3300" b="1" dirty="0">
                <a:solidFill>
                  <a:srgbClr val="000000"/>
                </a:solidFill>
                <a:latin typeface="Calibri"/>
                <a:cs typeface="Calibri"/>
              </a:rPr>
              <a:t>Rinse with water </a:t>
            </a:r>
            <a:r>
              <a:rPr lang="en-US" sz="3300" dirty="0">
                <a:solidFill>
                  <a:srgbClr val="000000"/>
                </a:solidFill>
                <a:latin typeface="Calibri"/>
                <a:cs typeface="Calibri"/>
              </a:rPr>
              <a:t>(removes chlorine residue)</a:t>
            </a:r>
            <a:endParaRPr lang="en-US" sz="3300" dirty="0">
              <a:solidFill>
                <a:srgbClr val="000000"/>
              </a:solidFill>
            </a:endParaRPr>
          </a:p>
          <a:p>
            <a:pPr marL="457200" indent="-457200">
              <a:spcBef>
                <a:spcPts val="1800"/>
              </a:spcBef>
              <a:buFont typeface="+mj-lt"/>
              <a:buAutoNum type="arabicPeriod"/>
            </a:pPr>
            <a:r>
              <a:rPr lang="en-US" sz="3300" b="1" dirty="0">
                <a:solidFill>
                  <a:srgbClr val="000000"/>
                </a:solidFill>
                <a:latin typeface="Calibri"/>
                <a:cs typeface="Calibri"/>
              </a:rPr>
              <a:t>Hang to dry</a:t>
            </a:r>
          </a:p>
          <a:p>
            <a:pPr marL="457200" indent="-457200">
              <a:buFont typeface="+mj-lt"/>
              <a:buAutoNum type="arabicPeriod"/>
            </a:pPr>
            <a:endParaRPr lang="en-US" dirty="0"/>
          </a:p>
          <a:p>
            <a:pPr marL="0" indent="0">
              <a:buNone/>
            </a:pPr>
            <a:endParaRPr lang="en-US" dirty="0"/>
          </a:p>
          <a:p>
            <a:pPr marL="742315" lvl="1" indent="-285115"/>
            <a:endParaRPr lang="en-US" dirty="0">
              <a:cs typeface="Calibri" panose="020F0502020204030204" pitchFamily="34" charset="0"/>
            </a:endParaRPr>
          </a:p>
        </p:txBody>
      </p:sp>
      <p:sp>
        <p:nvSpPr>
          <p:cNvPr id="6" name="TextBox 5">
            <a:extLst>
              <a:ext uri="{FF2B5EF4-FFF2-40B4-BE49-F238E27FC236}">
                <a16:creationId xmlns:a16="http://schemas.microsoft.com/office/drawing/2014/main" id="{6A9CC443-67B5-4827-B3D9-15F51DE5A8BC}"/>
              </a:ext>
            </a:extLst>
          </p:cNvPr>
          <p:cNvSpPr txBox="1"/>
          <p:nvPr/>
        </p:nvSpPr>
        <p:spPr>
          <a:xfrm>
            <a:off x="609600" y="6052003"/>
            <a:ext cx="10972800" cy="430887"/>
          </a:xfrm>
          <a:prstGeom prst="rect">
            <a:avLst/>
          </a:prstGeom>
          <a:noFill/>
        </p:spPr>
        <p:txBody>
          <a:bodyPr wrap="square">
            <a:spAutoFit/>
          </a:bodyPr>
          <a:lstStyle/>
          <a:p>
            <a:r>
              <a:rPr lang="en-US" sz="2200" dirty="0">
                <a:solidFill>
                  <a:schemeClr val="accent5">
                    <a:lumMod val="75000"/>
                  </a:schemeClr>
                </a:solidFill>
                <a:latin typeface="Calibri" panose="020F0502020204030204" pitchFamily="34" charset="0"/>
                <a:cs typeface="Calibri" panose="020F0502020204030204" pitchFamily="34" charset="0"/>
              </a:rPr>
              <a:t>*Any liquid waste (water for cleaning items, chlorine solution) is poured into separate latrine</a:t>
            </a:r>
          </a:p>
        </p:txBody>
      </p:sp>
      <p:pic>
        <p:nvPicPr>
          <p:cNvPr id="8" name="Picture 2" descr="Boot Tree Rack">
            <a:extLst>
              <a:ext uri="{FF2B5EF4-FFF2-40B4-BE49-F238E27FC236}">
                <a16:creationId xmlns:a16="http://schemas.microsoft.com/office/drawing/2014/main" id="{B207B09B-FA5C-43E8-AEF3-2E6739A6DD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0604" y="1484699"/>
            <a:ext cx="5847522" cy="3888602"/>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05D2B97-8AE5-4DE4-94A4-37E53F1FD411}"/>
              </a:ext>
            </a:extLst>
          </p:cNvPr>
          <p:cNvSpPr txBox="1"/>
          <p:nvPr/>
        </p:nvSpPr>
        <p:spPr>
          <a:xfrm>
            <a:off x="6670633" y="5466167"/>
            <a:ext cx="4572000" cy="246221"/>
          </a:xfrm>
          <a:prstGeom prst="rect">
            <a:avLst/>
          </a:prstGeom>
          <a:noFill/>
        </p:spPr>
        <p:txBody>
          <a:bodyPr wrap="square">
            <a:spAutoFit/>
          </a:bodyPr>
          <a:lstStyle/>
          <a:p>
            <a:r>
              <a:rPr lang="en-US" sz="1000" dirty="0">
                <a:solidFill>
                  <a:srgbClr val="000000"/>
                </a:solidFill>
                <a:latin typeface="Calibri" panose="020F0502020204030204" pitchFamily="34" charset="0"/>
                <a:cs typeface="Calibri" panose="020F0502020204030204" pitchFamily="34" charset="0"/>
              </a:rPr>
              <a:t>http://cdcmuseum.org/exhibits/show/Ebola/public-health/ipc</a:t>
            </a:r>
          </a:p>
        </p:txBody>
      </p:sp>
    </p:spTree>
    <p:extLst>
      <p:ext uri="{BB962C8B-B14F-4D97-AF65-F5344CB8AC3E}">
        <p14:creationId xmlns:p14="http://schemas.microsoft.com/office/powerpoint/2010/main" val="1171665173"/>
      </p:ext>
    </p:extLst>
  </p:cSld>
  <p:clrMapOvr>
    <a:masterClrMapping/>
  </p:clrMapOvr>
  <p:transition>
    <p:fade/>
  </p:transition>
</p:sld>
</file>

<file path=ppt/theme/theme1.xml><?xml version="1.0" encoding="utf-8"?>
<a:theme xmlns:a="http://schemas.openxmlformats.org/drawingml/2006/main" name="DHQP_ATSDR Combined">
  <a:themeElements>
    <a:clrScheme name="Custom 1">
      <a:dk1>
        <a:srgbClr val="0F56DC"/>
      </a:dk1>
      <a:lt1>
        <a:srgbClr val="FFC000"/>
      </a:lt1>
      <a:dk2>
        <a:srgbClr val="FFFFFF"/>
      </a:dk2>
      <a:lt2>
        <a:srgbClr val="FFFFFF"/>
      </a:lt2>
      <a:accent1>
        <a:srgbClr val="008080"/>
      </a:accent1>
      <a:accent2>
        <a:srgbClr val="993300"/>
      </a:accent2>
      <a:accent3>
        <a:srgbClr val="CCCC00"/>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extLst>
    <a:ext uri="{05A4C25C-085E-4340-85A3-A5531E510DB2}">
      <thm15:themeFamily xmlns:thm15="http://schemas.microsoft.com/office/thememl/2012/main" name="DHQP_ATSDR Combined" id="{5FAE2803-7B31-4CF6-98E6-2CF9EC8D6EDD}" vid="{918626BD-6491-46D0-9E71-8DA95D31AA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1F1D77B3D37B44DAC62FD0B407B00D1" ma:contentTypeVersion="10" ma:contentTypeDescription="Create a new document." ma:contentTypeScope="" ma:versionID="1c0c4ebe4f732285ca0cd1d8e5b261a8">
  <xsd:schema xmlns:xsd="http://www.w3.org/2001/XMLSchema" xmlns:xs="http://www.w3.org/2001/XMLSchema" xmlns:p="http://schemas.microsoft.com/office/2006/metadata/properties" xmlns:ns2="d9557b21-3a07-4829-8c5e-3740791e0e98" xmlns:ns3="0d643e6b-beed-4993-859b-c9c3c7fee416" targetNamespace="http://schemas.microsoft.com/office/2006/metadata/properties" ma:root="true" ma:fieldsID="5bacc5ebcd8950f2c00c7bc92bdee1a0" ns2:_="" ns3:_="">
    <xsd:import namespace="d9557b21-3a07-4829-8c5e-3740791e0e98"/>
    <xsd:import namespace="0d643e6b-beed-4993-859b-c9c3c7fee416"/>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557b21-3a07-4829-8c5e-3740791e0e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9353dbe8-8260-4ccf-8219-3d2995e6fa15"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d643e6b-beed-4993-859b-c9c3c7fee41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7e58c4d-a607-4661-a0cd-90ece2dfccfe}" ma:internalName="TaxCatchAll" ma:showField="CatchAllData" ma:web="0d643e6b-beed-4993-859b-c9c3c7fee416">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0d643e6b-beed-4993-859b-c9c3c7fee416" xsi:nil="true"/>
    <SharedWithUsers xmlns="0d643e6b-beed-4993-859b-c9c3c7fee416">
      <UserInfo>
        <DisplayName/>
        <AccountId xsi:nil="true"/>
        <AccountType/>
      </UserInfo>
    </SharedWithUsers>
    <lcf76f155ced4ddcb4097134ff3c332f xmlns="d9557b21-3a07-4829-8c5e-3740791e0e9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88C90F0-8DD3-4C50-96A9-00F7FF629417}">
  <ds:schemaRefs>
    <ds:schemaRef ds:uri="http://schemas.microsoft.com/sharepoint/v3/contenttype/forms"/>
  </ds:schemaRefs>
</ds:datastoreItem>
</file>

<file path=customXml/itemProps2.xml><?xml version="1.0" encoding="utf-8"?>
<ds:datastoreItem xmlns:ds="http://schemas.openxmlformats.org/officeDocument/2006/customXml" ds:itemID="{6057E579-C8BC-420E-9FDA-AFF2A12005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557b21-3a07-4829-8c5e-3740791e0e98"/>
    <ds:schemaRef ds:uri="0d643e6b-beed-4993-859b-c9c3c7fee4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D1F88A4-7CB2-4D76-9C8F-92A1ABD7FB57}">
  <ds:schemaRefs>
    <ds:schemaRef ds:uri="http://www.w3.org/XML/1998/namespace"/>
    <ds:schemaRef ds:uri="http://purl.org/dc/elements/1.1/"/>
    <ds:schemaRef ds:uri="http://purl.org/dc/terms/"/>
    <ds:schemaRef ds:uri="d9557b21-3a07-4829-8c5e-3740791e0e98"/>
    <ds:schemaRef ds:uri="0d643e6b-beed-4993-859b-c9c3c7fee416"/>
    <ds:schemaRef ds:uri="http://schemas.microsoft.com/office/2006/documentManagement/types"/>
    <ds:schemaRef ds:uri="http://schemas.microsoft.com/office/2006/metadata/properties"/>
    <ds:schemaRef ds:uri="http://schemas.microsoft.com/office/infopath/2007/PartnerControls"/>
    <ds:schemaRef ds:uri="http://purl.org/dc/dcmitype/"/>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DHQP_ATSDR Combined</Template>
  <TotalTime>3109</TotalTime>
  <Words>2027</Words>
  <Application>Microsoft Office PowerPoint</Application>
  <PresentationFormat>Widescreen</PresentationFormat>
  <Paragraphs>148</Paragraphs>
  <Slides>13</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Myriad Web Pro</vt:lpstr>
      <vt:lpstr>Wingdings</vt:lpstr>
      <vt:lpstr>DHQP_ATSDR Combined</vt:lpstr>
      <vt:lpstr>IPC for Marburg Virus Disease (MVD):  PPE Part 3: Reprocessing Medical Equipment and PPE  </vt:lpstr>
      <vt:lpstr>Learning Objectives</vt:lpstr>
      <vt:lpstr>Which of these items could safely be re-used once they’ve been cleaned and disinfected? </vt:lpstr>
      <vt:lpstr>Which of these items could safely be re-used once they’ve been cleaned and disinfected?  </vt:lpstr>
      <vt:lpstr>Reprocessing Medical Equipment &amp; PPE</vt:lpstr>
      <vt:lpstr>Definition: Reprocessing</vt:lpstr>
      <vt:lpstr>Why Is Reprocessing Important?</vt:lpstr>
      <vt:lpstr>When to Reprocess</vt:lpstr>
      <vt:lpstr>How to Reprocess Reusable PPE</vt:lpstr>
      <vt:lpstr>Reprocessing in the Context of Marburg Virus Disease</vt:lpstr>
      <vt:lpstr>Reflection</vt:lpstr>
      <vt:lpstr>Key Takeaways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PPE for Ebola – Facility Considerations</dc:title>
  <dc:creator>Ponder, Marilyn (CDC/DDID/NCEZID/DHQP) (CTR)</dc:creator>
  <cp:lastModifiedBy>Ponder, Marilyn (CDC/DDID/NCEZID/DHQP) (CTR)</cp:lastModifiedBy>
  <cp:revision>18</cp:revision>
  <dcterms:created xsi:type="dcterms:W3CDTF">2022-11-21T14:44:40Z</dcterms:created>
  <dcterms:modified xsi:type="dcterms:W3CDTF">2023-04-19T15:04:26Z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2022-11-21T14:56:32Z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0dd12946-417e-4acb-9f3e-6a08fd752c64</vt:lpwstr>
  </property>
  <property fmtid="{D5CDD505-2E9C-101B-9397-08002B2CF9AE}" pid="8" name="MSIP_Label_7b94a7b8-f06c-4dfe-bdcc-9b548fd58c31_ContentBits">
    <vt:lpwstr>0</vt:lpwstr>
  </property>
  <property fmtid="{D5CDD505-2E9C-101B-9397-08002B2CF9AE}" pid="9" name="ContentTypeId">
    <vt:lpwstr>0x010100C1F1D77B3D37B44DAC62FD0B407B00D1</vt:lpwstr>
  </property>
  <property fmtid="{D5CDD505-2E9C-101B-9397-08002B2CF9AE}" pid="10" name="MediaServiceImageTags">
    <vt:lpwstr/>
  </property>
  <property fmtid="{D5CDD505-2E9C-101B-9397-08002B2CF9AE}" pid="11" name="Order">
    <vt:r8>185400</vt:r8>
  </property>
  <property fmtid="{D5CDD505-2E9C-101B-9397-08002B2CF9AE}" pid="12" name="xd_Signature">
    <vt:bool>false</vt:bool>
  </property>
  <property fmtid="{D5CDD505-2E9C-101B-9397-08002B2CF9AE}" pid="13" name="xd_ProgID">
    <vt:lpwstr/>
  </property>
  <property fmtid="{D5CDD505-2E9C-101B-9397-08002B2CF9AE}" pid="14" name="ComplianceAssetId">
    <vt:lpwstr/>
  </property>
  <property fmtid="{D5CDD505-2E9C-101B-9397-08002B2CF9AE}" pid="15" name="TemplateUrl">
    <vt:lpwstr/>
  </property>
  <property fmtid="{D5CDD505-2E9C-101B-9397-08002B2CF9AE}" pid="16" name="_ExtendedDescription">
    <vt:lpwstr/>
  </property>
  <property fmtid="{D5CDD505-2E9C-101B-9397-08002B2CF9AE}" pid="17" name="TriggerFlowInfo">
    <vt:lpwstr/>
  </property>
</Properties>
</file>