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8" r:id="rId5"/>
  </p:sldMasterIdLst>
  <p:notesMasterIdLst>
    <p:notesMasterId r:id="rId25"/>
  </p:notesMasterIdLst>
  <p:handoutMasterIdLst>
    <p:handoutMasterId r:id="rId26"/>
  </p:handoutMasterIdLst>
  <p:sldIdLst>
    <p:sldId id="334" r:id="rId6"/>
    <p:sldId id="434"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Lst>
  <p:sldSz cx="9144000" cy="5143500" type="screen16x9"/>
  <p:notesSz cx="7315200" cy="9601200"/>
  <p:embeddedFontLst>
    <p:embeddedFont>
      <p:font typeface="Myriad Web Pro" panose="020B0604020202020204" charset="0"/>
      <p:regular r:id="rId27"/>
      <p:bold r:id="rId28"/>
      <p:italic r:id="rId29"/>
      <p:boldItalic r:id="rId3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8510-188F-04DF-093A-6CFBAFF6D126}" name="Jones, Taylor (CDC/NCHHSTP/DHP)" initials="JT(" userId="S::xru7@cdc.gov::55e66f30-3b40-4f8d-b4ff-8665975f2698" providerId="AD"/>
  <p188:author id="{0C6D168B-8E34-48DF-25D1-6F65DBB97DF7}" name="Dailey, Andre (CDC/NCHHSTP/DHP)" initials="AD" userId="S::hgu7@cdc.gov::e95087a4-0233-4675-b06e-dc07fa22ab87" providerId="AD"/>
  <p188:author id="{DCE8CCAF-EE5B-A92F-DC62-A8EC387D30B8}" name="Gant Sumner, Zanetta (CDC/DDID/NCHHSTP/DHP)" initials="ZGS" userId="Gant Sumner, Zanetta (CDC/DDID/NCHHSTP/DHP)"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000000"/>
    <a:srgbClr val="919191"/>
    <a:srgbClr val="5F9191"/>
    <a:srgbClr val="A0A0A0"/>
    <a:srgbClr val="0057B7"/>
    <a:srgbClr val="00788A"/>
    <a:srgbClr val="9A4E9E"/>
    <a:srgbClr val="FFFFFF"/>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19DBE-5793-40F5-A34B-A2266E16C881}" v="12" dt="2025-04-28T15:45:42.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ello, Amanda (CDC/NCHHSTP/DHP)" userId="09749c6a-e551-4e3b-9cb5-cca621b825c4" providerId="ADAL" clId="{33EC5A7F-9E51-41A9-A6B5-261D62B55CC1}"/>
    <pc:docChg chg="undo custSel modSld modMainMaster">
      <pc:chgData name="Okello, Amanda (CDC/NCHHSTP/DHP)" userId="09749c6a-e551-4e3b-9cb5-cca621b825c4" providerId="ADAL" clId="{33EC5A7F-9E51-41A9-A6B5-261D62B55CC1}" dt="2025-04-24T19:36:05.390" v="56" actId="1076"/>
      <pc:docMkLst>
        <pc:docMk/>
      </pc:docMkLst>
      <pc:sldChg chg="modSp mod">
        <pc:chgData name="Okello, Amanda (CDC/NCHHSTP/DHP)" userId="09749c6a-e551-4e3b-9cb5-cca621b825c4" providerId="ADAL" clId="{33EC5A7F-9E51-41A9-A6B5-261D62B55CC1}" dt="2025-04-24T19:36:05.390" v="56" actId="1076"/>
        <pc:sldMkLst>
          <pc:docMk/>
          <pc:sldMk cId="734111940" sldId="334"/>
        </pc:sldMkLst>
        <pc:picChg chg="mod">
          <ac:chgData name="Okello, Amanda (CDC/NCHHSTP/DHP)" userId="09749c6a-e551-4e3b-9cb5-cca621b825c4" providerId="ADAL" clId="{33EC5A7F-9E51-41A9-A6B5-261D62B55CC1}" dt="2025-04-24T19:36:05.390" v="56" actId="1076"/>
          <ac:picMkLst>
            <pc:docMk/>
            <pc:sldMk cId="734111940" sldId="334"/>
            <ac:picMk id="7" creationId="{5E443508-9EA7-6DC9-320C-D24356B3A7AF}"/>
          </ac:picMkLst>
        </pc:picChg>
      </pc:sldChg>
      <pc:sldChg chg="modNotes">
        <pc:chgData name="Okello, Amanda (CDC/NCHHSTP/DHP)" userId="09749c6a-e551-4e3b-9cb5-cca621b825c4" providerId="ADAL" clId="{33EC5A7F-9E51-41A9-A6B5-261D62B55CC1}" dt="2025-04-24T19:33:36.698" v="30" actId="27636"/>
        <pc:sldMkLst>
          <pc:docMk/>
          <pc:sldMk cId="3490005487" sldId="424"/>
        </pc:sldMkLst>
      </pc:sldChg>
      <pc:sldChg chg="modSp mod modNotes">
        <pc:chgData name="Okello, Amanda (CDC/NCHHSTP/DHP)" userId="09749c6a-e551-4e3b-9cb5-cca621b825c4" providerId="ADAL" clId="{33EC5A7F-9E51-41A9-A6B5-261D62B55CC1}" dt="2025-04-24T19:33:36.720" v="31" actId="27636"/>
        <pc:sldMkLst>
          <pc:docMk/>
          <pc:sldMk cId="2474352744" sldId="425"/>
        </pc:sldMkLst>
        <pc:picChg chg="ord">
          <ac:chgData name="Okello, Amanda (CDC/NCHHSTP/DHP)" userId="09749c6a-e551-4e3b-9cb5-cca621b825c4" providerId="ADAL" clId="{33EC5A7F-9E51-41A9-A6B5-261D62B55CC1}" dt="2025-04-24T19:30:02.885" v="1"/>
          <ac:picMkLst>
            <pc:docMk/>
            <pc:sldMk cId="2474352744" sldId="425"/>
            <ac:picMk id="6" creationId="{D7D09800-DF9B-A0F6-48D6-19E4C269FE54}"/>
          </ac:picMkLst>
        </pc:picChg>
        <pc:picChg chg="ord">
          <ac:chgData name="Okello, Amanda (CDC/NCHHSTP/DHP)" userId="09749c6a-e551-4e3b-9cb5-cca621b825c4" providerId="ADAL" clId="{33EC5A7F-9E51-41A9-A6B5-261D62B55CC1}" dt="2025-04-24T19:30:11.147" v="2"/>
          <ac:picMkLst>
            <pc:docMk/>
            <pc:sldMk cId="2474352744" sldId="425"/>
            <ac:picMk id="8" creationId="{5A73D5A2-DC72-DE7D-AE1D-49167AEB562A}"/>
          </ac:picMkLst>
        </pc:picChg>
      </pc:sldChg>
      <pc:sldChg chg="modSp mod modNotes">
        <pc:chgData name="Okello, Amanda (CDC/NCHHSTP/DHP)" userId="09749c6a-e551-4e3b-9cb5-cca621b825c4" providerId="ADAL" clId="{33EC5A7F-9E51-41A9-A6B5-261D62B55CC1}" dt="2025-04-24T19:33:36.735" v="32" actId="27636"/>
        <pc:sldMkLst>
          <pc:docMk/>
          <pc:sldMk cId="4129668077" sldId="426"/>
        </pc:sldMkLst>
        <pc:picChg chg="ord">
          <ac:chgData name="Okello, Amanda (CDC/NCHHSTP/DHP)" userId="09749c6a-e551-4e3b-9cb5-cca621b825c4" providerId="ADAL" clId="{33EC5A7F-9E51-41A9-A6B5-261D62B55CC1}" dt="2025-04-24T19:30:37.744" v="7"/>
          <ac:picMkLst>
            <pc:docMk/>
            <pc:sldMk cId="4129668077" sldId="426"/>
            <ac:picMk id="2" creationId="{9C517B14-97B1-3A84-6274-B579B9D76E6E}"/>
          </ac:picMkLst>
        </pc:picChg>
        <pc:picChg chg="mod ord">
          <ac:chgData name="Okello, Amanda (CDC/NCHHSTP/DHP)" userId="09749c6a-e551-4e3b-9cb5-cca621b825c4" providerId="ADAL" clId="{33EC5A7F-9E51-41A9-A6B5-261D62B55CC1}" dt="2025-04-24T19:30:55.826" v="23" actId="962"/>
          <ac:picMkLst>
            <pc:docMk/>
            <pc:sldMk cId="4129668077" sldId="426"/>
            <ac:picMk id="8" creationId="{5A73D5A2-DC72-DE7D-AE1D-49167AEB562A}"/>
          </ac:picMkLst>
        </pc:picChg>
      </pc:sldChg>
      <pc:sldChg chg="modSp mod modNotes">
        <pc:chgData name="Okello, Amanda (CDC/NCHHSTP/DHP)" userId="09749c6a-e551-4e3b-9cb5-cca621b825c4" providerId="ADAL" clId="{33EC5A7F-9E51-41A9-A6B5-261D62B55CC1}" dt="2025-04-24T19:33:36.749" v="33" actId="27636"/>
        <pc:sldMkLst>
          <pc:docMk/>
          <pc:sldMk cId="3341325538" sldId="427"/>
        </pc:sldMkLst>
        <pc:picChg chg="mod ord">
          <ac:chgData name="Okello, Amanda (CDC/NCHHSTP/DHP)" userId="09749c6a-e551-4e3b-9cb5-cca621b825c4" providerId="ADAL" clId="{33EC5A7F-9E51-41A9-A6B5-261D62B55CC1}" dt="2025-04-24T19:31:46.433" v="28" actId="962"/>
          <ac:picMkLst>
            <pc:docMk/>
            <pc:sldMk cId="3341325538" sldId="427"/>
            <ac:picMk id="6" creationId="{9275D277-A8C8-47C8-39A1-8C6258CED569}"/>
          </ac:picMkLst>
        </pc:picChg>
        <pc:picChg chg="mod ord">
          <ac:chgData name="Okello, Amanda (CDC/NCHHSTP/DHP)" userId="09749c6a-e551-4e3b-9cb5-cca621b825c4" providerId="ADAL" clId="{33EC5A7F-9E51-41A9-A6B5-261D62B55CC1}" dt="2025-04-24T19:31:29.577" v="27" actId="962"/>
          <ac:picMkLst>
            <pc:docMk/>
            <pc:sldMk cId="3341325538" sldId="427"/>
            <ac:picMk id="8" creationId="{5A73D5A2-DC72-DE7D-AE1D-49167AEB562A}"/>
          </ac:picMkLst>
        </pc:picChg>
      </pc:sldChg>
      <pc:sldChg chg="modNotes">
        <pc:chgData name="Okello, Amanda (CDC/NCHHSTP/DHP)" userId="09749c6a-e551-4e3b-9cb5-cca621b825c4" providerId="ADAL" clId="{33EC5A7F-9E51-41A9-A6B5-261D62B55CC1}" dt="2025-04-24T19:33:36.764" v="34" actId="27636"/>
        <pc:sldMkLst>
          <pc:docMk/>
          <pc:sldMk cId="3053539104" sldId="428"/>
        </pc:sldMkLst>
      </pc:sldChg>
      <pc:sldChg chg="modSp mod modNotes">
        <pc:chgData name="Okello, Amanda (CDC/NCHHSTP/DHP)" userId="09749c6a-e551-4e3b-9cb5-cca621b825c4" providerId="ADAL" clId="{33EC5A7F-9E51-41A9-A6B5-261D62B55CC1}" dt="2025-04-24T19:34:45.635" v="43"/>
        <pc:sldMkLst>
          <pc:docMk/>
          <pc:sldMk cId="1112486505" sldId="429"/>
        </pc:sldMkLst>
        <pc:spChg chg="ord">
          <ac:chgData name="Okello, Amanda (CDC/NCHHSTP/DHP)" userId="09749c6a-e551-4e3b-9cb5-cca621b825c4" providerId="ADAL" clId="{33EC5A7F-9E51-41A9-A6B5-261D62B55CC1}" dt="2025-04-24T19:34:43.271" v="41" actId="13244"/>
          <ac:spMkLst>
            <pc:docMk/>
            <pc:sldMk cId="1112486505" sldId="429"/>
            <ac:spMk id="5" creationId="{1E7B11BB-5C39-B13A-FC59-B7100D5BB0D2}"/>
          </ac:spMkLst>
        </pc:spChg>
        <pc:picChg chg="mod ord">
          <ac:chgData name="Okello, Amanda (CDC/NCHHSTP/DHP)" userId="09749c6a-e551-4e3b-9cb5-cca621b825c4" providerId="ADAL" clId="{33EC5A7F-9E51-41A9-A6B5-261D62B55CC1}" dt="2025-04-24T19:34:45.635" v="43"/>
          <ac:picMkLst>
            <pc:docMk/>
            <pc:sldMk cId="1112486505" sldId="429"/>
            <ac:picMk id="8" creationId="{5A73D5A2-DC72-DE7D-AE1D-49167AEB562A}"/>
          </ac:picMkLst>
        </pc:picChg>
      </pc:sldChg>
      <pc:sldChg chg="modSp mod modNotes">
        <pc:chgData name="Okello, Amanda (CDC/NCHHSTP/DHP)" userId="09749c6a-e551-4e3b-9cb5-cca621b825c4" providerId="ADAL" clId="{33EC5A7F-9E51-41A9-A6B5-261D62B55CC1}" dt="2025-04-24T19:35:00.151" v="46"/>
        <pc:sldMkLst>
          <pc:docMk/>
          <pc:sldMk cId="3584139818" sldId="430"/>
        </pc:sldMkLst>
        <pc:picChg chg="ord">
          <ac:chgData name="Okello, Amanda (CDC/NCHHSTP/DHP)" userId="09749c6a-e551-4e3b-9cb5-cca621b825c4" providerId="ADAL" clId="{33EC5A7F-9E51-41A9-A6B5-261D62B55CC1}" dt="2025-04-24T19:34:58.419" v="45"/>
          <ac:picMkLst>
            <pc:docMk/>
            <pc:sldMk cId="3584139818" sldId="430"/>
            <ac:picMk id="6" creationId="{8B9AE64A-5A99-FB0F-251E-09FC332C2EE7}"/>
          </ac:picMkLst>
        </pc:picChg>
        <pc:picChg chg="ord">
          <ac:chgData name="Okello, Amanda (CDC/NCHHSTP/DHP)" userId="09749c6a-e551-4e3b-9cb5-cca621b825c4" providerId="ADAL" clId="{33EC5A7F-9E51-41A9-A6B5-261D62B55CC1}" dt="2025-04-24T19:35:00.151" v="46"/>
          <ac:picMkLst>
            <pc:docMk/>
            <pc:sldMk cId="3584139818" sldId="430"/>
            <ac:picMk id="8" creationId="{5A73D5A2-DC72-DE7D-AE1D-49167AEB562A}"/>
          </ac:picMkLst>
        </pc:picChg>
      </pc:sldChg>
      <pc:sldChg chg="modSp mod modNotes">
        <pc:chgData name="Okello, Amanda (CDC/NCHHSTP/DHP)" userId="09749c6a-e551-4e3b-9cb5-cca621b825c4" providerId="ADAL" clId="{33EC5A7F-9E51-41A9-A6B5-261D62B55CC1}" dt="2025-04-24T19:35:12.084" v="49"/>
        <pc:sldMkLst>
          <pc:docMk/>
          <pc:sldMk cId="3678110099" sldId="431"/>
        </pc:sldMkLst>
        <pc:picChg chg="ord">
          <ac:chgData name="Okello, Amanda (CDC/NCHHSTP/DHP)" userId="09749c6a-e551-4e3b-9cb5-cca621b825c4" providerId="ADAL" clId="{33EC5A7F-9E51-41A9-A6B5-261D62B55CC1}" dt="2025-04-24T19:35:12.084" v="49"/>
          <ac:picMkLst>
            <pc:docMk/>
            <pc:sldMk cId="3678110099" sldId="431"/>
            <ac:picMk id="2" creationId="{27730B5D-9229-564A-FC44-54A4E13F48D2}"/>
          </ac:picMkLst>
        </pc:picChg>
        <pc:picChg chg="ord">
          <ac:chgData name="Okello, Amanda (CDC/NCHHSTP/DHP)" userId="09749c6a-e551-4e3b-9cb5-cca621b825c4" providerId="ADAL" clId="{33EC5A7F-9E51-41A9-A6B5-261D62B55CC1}" dt="2025-04-24T19:35:09.849" v="48"/>
          <ac:picMkLst>
            <pc:docMk/>
            <pc:sldMk cId="3678110099" sldId="431"/>
            <ac:picMk id="8" creationId="{5A73D5A2-DC72-DE7D-AE1D-49167AEB562A}"/>
          </ac:picMkLst>
        </pc:picChg>
      </pc:sldChg>
      <pc:sldChg chg="modSp mod modNotes">
        <pc:chgData name="Okello, Amanda (CDC/NCHHSTP/DHP)" userId="09749c6a-e551-4e3b-9cb5-cca621b825c4" providerId="ADAL" clId="{33EC5A7F-9E51-41A9-A6B5-261D62B55CC1}" dt="2025-04-24T19:35:30.656" v="52"/>
        <pc:sldMkLst>
          <pc:docMk/>
          <pc:sldMk cId="3153398228" sldId="432"/>
        </pc:sldMkLst>
        <pc:picChg chg="ord">
          <ac:chgData name="Okello, Amanda (CDC/NCHHSTP/DHP)" userId="09749c6a-e551-4e3b-9cb5-cca621b825c4" providerId="ADAL" clId="{33EC5A7F-9E51-41A9-A6B5-261D62B55CC1}" dt="2025-04-24T19:35:30.656" v="52"/>
          <ac:picMkLst>
            <pc:docMk/>
            <pc:sldMk cId="3153398228" sldId="432"/>
            <ac:picMk id="2" creationId="{B16CF208-F713-57F8-5364-B31534857F26}"/>
          </ac:picMkLst>
        </pc:picChg>
        <pc:picChg chg="ord">
          <ac:chgData name="Okello, Amanda (CDC/NCHHSTP/DHP)" userId="09749c6a-e551-4e3b-9cb5-cca621b825c4" providerId="ADAL" clId="{33EC5A7F-9E51-41A9-A6B5-261D62B55CC1}" dt="2025-04-24T19:35:23.141" v="51"/>
          <ac:picMkLst>
            <pc:docMk/>
            <pc:sldMk cId="3153398228" sldId="432"/>
            <ac:picMk id="8" creationId="{5A73D5A2-DC72-DE7D-AE1D-49167AEB562A}"/>
          </ac:picMkLst>
        </pc:picChg>
      </pc:sldChg>
      <pc:sldChg chg="modSp mod">
        <pc:chgData name="Okello, Amanda (CDC/NCHHSTP/DHP)" userId="09749c6a-e551-4e3b-9cb5-cca621b825c4" providerId="ADAL" clId="{33EC5A7F-9E51-41A9-A6B5-261D62B55CC1}" dt="2025-04-24T19:35:41.873" v="54"/>
        <pc:sldMkLst>
          <pc:docMk/>
          <pc:sldMk cId="175002348" sldId="433"/>
        </pc:sldMkLst>
        <pc:spChg chg="ord">
          <ac:chgData name="Okello, Amanda (CDC/NCHHSTP/DHP)" userId="09749c6a-e551-4e3b-9cb5-cca621b825c4" providerId="ADAL" clId="{33EC5A7F-9E51-41A9-A6B5-261D62B55CC1}" dt="2025-04-24T19:35:41.873" v="54"/>
          <ac:spMkLst>
            <pc:docMk/>
            <pc:sldMk cId="175002348" sldId="433"/>
            <ac:spMk id="2" creationId="{30F3A619-75E8-0220-83A8-4F5BEDB8DA3F}"/>
          </ac:spMkLst>
        </pc:spChg>
        <pc:picChg chg="ord">
          <ac:chgData name="Okello, Amanda (CDC/NCHHSTP/DHP)" userId="09749c6a-e551-4e3b-9cb5-cca621b825c4" providerId="ADAL" clId="{33EC5A7F-9E51-41A9-A6B5-261D62B55CC1}" dt="2025-04-24T19:35:40.044" v="53"/>
          <ac:picMkLst>
            <pc:docMk/>
            <pc:sldMk cId="175002348" sldId="433"/>
            <ac:picMk id="8" creationId="{5A73D5A2-DC72-DE7D-AE1D-49167AEB562A}"/>
          </ac:picMkLst>
        </pc:picChg>
      </pc:sldChg>
      <pc:sldMasterChg chg="modSldLayout">
        <pc:chgData name="Okello, Amanda (CDC/NCHHSTP/DHP)" userId="09749c6a-e551-4e3b-9cb5-cca621b825c4" providerId="ADAL" clId="{33EC5A7F-9E51-41A9-A6B5-261D62B55CC1}" dt="2025-04-24T19:33:52.392" v="39" actId="478"/>
        <pc:sldMasterMkLst>
          <pc:docMk/>
          <pc:sldMasterMk cId="3782412061" sldId="2147483858"/>
        </pc:sldMasterMkLst>
        <pc:sldLayoutChg chg="addSp delSp modSp mod">
          <pc:chgData name="Okello, Amanda (CDC/NCHHSTP/DHP)" userId="09749c6a-e551-4e3b-9cb5-cca621b825c4" providerId="ADAL" clId="{33EC5A7F-9E51-41A9-A6B5-261D62B55CC1}" dt="2025-04-24T19:33:52.392" v="39" actId="478"/>
          <pc:sldLayoutMkLst>
            <pc:docMk/>
            <pc:sldMasterMk cId="3782412061" sldId="2147483858"/>
            <pc:sldLayoutMk cId="811057719" sldId="2147483863"/>
          </pc:sldLayoutMkLst>
          <pc:picChg chg="add del mod">
            <ac:chgData name="Okello, Amanda (CDC/NCHHSTP/DHP)" userId="09749c6a-e551-4e3b-9cb5-cca621b825c4" providerId="ADAL" clId="{33EC5A7F-9E51-41A9-A6B5-261D62B55CC1}" dt="2025-04-24T19:33:52.392" v="39" actId="478"/>
            <ac:picMkLst>
              <pc:docMk/>
              <pc:sldMasterMk cId="3782412061" sldId="2147483858"/>
              <pc:sldLayoutMk cId="811057719" sldId="2147483863"/>
              <ac:picMk id="2" creationId="{1BEFFF8D-5CD0-2ECB-A956-6E163B4CE56C}"/>
            </ac:picMkLst>
          </pc:picChg>
        </pc:sldLayoutChg>
      </pc:sldMasterChg>
    </pc:docChg>
  </pc:docChgLst>
  <pc:docChgLst>
    <pc:chgData name="Gant Sumner, Zanetta (CDC/NCHHSTP/DHP)" userId="284cc311-1e87-4ea5-9da8-c846e742387d" providerId="ADAL" clId="{FEC19DBE-5793-40F5-A34B-A2266E16C881}"/>
    <pc:docChg chg="undo redo custSel addSld delSld modSld">
      <pc:chgData name="Gant Sumner, Zanetta (CDC/NCHHSTP/DHP)" userId="284cc311-1e87-4ea5-9da8-c846e742387d" providerId="ADAL" clId="{FEC19DBE-5793-40F5-A34B-A2266E16C881}" dt="2025-04-28T15:45:42.093" v="1287"/>
      <pc:docMkLst>
        <pc:docMk/>
      </pc:docMkLst>
      <pc:sldChg chg="addSp delSp modSp mod modNotesTx">
        <pc:chgData name="Gant Sumner, Zanetta (CDC/NCHHSTP/DHP)" userId="284cc311-1e87-4ea5-9da8-c846e742387d" providerId="ADAL" clId="{FEC19DBE-5793-40F5-A34B-A2266E16C881}" dt="2025-04-24T19:46:40.110" v="1260" actId="20577"/>
        <pc:sldMkLst>
          <pc:docMk/>
          <pc:sldMk cId="734111940" sldId="334"/>
        </pc:sldMkLst>
        <pc:spChg chg="del">
          <ac:chgData name="Gant Sumner, Zanetta (CDC/NCHHSTP/DHP)" userId="284cc311-1e87-4ea5-9da8-c846e742387d" providerId="ADAL" clId="{FEC19DBE-5793-40F5-A34B-A2266E16C881}" dt="2025-04-24T16:09:55.079" v="2" actId="478"/>
          <ac:spMkLst>
            <pc:docMk/>
            <pc:sldMk cId="734111940" sldId="334"/>
            <ac:spMk id="2" creationId="{FADD30B1-5338-7436-22F1-198B4C3394FC}"/>
          </ac:spMkLst>
        </pc:spChg>
        <pc:spChg chg="del">
          <ac:chgData name="Gant Sumner, Zanetta (CDC/NCHHSTP/DHP)" userId="284cc311-1e87-4ea5-9da8-c846e742387d" providerId="ADAL" clId="{FEC19DBE-5793-40F5-A34B-A2266E16C881}" dt="2025-04-24T16:09:55.079" v="2" actId="478"/>
          <ac:spMkLst>
            <pc:docMk/>
            <pc:sldMk cId="734111940" sldId="334"/>
            <ac:spMk id="3" creationId="{53329C1F-5C63-F5B2-80C3-18BA440AAAA7}"/>
          </ac:spMkLst>
        </pc:spChg>
        <pc:spChg chg="del">
          <ac:chgData name="Gant Sumner, Zanetta (CDC/NCHHSTP/DHP)" userId="284cc311-1e87-4ea5-9da8-c846e742387d" providerId="ADAL" clId="{FEC19DBE-5793-40F5-A34B-A2266E16C881}" dt="2025-04-24T16:09:55.079" v="2" actId="478"/>
          <ac:spMkLst>
            <pc:docMk/>
            <pc:sldMk cId="734111940" sldId="334"/>
            <ac:spMk id="5" creationId="{42F320E6-7A5A-D082-FDCB-FB47EA44CE6C}"/>
          </ac:spMkLst>
        </pc:spChg>
        <pc:spChg chg="add del mod">
          <ac:chgData name="Gant Sumner, Zanetta (CDC/NCHHSTP/DHP)" userId="284cc311-1e87-4ea5-9da8-c846e742387d" providerId="ADAL" clId="{FEC19DBE-5793-40F5-A34B-A2266E16C881}" dt="2025-04-24T16:10:06.699" v="4" actId="21"/>
          <ac:spMkLst>
            <pc:docMk/>
            <pc:sldMk cId="734111940" sldId="334"/>
            <ac:spMk id="8" creationId="{FEC7C5DC-A43A-1502-A6F6-6324D5AE79C2}"/>
          </ac:spMkLst>
        </pc:spChg>
        <pc:spChg chg="add del mod">
          <ac:chgData name="Gant Sumner, Zanetta (CDC/NCHHSTP/DHP)" userId="284cc311-1e87-4ea5-9da8-c846e742387d" providerId="ADAL" clId="{FEC19DBE-5793-40F5-A34B-A2266E16C881}" dt="2025-04-24T16:10:11.837" v="6" actId="21"/>
          <ac:spMkLst>
            <pc:docMk/>
            <pc:sldMk cId="734111940" sldId="334"/>
            <ac:spMk id="9" creationId="{971EDDFB-81A8-166A-04E9-8ED91A92F979}"/>
          </ac:spMkLst>
        </pc:spChg>
        <pc:spChg chg="add del mod">
          <ac:chgData name="Gant Sumner, Zanetta (CDC/NCHHSTP/DHP)" userId="284cc311-1e87-4ea5-9da8-c846e742387d" providerId="ADAL" clId="{FEC19DBE-5793-40F5-A34B-A2266E16C881}" dt="2025-04-24T16:10:09.321" v="5" actId="21"/>
          <ac:spMkLst>
            <pc:docMk/>
            <pc:sldMk cId="734111940" sldId="334"/>
            <ac:spMk id="10" creationId="{E667FEC3-5338-6C19-1E1F-06CED540EE1A}"/>
          </ac:spMkLst>
        </pc:spChg>
        <pc:spChg chg="del">
          <ac:chgData name="Gant Sumner, Zanetta (CDC/NCHHSTP/DHP)" userId="284cc311-1e87-4ea5-9da8-c846e742387d" providerId="ADAL" clId="{FEC19DBE-5793-40F5-A34B-A2266E16C881}" dt="2025-04-24T16:09:55.079" v="2" actId="478"/>
          <ac:spMkLst>
            <pc:docMk/>
            <pc:sldMk cId="734111940" sldId="334"/>
            <ac:spMk id="7170" creationId="{00000000-0000-0000-0000-000000000000}"/>
          </ac:spMkLst>
        </pc:spChg>
        <pc:picChg chg="del">
          <ac:chgData name="Gant Sumner, Zanetta (CDC/NCHHSTP/DHP)" userId="284cc311-1e87-4ea5-9da8-c846e742387d" providerId="ADAL" clId="{FEC19DBE-5793-40F5-A34B-A2266E16C881}" dt="2025-04-24T16:09:55.079" v="2" actId="478"/>
          <ac:picMkLst>
            <pc:docMk/>
            <pc:sldMk cId="734111940" sldId="334"/>
            <ac:picMk id="4" creationId="{7626397A-6E48-48D5-B4E6-212D45A6F0A4}"/>
          </ac:picMkLst>
        </pc:picChg>
        <pc:picChg chg="add mod">
          <ac:chgData name="Gant Sumner, Zanetta (CDC/NCHHSTP/DHP)" userId="284cc311-1e87-4ea5-9da8-c846e742387d" providerId="ADAL" clId="{FEC19DBE-5793-40F5-A34B-A2266E16C881}" dt="2025-04-24T17:28:07.840" v="1097" actId="962"/>
          <ac:picMkLst>
            <pc:docMk/>
            <pc:sldMk cId="734111940" sldId="334"/>
            <ac:picMk id="7" creationId="{5E443508-9EA7-6DC9-320C-D24356B3A7AF}"/>
          </ac:picMkLst>
        </pc:picChg>
        <pc:picChg chg="del">
          <ac:chgData name="Gant Sumner, Zanetta (CDC/NCHHSTP/DHP)" userId="284cc311-1e87-4ea5-9da8-c846e742387d" providerId="ADAL" clId="{FEC19DBE-5793-40F5-A34B-A2266E16C881}" dt="2025-04-24T16:09:55.079" v="2" actId="478"/>
          <ac:picMkLst>
            <pc:docMk/>
            <pc:sldMk cId="734111940" sldId="334"/>
            <ac:picMk id="12" creationId="{5E7EB30B-4BB3-8FFC-5A33-C89BA1A961F9}"/>
          </ac:picMkLst>
        </pc:picChg>
      </pc:sldChg>
      <pc:sldChg chg="addSp delSp modSp mod modNotesTx">
        <pc:chgData name="Gant Sumner, Zanetta (CDC/NCHHSTP/DHP)" userId="284cc311-1e87-4ea5-9da8-c846e742387d" providerId="ADAL" clId="{FEC19DBE-5793-40F5-A34B-A2266E16C881}" dt="2025-04-24T19:24:38.923" v="1242" actId="962"/>
        <pc:sldMkLst>
          <pc:docMk/>
          <pc:sldMk cId="3655227025" sldId="417"/>
        </pc:sldMkLst>
        <pc:spChg chg="ord">
          <ac:chgData name="Gant Sumner, Zanetta (CDC/NCHHSTP/DHP)" userId="284cc311-1e87-4ea5-9da8-c846e742387d" providerId="ADAL" clId="{FEC19DBE-5793-40F5-A34B-A2266E16C881}" dt="2025-04-24T16:44:34.821" v="869" actId="170"/>
          <ac:spMkLst>
            <pc:docMk/>
            <pc:sldMk cId="3655227025" sldId="417"/>
            <ac:spMk id="2" creationId="{30F3A619-75E8-0220-83A8-4F5BEDB8DA3F}"/>
          </ac:spMkLst>
        </pc:spChg>
        <pc:spChg chg="mod">
          <ac:chgData name="Gant Sumner, Zanetta (CDC/NCHHSTP/DHP)" userId="284cc311-1e87-4ea5-9da8-c846e742387d" providerId="ADAL" clId="{FEC19DBE-5793-40F5-A34B-A2266E16C881}" dt="2025-04-24T16:46:45.993" v="943" actId="20577"/>
          <ac:spMkLst>
            <pc:docMk/>
            <pc:sldMk cId="3655227025" sldId="417"/>
            <ac:spMk id="3" creationId="{35B8DEDB-0511-A886-56CC-79913204B92E}"/>
          </ac:spMkLst>
        </pc:spChg>
        <pc:spChg chg="del">
          <ac:chgData name="Gant Sumner, Zanetta (CDC/NCHHSTP/DHP)" userId="284cc311-1e87-4ea5-9da8-c846e742387d" providerId="ADAL" clId="{FEC19DBE-5793-40F5-A34B-A2266E16C881}" dt="2025-04-24T16:15:48.439" v="230" actId="21"/>
          <ac:spMkLst>
            <pc:docMk/>
            <pc:sldMk cId="3655227025" sldId="417"/>
            <ac:spMk id="6" creationId="{B7BC4A16-CDE4-113D-15A1-21AB8177EBA3}"/>
          </ac:spMkLst>
        </pc:spChg>
        <pc:spChg chg="del">
          <ac:chgData name="Gant Sumner, Zanetta (CDC/NCHHSTP/DHP)" userId="284cc311-1e87-4ea5-9da8-c846e742387d" providerId="ADAL" clId="{FEC19DBE-5793-40F5-A34B-A2266E16C881}" dt="2025-04-24T16:15:48.439" v="230" actId="21"/>
          <ac:spMkLst>
            <pc:docMk/>
            <pc:sldMk cId="3655227025" sldId="417"/>
            <ac:spMk id="7" creationId="{99E0FE85-4095-A494-56D3-61FF25A4254D}"/>
          </ac:spMkLst>
        </pc:spChg>
        <pc:spChg chg="del">
          <ac:chgData name="Gant Sumner, Zanetta (CDC/NCHHSTP/DHP)" userId="284cc311-1e87-4ea5-9da8-c846e742387d" providerId="ADAL" clId="{FEC19DBE-5793-40F5-A34B-A2266E16C881}" dt="2025-04-24T16:15:48.439" v="230" actId="21"/>
          <ac:spMkLst>
            <pc:docMk/>
            <pc:sldMk cId="3655227025" sldId="417"/>
            <ac:spMk id="9" creationId="{296485E8-C650-B673-CBC4-CAED773D5144}"/>
          </ac:spMkLst>
        </pc:spChg>
        <pc:spChg chg="add del">
          <ac:chgData name="Gant Sumner, Zanetta (CDC/NCHHSTP/DHP)" userId="284cc311-1e87-4ea5-9da8-c846e742387d" providerId="ADAL" clId="{FEC19DBE-5793-40F5-A34B-A2266E16C881}" dt="2025-04-24T16:16:42.782" v="294" actId="22"/>
          <ac:spMkLst>
            <pc:docMk/>
            <pc:sldMk cId="3655227025" sldId="417"/>
            <ac:spMk id="15" creationId="{B8F5D075-C4BE-AE4C-9CA5-84E9D9CD2636}"/>
          </ac:spMkLst>
        </pc:spChg>
        <pc:grpChg chg="del">
          <ac:chgData name="Gant Sumner, Zanetta (CDC/NCHHSTP/DHP)" userId="284cc311-1e87-4ea5-9da8-c846e742387d" providerId="ADAL" clId="{FEC19DBE-5793-40F5-A34B-A2266E16C881}" dt="2025-04-24T16:15:48.439" v="230" actId="21"/>
          <ac:grpSpMkLst>
            <pc:docMk/>
            <pc:sldMk cId="3655227025" sldId="417"/>
            <ac:grpSpMk id="10" creationId="{9405A687-4E06-B05C-5C80-87149EE3C776}"/>
          </ac:grpSpMkLst>
        </pc:grpChg>
        <pc:graphicFrameChg chg="del">
          <ac:chgData name="Gant Sumner, Zanetta (CDC/NCHHSTP/DHP)" userId="284cc311-1e87-4ea5-9da8-c846e742387d" providerId="ADAL" clId="{FEC19DBE-5793-40F5-A34B-A2266E16C881}" dt="2025-04-24T16:15:48.439" v="230" actId="21"/>
          <ac:graphicFrameMkLst>
            <pc:docMk/>
            <pc:sldMk cId="3655227025" sldId="417"/>
            <ac:graphicFrameMk id="5" creationId="{94061816-3C47-F36F-E629-C4B22F1648E5}"/>
          </ac:graphicFrameMkLst>
        </pc:graphicFrameChg>
        <pc:picChg chg="add mod">
          <ac:chgData name="Gant Sumner, Zanetta (CDC/NCHHSTP/DHP)" userId="284cc311-1e87-4ea5-9da8-c846e742387d" providerId="ADAL" clId="{FEC19DBE-5793-40F5-A34B-A2266E16C881}" dt="2025-04-24T16:43:01.401" v="846" actId="1076"/>
          <ac:picMkLst>
            <pc:docMk/>
            <pc:sldMk cId="3655227025" sldId="417"/>
            <ac:picMk id="4" creationId="{623E9D7C-FA04-57D5-3EDE-F9E82A6D5637}"/>
          </ac:picMkLst>
        </pc:picChg>
        <pc:picChg chg="mod ord">
          <ac:chgData name="Gant Sumner, Zanetta (CDC/NCHHSTP/DHP)" userId="284cc311-1e87-4ea5-9da8-c846e742387d" providerId="ADAL" clId="{FEC19DBE-5793-40F5-A34B-A2266E16C881}" dt="2025-04-24T19:24:38.923" v="1242" actId="962"/>
          <ac:picMkLst>
            <pc:docMk/>
            <pc:sldMk cId="3655227025" sldId="417"/>
            <ac:picMk id="8" creationId="{5A73D5A2-DC72-DE7D-AE1D-49167AEB562A}"/>
          </ac:picMkLst>
        </pc:picChg>
      </pc:sldChg>
      <pc:sldChg chg="addSp delSp modSp mod modNotes modNotesTx">
        <pc:chgData name="Gant Sumner, Zanetta (CDC/NCHHSTP/DHP)" userId="284cc311-1e87-4ea5-9da8-c846e742387d" providerId="ADAL" clId="{FEC19DBE-5793-40F5-A34B-A2266E16C881}" dt="2025-04-24T16:48:06.222" v="953" actId="171"/>
        <pc:sldMkLst>
          <pc:docMk/>
          <pc:sldMk cId="797388867" sldId="418"/>
        </pc:sldMkLst>
        <pc:spChg chg="ord">
          <ac:chgData name="Gant Sumner, Zanetta (CDC/NCHHSTP/DHP)" userId="284cc311-1e87-4ea5-9da8-c846e742387d" providerId="ADAL" clId="{FEC19DBE-5793-40F5-A34B-A2266E16C881}" dt="2025-04-24T16:48:06.222" v="953" actId="171"/>
          <ac:spMkLst>
            <pc:docMk/>
            <pc:sldMk cId="797388867" sldId="418"/>
            <ac:spMk id="2" creationId="{30F3A619-75E8-0220-83A8-4F5BEDB8DA3F}"/>
          </ac:spMkLst>
        </pc:spChg>
        <pc:spChg chg="mod">
          <ac:chgData name="Gant Sumner, Zanetta (CDC/NCHHSTP/DHP)" userId="284cc311-1e87-4ea5-9da8-c846e742387d" providerId="ADAL" clId="{FEC19DBE-5793-40F5-A34B-A2266E16C881}" dt="2025-04-24T16:47:30.814" v="950" actId="20577"/>
          <ac:spMkLst>
            <pc:docMk/>
            <pc:sldMk cId="797388867" sldId="418"/>
            <ac:spMk id="3" creationId="{35B8DEDB-0511-A886-56CC-79913204B92E}"/>
          </ac:spMkLst>
        </pc:spChg>
        <pc:spChg chg="del">
          <ac:chgData name="Gant Sumner, Zanetta (CDC/NCHHSTP/DHP)" userId="284cc311-1e87-4ea5-9da8-c846e742387d" providerId="ADAL" clId="{FEC19DBE-5793-40F5-A34B-A2266E16C881}" dt="2025-04-24T16:17:55.518" v="299" actId="21"/>
          <ac:spMkLst>
            <pc:docMk/>
            <pc:sldMk cId="797388867" sldId="418"/>
            <ac:spMk id="14" creationId="{A6E7EA6B-FAED-0921-A7DD-47891A2F8D37}"/>
          </ac:spMkLst>
        </pc:spChg>
        <pc:spChg chg="del">
          <ac:chgData name="Gant Sumner, Zanetta (CDC/NCHHSTP/DHP)" userId="284cc311-1e87-4ea5-9da8-c846e742387d" providerId="ADAL" clId="{FEC19DBE-5793-40F5-A34B-A2266E16C881}" dt="2025-04-24T16:17:55.518" v="299" actId="21"/>
          <ac:spMkLst>
            <pc:docMk/>
            <pc:sldMk cId="797388867" sldId="418"/>
            <ac:spMk id="15" creationId="{447A9467-95C4-E044-5CD5-B263F44AAD46}"/>
          </ac:spMkLst>
        </pc:spChg>
        <pc:grpChg chg="del">
          <ac:chgData name="Gant Sumner, Zanetta (CDC/NCHHSTP/DHP)" userId="284cc311-1e87-4ea5-9da8-c846e742387d" providerId="ADAL" clId="{FEC19DBE-5793-40F5-A34B-A2266E16C881}" dt="2025-04-24T16:17:55.518" v="299" actId="21"/>
          <ac:grpSpMkLst>
            <pc:docMk/>
            <pc:sldMk cId="797388867" sldId="418"/>
            <ac:grpSpMk id="16" creationId="{928BB3BC-E3CE-0102-3B69-7299FC44010A}"/>
          </ac:grpSpMkLst>
        </pc:grpChg>
        <pc:graphicFrameChg chg="del">
          <ac:chgData name="Gant Sumner, Zanetta (CDC/NCHHSTP/DHP)" userId="284cc311-1e87-4ea5-9da8-c846e742387d" providerId="ADAL" clId="{FEC19DBE-5793-40F5-A34B-A2266E16C881}" dt="2025-04-24T16:17:55.518" v="299" actId="21"/>
          <ac:graphicFrameMkLst>
            <pc:docMk/>
            <pc:sldMk cId="797388867" sldId="418"/>
            <ac:graphicFrameMk id="4" creationId="{02EC0BCD-DF6B-86FC-5C22-2D63F3BF5267}"/>
          </ac:graphicFrameMkLst>
        </pc:graphicFrameChg>
        <pc:picChg chg="add mod ord">
          <ac:chgData name="Gant Sumner, Zanetta (CDC/NCHHSTP/DHP)" userId="284cc311-1e87-4ea5-9da8-c846e742387d" providerId="ADAL" clId="{FEC19DBE-5793-40F5-A34B-A2266E16C881}" dt="2025-04-24T16:47:56.403" v="952" actId="171"/>
          <ac:picMkLst>
            <pc:docMk/>
            <pc:sldMk cId="797388867" sldId="418"/>
            <ac:picMk id="5" creationId="{FEE3FB7A-449B-47C4-6C74-49B8CE841767}"/>
          </ac:picMkLst>
        </pc:picChg>
        <pc:picChg chg="mod ord">
          <ac:chgData name="Gant Sumner, Zanetta (CDC/NCHHSTP/DHP)" userId="284cc311-1e87-4ea5-9da8-c846e742387d" providerId="ADAL" clId="{FEC19DBE-5793-40F5-A34B-A2266E16C881}" dt="2025-04-24T16:47:14.742" v="947" actId="170"/>
          <ac:picMkLst>
            <pc:docMk/>
            <pc:sldMk cId="797388867" sldId="418"/>
            <ac:picMk id="8" creationId="{5A73D5A2-DC72-DE7D-AE1D-49167AEB562A}"/>
          </ac:picMkLst>
        </pc:picChg>
      </pc:sldChg>
      <pc:sldChg chg="addSp delSp modSp mod modNotesTx">
        <pc:chgData name="Gant Sumner, Zanetta (CDC/NCHHSTP/DHP)" userId="284cc311-1e87-4ea5-9da8-c846e742387d" providerId="ADAL" clId="{FEC19DBE-5793-40F5-A34B-A2266E16C881}" dt="2025-04-24T18:49:59.277" v="1151" actId="20577"/>
        <pc:sldMkLst>
          <pc:docMk/>
          <pc:sldMk cId="2227638893" sldId="419"/>
        </pc:sldMkLst>
        <pc:spChg chg="mod">
          <ac:chgData name="Gant Sumner, Zanetta (CDC/NCHHSTP/DHP)" userId="284cc311-1e87-4ea5-9da8-c846e742387d" providerId="ADAL" clId="{FEC19DBE-5793-40F5-A34B-A2266E16C881}" dt="2025-04-24T18:49:59.277" v="1151" actId="20577"/>
          <ac:spMkLst>
            <pc:docMk/>
            <pc:sldMk cId="2227638893" sldId="419"/>
            <ac:spMk id="3" creationId="{35B8DEDB-0511-A886-56CC-79913204B92E}"/>
          </ac:spMkLst>
        </pc:spChg>
        <pc:graphicFrameChg chg="del">
          <ac:chgData name="Gant Sumner, Zanetta (CDC/NCHHSTP/DHP)" userId="284cc311-1e87-4ea5-9da8-c846e742387d" providerId="ADAL" clId="{FEC19DBE-5793-40F5-A34B-A2266E16C881}" dt="2025-04-24T16:22:10.595" v="415" actId="21"/>
          <ac:graphicFrameMkLst>
            <pc:docMk/>
            <pc:sldMk cId="2227638893" sldId="419"/>
            <ac:graphicFrameMk id="5" creationId="{61B6DF6C-F620-89B3-3D44-963ACC69E9DA}"/>
          </ac:graphicFrameMkLst>
        </pc:graphicFrameChg>
        <pc:picChg chg="add mod">
          <ac:chgData name="Gant Sumner, Zanetta (CDC/NCHHSTP/DHP)" userId="284cc311-1e87-4ea5-9da8-c846e742387d" providerId="ADAL" clId="{FEC19DBE-5793-40F5-A34B-A2266E16C881}" dt="2025-04-24T16:22:47.125" v="457" actId="962"/>
          <ac:picMkLst>
            <pc:docMk/>
            <pc:sldMk cId="2227638893" sldId="419"/>
            <ac:picMk id="2" creationId="{2E918E61-0650-CC41-3CC2-EEFE85D82FDC}"/>
          </ac:picMkLst>
        </pc:picChg>
        <pc:picChg chg="mod ord">
          <ac:chgData name="Gant Sumner, Zanetta (CDC/NCHHSTP/DHP)" userId="284cc311-1e87-4ea5-9da8-c846e742387d" providerId="ADAL" clId="{FEC19DBE-5793-40F5-A34B-A2266E16C881}" dt="2025-04-24T16:48:16.939" v="954" actId="170"/>
          <ac:picMkLst>
            <pc:docMk/>
            <pc:sldMk cId="2227638893" sldId="419"/>
            <ac:picMk id="8" creationId="{5A73D5A2-DC72-DE7D-AE1D-49167AEB562A}"/>
          </ac:picMkLst>
        </pc:picChg>
      </pc:sldChg>
      <pc:sldChg chg="addSp delSp modSp mod modNotes modNotesTx">
        <pc:chgData name="Gant Sumner, Zanetta (CDC/NCHHSTP/DHP)" userId="284cc311-1e87-4ea5-9da8-c846e742387d" providerId="ADAL" clId="{FEC19DBE-5793-40F5-A34B-A2266E16C881}" dt="2025-04-24T19:26:21.249" v="1251"/>
        <pc:sldMkLst>
          <pc:docMk/>
          <pc:sldMk cId="474921428" sldId="420"/>
        </pc:sldMkLst>
        <pc:spChg chg="ord">
          <ac:chgData name="Gant Sumner, Zanetta (CDC/NCHHSTP/DHP)" userId="284cc311-1e87-4ea5-9da8-c846e742387d" providerId="ADAL" clId="{FEC19DBE-5793-40F5-A34B-A2266E16C881}" dt="2025-04-24T16:48:37.890" v="956" actId="170"/>
          <ac:spMkLst>
            <pc:docMk/>
            <pc:sldMk cId="474921428" sldId="420"/>
            <ac:spMk id="2" creationId="{30F3A619-75E8-0220-83A8-4F5BEDB8DA3F}"/>
          </ac:spMkLst>
        </pc:spChg>
        <pc:graphicFrameChg chg="del">
          <ac:chgData name="Gant Sumner, Zanetta (CDC/NCHHSTP/DHP)" userId="284cc311-1e87-4ea5-9da8-c846e742387d" providerId="ADAL" clId="{FEC19DBE-5793-40F5-A34B-A2266E16C881}" dt="2025-04-24T16:23:16.958" v="459" actId="21"/>
          <ac:graphicFrameMkLst>
            <pc:docMk/>
            <pc:sldMk cId="474921428" sldId="420"/>
            <ac:graphicFrameMk id="5" creationId="{F9F8C278-4F60-6EDB-E998-1AE2EC82F03C}"/>
          </ac:graphicFrameMkLst>
        </pc:graphicFrameChg>
        <pc:picChg chg="add mod ord">
          <ac:chgData name="Gant Sumner, Zanetta (CDC/NCHHSTP/DHP)" userId="284cc311-1e87-4ea5-9da8-c846e742387d" providerId="ADAL" clId="{FEC19DBE-5793-40F5-A34B-A2266E16C881}" dt="2025-04-24T19:26:21.249" v="1251"/>
          <ac:picMkLst>
            <pc:docMk/>
            <pc:sldMk cId="474921428" sldId="420"/>
            <ac:picMk id="4" creationId="{7CC612EA-E5D9-D6B6-986C-92B40FD9C48A}"/>
          </ac:picMkLst>
        </pc:picChg>
        <pc:picChg chg="mod ord">
          <ac:chgData name="Gant Sumner, Zanetta (CDC/NCHHSTP/DHP)" userId="284cc311-1e87-4ea5-9da8-c846e742387d" providerId="ADAL" clId="{FEC19DBE-5793-40F5-A34B-A2266E16C881}" dt="2025-04-24T16:48:29.313" v="955" actId="170"/>
          <ac:picMkLst>
            <pc:docMk/>
            <pc:sldMk cId="474921428" sldId="420"/>
            <ac:picMk id="8" creationId="{5A73D5A2-DC72-DE7D-AE1D-49167AEB562A}"/>
          </ac:picMkLst>
        </pc:picChg>
      </pc:sldChg>
      <pc:sldChg chg="addSp delSp modSp mod modNotes modNotesTx">
        <pc:chgData name="Gant Sumner, Zanetta (CDC/NCHHSTP/DHP)" userId="284cc311-1e87-4ea5-9da8-c846e742387d" providerId="ADAL" clId="{FEC19DBE-5793-40F5-A34B-A2266E16C881}" dt="2025-04-24T18:48:22.977" v="1133" actId="27636"/>
        <pc:sldMkLst>
          <pc:docMk/>
          <pc:sldMk cId="1623700153" sldId="421"/>
        </pc:sldMkLst>
        <pc:spChg chg="ord">
          <ac:chgData name="Gant Sumner, Zanetta (CDC/NCHHSTP/DHP)" userId="284cc311-1e87-4ea5-9da8-c846e742387d" providerId="ADAL" clId="{FEC19DBE-5793-40F5-A34B-A2266E16C881}" dt="2025-04-24T16:48:55.467" v="958" actId="170"/>
          <ac:spMkLst>
            <pc:docMk/>
            <pc:sldMk cId="1623700153" sldId="421"/>
            <ac:spMk id="2" creationId="{30F3A619-75E8-0220-83A8-4F5BEDB8DA3F}"/>
          </ac:spMkLst>
        </pc:spChg>
        <pc:graphicFrameChg chg="del">
          <ac:chgData name="Gant Sumner, Zanetta (CDC/NCHHSTP/DHP)" userId="284cc311-1e87-4ea5-9da8-c846e742387d" providerId="ADAL" clId="{FEC19DBE-5793-40F5-A34B-A2266E16C881}" dt="2025-04-24T16:23:58.933" v="538" actId="21"/>
          <ac:graphicFrameMkLst>
            <pc:docMk/>
            <pc:sldMk cId="1623700153" sldId="421"/>
            <ac:graphicFrameMk id="4" creationId="{8C07FF3C-2EEE-16B4-D932-4231EA70F654}"/>
          </ac:graphicFrameMkLst>
        </pc:graphicFrameChg>
        <pc:picChg chg="add mod">
          <ac:chgData name="Gant Sumner, Zanetta (CDC/NCHHSTP/DHP)" userId="284cc311-1e87-4ea5-9da8-c846e742387d" providerId="ADAL" clId="{FEC19DBE-5793-40F5-A34B-A2266E16C881}" dt="2025-04-24T16:24:58.125" v="590" actId="962"/>
          <ac:picMkLst>
            <pc:docMk/>
            <pc:sldMk cId="1623700153" sldId="421"/>
            <ac:picMk id="5" creationId="{E0EF9477-DF99-4A3D-BC98-B0F5E9512B6A}"/>
          </ac:picMkLst>
        </pc:picChg>
        <pc:picChg chg="mod ord">
          <ac:chgData name="Gant Sumner, Zanetta (CDC/NCHHSTP/DHP)" userId="284cc311-1e87-4ea5-9da8-c846e742387d" providerId="ADAL" clId="{FEC19DBE-5793-40F5-A34B-A2266E16C881}" dt="2025-04-24T16:48:50.075" v="957" actId="170"/>
          <ac:picMkLst>
            <pc:docMk/>
            <pc:sldMk cId="1623700153" sldId="421"/>
            <ac:picMk id="8" creationId="{5A73D5A2-DC72-DE7D-AE1D-49167AEB562A}"/>
          </ac:picMkLst>
        </pc:picChg>
      </pc:sldChg>
      <pc:sldChg chg="addSp delSp modSp mod modNotes modNotesTx">
        <pc:chgData name="Gant Sumner, Zanetta (CDC/NCHHSTP/DHP)" userId="284cc311-1e87-4ea5-9da8-c846e742387d" providerId="ADAL" clId="{FEC19DBE-5793-40F5-A34B-A2266E16C881}" dt="2025-04-24T19:25:23.969" v="1247"/>
        <pc:sldMkLst>
          <pc:docMk/>
          <pc:sldMk cId="1719194339" sldId="422"/>
        </pc:sldMkLst>
        <pc:spChg chg="ord">
          <ac:chgData name="Gant Sumner, Zanetta (CDC/NCHHSTP/DHP)" userId="284cc311-1e87-4ea5-9da8-c846e742387d" providerId="ADAL" clId="{FEC19DBE-5793-40F5-A34B-A2266E16C881}" dt="2025-04-24T16:51:51.524" v="966" actId="171"/>
          <ac:spMkLst>
            <pc:docMk/>
            <pc:sldMk cId="1719194339" sldId="422"/>
            <ac:spMk id="2" creationId="{30F3A619-75E8-0220-83A8-4F5BEDB8DA3F}"/>
          </ac:spMkLst>
        </pc:spChg>
        <pc:spChg chg="mod ord">
          <ac:chgData name="Gant Sumner, Zanetta (CDC/NCHHSTP/DHP)" userId="284cc311-1e87-4ea5-9da8-c846e742387d" providerId="ADAL" clId="{FEC19DBE-5793-40F5-A34B-A2266E16C881}" dt="2025-04-24T19:25:23.969" v="1247"/>
          <ac:spMkLst>
            <pc:docMk/>
            <pc:sldMk cId="1719194339" sldId="422"/>
            <ac:spMk id="3" creationId="{35B8DEDB-0511-A886-56CC-79913204B92E}"/>
          </ac:spMkLst>
        </pc:spChg>
        <pc:graphicFrameChg chg="del">
          <ac:chgData name="Gant Sumner, Zanetta (CDC/NCHHSTP/DHP)" userId="284cc311-1e87-4ea5-9da8-c846e742387d" providerId="ADAL" clId="{FEC19DBE-5793-40F5-A34B-A2266E16C881}" dt="2025-04-24T16:25:04.713" v="591" actId="21"/>
          <ac:graphicFrameMkLst>
            <pc:docMk/>
            <pc:sldMk cId="1719194339" sldId="422"/>
            <ac:graphicFrameMk id="5" creationId="{80A3830D-E1F4-CF76-00B5-91888735948A}"/>
          </ac:graphicFrameMkLst>
        </pc:graphicFrameChg>
        <pc:picChg chg="add mod">
          <ac:chgData name="Gant Sumner, Zanetta (CDC/NCHHSTP/DHP)" userId="284cc311-1e87-4ea5-9da8-c846e742387d" providerId="ADAL" clId="{FEC19DBE-5793-40F5-A34B-A2266E16C881}" dt="2025-04-24T16:25:33.479" v="637" actId="962"/>
          <ac:picMkLst>
            <pc:docMk/>
            <pc:sldMk cId="1719194339" sldId="422"/>
            <ac:picMk id="4" creationId="{4EC78B9A-578C-2BB6-2E3D-639E9343545A}"/>
          </ac:picMkLst>
        </pc:picChg>
        <pc:picChg chg="mod ord">
          <ac:chgData name="Gant Sumner, Zanetta (CDC/NCHHSTP/DHP)" userId="284cc311-1e87-4ea5-9da8-c846e742387d" providerId="ADAL" clId="{FEC19DBE-5793-40F5-A34B-A2266E16C881}" dt="2025-04-24T16:51:33.450" v="965" actId="170"/>
          <ac:picMkLst>
            <pc:docMk/>
            <pc:sldMk cId="1719194339" sldId="422"/>
            <ac:picMk id="8" creationId="{5A73D5A2-DC72-DE7D-AE1D-49167AEB562A}"/>
          </ac:picMkLst>
        </pc:picChg>
      </pc:sldChg>
      <pc:sldChg chg="addSp delSp modSp mod modNotes modNotesTx">
        <pc:chgData name="Gant Sumner, Zanetta (CDC/NCHHSTP/DHP)" userId="284cc311-1e87-4ea5-9da8-c846e742387d" providerId="ADAL" clId="{FEC19DBE-5793-40F5-A34B-A2266E16C881}" dt="2025-04-24T19:25:33.876" v="1249"/>
        <pc:sldMkLst>
          <pc:docMk/>
          <pc:sldMk cId="3545715884" sldId="423"/>
        </pc:sldMkLst>
        <pc:spChg chg="mod ord">
          <ac:chgData name="Gant Sumner, Zanetta (CDC/NCHHSTP/DHP)" userId="284cc311-1e87-4ea5-9da8-c846e742387d" providerId="ADAL" clId="{FEC19DBE-5793-40F5-A34B-A2266E16C881}" dt="2025-04-24T16:52:36.620" v="968" actId="170"/>
          <ac:spMkLst>
            <pc:docMk/>
            <pc:sldMk cId="3545715884" sldId="423"/>
            <ac:spMk id="2" creationId="{30F3A619-75E8-0220-83A8-4F5BEDB8DA3F}"/>
          </ac:spMkLst>
        </pc:spChg>
        <pc:spChg chg="mod ord">
          <ac:chgData name="Gant Sumner, Zanetta (CDC/NCHHSTP/DHP)" userId="284cc311-1e87-4ea5-9da8-c846e742387d" providerId="ADAL" clId="{FEC19DBE-5793-40F5-A34B-A2266E16C881}" dt="2025-04-24T19:25:33.876" v="1249"/>
          <ac:spMkLst>
            <pc:docMk/>
            <pc:sldMk cId="3545715884" sldId="423"/>
            <ac:spMk id="3" creationId="{35B8DEDB-0511-A886-56CC-79913204B92E}"/>
          </ac:spMkLst>
        </pc:spChg>
        <pc:graphicFrameChg chg="del">
          <ac:chgData name="Gant Sumner, Zanetta (CDC/NCHHSTP/DHP)" userId="284cc311-1e87-4ea5-9da8-c846e742387d" providerId="ADAL" clId="{FEC19DBE-5793-40F5-A34B-A2266E16C881}" dt="2025-04-24T16:35:55.241" v="678" actId="21"/>
          <ac:graphicFrameMkLst>
            <pc:docMk/>
            <pc:sldMk cId="3545715884" sldId="423"/>
            <ac:graphicFrameMk id="4" creationId="{8390D542-49C6-6BE5-4C0D-0990459A8C50}"/>
          </ac:graphicFrameMkLst>
        </pc:graphicFrameChg>
        <pc:picChg chg="add mod">
          <ac:chgData name="Gant Sumner, Zanetta (CDC/NCHHSTP/DHP)" userId="284cc311-1e87-4ea5-9da8-c846e742387d" providerId="ADAL" clId="{FEC19DBE-5793-40F5-A34B-A2266E16C881}" dt="2025-04-24T16:36:43" v="727" actId="962"/>
          <ac:picMkLst>
            <pc:docMk/>
            <pc:sldMk cId="3545715884" sldId="423"/>
            <ac:picMk id="5" creationId="{EC4B152B-1726-EAA5-A755-DE30DE677847}"/>
          </ac:picMkLst>
        </pc:picChg>
        <pc:picChg chg="mod ord">
          <ac:chgData name="Gant Sumner, Zanetta (CDC/NCHHSTP/DHP)" userId="284cc311-1e87-4ea5-9da8-c846e742387d" providerId="ADAL" clId="{FEC19DBE-5793-40F5-A34B-A2266E16C881}" dt="2025-04-24T16:52:31.924" v="967" actId="170"/>
          <ac:picMkLst>
            <pc:docMk/>
            <pc:sldMk cId="3545715884" sldId="423"/>
            <ac:picMk id="8" creationId="{5A73D5A2-DC72-DE7D-AE1D-49167AEB562A}"/>
          </ac:picMkLst>
        </pc:picChg>
      </pc:sldChg>
      <pc:sldChg chg="addSp delSp modSp add del mod modNotes modNotesTx">
        <pc:chgData name="Gant Sumner, Zanetta (CDC/NCHHSTP/DHP)" userId="284cc311-1e87-4ea5-9da8-c846e742387d" providerId="ADAL" clId="{FEC19DBE-5793-40F5-A34B-A2266E16C881}" dt="2025-04-28T15:44:43.949" v="1276"/>
        <pc:sldMkLst>
          <pc:docMk/>
          <pc:sldMk cId="3490005487" sldId="424"/>
        </pc:sldMkLst>
        <pc:spChg chg="ord">
          <ac:chgData name="Gant Sumner, Zanetta (CDC/NCHHSTP/DHP)" userId="284cc311-1e87-4ea5-9da8-c846e742387d" providerId="ADAL" clId="{FEC19DBE-5793-40F5-A34B-A2266E16C881}" dt="2025-04-24T19:27:02.290" v="1252" actId="170"/>
          <ac:spMkLst>
            <pc:docMk/>
            <pc:sldMk cId="3490005487" sldId="424"/>
            <ac:spMk id="2" creationId="{30F3A619-75E8-0220-83A8-4F5BEDB8DA3F}"/>
          </ac:spMkLst>
        </pc:spChg>
        <pc:spChg chg="mod ord">
          <ac:chgData name="Gant Sumner, Zanetta (CDC/NCHHSTP/DHP)" userId="284cc311-1e87-4ea5-9da8-c846e742387d" providerId="ADAL" clId="{FEC19DBE-5793-40F5-A34B-A2266E16C881}" dt="2025-04-24T19:48:49.140" v="1272"/>
          <ac:spMkLst>
            <pc:docMk/>
            <pc:sldMk cId="3490005487" sldId="424"/>
            <ac:spMk id="3" creationId="{35B8DEDB-0511-A886-56CC-79913204B92E}"/>
          </ac:spMkLst>
        </pc:spChg>
        <pc:graphicFrameChg chg="add mod">
          <ac:chgData name="Gant Sumner, Zanetta (CDC/NCHHSTP/DHP)" userId="284cc311-1e87-4ea5-9da8-c846e742387d" providerId="ADAL" clId="{FEC19DBE-5793-40F5-A34B-A2266E16C881}" dt="2025-04-24T18:49:14.078" v="1138" actId="1076"/>
          <ac:graphicFrameMkLst>
            <pc:docMk/>
            <pc:sldMk cId="3490005487" sldId="424"/>
            <ac:graphicFrameMk id="5" creationId="{F84F1849-C6FB-73E6-546A-1053BA7604BA}"/>
          </ac:graphicFrameMkLst>
        </pc:graphicFrameChg>
        <pc:graphicFrameChg chg="del modGraphic">
          <ac:chgData name="Gant Sumner, Zanetta (CDC/NCHHSTP/DHP)" userId="284cc311-1e87-4ea5-9da8-c846e742387d" providerId="ADAL" clId="{FEC19DBE-5793-40F5-A34B-A2266E16C881}" dt="2025-04-24T19:00:57.928" v="1154" actId="21"/>
          <ac:graphicFrameMkLst>
            <pc:docMk/>
            <pc:sldMk cId="3490005487" sldId="424"/>
            <ac:graphicFrameMk id="6" creationId="{F4FD521E-E0A7-E9DA-9854-DE0A94CFA03E}"/>
          </ac:graphicFrameMkLst>
        </pc:graphicFrameChg>
        <pc:picChg chg="add del mod">
          <ac:chgData name="Gant Sumner, Zanetta (CDC/NCHHSTP/DHP)" userId="284cc311-1e87-4ea5-9da8-c846e742387d" providerId="ADAL" clId="{FEC19DBE-5793-40F5-A34B-A2266E16C881}" dt="2025-04-24T18:46:23.101" v="1122" actId="478"/>
          <ac:picMkLst>
            <pc:docMk/>
            <pc:sldMk cId="3490005487" sldId="424"/>
            <ac:picMk id="4" creationId="{2A71B0FE-54ED-4630-0695-5A7FA4F1D413}"/>
          </ac:picMkLst>
        </pc:picChg>
        <pc:picChg chg="add mod ord">
          <ac:chgData name="Gant Sumner, Zanetta (CDC/NCHHSTP/DHP)" userId="284cc311-1e87-4ea5-9da8-c846e742387d" providerId="ADAL" clId="{FEC19DBE-5793-40F5-A34B-A2266E16C881}" dt="2025-04-24T19:27:17.770" v="1253" actId="171"/>
          <ac:picMkLst>
            <pc:docMk/>
            <pc:sldMk cId="3490005487" sldId="424"/>
            <ac:picMk id="4" creationId="{F3545E59-3A81-8EFB-91AF-4F1631E07003}"/>
          </ac:picMkLst>
        </pc:picChg>
        <pc:picChg chg="mod ord">
          <ac:chgData name="Gant Sumner, Zanetta (CDC/NCHHSTP/DHP)" userId="284cc311-1e87-4ea5-9da8-c846e742387d" providerId="ADAL" clId="{FEC19DBE-5793-40F5-A34B-A2266E16C881}" dt="2025-04-24T19:49:01.924" v="1273" actId="962"/>
          <ac:picMkLst>
            <pc:docMk/>
            <pc:sldMk cId="3490005487" sldId="424"/>
            <ac:picMk id="8" creationId="{5A73D5A2-DC72-DE7D-AE1D-49167AEB562A}"/>
          </ac:picMkLst>
        </pc:picChg>
      </pc:sldChg>
      <pc:sldChg chg="addSp delSp modSp add del mod modNotes modNotesTx">
        <pc:chgData name="Gant Sumner, Zanetta (CDC/NCHHSTP/DHP)" userId="284cc311-1e87-4ea5-9da8-c846e742387d" providerId="ADAL" clId="{FEC19DBE-5793-40F5-A34B-A2266E16C881}" dt="2025-04-28T15:44:48.424" v="1277"/>
        <pc:sldMkLst>
          <pc:docMk/>
          <pc:sldMk cId="2474352744" sldId="425"/>
        </pc:sldMkLst>
        <pc:spChg chg="ord">
          <ac:chgData name="Gant Sumner, Zanetta (CDC/NCHHSTP/DHP)" userId="284cc311-1e87-4ea5-9da8-c846e742387d" providerId="ADAL" clId="{FEC19DBE-5793-40F5-A34B-A2266E16C881}" dt="2025-04-24T17:12:28.531" v="979" actId="170"/>
          <ac:spMkLst>
            <pc:docMk/>
            <pc:sldMk cId="2474352744" sldId="425"/>
            <ac:spMk id="5" creationId="{BE0368F5-50C2-98A4-1806-C6342D5399DA}"/>
          </ac:spMkLst>
        </pc:spChg>
        <pc:graphicFrameChg chg="del">
          <ac:chgData name="Gant Sumner, Zanetta (CDC/NCHHSTP/DHP)" userId="284cc311-1e87-4ea5-9da8-c846e742387d" providerId="ADAL" clId="{FEC19DBE-5793-40F5-A34B-A2266E16C881}" dt="2025-04-24T19:01:28.540" v="1161" actId="21"/>
          <ac:graphicFrameMkLst>
            <pc:docMk/>
            <pc:sldMk cId="2474352744" sldId="425"/>
            <ac:graphicFrameMk id="4" creationId="{9A706F9D-80B0-2F45-3AB8-2F20CB065858}"/>
          </ac:graphicFrameMkLst>
        </pc:graphicFrameChg>
        <pc:picChg chg="add del mod">
          <ac:chgData name="Gant Sumner, Zanetta (CDC/NCHHSTP/DHP)" userId="284cc311-1e87-4ea5-9da8-c846e742387d" providerId="ADAL" clId="{FEC19DBE-5793-40F5-A34B-A2266E16C881}" dt="2025-04-24T18:47:39.415" v="1123" actId="478"/>
          <ac:picMkLst>
            <pc:docMk/>
            <pc:sldMk cId="2474352744" sldId="425"/>
            <ac:picMk id="2" creationId="{B7167B1B-6597-D42D-2ED3-DEB609AD5F8C}"/>
          </ac:picMkLst>
        </pc:picChg>
        <pc:picChg chg="add del mod">
          <ac:chgData name="Gant Sumner, Zanetta (CDC/NCHHSTP/DHP)" userId="284cc311-1e87-4ea5-9da8-c846e742387d" providerId="ADAL" clId="{FEC19DBE-5793-40F5-A34B-A2266E16C881}" dt="2025-04-24T19:07:50.194" v="1211" actId="478"/>
          <ac:picMkLst>
            <pc:docMk/>
            <pc:sldMk cId="2474352744" sldId="425"/>
            <ac:picMk id="2" creationId="{E4C58504-1737-010F-6A65-C8ACCD84B808}"/>
          </ac:picMkLst>
        </pc:picChg>
        <pc:picChg chg="add mod">
          <ac:chgData name="Gant Sumner, Zanetta (CDC/NCHHSTP/DHP)" userId="284cc311-1e87-4ea5-9da8-c846e742387d" providerId="ADAL" clId="{FEC19DBE-5793-40F5-A34B-A2266E16C881}" dt="2025-04-24T19:12:32.861" v="1215" actId="962"/>
          <ac:picMkLst>
            <pc:docMk/>
            <pc:sldMk cId="2474352744" sldId="425"/>
            <ac:picMk id="6" creationId="{D7D09800-DF9B-A0F6-48D6-19E4C269FE54}"/>
          </ac:picMkLst>
        </pc:picChg>
        <pc:picChg chg="mod ord">
          <ac:chgData name="Gant Sumner, Zanetta (CDC/NCHHSTP/DHP)" userId="284cc311-1e87-4ea5-9da8-c846e742387d" providerId="ADAL" clId="{FEC19DBE-5793-40F5-A34B-A2266E16C881}" dt="2025-04-24T19:48:29.913" v="1270" actId="962"/>
          <ac:picMkLst>
            <pc:docMk/>
            <pc:sldMk cId="2474352744" sldId="425"/>
            <ac:picMk id="8" creationId="{5A73D5A2-DC72-DE7D-AE1D-49167AEB562A}"/>
          </ac:picMkLst>
        </pc:picChg>
      </pc:sldChg>
      <pc:sldChg chg="addSp delSp modSp add del mod modNotes modNotesTx">
        <pc:chgData name="Gant Sumner, Zanetta (CDC/NCHHSTP/DHP)" userId="284cc311-1e87-4ea5-9da8-c846e742387d" providerId="ADAL" clId="{FEC19DBE-5793-40F5-A34B-A2266E16C881}" dt="2025-04-28T15:44:53.309" v="1278"/>
        <pc:sldMkLst>
          <pc:docMk/>
          <pc:sldMk cId="4129668077" sldId="426"/>
        </pc:sldMkLst>
        <pc:spChg chg="mod">
          <ac:chgData name="Gant Sumner, Zanetta (CDC/NCHHSTP/DHP)" userId="284cc311-1e87-4ea5-9da8-c846e742387d" providerId="ADAL" clId="{FEC19DBE-5793-40F5-A34B-A2266E16C881}" dt="2025-04-24T17:13:04.154" v="982" actId="1076"/>
          <ac:spMkLst>
            <pc:docMk/>
            <pc:sldMk cId="4129668077" sldId="426"/>
            <ac:spMk id="3" creationId="{35B8DEDB-0511-A886-56CC-79913204B92E}"/>
          </ac:spMkLst>
        </pc:spChg>
        <pc:spChg chg="ord">
          <ac:chgData name="Gant Sumner, Zanetta (CDC/NCHHSTP/DHP)" userId="284cc311-1e87-4ea5-9da8-c846e742387d" providerId="ADAL" clId="{FEC19DBE-5793-40F5-A34B-A2266E16C881}" dt="2025-04-24T17:16:09.960" v="992" actId="171"/>
          <ac:spMkLst>
            <pc:docMk/>
            <pc:sldMk cId="4129668077" sldId="426"/>
            <ac:spMk id="5" creationId="{CC921BB4-00A2-A526-43B3-C05EE3FA5DCD}"/>
          </ac:spMkLst>
        </pc:spChg>
        <pc:graphicFrameChg chg="del">
          <ac:chgData name="Gant Sumner, Zanetta (CDC/NCHHSTP/DHP)" userId="284cc311-1e87-4ea5-9da8-c846e742387d" providerId="ADAL" clId="{FEC19DBE-5793-40F5-A34B-A2266E16C881}" dt="2025-04-24T19:01:47.185" v="1166" actId="21"/>
          <ac:graphicFrameMkLst>
            <pc:docMk/>
            <pc:sldMk cId="4129668077" sldId="426"/>
            <ac:graphicFrameMk id="4" creationId="{799D607B-AA41-4388-EA42-F91079D95A0A}"/>
          </ac:graphicFrameMkLst>
        </pc:graphicFrameChg>
        <pc:picChg chg="add del mod ord">
          <ac:chgData name="Gant Sumner, Zanetta (CDC/NCHHSTP/DHP)" userId="284cc311-1e87-4ea5-9da8-c846e742387d" providerId="ADAL" clId="{FEC19DBE-5793-40F5-A34B-A2266E16C881}" dt="2025-04-24T18:47:41.091" v="1124" actId="478"/>
          <ac:picMkLst>
            <pc:docMk/>
            <pc:sldMk cId="4129668077" sldId="426"/>
            <ac:picMk id="2" creationId="{60C2C434-361F-4C71-916D-A8EEE5225694}"/>
          </ac:picMkLst>
        </pc:picChg>
        <pc:picChg chg="add mod">
          <ac:chgData name="Gant Sumner, Zanetta (CDC/NCHHSTP/DHP)" userId="284cc311-1e87-4ea5-9da8-c846e742387d" providerId="ADAL" clId="{FEC19DBE-5793-40F5-A34B-A2266E16C881}" dt="2025-04-24T19:02:36.327" v="1174" actId="1076"/>
          <ac:picMkLst>
            <pc:docMk/>
            <pc:sldMk cId="4129668077" sldId="426"/>
            <ac:picMk id="2" creationId="{9C517B14-97B1-3A84-6274-B579B9D76E6E}"/>
          </ac:picMkLst>
        </pc:picChg>
        <pc:picChg chg="mod ord">
          <ac:chgData name="Gant Sumner, Zanetta (CDC/NCHHSTP/DHP)" userId="284cc311-1e87-4ea5-9da8-c846e742387d" providerId="ADAL" clId="{FEC19DBE-5793-40F5-A34B-A2266E16C881}" dt="2025-04-24T17:13:18.755" v="983" actId="170"/>
          <ac:picMkLst>
            <pc:docMk/>
            <pc:sldMk cId="4129668077" sldId="426"/>
            <ac:picMk id="8" creationId="{5A73D5A2-DC72-DE7D-AE1D-49167AEB562A}"/>
          </ac:picMkLst>
        </pc:picChg>
      </pc:sldChg>
      <pc:sldChg chg="addSp delSp modSp add del mod modNotes modNotesTx">
        <pc:chgData name="Gant Sumner, Zanetta (CDC/NCHHSTP/DHP)" userId="284cc311-1e87-4ea5-9da8-c846e742387d" providerId="ADAL" clId="{FEC19DBE-5793-40F5-A34B-A2266E16C881}" dt="2025-04-28T15:44:58.089" v="1279"/>
        <pc:sldMkLst>
          <pc:docMk/>
          <pc:sldMk cId="3341325538" sldId="427"/>
        </pc:sldMkLst>
        <pc:spChg chg="ord">
          <ac:chgData name="Gant Sumner, Zanetta (CDC/NCHHSTP/DHP)" userId="284cc311-1e87-4ea5-9da8-c846e742387d" providerId="ADAL" clId="{FEC19DBE-5793-40F5-A34B-A2266E16C881}" dt="2025-04-24T17:18:07.556" v="994" actId="170"/>
          <ac:spMkLst>
            <pc:docMk/>
            <pc:sldMk cId="3341325538" sldId="427"/>
            <ac:spMk id="5" creationId="{2FAFF040-D41C-480C-482F-7E3F6C37C197}"/>
          </ac:spMkLst>
        </pc:spChg>
        <pc:graphicFrameChg chg="add del mod">
          <ac:chgData name="Gant Sumner, Zanetta (CDC/NCHHSTP/DHP)" userId="284cc311-1e87-4ea5-9da8-c846e742387d" providerId="ADAL" clId="{FEC19DBE-5793-40F5-A34B-A2266E16C881}" dt="2025-04-24T19:12:40.971" v="1216" actId="21"/>
          <ac:graphicFrameMkLst>
            <pc:docMk/>
            <pc:sldMk cId="3341325538" sldId="427"/>
            <ac:graphicFrameMk id="2" creationId="{0FDB2F45-BDCD-AF06-4A48-65B69EF7B4F6}"/>
          </ac:graphicFrameMkLst>
        </pc:graphicFrameChg>
        <pc:graphicFrameChg chg="del">
          <ac:chgData name="Gant Sumner, Zanetta (CDC/NCHHSTP/DHP)" userId="284cc311-1e87-4ea5-9da8-c846e742387d" providerId="ADAL" clId="{FEC19DBE-5793-40F5-A34B-A2266E16C881}" dt="2025-04-24T19:02:27.344" v="1171" actId="21"/>
          <ac:graphicFrameMkLst>
            <pc:docMk/>
            <pc:sldMk cId="3341325538" sldId="427"/>
            <ac:graphicFrameMk id="4" creationId="{0FDB2F45-BDCD-AF06-4A48-65B69EF7B4F6}"/>
          </ac:graphicFrameMkLst>
        </pc:graphicFrameChg>
        <pc:picChg chg="add del mod">
          <ac:chgData name="Gant Sumner, Zanetta (CDC/NCHHSTP/DHP)" userId="284cc311-1e87-4ea5-9da8-c846e742387d" providerId="ADAL" clId="{FEC19DBE-5793-40F5-A34B-A2266E16C881}" dt="2025-04-24T18:47:43.481" v="1125" actId="478"/>
          <ac:picMkLst>
            <pc:docMk/>
            <pc:sldMk cId="3341325538" sldId="427"/>
            <ac:picMk id="2" creationId="{AC420044-F7B7-0E65-D794-CCC90FAA8836}"/>
          </ac:picMkLst>
        </pc:picChg>
        <pc:picChg chg="add mod">
          <ac:chgData name="Gant Sumner, Zanetta (CDC/NCHHSTP/DHP)" userId="284cc311-1e87-4ea5-9da8-c846e742387d" providerId="ADAL" clId="{FEC19DBE-5793-40F5-A34B-A2266E16C881}" dt="2025-04-24T19:12:57.779" v="1220" actId="962"/>
          <ac:picMkLst>
            <pc:docMk/>
            <pc:sldMk cId="3341325538" sldId="427"/>
            <ac:picMk id="6" creationId="{9275D277-A8C8-47C8-39A1-8C6258CED569}"/>
          </ac:picMkLst>
        </pc:picChg>
        <pc:picChg chg="mod ord">
          <ac:chgData name="Gant Sumner, Zanetta (CDC/NCHHSTP/DHP)" userId="284cc311-1e87-4ea5-9da8-c846e742387d" providerId="ADAL" clId="{FEC19DBE-5793-40F5-A34B-A2266E16C881}" dt="2025-04-24T19:50:32.180" v="1275" actId="962"/>
          <ac:picMkLst>
            <pc:docMk/>
            <pc:sldMk cId="3341325538" sldId="427"/>
            <ac:picMk id="8" creationId="{5A73D5A2-DC72-DE7D-AE1D-49167AEB562A}"/>
          </ac:picMkLst>
        </pc:picChg>
      </pc:sldChg>
      <pc:sldChg chg="addSp delSp modSp add del mod modNotes modNotesTx">
        <pc:chgData name="Gant Sumner, Zanetta (CDC/NCHHSTP/DHP)" userId="284cc311-1e87-4ea5-9da8-c846e742387d" providerId="ADAL" clId="{FEC19DBE-5793-40F5-A34B-A2266E16C881}" dt="2025-04-28T15:45:14.056" v="1280"/>
        <pc:sldMkLst>
          <pc:docMk/>
          <pc:sldMk cId="3053539104" sldId="428"/>
        </pc:sldMkLst>
        <pc:spChg chg="mod">
          <ac:chgData name="Gant Sumner, Zanetta (CDC/NCHHSTP/DHP)" userId="284cc311-1e87-4ea5-9da8-c846e742387d" providerId="ADAL" clId="{FEC19DBE-5793-40F5-A34B-A2266E16C881}" dt="2025-04-24T17:18:45.319" v="998" actId="1076"/>
          <ac:spMkLst>
            <pc:docMk/>
            <pc:sldMk cId="3053539104" sldId="428"/>
            <ac:spMk id="3" creationId="{35B8DEDB-0511-A886-56CC-79913204B92E}"/>
          </ac:spMkLst>
        </pc:spChg>
        <pc:spChg chg="ord">
          <ac:chgData name="Gant Sumner, Zanetta (CDC/NCHHSTP/DHP)" userId="284cc311-1e87-4ea5-9da8-c846e742387d" providerId="ADAL" clId="{FEC19DBE-5793-40F5-A34B-A2266E16C881}" dt="2025-04-24T17:20:36.725" v="1001" actId="171"/>
          <ac:spMkLst>
            <pc:docMk/>
            <pc:sldMk cId="3053539104" sldId="428"/>
            <ac:spMk id="5" creationId="{59AF786F-9701-B056-CC15-232460BB43C0}"/>
          </ac:spMkLst>
        </pc:spChg>
        <pc:graphicFrameChg chg="add del mod">
          <ac:chgData name="Gant Sumner, Zanetta (CDC/NCHHSTP/DHP)" userId="284cc311-1e87-4ea5-9da8-c846e742387d" providerId="ADAL" clId="{FEC19DBE-5793-40F5-A34B-A2266E16C881}" dt="2025-04-24T19:16:27.574" v="1236" actId="478"/>
          <ac:graphicFrameMkLst>
            <pc:docMk/>
            <pc:sldMk cId="3053539104" sldId="428"/>
            <ac:graphicFrameMk id="2" creationId="{31C24BB4-9265-BB89-0F90-CDAB1D228002}"/>
          </ac:graphicFrameMkLst>
        </pc:graphicFrameChg>
        <pc:graphicFrameChg chg="del">
          <ac:chgData name="Gant Sumner, Zanetta (CDC/NCHHSTP/DHP)" userId="284cc311-1e87-4ea5-9da8-c846e742387d" providerId="ADAL" clId="{FEC19DBE-5793-40F5-A34B-A2266E16C881}" dt="2025-04-24T19:03:03.895" v="1177" actId="21"/>
          <ac:graphicFrameMkLst>
            <pc:docMk/>
            <pc:sldMk cId="3053539104" sldId="428"/>
            <ac:graphicFrameMk id="4" creationId="{31C24BB4-9265-BB89-0F90-CDAB1D228002}"/>
          </ac:graphicFrameMkLst>
        </pc:graphicFrameChg>
        <pc:picChg chg="add del mod ord">
          <ac:chgData name="Gant Sumner, Zanetta (CDC/NCHHSTP/DHP)" userId="284cc311-1e87-4ea5-9da8-c846e742387d" providerId="ADAL" clId="{FEC19DBE-5793-40F5-A34B-A2266E16C881}" dt="2025-04-24T18:47:45.604" v="1126" actId="478"/>
          <ac:picMkLst>
            <pc:docMk/>
            <pc:sldMk cId="3053539104" sldId="428"/>
            <ac:picMk id="2" creationId="{CAF21502-3718-6944-6AE7-F00472BD4F52}"/>
          </ac:picMkLst>
        </pc:picChg>
        <pc:picChg chg="add mod ord">
          <ac:chgData name="Gant Sumner, Zanetta (CDC/NCHHSTP/DHP)" userId="284cc311-1e87-4ea5-9da8-c846e742387d" providerId="ADAL" clId="{FEC19DBE-5793-40F5-A34B-A2266E16C881}" dt="2025-04-24T19:49:23.092" v="1274" actId="1076"/>
          <ac:picMkLst>
            <pc:docMk/>
            <pc:sldMk cId="3053539104" sldId="428"/>
            <ac:picMk id="7" creationId="{7EB3B6B8-48D2-DB1E-17AA-15851CBDC86F}"/>
          </ac:picMkLst>
        </pc:picChg>
        <pc:picChg chg="mod ord">
          <ac:chgData name="Gant Sumner, Zanetta (CDC/NCHHSTP/DHP)" userId="284cc311-1e87-4ea5-9da8-c846e742387d" providerId="ADAL" clId="{FEC19DBE-5793-40F5-A34B-A2266E16C881}" dt="2025-04-24T19:48:00.575" v="1269" actId="962"/>
          <ac:picMkLst>
            <pc:docMk/>
            <pc:sldMk cId="3053539104" sldId="428"/>
            <ac:picMk id="8" creationId="{5A73D5A2-DC72-DE7D-AE1D-49167AEB562A}"/>
          </ac:picMkLst>
        </pc:picChg>
      </pc:sldChg>
      <pc:sldChg chg="addSp delSp modSp add del mod modNotes modNotesTx">
        <pc:chgData name="Gant Sumner, Zanetta (CDC/NCHHSTP/DHP)" userId="284cc311-1e87-4ea5-9da8-c846e742387d" providerId="ADAL" clId="{FEC19DBE-5793-40F5-A34B-A2266E16C881}" dt="2025-04-28T15:45:24.810" v="1283"/>
        <pc:sldMkLst>
          <pc:docMk/>
          <pc:sldMk cId="1112486505" sldId="429"/>
        </pc:sldMkLst>
        <pc:spChg chg="ord">
          <ac:chgData name="Gant Sumner, Zanetta (CDC/NCHHSTP/DHP)" userId="284cc311-1e87-4ea5-9da8-c846e742387d" providerId="ADAL" clId="{FEC19DBE-5793-40F5-A34B-A2266E16C881}" dt="2025-04-24T17:21:37.744" v="1008" actId="171"/>
          <ac:spMkLst>
            <pc:docMk/>
            <pc:sldMk cId="1112486505" sldId="429"/>
            <ac:spMk id="5" creationId="{1E7B11BB-5C39-B13A-FC59-B7100D5BB0D2}"/>
          </ac:spMkLst>
        </pc:spChg>
        <pc:graphicFrameChg chg="del">
          <ac:chgData name="Gant Sumner, Zanetta (CDC/NCHHSTP/DHP)" userId="284cc311-1e87-4ea5-9da8-c846e742387d" providerId="ADAL" clId="{FEC19DBE-5793-40F5-A34B-A2266E16C881}" dt="2025-04-24T19:03:30.809" v="1182" actId="21"/>
          <ac:graphicFrameMkLst>
            <pc:docMk/>
            <pc:sldMk cId="1112486505" sldId="429"/>
            <ac:graphicFrameMk id="4" creationId="{F7A48B78-12A3-1A05-F2BD-A53E4DAB2474}"/>
          </ac:graphicFrameMkLst>
        </pc:graphicFrameChg>
        <pc:picChg chg="add del mod">
          <ac:chgData name="Gant Sumner, Zanetta (CDC/NCHHSTP/DHP)" userId="284cc311-1e87-4ea5-9da8-c846e742387d" providerId="ADAL" clId="{FEC19DBE-5793-40F5-A34B-A2266E16C881}" dt="2025-04-24T19:04:25.895" v="1185" actId="478"/>
          <ac:picMkLst>
            <pc:docMk/>
            <pc:sldMk cId="1112486505" sldId="429"/>
            <ac:picMk id="2" creationId="{016885C5-3503-B0D1-D2B4-9641971D0A2E}"/>
          </ac:picMkLst>
        </pc:picChg>
        <pc:picChg chg="add del mod ord">
          <ac:chgData name="Gant Sumner, Zanetta (CDC/NCHHSTP/DHP)" userId="284cc311-1e87-4ea5-9da8-c846e742387d" providerId="ADAL" clId="{FEC19DBE-5793-40F5-A34B-A2266E16C881}" dt="2025-04-24T18:47:47.627" v="1127" actId="478"/>
          <ac:picMkLst>
            <pc:docMk/>
            <pc:sldMk cId="1112486505" sldId="429"/>
            <ac:picMk id="2" creationId="{C0D16844-5A7E-1E23-685D-58AAF3BFD169}"/>
          </ac:picMkLst>
        </pc:picChg>
        <pc:picChg chg="add mod">
          <ac:chgData name="Gant Sumner, Zanetta (CDC/NCHHSTP/DHP)" userId="284cc311-1e87-4ea5-9da8-c846e742387d" providerId="ADAL" clId="{FEC19DBE-5793-40F5-A34B-A2266E16C881}" dt="2025-04-24T19:04:46.743" v="1189" actId="962"/>
          <ac:picMkLst>
            <pc:docMk/>
            <pc:sldMk cId="1112486505" sldId="429"/>
            <ac:picMk id="6" creationId="{77F43CE0-4DF0-019C-18BE-F4CEADB0DF0E}"/>
          </ac:picMkLst>
        </pc:picChg>
        <pc:picChg chg="mod ord">
          <ac:chgData name="Gant Sumner, Zanetta (CDC/NCHHSTP/DHP)" userId="284cc311-1e87-4ea5-9da8-c846e742387d" providerId="ADAL" clId="{FEC19DBE-5793-40F5-A34B-A2266E16C881}" dt="2025-04-24T19:47:39.913" v="1265" actId="962"/>
          <ac:picMkLst>
            <pc:docMk/>
            <pc:sldMk cId="1112486505" sldId="429"/>
            <ac:picMk id="8" creationId="{5A73D5A2-DC72-DE7D-AE1D-49167AEB562A}"/>
          </ac:picMkLst>
        </pc:picChg>
      </pc:sldChg>
      <pc:sldChg chg="addSp delSp modSp add del mod modNotes modNotesTx">
        <pc:chgData name="Gant Sumner, Zanetta (CDC/NCHHSTP/DHP)" userId="284cc311-1e87-4ea5-9da8-c846e742387d" providerId="ADAL" clId="{FEC19DBE-5793-40F5-A34B-A2266E16C881}" dt="2025-04-28T15:45:29.870" v="1284"/>
        <pc:sldMkLst>
          <pc:docMk/>
          <pc:sldMk cId="3584139818" sldId="430"/>
        </pc:sldMkLst>
        <pc:spChg chg="ord">
          <ac:chgData name="Gant Sumner, Zanetta (CDC/NCHHSTP/DHP)" userId="284cc311-1e87-4ea5-9da8-c846e742387d" providerId="ADAL" clId="{FEC19DBE-5793-40F5-A34B-A2266E16C881}" dt="2025-04-24T17:23:25.063" v="1011" actId="170"/>
          <ac:spMkLst>
            <pc:docMk/>
            <pc:sldMk cId="3584139818" sldId="430"/>
            <ac:spMk id="5" creationId="{F77BC98D-9272-5D9B-9014-D6ECE335410C}"/>
          </ac:spMkLst>
        </pc:spChg>
        <pc:graphicFrameChg chg="add mod">
          <ac:chgData name="Gant Sumner, Zanetta (CDC/NCHHSTP/DHP)" userId="284cc311-1e87-4ea5-9da8-c846e742387d" providerId="ADAL" clId="{FEC19DBE-5793-40F5-A34B-A2266E16C881}" dt="2025-04-24T19:04:57.025" v="1191"/>
          <ac:graphicFrameMkLst>
            <pc:docMk/>
            <pc:sldMk cId="3584139818" sldId="430"/>
            <ac:graphicFrameMk id="2" creationId="{53573F8E-E2B0-B529-D7E0-A01CE381CC51}"/>
          </ac:graphicFrameMkLst>
        </pc:graphicFrameChg>
        <pc:graphicFrameChg chg="del">
          <ac:chgData name="Gant Sumner, Zanetta (CDC/NCHHSTP/DHP)" userId="284cc311-1e87-4ea5-9da8-c846e742387d" providerId="ADAL" clId="{FEC19DBE-5793-40F5-A34B-A2266E16C881}" dt="2025-04-24T19:04:55.625" v="1190" actId="21"/>
          <ac:graphicFrameMkLst>
            <pc:docMk/>
            <pc:sldMk cId="3584139818" sldId="430"/>
            <ac:graphicFrameMk id="4" creationId="{53573F8E-E2B0-B529-D7E0-A01CE381CC51}"/>
          </ac:graphicFrameMkLst>
        </pc:graphicFrameChg>
        <pc:picChg chg="add del mod">
          <ac:chgData name="Gant Sumner, Zanetta (CDC/NCHHSTP/DHP)" userId="284cc311-1e87-4ea5-9da8-c846e742387d" providerId="ADAL" clId="{FEC19DBE-5793-40F5-A34B-A2266E16C881}" dt="2025-04-24T18:47:49.549" v="1128" actId="478"/>
          <ac:picMkLst>
            <pc:docMk/>
            <pc:sldMk cId="3584139818" sldId="430"/>
            <ac:picMk id="2" creationId="{27203C3D-87DA-208A-59FB-9DDA2C6F8515}"/>
          </ac:picMkLst>
        </pc:picChg>
        <pc:picChg chg="add mod ord">
          <ac:chgData name="Gant Sumner, Zanetta (CDC/NCHHSTP/DHP)" userId="284cc311-1e87-4ea5-9da8-c846e742387d" providerId="ADAL" clId="{FEC19DBE-5793-40F5-A34B-A2266E16C881}" dt="2025-04-24T19:40:18.107" v="1258"/>
          <ac:picMkLst>
            <pc:docMk/>
            <pc:sldMk cId="3584139818" sldId="430"/>
            <ac:picMk id="6" creationId="{8B9AE64A-5A99-FB0F-251E-09FC332C2EE7}"/>
          </ac:picMkLst>
        </pc:picChg>
        <pc:picChg chg="mod ord">
          <ac:chgData name="Gant Sumner, Zanetta (CDC/NCHHSTP/DHP)" userId="284cc311-1e87-4ea5-9da8-c846e742387d" providerId="ADAL" clId="{FEC19DBE-5793-40F5-A34B-A2266E16C881}" dt="2025-04-24T19:47:29.021" v="1264" actId="962"/>
          <ac:picMkLst>
            <pc:docMk/>
            <pc:sldMk cId="3584139818" sldId="430"/>
            <ac:picMk id="8" creationId="{5A73D5A2-DC72-DE7D-AE1D-49167AEB562A}"/>
          </ac:picMkLst>
        </pc:picChg>
      </pc:sldChg>
      <pc:sldChg chg="addSp delSp modSp add del mod modNotes modNotesTx">
        <pc:chgData name="Gant Sumner, Zanetta (CDC/NCHHSTP/DHP)" userId="284cc311-1e87-4ea5-9da8-c846e742387d" providerId="ADAL" clId="{FEC19DBE-5793-40F5-A34B-A2266E16C881}" dt="2025-04-28T15:45:34.045" v="1285"/>
        <pc:sldMkLst>
          <pc:docMk/>
          <pc:sldMk cId="3678110099" sldId="431"/>
        </pc:sldMkLst>
        <pc:spChg chg="mod">
          <ac:chgData name="Gant Sumner, Zanetta (CDC/NCHHSTP/DHP)" userId="284cc311-1e87-4ea5-9da8-c846e742387d" providerId="ADAL" clId="{FEC19DBE-5793-40F5-A34B-A2266E16C881}" dt="2025-04-24T19:39:58.802" v="1256" actId="20577"/>
          <ac:spMkLst>
            <pc:docMk/>
            <pc:sldMk cId="3678110099" sldId="431"/>
            <ac:spMk id="3" creationId="{35B8DEDB-0511-A886-56CC-79913204B92E}"/>
          </ac:spMkLst>
        </pc:spChg>
        <pc:spChg chg="ord">
          <ac:chgData name="Gant Sumner, Zanetta (CDC/NCHHSTP/DHP)" userId="284cc311-1e87-4ea5-9da8-c846e742387d" providerId="ADAL" clId="{FEC19DBE-5793-40F5-A34B-A2266E16C881}" dt="2025-04-24T17:24:11.099" v="1016" actId="171"/>
          <ac:spMkLst>
            <pc:docMk/>
            <pc:sldMk cId="3678110099" sldId="431"/>
            <ac:spMk id="5" creationId="{2D40310F-08C0-E4D3-782F-4339D13B974F}"/>
          </ac:spMkLst>
        </pc:spChg>
        <pc:graphicFrameChg chg="del">
          <ac:chgData name="Gant Sumner, Zanetta (CDC/NCHHSTP/DHP)" userId="284cc311-1e87-4ea5-9da8-c846e742387d" providerId="ADAL" clId="{FEC19DBE-5793-40F5-A34B-A2266E16C881}" dt="2025-04-24T19:05:19.643" v="1196" actId="21"/>
          <ac:graphicFrameMkLst>
            <pc:docMk/>
            <pc:sldMk cId="3678110099" sldId="431"/>
            <ac:graphicFrameMk id="4" creationId="{BB30A691-17C5-4BED-CC2E-B6254E0445D0}"/>
          </ac:graphicFrameMkLst>
        </pc:graphicFrameChg>
        <pc:picChg chg="add mod">
          <ac:chgData name="Gant Sumner, Zanetta (CDC/NCHHSTP/DHP)" userId="284cc311-1e87-4ea5-9da8-c846e742387d" providerId="ADAL" clId="{FEC19DBE-5793-40F5-A34B-A2266E16C881}" dt="2025-04-24T19:05:36.135" v="1200" actId="962"/>
          <ac:picMkLst>
            <pc:docMk/>
            <pc:sldMk cId="3678110099" sldId="431"/>
            <ac:picMk id="2" creationId="{27730B5D-9229-564A-FC44-54A4E13F48D2}"/>
          </ac:picMkLst>
        </pc:picChg>
        <pc:picChg chg="add del mod ord">
          <ac:chgData name="Gant Sumner, Zanetta (CDC/NCHHSTP/DHP)" userId="284cc311-1e87-4ea5-9da8-c846e742387d" providerId="ADAL" clId="{FEC19DBE-5793-40F5-A34B-A2266E16C881}" dt="2025-04-24T18:47:52.290" v="1129" actId="478"/>
          <ac:picMkLst>
            <pc:docMk/>
            <pc:sldMk cId="3678110099" sldId="431"/>
            <ac:picMk id="2" creationId="{E1136C0C-F3F5-6CC0-C026-B2F3752F4832}"/>
          </ac:picMkLst>
        </pc:picChg>
        <pc:picChg chg="mod ord">
          <ac:chgData name="Gant Sumner, Zanetta (CDC/NCHHSTP/DHP)" userId="284cc311-1e87-4ea5-9da8-c846e742387d" providerId="ADAL" clId="{FEC19DBE-5793-40F5-A34B-A2266E16C881}" dt="2025-04-24T19:47:20.899" v="1263" actId="962"/>
          <ac:picMkLst>
            <pc:docMk/>
            <pc:sldMk cId="3678110099" sldId="431"/>
            <ac:picMk id="8" creationId="{5A73D5A2-DC72-DE7D-AE1D-49167AEB562A}"/>
          </ac:picMkLst>
        </pc:picChg>
      </pc:sldChg>
      <pc:sldChg chg="addSp delSp modSp add del mod modNotes modNotesTx">
        <pc:chgData name="Gant Sumner, Zanetta (CDC/NCHHSTP/DHP)" userId="284cc311-1e87-4ea5-9da8-c846e742387d" providerId="ADAL" clId="{FEC19DBE-5793-40F5-A34B-A2266E16C881}" dt="2025-04-28T15:45:38.252" v="1286"/>
        <pc:sldMkLst>
          <pc:docMk/>
          <pc:sldMk cId="3153398228" sldId="432"/>
        </pc:sldMkLst>
        <pc:graphicFrameChg chg="del">
          <ac:chgData name="Gant Sumner, Zanetta (CDC/NCHHSTP/DHP)" userId="284cc311-1e87-4ea5-9da8-c846e742387d" providerId="ADAL" clId="{FEC19DBE-5793-40F5-A34B-A2266E16C881}" dt="2025-04-24T19:05:41.761" v="1201" actId="21"/>
          <ac:graphicFrameMkLst>
            <pc:docMk/>
            <pc:sldMk cId="3153398228" sldId="432"/>
            <ac:graphicFrameMk id="4" creationId="{774A5C4F-DC7C-EF88-8D20-C26178C2D3B9}"/>
          </ac:graphicFrameMkLst>
        </pc:graphicFrameChg>
        <pc:picChg chg="add mod">
          <ac:chgData name="Gant Sumner, Zanetta (CDC/NCHHSTP/DHP)" userId="284cc311-1e87-4ea5-9da8-c846e742387d" providerId="ADAL" clId="{FEC19DBE-5793-40F5-A34B-A2266E16C881}" dt="2025-04-24T19:06:06.179" v="1205" actId="962"/>
          <ac:picMkLst>
            <pc:docMk/>
            <pc:sldMk cId="3153398228" sldId="432"/>
            <ac:picMk id="2" creationId="{B16CF208-F713-57F8-5364-B31534857F26}"/>
          </ac:picMkLst>
        </pc:picChg>
        <pc:picChg chg="add del mod ord">
          <ac:chgData name="Gant Sumner, Zanetta (CDC/NCHHSTP/DHP)" userId="284cc311-1e87-4ea5-9da8-c846e742387d" providerId="ADAL" clId="{FEC19DBE-5793-40F5-A34B-A2266E16C881}" dt="2025-04-24T18:47:54.476" v="1130" actId="478"/>
          <ac:picMkLst>
            <pc:docMk/>
            <pc:sldMk cId="3153398228" sldId="432"/>
            <ac:picMk id="2" creationId="{F1910658-0A04-38ED-7BE1-7BFA5F5D253D}"/>
          </ac:picMkLst>
        </pc:picChg>
        <pc:picChg chg="mod ord">
          <ac:chgData name="Gant Sumner, Zanetta (CDC/NCHHSTP/DHP)" userId="284cc311-1e87-4ea5-9da8-c846e742387d" providerId="ADAL" clId="{FEC19DBE-5793-40F5-A34B-A2266E16C881}" dt="2025-04-24T19:47:09.194" v="1262" actId="962"/>
          <ac:picMkLst>
            <pc:docMk/>
            <pc:sldMk cId="3153398228" sldId="432"/>
            <ac:picMk id="8" creationId="{5A73D5A2-DC72-DE7D-AE1D-49167AEB562A}"/>
          </ac:picMkLst>
        </pc:picChg>
      </pc:sldChg>
      <pc:sldChg chg="addSp delSp modSp add del mod modNotes modNotesTx">
        <pc:chgData name="Gant Sumner, Zanetta (CDC/NCHHSTP/DHP)" userId="284cc311-1e87-4ea5-9da8-c846e742387d" providerId="ADAL" clId="{FEC19DBE-5793-40F5-A34B-A2266E16C881}" dt="2025-04-28T15:45:42.093" v="1287"/>
        <pc:sldMkLst>
          <pc:docMk/>
          <pc:sldMk cId="175002348" sldId="433"/>
        </pc:sldMkLst>
        <pc:spChg chg="ord">
          <ac:chgData name="Gant Sumner, Zanetta (CDC/NCHHSTP/DHP)" userId="284cc311-1e87-4ea5-9da8-c846e742387d" providerId="ADAL" clId="{FEC19DBE-5793-40F5-A34B-A2266E16C881}" dt="2025-04-24T17:26:53.182" v="1023" actId="171"/>
          <ac:spMkLst>
            <pc:docMk/>
            <pc:sldMk cId="175002348" sldId="433"/>
            <ac:spMk id="2" creationId="{30F3A619-75E8-0220-83A8-4F5BEDB8DA3F}"/>
          </ac:spMkLst>
        </pc:spChg>
        <pc:graphicFrameChg chg="del">
          <ac:chgData name="Gant Sumner, Zanetta (CDC/NCHHSTP/DHP)" userId="284cc311-1e87-4ea5-9da8-c846e742387d" providerId="ADAL" clId="{FEC19DBE-5793-40F5-A34B-A2266E16C881}" dt="2025-04-24T19:06:12.380" v="1206" actId="21"/>
          <ac:graphicFrameMkLst>
            <pc:docMk/>
            <pc:sldMk cId="175002348" sldId="433"/>
            <ac:graphicFrameMk id="4" creationId="{ACDE2677-A0BF-7F3E-354C-8F44F766380A}"/>
          </ac:graphicFrameMkLst>
        </pc:graphicFrameChg>
        <pc:picChg chg="add del mod">
          <ac:chgData name="Gant Sumner, Zanetta (CDC/NCHHSTP/DHP)" userId="284cc311-1e87-4ea5-9da8-c846e742387d" providerId="ADAL" clId="{FEC19DBE-5793-40F5-A34B-A2266E16C881}" dt="2025-04-24T18:49:06.381" v="1136" actId="478"/>
          <ac:picMkLst>
            <pc:docMk/>
            <pc:sldMk cId="175002348" sldId="433"/>
            <ac:picMk id="4" creationId="{10BE6D71-6A23-13B3-D792-E402D779562A}"/>
          </ac:picMkLst>
        </pc:picChg>
        <pc:picChg chg="add del mod ord">
          <ac:chgData name="Gant Sumner, Zanetta (CDC/NCHHSTP/DHP)" userId="284cc311-1e87-4ea5-9da8-c846e742387d" providerId="ADAL" clId="{FEC19DBE-5793-40F5-A34B-A2266E16C881}" dt="2025-04-24T18:47:56.539" v="1131" actId="478"/>
          <ac:picMkLst>
            <pc:docMk/>
            <pc:sldMk cId="175002348" sldId="433"/>
            <ac:picMk id="5" creationId="{79A5D61B-4FC6-C812-BFC6-F1FBAB6B460D}"/>
          </ac:picMkLst>
        </pc:picChg>
        <pc:picChg chg="add mod">
          <ac:chgData name="Gant Sumner, Zanetta (CDC/NCHHSTP/DHP)" userId="284cc311-1e87-4ea5-9da8-c846e742387d" providerId="ADAL" clId="{FEC19DBE-5793-40F5-A34B-A2266E16C881}" dt="2025-04-24T19:06:22.899" v="1210" actId="962"/>
          <ac:picMkLst>
            <pc:docMk/>
            <pc:sldMk cId="175002348" sldId="433"/>
            <ac:picMk id="5" creationId="{86F36082-7499-61D3-2C6A-B5D568980539}"/>
          </ac:picMkLst>
        </pc:picChg>
        <pc:picChg chg="mod ord">
          <ac:chgData name="Gant Sumner, Zanetta (CDC/NCHHSTP/DHP)" userId="284cc311-1e87-4ea5-9da8-c846e742387d" providerId="ADAL" clId="{FEC19DBE-5793-40F5-A34B-A2266E16C881}" dt="2025-04-24T19:47:01.196" v="1261" actId="962"/>
          <ac:picMkLst>
            <pc:docMk/>
            <pc:sldMk cId="175002348" sldId="433"/>
            <ac:picMk id="8" creationId="{5A73D5A2-DC72-DE7D-AE1D-49167AEB562A}"/>
          </ac:picMkLst>
        </pc:picChg>
      </pc:sldChg>
      <pc:sldChg chg="addSp delSp modSp mod">
        <pc:chgData name="Gant Sumner, Zanetta (CDC/NCHHSTP/DHP)" userId="284cc311-1e87-4ea5-9da8-c846e742387d" providerId="ADAL" clId="{FEC19DBE-5793-40F5-A34B-A2266E16C881}" dt="2025-04-24T18:26:14.960" v="1100" actId="20577"/>
        <pc:sldMkLst>
          <pc:docMk/>
          <pc:sldMk cId="2097973409" sldId="434"/>
        </pc:sldMkLst>
        <pc:spChg chg="del">
          <ac:chgData name="Gant Sumner, Zanetta (CDC/NCHHSTP/DHP)" userId="284cc311-1e87-4ea5-9da8-c846e742387d" providerId="ADAL" clId="{FEC19DBE-5793-40F5-A34B-A2266E16C881}" dt="2025-04-24T16:14:09.493" v="23" actId="478"/>
          <ac:spMkLst>
            <pc:docMk/>
            <pc:sldMk cId="2097973409" sldId="434"/>
            <ac:spMk id="2" creationId="{5CD8958D-A25A-77D2-8BAF-7EB768452F15}"/>
          </ac:spMkLst>
        </pc:spChg>
        <pc:spChg chg="mod">
          <ac:chgData name="Gant Sumner, Zanetta (CDC/NCHHSTP/DHP)" userId="284cc311-1e87-4ea5-9da8-c846e742387d" providerId="ADAL" clId="{FEC19DBE-5793-40F5-A34B-A2266E16C881}" dt="2025-04-24T18:26:14.960" v="1100" actId="20577"/>
          <ac:spMkLst>
            <pc:docMk/>
            <pc:sldMk cId="2097973409" sldId="434"/>
            <ac:spMk id="3" creationId="{8CDECA22-8EB3-D507-C769-A80858D32A7B}"/>
          </ac:spMkLst>
        </pc:spChg>
        <pc:spChg chg="add del mod">
          <ac:chgData name="Gant Sumner, Zanetta (CDC/NCHHSTP/DHP)" userId="284cc311-1e87-4ea5-9da8-c846e742387d" providerId="ADAL" clId="{FEC19DBE-5793-40F5-A34B-A2266E16C881}" dt="2025-04-24T16:14:12.290" v="24" actId="478"/>
          <ac:spMkLst>
            <pc:docMk/>
            <pc:sldMk cId="2097973409" sldId="434"/>
            <ac:spMk id="6" creationId="{A705C3DA-0CA2-CC77-6744-93F5E8A87A8C}"/>
          </ac:spMkLst>
        </pc:spChg>
        <pc:picChg chg="mod ord">
          <ac:chgData name="Gant Sumner, Zanetta (CDC/NCHHSTP/DHP)" userId="284cc311-1e87-4ea5-9da8-c846e742387d" providerId="ADAL" clId="{FEC19DBE-5793-40F5-A34B-A2266E16C881}" dt="2025-04-24T16:44:09.032" v="867" actId="170"/>
          <ac:picMkLst>
            <pc:docMk/>
            <pc:sldMk cId="2097973409" sldId="434"/>
            <ac:picMk id="4" creationId="{5FD5A4E2-A67B-056D-EB61-3CECDBFD58CE}"/>
          </ac:picMkLst>
        </pc:picChg>
        <pc:picChg chg="add mod">
          <ac:chgData name="Gant Sumner, Zanetta (CDC/NCHHSTP/DHP)" userId="284cc311-1e87-4ea5-9da8-c846e742387d" providerId="ADAL" clId="{FEC19DBE-5793-40F5-A34B-A2266E16C881}" dt="2025-04-24T16:15:04.247" v="227" actId="962"/>
          <ac:picMkLst>
            <pc:docMk/>
            <pc:sldMk cId="2097973409" sldId="434"/>
            <ac:picMk id="5" creationId="{674335B5-FC5B-D5CF-B199-09F97A28DA9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4/28/2025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4/28/2025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cdc.gov/nchs/nvss/vsrr/covid19/excess_deaths.htm" TargetMode="External"/><Relationship Id="rId5" Type="http://schemas.openxmlformats.org/officeDocument/2006/relationships/hyperlink" Target="https://www.cdc.gov/nchhstp/about/atlasplus.html" TargetMode="External"/><Relationship Id="rId4" Type="http://schemas.openxmlformats.org/officeDocument/2006/relationships/hyperlink" Target="https://www.cdc.gov/hiv-data/nhss/hiv-diagnoses-deaths-prevalence.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nchs/nvss/vsrr/covid19/excess_deaths.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nchs/nvss/vsrr/covid19/excess_deaths.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800"/>
              <a:t>HIV</a:t>
            </a:r>
            <a:r>
              <a:rPr lang="en-US" sz="1800" strike="noStrike"/>
              <a:t> Disease</a:t>
            </a:r>
            <a:r>
              <a:rPr lang="en-US" sz="1800"/>
              <a:t>,</a:t>
            </a:r>
            <a:r>
              <a:rPr lang="en-US" sz="1800" baseline="0"/>
              <a:t> Stage 3 (AIDS). </a:t>
            </a:r>
            <a:r>
              <a:rPr lang="en-US" sz="1800"/>
              <a:t> </a:t>
            </a:r>
          </a:p>
          <a:p>
            <a:endParaRPr lang="en-US" sz="1800"/>
          </a:p>
          <a:p>
            <a:r>
              <a:rPr lang="en-US" sz="2800" b="0" i="0" u="none" strike="noStrike">
                <a:solidFill>
                  <a:srgbClr val="000000"/>
                </a:solidFill>
                <a:effectLst/>
                <a:latin typeface="Calibri" panose="020F0502020204030204" pitchFamily="34" charset="0"/>
              </a:rPr>
              <a:t>These slides were prepared by the Division of HIV Prevention, National Center for HIV, Viral Hepatitis, STD, and TB Prevention (NCHHSTP), Centers for Disease Control and Prevention (CDC). These slides present data on persons with HIV in the United States based on cases of HIV reported to CDC’s National HIV Surveillance System (NHSS) through December 2024. </a:t>
            </a:r>
            <a:endParaRPr lang="en-US" sz="1800" b="0" i="0" u="none" strike="noStrike" baseline="0">
              <a:solidFill>
                <a:srgbClr val="000000"/>
              </a:solidFill>
              <a:effectLst/>
              <a:latin typeface="Calibri" panose="020F0502020204030204" pitchFamily="34" charset="0"/>
            </a:endParaRPr>
          </a:p>
          <a:p>
            <a:endParaRPr lang="en-US" sz="1800" b="0" baseline="0"/>
          </a:p>
          <a:p>
            <a:pPr>
              <a:lnSpc>
                <a:spcPct val="100000"/>
              </a:lnSpc>
              <a:spcBef>
                <a:spcPts val="0"/>
              </a:spcBef>
            </a:pPr>
            <a:endParaRPr lang="en-US" sz="1800" b="0" baseline="0"/>
          </a:p>
          <a:p>
            <a:pPr marL="0" marR="0" lvl="0" indent="0" algn="l" defTabSz="914400" rtl="0" eaLnBrk="1" fontAlgn="base" latinLnBrk="0" hangingPunct="1">
              <a:lnSpc>
                <a:spcPct val="100000"/>
              </a:lnSpc>
              <a:spcBef>
                <a:spcPts val="0"/>
              </a:spcBef>
              <a:spcAft>
                <a:spcPct val="0"/>
              </a:spcAft>
              <a:buClrTx/>
              <a:buSzTx/>
              <a:buFontTx/>
              <a:buNone/>
              <a:tabLst/>
              <a:defRPr/>
            </a:pPr>
            <a:r>
              <a:rPr lang="en-US" sz="1800" b="0" i="1"/>
              <a:t>Note</a:t>
            </a:r>
            <a:r>
              <a:rPr lang="en-US" sz="1800" b="0"/>
              <a:t>. This slide set is in the public domain. You may reproduce these slides without permission; </a:t>
            </a:r>
            <a:r>
              <a:rPr lang="en-US" sz="1800" b="0" kern="1200">
                <a:solidFill>
                  <a:schemeClr val="tx1"/>
                </a:solidFill>
                <a:effectLst/>
                <a:latin typeface="+mn-lt"/>
                <a:ea typeface="+mn-ea"/>
                <a:cs typeface="+mn-cs"/>
              </a:rPr>
              <a:t>however, citation as to source is appreciated.</a:t>
            </a:r>
          </a:p>
          <a:p>
            <a:pPr marL="457200" marR="0" lvl="1" indent="0" algn="l" defTabSz="914400" rtl="0" eaLnBrk="1" fontAlgn="base" latinLnBrk="0" hangingPunct="1">
              <a:lnSpc>
                <a:spcPct val="100000"/>
              </a:lnSpc>
              <a:spcBef>
                <a:spcPts val="0"/>
              </a:spcBef>
              <a:spcAft>
                <a:spcPct val="0"/>
              </a:spcAft>
              <a:buClrTx/>
              <a:buSzTx/>
              <a:buFontTx/>
              <a:buNone/>
              <a:tabLst/>
              <a:defRPr/>
            </a:pPr>
            <a:r>
              <a:rPr lang="en-US" sz="1800" b="0" kern="1200">
                <a:solidFill>
                  <a:schemeClr val="tx1"/>
                </a:solidFill>
                <a:effectLst/>
                <a:latin typeface="+mn-lt"/>
                <a:ea typeface="+mn-ea"/>
                <a:cs typeface="+mn-cs"/>
              </a:rPr>
              <a:t>Centers for Disease Control and Prevention. </a:t>
            </a:r>
            <a:r>
              <a:rPr lang="en-US" sz="1800" b="0" i="1" kern="1200">
                <a:solidFill>
                  <a:schemeClr val="tx1"/>
                </a:solidFill>
                <a:effectLst/>
                <a:latin typeface="+mn-lt"/>
                <a:ea typeface="+mn-ea"/>
                <a:cs typeface="+mn-cs"/>
              </a:rPr>
              <a:t>HIV Disease, Stage 3 (AIDS) 2023.</a:t>
            </a:r>
            <a:r>
              <a:rPr lang="en-US" sz="1800" b="0" kern="1200">
                <a:solidFill>
                  <a:schemeClr val="tx1"/>
                </a:solidFill>
                <a:effectLst/>
                <a:latin typeface="+mn-lt"/>
                <a:ea typeface="+mn-ea"/>
                <a:cs typeface="+mn-cs"/>
              </a:rPr>
              <a:t> Atlanta: U.S. Department of Health and Human Services; 2025.</a:t>
            </a:r>
            <a:r>
              <a:rPr lang="en-US" sz="1800" b="0"/>
              <a:t> </a:t>
            </a:r>
            <a:endParaRPr lang="en-US" sz="1800" b="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800" b="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800" b="0"/>
              <a:t>You are also free to adapt and revise these slides; however, you must remove the CDC name and logo if changes are made.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b="1" kern="1200">
              <a:solidFill>
                <a:schemeClr val="tx1"/>
              </a:solidFill>
              <a:effectLst/>
              <a:latin typeface="+mn-lt"/>
              <a:ea typeface="+mn-ea"/>
              <a:cs typeface="+mn-cs"/>
            </a:endParaRPr>
          </a:p>
          <a:p>
            <a:endParaRPr lang="en-US" sz="1800" baseline="0"/>
          </a:p>
          <a:p>
            <a:endParaRPr lang="en-US" sz="1800" baseline="0"/>
          </a:p>
          <a:p>
            <a:endParaRPr lang="en-US" sz="1800"/>
          </a:p>
          <a:p>
            <a:endParaRPr lang="en-US" sz="180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effectLst/>
                <a:latin typeface="Calibri" panose="020F0502020204030204" pitchFamily="34" charset="0"/>
                <a:ea typeface="+mn-ea"/>
                <a:cs typeface="Calibri" panose="020F0502020204030204" pitchFamily="34" charset="0"/>
              </a:rPr>
              <a:t>Note.</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Metropolitan statistical area (MSA) definitions for this report can be found at </a:t>
            </a:r>
            <a:r>
              <a:rPr lang="en-US" sz="1200" u="sng" kern="120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The MSA rankings are based on rates derived from 12 or more cases, as smaller numbers should be interpreted with caution.</a:t>
            </a:r>
            <a:endParaRPr lang="en-US" sz="1200" baseline="30000">
              <a:solidFill>
                <a:srgbClr val="5F5F5F"/>
              </a:solidFill>
              <a:latin typeface="Calibri" panose="020F0502020204030204" pitchFamily="34" charset="0"/>
              <a:cs typeface="Calibri" panose="020F0502020204030204" pitchFamily="34" charset="0"/>
            </a:endParaRP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cs typeface="Calibri" panose="020F0502020204030204" pitchFamily="34" charset="0"/>
              </a:rPr>
              <a:t>The indented data presented on the slide include </a:t>
            </a:r>
            <a:r>
              <a:rPr lang="en-US" sz="1200" b="0" i="0" u="none" strike="noStrike" baseline="0">
                <a:solidFill>
                  <a:srgbClr val="000000"/>
                </a:solidFill>
                <a:latin typeface="+mn-lt"/>
              </a:rPr>
              <a:t>metropolitan divisions (</a:t>
            </a:r>
            <a:r>
              <a:rPr lang="en-US"/>
              <a:t>subunits within a larger MSA) </a:t>
            </a:r>
            <a:r>
              <a:rPr lang="en-US" sz="1200" b="0" i="0" u="none" strike="noStrike" baseline="0">
                <a:solidFill>
                  <a:srgbClr val="000000"/>
                </a:solidFill>
                <a:latin typeface="+mn-lt"/>
              </a:rPr>
              <a:t>with populations greater than 500,000. Metropolitan divisions may not sum to the MSA total.</a:t>
            </a:r>
            <a:r>
              <a:rPr lang="en-US" sz="1200" kern="1200">
                <a:solidFill>
                  <a:schemeClr val="tx1"/>
                </a:solidFill>
                <a:effectLst/>
                <a:latin typeface="Calibri" panose="020F0502020204030204" pitchFamily="34" charset="0"/>
                <a:ea typeface="+mn-ea"/>
                <a:cs typeface="Calibri" panose="020F0502020204030204" pitchFamily="34" charset="0"/>
              </a:rPr>
              <a:t> The Boston-Cambridge-Newton, MA-NH and San Francisco-Oakland-Berkeley, CA MSAs include 1 division with a population less than 500,000. Therefore, data presented for divisions in these 2 MSAs do not sum to the MSA totals. </a:t>
            </a:r>
          </a:p>
          <a:p>
            <a:pPr algn="l"/>
            <a:endParaRPr lang="en-US" sz="1200">
              <a:solidFill>
                <a:srgbClr val="5F5F5F"/>
              </a:solidFill>
              <a:latin typeface="Calibri" panose="020F0502020204030204" pitchFamily="34" charset="0"/>
              <a:cs typeface="Calibri" panose="020F0502020204030204" pitchFamily="34" charset="0"/>
            </a:endParaRPr>
          </a:p>
          <a:p>
            <a:r>
              <a:rPr lang="en-US" sz="120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a:solidFill>
                  <a:srgbClr val="5F5F5F"/>
                </a:solidFill>
                <a:latin typeface="Calibri" panose="020F0502020204030204" pitchFamily="34" charset="0"/>
                <a:cs typeface="Calibri" panose="020F0502020204030204" pitchFamily="34" charset="0"/>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Calibri" panose="020F0502020204030204" pitchFamily="34" charset="0"/>
              <a:cs typeface="Calibri" panose="020F0502020204030204" pitchFamily="34" charset="0"/>
            </a:endParaRPr>
          </a:p>
          <a:p>
            <a:r>
              <a:rPr lang="en-US" sz="120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a:solidFill>
                  <a:srgbClr val="5F5F5F"/>
                </a:solidFill>
                <a:latin typeface="Calibri" panose="020F0502020204030204" pitchFamily="34" charset="0"/>
                <a:cs typeface="Calibri" panose="020F0502020204030204" pitchFamily="34" charset="0"/>
              </a:rPr>
              <a:t>	</a:t>
            </a:r>
          </a:p>
          <a:p>
            <a:endParaRPr lang="en-US" sz="1200" baseline="30000">
              <a:solidFill>
                <a:srgbClr val="5F5F5F"/>
              </a:solidFill>
              <a:latin typeface="Calibri" panose="020F0502020204030204" pitchFamily="34" charset="0"/>
              <a:cs typeface="Calibri" panose="020F0502020204030204" pitchFamily="34" charset="0"/>
            </a:endParaRPr>
          </a:p>
          <a:p>
            <a:pPr algn="l" rtl="0" fontAlgn="base"/>
            <a:r>
              <a:rPr lang="en-US" sz="1200" b="0" i="0" u="none" strike="noStrike">
                <a:solidFill>
                  <a:srgbClr val="000000"/>
                </a:solidFill>
                <a:effectLst/>
                <a:latin typeface="Calibri" panose="020F0502020204030204" pitchFamily="34" charset="0"/>
                <a:ea typeface="Calibri"/>
                <a:cs typeface="Calibri" panose="020F0502020204030204" pitchFamily="34" charset="0"/>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Calibri" panose="020F0502020204030204" pitchFamily="34" charset="0"/>
                <a:ea typeface="Calibri"/>
                <a:cs typeface="Calibri" panose="020F0502020204030204" pitchFamily="34" charset="0"/>
                <a:hlinkClick r:id="rId4"/>
              </a:rPr>
              <a:t>https://www.cdc.gov/hiv-data/nhss/index.html</a:t>
            </a:r>
            <a:r>
              <a:rPr lang="en-US" sz="1200" b="0" i="0" u="none" strike="noStrike">
                <a:solidFill>
                  <a:srgbClr val="000000"/>
                </a:solidFill>
                <a:effectLst/>
                <a:latin typeface="Calibri" panose="020F0502020204030204" pitchFamily="34" charset="0"/>
                <a:ea typeface="Calibri"/>
                <a:cs typeface="Calibri" panose="020F0502020204030204" pitchFamily="34" charset="0"/>
              </a:rPr>
              <a:t>.</a:t>
            </a:r>
            <a:endParaRPr lang="en-US" sz="1200">
              <a:solidFill>
                <a:srgbClr val="5F5F5F"/>
              </a:solidFill>
              <a:latin typeface="Calibri" panose="020F0502020204030204" pitchFamily="34" charset="0"/>
              <a:cs typeface="Calibri" panose="020F0502020204030204" pitchFamily="34" charset="0"/>
            </a:endParaRPr>
          </a:p>
          <a:p>
            <a:endParaRPr lang="en-US" sz="1200" baseline="30000">
              <a:solidFill>
                <a:srgbClr val="5F5F5F"/>
              </a:solidFill>
              <a:latin typeface="Calibri" panose="020F0502020204030204" pitchFamily="34" charset="0"/>
              <a:cs typeface="Calibri" panose="020F0502020204030204" pitchFamily="34" charset="0"/>
            </a:endParaRPr>
          </a:p>
          <a:p>
            <a:endParaRPr lang="en-US" sz="1200" baseline="3000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7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effectLst/>
                <a:latin typeface="Calibri" panose="020F0502020204030204" pitchFamily="34" charset="0"/>
                <a:ea typeface="+mn-ea"/>
                <a:cs typeface="Calibri" panose="020F0502020204030204" pitchFamily="34" charset="0"/>
              </a:rPr>
              <a:t>Note.</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Metropolitan statistical area (MSA) definitions for this report can be found at </a:t>
            </a:r>
            <a:r>
              <a:rPr lang="en-US" sz="1200" u="sng" kern="120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The MSA rankings are based on rates derived from 12 or more cases, as smaller numbers should be interpreted with caution.</a:t>
            </a:r>
            <a:endParaRPr lang="en-US" sz="1200" baseline="30000">
              <a:solidFill>
                <a:srgbClr val="5F5F5F"/>
              </a:solidFill>
              <a:latin typeface="Calibri" panose="020F0502020204030204" pitchFamily="34" charset="0"/>
              <a:cs typeface="Calibri" panose="020F0502020204030204" pitchFamily="34" charset="0"/>
            </a:endParaRP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cs typeface="Calibri" panose="020F0502020204030204" pitchFamily="34" charset="0"/>
              </a:rPr>
              <a:t>The indented data presented on the slide include </a:t>
            </a:r>
            <a:r>
              <a:rPr lang="en-US" sz="1200" b="0" i="0" u="none" strike="noStrike" baseline="0">
                <a:solidFill>
                  <a:srgbClr val="000000"/>
                </a:solidFill>
                <a:latin typeface="+mn-lt"/>
              </a:rPr>
              <a:t>metropolitan divisions (</a:t>
            </a:r>
            <a:r>
              <a:rPr lang="en-US"/>
              <a:t>subunits within a larger MSA) </a:t>
            </a:r>
            <a:r>
              <a:rPr lang="en-US" sz="1200" b="0" i="0" u="none" strike="noStrike" baseline="0">
                <a:solidFill>
                  <a:srgbClr val="000000"/>
                </a:solidFill>
                <a:latin typeface="+mn-lt"/>
              </a:rPr>
              <a:t>with populations greater than 500,000. Metropolitan divisions may not sum to the MSA total.</a:t>
            </a:r>
            <a:r>
              <a:rPr lang="en-US" sz="1200" kern="1200">
                <a:solidFill>
                  <a:schemeClr val="tx1"/>
                </a:solidFill>
                <a:effectLst/>
                <a:latin typeface="Calibri" panose="020F0502020204030204" pitchFamily="34" charset="0"/>
                <a:ea typeface="+mn-ea"/>
                <a:cs typeface="Calibri" panose="020F0502020204030204" pitchFamily="34" charset="0"/>
              </a:rPr>
              <a:t> The Boston-Cambridge-Newton, MA-NH and San Francisco-Oakland-Berkeley, CA MSAs include 1 division with a population less than 500,000. Therefore, data presented for divisions in these 2 MSAs do not sum to the MSA totals. </a:t>
            </a:r>
          </a:p>
          <a:p>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Stage 3 (AIDS) classification data are based on residence at time of classification.</a:t>
            </a:r>
          </a:p>
          <a:p>
            <a:endParaRPr lang="en-US" sz="120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a:solidFill>
                  <a:srgbClr val="5F5F5F"/>
                </a:solidFill>
                <a:latin typeface="+mn-lt"/>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Prevalence data are based on address of residence at the end of the specified year (i.e., most recent known address). </a:t>
            </a:r>
            <a:r>
              <a:rPr lang="en-US" sz="1200" baseline="30000">
                <a:solidFill>
                  <a:srgbClr val="5F5F5F"/>
                </a:solidFill>
                <a:latin typeface="+mn-lt"/>
                <a:cs typeface="Calibri" panose="020F0502020204030204" pitchFamily="34" charset="0"/>
              </a:rPr>
              <a:t>	</a:t>
            </a:r>
          </a:p>
          <a:p>
            <a:pPr algn="l" rtl="0" fontAlgn="base"/>
            <a:endParaRPr lang="en-US" sz="1200" b="0" i="0" u="none" strike="noStrike">
              <a:solidFill>
                <a:srgbClr val="000000"/>
              </a:solidFill>
              <a:effectLst/>
              <a:latin typeface="+mn-lt"/>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4"/>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a:cs typeface="Calibri"/>
            </a:endParaRPr>
          </a:p>
          <a:p>
            <a:endParaRPr lang="en-US" sz="1200" baseline="0">
              <a:solidFill>
                <a:srgbClr val="5F5F5F"/>
              </a:solidFill>
              <a:latin typeface="+mn-lt"/>
              <a:cs typeface="Calibri" panose="020F0502020204030204" pitchFamily="34" charset="0"/>
            </a:endParaRPr>
          </a:p>
          <a:p>
            <a:endParaRPr lang="en-US" sz="1200" baseline="3000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296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effectLst/>
                <a:latin typeface="Calibri" panose="020F0502020204030204" pitchFamily="34" charset="0"/>
                <a:ea typeface="+mn-ea"/>
                <a:cs typeface="Calibri" panose="020F0502020204030204" pitchFamily="34" charset="0"/>
              </a:rPr>
              <a:t>Note.</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Metropolitan statistical area (MSA) definitions for this report can be found at </a:t>
            </a:r>
            <a:r>
              <a:rPr lang="en-US" sz="1200" u="sng" kern="120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The MSA rankings are based on rates derived from 12 or more cases, as smaller numbers should be interpreted with caution.</a:t>
            </a:r>
            <a:endParaRPr lang="en-US" sz="1200" baseline="30000">
              <a:solidFill>
                <a:srgbClr val="5F5F5F"/>
              </a:solidFill>
              <a:latin typeface="Calibri" panose="020F0502020204030204" pitchFamily="34" charset="0"/>
              <a:cs typeface="Calibri" panose="020F0502020204030204" pitchFamily="34" charset="0"/>
            </a:endParaRP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cs typeface="Calibri" panose="020F0502020204030204" pitchFamily="34" charset="0"/>
              </a:rPr>
              <a:t>The indented data presented on the slide include </a:t>
            </a:r>
            <a:r>
              <a:rPr lang="en-US" sz="1200" b="0" i="0" u="none" strike="noStrike" baseline="0">
                <a:solidFill>
                  <a:srgbClr val="000000"/>
                </a:solidFill>
                <a:latin typeface="+mn-lt"/>
              </a:rPr>
              <a:t>metropolitan divisions (</a:t>
            </a:r>
            <a:r>
              <a:rPr lang="en-US"/>
              <a:t>subunits within a larger MSA) </a:t>
            </a:r>
            <a:r>
              <a:rPr lang="en-US" sz="1200" b="0" i="0" u="none" strike="noStrike" baseline="0">
                <a:solidFill>
                  <a:srgbClr val="000000"/>
                </a:solidFill>
                <a:latin typeface="+mn-lt"/>
              </a:rPr>
              <a:t>with populations greater than 500,000. Metropolitan divisions may not sum to the MSA total.</a:t>
            </a:r>
            <a:r>
              <a:rPr lang="en-US" sz="1200" kern="1200">
                <a:solidFill>
                  <a:schemeClr val="tx1"/>
                </a:solidFill>
                <a:effectLst/>
                <a:latin typeface="Calibri" panose="020F0502020204030204" pitchFamily="34" charset="0"/>
                <a:ea typeface="+mn-ea"/>
                <a:cs typeface="Calibri" panose="020F0502020204030204" pitchFamily="34" charset="0"/>
              </a:rPr>
              <a:t> The Boston-Cambridge-Newton, MA-NH and San Francisco-Oakland-Berkeley, CA MSAs include 1 division with a population less than 500,000. Therefore, data presented for divisions in these 2 MSAs do not sum to the MSA totals. </a:t>
            </a:r>
          </a:p>
          <a:p>
            <a:endParaRPr lang="en-US" sz="1200">
              <a:solidFill>
                <a:srgbClr val="5F5F5F"/>
              </a:solidFill>
              <a:latin typeface="Calibri" panose="020F0502020204030204" pitchFamily="34" charset="0"/>
              <a:cs typeface="Calibri" panose="020F0502020204030204" pitchFamily="34" charset="0"/>
            </a:endParaRPr>
          </a:p>
          <a:p>
            <a:r>
              <a:rPr lang="en-US" sz="120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a:solidFill>
                  <a:srgbClr val="5F5F5F"/>
                </a:solidFill>
                <a:latin typeface="Calibri" panose="020F0502020204030204" pitchFamily="34" charset="0"/>
                <a:cs typeface="Calibri" panose="020F0502020204030204" pitchFamily="34" charset="0"/>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Calibri" panose="020F0502020204030204" pitchFamily="34" charset="0"/>
              <a:cs typeface="Calibri" panose="020F0502020204030204" pitchFamily="34" charset="0"/>
            </a:endParaRPr>
          </a:p>
          <a:p>
            <a:r>
              <a:rPr lang="en-US" sz="120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a:solidFill>
                  <a:srgbClr val="5F5F5F"/>
                </a:solidFill>
                <a:latin typeface="Calibri" panose="020F0502020204030204" pitchFamily="34" charset="0"/>
                <a:cs typeface="Calibri" panose="020F0502020204030204" pitchFamily="34" charset="0"/>
              </a:rPr>
              <a:t>	</a:t>
            </a:r>
          </a:p>
          <a:p>
            <a:endParaRPr lang="en-US" sz="1200" baseline="30000">
              <a:solidFill>
                <a:srgbClr val="5F5F5F"/>
              </a:solidFill>
              <a:latin typeface="Calibri" panose="020F0502020204030204" pitchFamily="34" charset="0"/>
              <a:cs typeface="Calibri" panose="020F0502020204030204" pitchFamily="34" charset="0"/>
            </a:endParaRPr>
          </a:p>
          <a:p>
            <a:pPr algn="l" rtl="0" fontAlgn="base"/>
            <a:r>
              <a:rPr lang="en-US" sz="1200" b="0" i="0" u="none" strike="noStrike">
                <a:solidFill>
                  <a:srgbClr val="000000"/>
                </a:solidFill>
                <a:effectLst/>
                <a:latin typeface="Calibri" panose="020F0502020204030204" pitchFamily="34" charset="0"/>
                <a:ea typeface="Calibri"/>
                <a:cs typeface="Calibri" panose="020F0502020204030204" pitchFamily="34" charset="0"/>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Calibri" panose="020F0502020204030204" pitchFamily="34" charset="0"/>
                <a:ea typeface="Calibri"/>
                <a:cs typeface="Calibri" panose="020F0502020204030204" pitchFamily="34" charset="0"/>
                <a:hlinkClick r:id="rId4"/>
              </a:rPr>
              <a:t>https://www.cdc.gov/hiv-data/nhss/index.html</a:t>
            </a:r>
            <a:r>
              <a:rPr lang="en-US" sz="1200" b="0" i="0" u="none" strike="noStrike">
                <a:solidFill>
                  <a:srgbClr val="000000"/>
                </a:solidFill>
                <a:effectLst/>
                <a:latin typeface="Calibri" panose="020F0502020204030204" pitchFamily="34" charset="0"/>
                <a:ea typeface="Calibri"/>
                <a:cs typeface="Calibri" panose="020F0502020204030204" pitchFamily="34" charset="0"/>
              </a:rPr>
              <a:t>.</a:t>
            </a:r>
            <a:endParaRPr lang="en-US" b="0" i="0">
              <a:solidFill>
                <a:srgbClr val="444444"/>
              </a:solidFill>
              <a:effectLst/>
              <a:latin typeface="Calibri" panose="020F0502020204030204" pitchFamily="34" charset="0"/>
              <a:ea typeface="Calibri"/>
              <a:cs typeface="Calibri" panose="020F0502020204030204" pitchFamily="34" charset="0"/>
            </a:endParaRPr>
          </a:p>
          <a:p>
            <a:endParaRPr lang="en-US" sz="1200" baseline="3000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74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effectLst/>
                <a:latin typeface="Calibri" panose="020F0502020204030204" pitchFamily="34" charset="0"/>
                <a:ea typeface="+mn-ea"/>
                <a:cs typeface="Calibri" panose="020F0502020204030204" pitchFamily="34" charset="0"/>
              </a:rPr>
              <a:t>Note.</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Metropolitan statistical area (MSA) definitions for this report can be found at </a:t>
            </a:r>
            <a:r>
              <a:rPr lang="en-US" sz="1200" u="sng" kern="120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The MSA rankings are based on rates derived from 12 or more cases, as smaller numbers should be interpreted with caution.</a:t>
            </a:r>
            <a:endParaRPr lang="en-US" sz="1200" baseline="30000">
              <a:solidFill>
                <a:srgbClr val="5F5F5F"/>
              </a:solidFill>
              <a:latin typeface="Calibri" panose="020F0502020204030204" pitchFamily="34" charset="0"/>
              <a:cs typeface="Calibri" panose="020F0502020204030204" pitchFamily="34" charset="0"/>
            </a:endParaRP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cs typeface="Calibri" panose="020F0502020204030204" pitchFamily="34" charset="0"/>
              </a:rPr>
              <a:t>The indented data presented on the slide include </a:t>
            </a:r>
            <a:r>
              <a:rPr lang="en-US" sz="1200" b="0" i="0" u="none" strike="noStrike" baseline="0">
                <a:solidFill>
                  <a:srgbClr val="000000"/>
                </a:solidFill>
                <a:latin typeface="+mn-lt"/>
              </a:rPr>
              <a:t>metropolitan divisions (</a:t>
            </a:r>
            <a:r>
              <a:rPr lang="en-US"/>
              <a:t>subunits within a larger MSA) </a:t>
            </a:r>
            <a:r>
              <a:rPr lang="en-US" sz="1200" b="0" i="0" u="none" strike="noStrike" baseline="0">
                <a:solidFill>
                  <a:srgbClr val="000000"/>
                </a:solidFill>
                <a:latin typeface="+mn-lt"/>
              </a:rPr>
              <a:t>with populations greater than 500,000. Metropolitan divisions may not sum to the MSA total.</a:t>
            </a:r>
            <a:r>
              <a:rPr lang="en-US" sz="1200" kern="1200">
                <a:solidFill>
                  <a:schemeClr val="tx1"/>
                </a:solidFill>
                <a:effectLst/>
                <a:latin typeface="Calibri" panose="020F0502020204030204" pitchFamily="34" charset="0"/>
                <a:ea typeface="+mn-ea"/>
                <a:cs typeface="Calibri" panose="020F0502020204030204" pitchFamily="34" charset="0"/>
              </a:rPr>
              <a:t> The Boston-Cambridge-Newton, MA-NH and San Francisco-Oakland-Berkeley, CA MSAs include 1 division with a population less than 500,000. Therefore, data presented for divisions in these 2 MSAs do not sum to the MSA totals. </a:t>
            </a:r>
          </a:p>
          <a:p>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Stage 3 (AIDS) classification data are based on residence at time of classification.</a:t>
            </a:r>
          </a:p>
          <a:p>
            <a:endParaRPr lang="en-US" sz="120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a:solidFill>
                  <a:srgbClr val="5F5F5F"/>
                </a:solidFill>
                <a:latin typeface="+mn-lt"/>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Prevalence data are based on address of residence at the end of the specified year (i.e., most recent known address). </a:t>
            </a:r>
            <a:r>
              <a:rPr lang="en-US" sz="1200" baseline="30000">
                <a:solidFill>
                  <a:srgbClr val="5F5F5F"/>
                </a:solidFill>
                <a:latin typeface="+mn-lt"/>
                <a:cs typeface="Calibri" panose="020F0502020204030204" pitchFamily="34" charset="0"/>
              </a:rPr>
              <a:t>	</a:t>
            </a:r>
          </a:p>
          <a:p>
            <a:endParaRPr lang="en-US" sz="1200" baseline="30000">
              <a:solidFill>
                <a:srgbClr val="5F5F5F"/>
              </a:solidFill>
              <a:latin typeface="+mn-lt"/>
              <a:cs typeface="Calibri" panose="020F0502020204030204" pitchFamily="34" charset="0"/>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4"/>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panose="020F0502020204030204" pitchFamily="34" charset="0"/>
              <a:cs typeface="Calibri" panose="020F0502020204030204" pitchFamily="34" charset="0"/>
            </a:endParaRPr>
          </a:p>
          <a:p>
            <a:endParaRPr lang="en-US" sz="1200" baseline="3000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962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effectLst/>
                <a:latin typeface="Calibri" panose="020F0502020204030204" pitchFamily="34" charset="0"/>
                <a:ea typeface="+mn-ea"/>
                <a:cs typeface="Calibri" panose="020F0502020204030204" pitchFamily="34" charset="0"/>
              </a:rPr>
              <a:t>Note.</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Metropolitan statistical area (MSA) definitions for this report can be found at </a:t>
            </a:r>
            <a:r>
              <a:rPr lang="en-US" sz="1200" u="sng" kern="120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The MSA rankings are based on rates derived from 12 or more cases, as smaller numbers should be interpreted with caution.</a:t>
            </a:r>
            <a:endParaRPr lang="en-US" sz="1200" baseline="30000">
              <a:solidFill>
                <a:srgbClr val="5F5F5F"/>
              </a:solidFill>
              <a:latin typeface="Calibri" panose="020F0502020204030204" pitchFamily="34" charset="0"/>
              <a:cs typeface="Calibri" panose="020F0502020204030204" pitchFamily="34" charset="0"/>
            </a:endParaRP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cs typeface="Calibri" panose="020F0502020204030204" pitchFamily="34" charset="0"/>
              </a:rPr>
              <a:t>The indented data presented on the slide include </a:t>
            </a:r>
            <a:r>
              <a:rPr lang="en-US" sz="1200" b="0" i="0" u="none" strike="noStrike" baseline="0">
                <a:solidFill>
                  <a:srgbClr val="000000"/>
                </a:solidFill>
                <a:latin typeface="+mn-lt"/>
              </a:rPr>
              <a:t>metropolitan divisions (</a:t>
            </a:r>
            <a:r>
              <a:rPr lang="en-US"/>
              <a:t>subunits within a larger MSA) </a:t>
            </a:r>
            <a:r>
              <a:rPr lang="en-US" sz="1200" b="0" i="0" u="none" strike="noStrike" baseline="0">
                <a:solidFill>
                  <a:srgbClr val="000000"/>
                </a:solidFill>
                <a:latin typeface="+mn-lt"/>
              </a:rPr>
              <a:t>with populations greater than 500,000. Metropolitan divisions may not sum to the MSA total.</a:t>
            </a:r>
            <a:r>
              <a:rPr lang="en-US" sz="1200" kern="1200">
                <a:solidFill>
                  <a:schemeClr val="tx1"/>
                </a:solidFill>
                <a:effectLst/>
                <a:latin typeface="Calibri" panose="020F0502020204030204" pitchFamily="34" charset="0"/>
                <a:ea typeface="+mn-ea"/>
                <a:cs typeface="Calibri" panose="020F0502020204030204" pitchFamily="34" charset="0"/>
              </a:rPr>
              <a:t> The Boston-Cambridge-Newton, MA-NH and San Francisco-Oakland-Berkeley, CA MSAs include 1 division with a population less than 500,000. Therefore, data presented for divisions in these 2 MSAs do not sum to the MSA totals. </a:t>
            </a:r>
          </a:p>
          <a:p>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Stage 3 (AIDS) classification data are based on residence at time of classification.</a:t>
            </a:r>
          </a:p>
          <a:p>
            <a:endParaRPr lang="en-US" sz="120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a:solidFill>
                  <a:srgbClr val="5F5F5F"/>
                </a:solidFill>
                <a:latin typeface="+mn-lt"/>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Prevalence data are based on address of residence at the end of the specified year (i.e., most recent known address). </a:t>
            </a:r>
            <a:r>
              <a:rPr lang="en-US" sz="1200" baseline="30000">
                <a:solidFill>
                  <a:srgbClr val="5F5F5F"/>
                </a:solidFill>
                <a:latin typeface="+mn-lt"/>
                <a:cs typeface="Calibri" panose="020F0502020204030204" pitchFamily="34" charset="0"/>
              </a:rPr>
              <a:t>	</a:t>
            </a:r>
          </a:p>
          <a:p>
            <a:endParaRPr lang="en-US" sz="1200" baseline="30000">
              <a:solidFill>
                <a:srgbClr val="5F5F5F"/>
              </a:solidFill>
              <a:latin typeface="+mn-lt"/>
              <a:cs typeface="Calibri" panose="020F0502020204030204" pitchFamily="34" charset="0"/>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4"/>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panose="020F0502020204030204" pitchFamily="34" charset="0"/>
              <a:cs typeface="Calibri" panose="020F0502020204030204" pitchFamily="34" charset="0"/>
            </a:endParaRPr>
          </a:p>
          <a:p>
            <a:endParaRPr lang="en-US" sz="1200" baseline="3000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49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effectLst/>
                <a:latin typeface="Calibri" panose="020F0502020204030204" pitchFamily="34" charset="0"/>
                <a:ea typeface="+mn-ea"/>
                <a:cs typeface="Calibri" panose="020F0502020204030204" pitchFamily="34" charset="0"/>
              </a:rPr>
              <a:t>Note.</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Metropolitan statistical area (MSA) definitions for this report can be found at </a:t>
            </a:r>
            <a:r>
              <a:rPr lang="en-US" sz="1200" u="sng" kern="120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The MSA rankings are based on rates derived from 12 or more cases, as smaller numbers should be interpreted with caution.</a:t>
            </a:r>
            <a:endParaRPr lang="en-US" sz="1200" baseline="30000">
              <a:solidFill>
                <a:srgbClr val="5F5F5F"/>
              </a:solidFill>
              <a:latin typeface="Calibri" panose="020F0502020204030204" pitchFamily="34" charset="0"/>
              <a:cs typeface="Calibri" panose="020F0502020204030204" pitchFamily="34" charset="0"/>
            </a:endParaRP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cs typeface="Calibri" panose="020F0502020204030204" pitchFamily="34" charset="0"/>
              </a:rPr>
              <a:t>The indented data presented on the slide include </a:t>
            </a:r>
            <a:r>
              <a:rPr lang="en-US" sz="1200" b="0" i="0" u="none" strike="noStrike" baseline="0">
                <a:solidFill>
                  <a:srgbClr val="000000"/>
                </a:solidFill>
                <a:latin typeface="+mn-lt"/>
              </a:rPr>
              <a:t>metropolitan divisions (</a:t>
            </a:r>
            <a:r>
              <a:rPr lang="en-US"/>
              <a:t>subunits within a larger MSA) </a:t>
            </a:r>
            <a:r>
              <a:rPr lang="en-US" sz="1200" b="0" i="0" u="none" strike="noStrike" baseline="0">
                <a:solidFill>
                  <a:srgbClr val="000000"/>
                </a:solidFill>
                <a:latin typeface="+mn-lt"/>
              </a:rPr>
              <a:t>with populations greater than 500,000. Metropolitan divisions may not sum to the MSA total.</a:t>
            </a:r>
            <a:r>
              <a:rPr lang="en-US" sz="1200" kern="1200">
                <a:solidFill>
                  <a:schemeClr val="tx1"/>
                </a:solidFill>
                <a:effectLst/>
                <a:latin typeface="Calibri" panose="020F0502020204030204" pitchFamily="34" charset="0"/>
                <a:ea typeface="+mn-ea"/>
                <a:cs typeface="Calibri" panose="020F0502020204030204" pitchFamily="34" charset="0"/>
              </a:rPr>
              <a:t> The Boston-Cambridge-Newton, MA-NH and San Francisco-Oakland-Berkeley, CA MSAs include 1 division with a population less than 500,000. Therefore, data presented for divisions in these 2 MSAs do not sum to the MSA totals. </a:t>
            </a:r>
          </a:p>
          <a:p>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Stage 3 (AIDS) classification data are based on residence at time of classification.</a:t>
            </a:r>
          </a:p>
          <a:p>
            <a:endParaRPr lang="en-US" sz="120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a:solidFill>
                  <a:srgbClr val="5F5F5F"/>
                </a:solidFill>
                <a:latin typeface="+mn-lt"/>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Prevalence data are based on address of residence at the end of the specified year (i.e., most recent known address). </a:t>
            </a:r>
            <a:r>
              <a:rPr lang="en-US" sz="1200" baseline="30000">
                <a:solidFill>
                  <a:srgbClr val="5F5F5F"/>
                </a:solidFill>
                <a:latin typeface="+mn-lt"/>
                <a:cs typeface="Calibri" panose="020F0502020204030204" pitchFamily="34" charset="0"/>
              </a:rPr>
              <a:t>	</a:t>
            </a:r>
          </a:p>
          <a:p>
            <a:endParaRPr lang="en-US" sz="1200" baseline="30000">
              <a:solidFill>
                <a:srgbClr val="5F5F5F"/>
              </a:solidFill>
              <a:latin typeface="+mn-lt"/>
              <a:cs typeface="Calibri" panose="020F0502020204030204" pitchFamily="34" charset="0"/>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4"/>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panose="020F0502020204030204" pitchFamily="34" charset="0"/>
              <a:cs typeface="Calibri" panose="020F0502020204030204" pitchFamily="34" charset="0"/>
            </a:endParaRPr>
          </a:p>
          <a:p>
            <a:endParaRPr lang="en-US" sz="1200" baseline="3000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177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effectLst/>
                <a:latin typeface="Calibri" panose="020F0502020204030204" pitchFamily="34" charset="0"/>
                <a:ea typeface="+mn-ea"/>
                <a:cs typeface="Calibri" panose="020F0502020204030204" pitchFamily="34" charset="0"/>
              </a:rPr>
              <a:t>Note.</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Metropolitan statistical area (MSA) definitions for this report can be found at </a:t>
            </a:r>
            <a:r>
              <a:rPr lang="en-US" sz="1200" u="sng" kern="120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The MSA rankings are based on rates derived from 12 or more cases, as smaller numbers should be interpreted with caution.</a:t>
            </a:r>
            <a:endParaRPr lang="en-US" sz="1200" baseline="30000">
              <a:solidFill>
                <a:srgbClr val="5F5F5F"/>
              </a:solidFill>
              <a:latin typeface="Calibri" panose="020F0502020204030204" pitchFamily="34" charset="0"/>
              <a:cs typeface="Calibri" panose="020F0502020204030204" pitchFamily="34" charset="0"/>
            </a:endParaRP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cs typeface="Calibri" panose="020F0502020204030204" pitchFamily="34" charset="0"/>
              </a:rPr>
              <a:t>The indented data presented on the slide include </a:t>
            </a:r>
            <a:r>
              <a:rPr lang="en-US" sz="1200" b="0" i="0" u="none" strike="noStrike" baseline="0">
                <a:solidFill>
                  <a:srgbClr val="000000"/>
                </a:solidFill>
                <a:latin typeface="+mn-lt"/>
              </a:rPr>
              <a:t>metropolitan divisions (</a:t>
            </a:r>
            <a:r>
              <a:rPr lang="en-US"/>
              <a:t>subunits within a larger MSA) </a:t>
            </a:r>
            <a:r>
              <a:rPr lang="en-US" sz="1200" b="0" i="0" u="none" strike="noStrike" baseline="0">
                <a:solidFill>
                  <a:srgbClr val="000000"/>
                </a:solidFill>
                <a:latin typeface="+mn-lt"/>
              </a:rPr>
              <a:t>with populations greater than 500,000. Metropolitan divisions may not sum to the MSA total.</a:t>
            </a:r>
            <a:r>
              <a:rPr lang="en-US" sz="1200" kern="1200">
                <a:solidFill>
                  <a:schemeClr val="tx1"/>
                </a:solidFill>
                <a:effectLst/>
                <a:latin typeface="Calibri" panose="020F0502020204030204" pitchFamily="34" charset="0"/>
                <a:ea typeface="+mn-ea"/>
                <a:cs typeface="Calibri" panose="020F0502020204030204" pitchFamily="34" charset="0"/>
              </a:rPr>
              <a:t> The Boston-Cambridge-Newton, MA-NH and San Francisco-Oakland-Berkeley, CA MSAs include 1 division with a population less than 500,000. Therefore, data presented for divisions in these 2 MSAs do not sum to the MSA totals. </a:t>
            </a:r>
          </a:p>
          <a:p>
            <a:endParaRPr lang="en-US" sz="1200">
              <a:solidFill>
                <a:srgbClr val="5F5F5F"/>
              </a:solidFill>
              <a:latin typeface="Calibri" panose="020F0502020204030204" pitchFamily="34" charset="0"/>
              <a:cs typeface="Calibri" panose="020F0502020204030204" pitchFamily="34" charset="0"/>
            </a:endParaRPr>
          </a:p>
          <a:p>
            <a:r>
              <a:rPr lang="en-US" sz="120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a:solidFill>
                  <a:srgbClr val="5F5F5F"/>
                </a:solidFill>
                <a:latin typeface="Calibri" panose="020F0502020204030204" pitchFamily="34" charset="0"/>
                <a:cs typeface="Calibri" panose="020F0502020204030204" pitchFamily="34" charset="0"/>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Calibri" panose="020F0502020204030204" pitchFamily="34" charset="0"/>
              <a:cs typeface="Calibri" panose="020F0502020204030204" pitchFamily="34" charset="0"/>
            </a:endParaRPr>
          </a:p>
          <a:p>
            <a:r>
              <a:rPr lang="en-US" sz="120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a:solidFill>
                  <a:srgbClr val="5F5F5F"/>
                </a:solidFill>
                <a:latin typeface="Calibri" panose="020F0502020204030204" pitchFamily="34" charset="0"/>
                <a:cs typeface="Calibri" panose="020F0502020204030204" pitchFamily="34" charset="0"/>
              </a:rPr>
              <a:t>	</a:t>
            </a:r>
          </a:p>
          <a:p>
            <a:endParaRPr lang="en-US" sz="1200" baseline="30000">
              <a:solidFill>
                <a:srgbClr val="5F5F5F"/>
              </a:solidFill>
              <a:latin typeface="Calibri" panose="020F0502020204030204" pitchFamily="34" charset="0"/>
              <a:cs typeface="Calibri" panose="020F0502020204030204" pitchFamily="34" charset="0"/>
            </a:endParaRPr>
          </a:p>
          <a:p>
            <a:pPr algn="l" rtl="0" fontAlgn="base"/>
            <a:r>
              <a:rPr lang="en-US" sz="1200" b="0" i="0" u="none" strike="noStrike">
                <a:solidFill>
                  <a:srgbClr val="000000"/>
                </a:solidFill>
                <a:effectLst/>
                <a:latin typeface="Calibri" panose="020F0502020204030204" pitchFamily="34" charset="0"/>
                <a:ea typeface="Calibri"/>
                <a:cs typeface="Calibri" panose="020F0502020204030204" pitchFamily="34" charset="0"/>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Calibri" panose="020F0502020204030204" pitchFamily="34" charset="0"/>
                <a:ea typeface="Calibri"/>
                <a:cs typeface="Calibri" panose="020F0502020204030204" pitchFamily="34" charset="0"/>
                <a:hlinkClick r:id="rId4"/>
              </a:rPr>
              <a:t>https://www.cdc.gov/hiv-data/nhss/index.html</a:t>
            </a:r>
            <a:r>
              <a:rPr lang="en-US" sz="1200" b="0" i="0" u="none" strike="noStrike">
                <a:solidFill>
                  <a:srgbClr val="000000"/>
                </a:solidFill>
                <a:effectLst/>
                <a:latin typeface="Calibri" panose="020F0502020204030204" pitchFamily="34" charset="0"/>
                <a:ea typeface="Calibri"/>
                <a:cs typeface="Calibri" panose="020F0502020204030204" pitchFamily="34" charset="0"/>
              </a:rPr>
              <a:t>.</a:t>
            </a:r>
            <a:endParaRPr lang="en-US" b="0" i="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endParaRPr lang="en-US" sz="1200" baseline="3000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93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effectLst/>
                <a:latin typeface="Calibri" panose="020F0502020204030204" pitchFamily="34" charset="0"/>
                <a:ea typeface="+mn-ea"/>
                <a:cs typeface="Calibri" panose="020F0502020204030204" pitchFamily="34" charset="0"/>
              </a:rPr>
              <a:t>Note.</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Metropolitan statistical area (MSA) definitions for this report can be found at </a:t>
            </a:r>
            <a:r>
              <a:rPr lang="en-US" sz="1200" u="sng" kern="120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The MSA rankings are based on rates derived from 12 or more cases, as smaller numbers should be interpreted with caution.</a:t>
            </a:r>
            <a:endParaRPr lang="en-US" sz="1200" baseline="30000">
              <a:solidFill>
                <a:srgbClr val="5F5F5F"/>
              </a:solidFill>
              <a:latin typeface="Calibri" panose="020F0502020204030204" pitchFamily="34" charset="0"/>
              <a:cs typeface="Calibri" panose="020F0502020204030204" pitchFamily="34" charset="0"/>
            </a:endParaRP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cs typeface="Calibri" panose="020F0502020204030204" pitchFamily="34" charset="0"/>
              </a:rPr>
              <a:t>The indented data presented on the slide include </a:t>
            </a:r>
            <a:r>
              <a:rPr lang="en-US" sz="1200" b="0" i="0" u="none" strike="noStrike" baseline="0">
                <a:solidFill>
                  <a:srgbClr val="000000"/>
                </a:solidFill>
                <a:latin typeface="+mn-lt"/>
              </a:rPr>
              <a:t>metropolitan divisions (</a:t>
            </a:r>
            <a:r>
              <a:rPr lang="en-US"/>
              <a:t>subunits within a larger MSA) </a:t>
            </a:r>
            <a:r>
              <a:rPr lang="en-US" sz="1200" b="0" i="0" u="none" strike="noStrike" baseline="0">
                <a:solidFill>
                  <a:srgbClr val="000000"/>
                </a:solidFill>
                <a:latin typeface="+mn-lt"/>
              </a:rPr>
              <a:t>with populations greater than 500,000. Metropolitan divisions may not sum to the MSA total.</a:t>
            </a:r>
            <a:r>
              <a:rPr lang="en-US" sz="1200" kern="1200">
                <a:solidFill>
                  <a:schemeClr val="tx1"/>
                </a:solidFill>
                <a:effectLst/>
                <a:latin typeface="Calibri" panose="020F0502020204030204" pitchFamily="34" charset="0"/>
                <a:ea typeface="+mn-ea"/>
                <a:cs typeface="Calibri" panose="020F0502020204030204" pitchFamily="34" charset="0"/>
              </a:rPr>
              <a:t> The Boston-Cambridge-Newton, MA-NH and San Francisco-Oakland-Berkeley, CA MSAs include 1 division with a population less than 500,000. Therefore, data presented for divisions in these 2 MSAs do not sum to the MSA totals. </a:t>
            </a:r>
          </a:p>
          <a:p>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Stage 3 (AIDS) classification data are based on residence at time of classification.</a:t>
            </a:r>
          </a:p>
          <a:p>
            <a:endParaRPr lang="en-US" sz="120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a:solidFill>
                  <a:srgbClr val="5F5F5F"/>
                </a:solidFill>
                <a:latin typeface="+mn-lt"/>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Prevalence data are based on address of residence at the end of the specified year (i.e., most recent known address). </a:t>
            </a:r>
            <a:r>
              <a:rPr lang="en-US" sz="1200" baseline="30000">
                <a:solidFill>
                  <a:srgbClr val="5F5F5F"/>
                </a:solidFill>
                <a:latin typeface="+mn-lt"/>
                <a:cs typeface="Calibri" panose="020F0502020204030204" pitchFamily="34" charset="0"/>
              </a:rPr>
              <a:t>	</a:t>
            </a:r>
          </a:p>
          <a:p>
            <a:endParaRPr lang="en-US" sz="1200" baseline="30000">
              <a:solidFill>
                <a:srgbClr val="5F5F5F"/>
              </a:solidFill>
              <a:latin typeface="+mn-lt"/>
              <a:cs typeface="Calibri" panose="020F0502020204030204" pitchFamily="34" charset="0"/>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4"/>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a:cs typeface="Calibri"/>
            </a:endParaRPr>
          </a:p>
          <a:p>
            <a:endParaRPr lang="en-US" sz="1200" baseline="3000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212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effectLst/>
                <a:latin typeface="Calibri" panose="020F0502020204030204" pitchFamily="34" charset="0"/>
                <a:ea typeface="+mn-ea"/>
                <a:cs typeface="Calibri" panose="020F0502020204030204" pitchFamily="34" charset="0"/>
              </a:rPr>
              <a:t>Note.</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Metropolitan statistical area (MSA) definitions for this report can be found at </a:t>
            </a:r>
            <a:r>
              <a:rPr lang="en-US" sz="1200" u="sng" kern="120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The MSA rankings are based on rates derived from 12 or more cases, as smaller numbers should be interpreted with caution.</a:t>
            </a:r>
            <a:endParaRPr lang="en-US" sz="1200" baseline="30000">
              <a:solidFill>
                <a:srgbClr val="5F5F5F"/>
              </a:solidFill>
              <a:latin typeface="Calibri" panose="020F0502020204030204" pitchFamily="34" charset="0"/>
              <a:cs typeface="Calibri" panose="020F0502020204030204" pitchFamily="34" charset="0"/>
            </a:endParaRPr>
          </a:p>
          <a:p>
            <a:endParaRPr lang="en-US" sz="1200">
              <a:solidFill>
                <a:srgbClr val="5F5F5F"/>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cs typeface="Calibri" panose="020F0502020204030204" pitchFamily="34" charset="0"/>
              </a:rPr>
              <a:t>The indented data presented on the slide include </a:t>
            </a:r>
            <a:r>
              <a:rPr lang="en-US" sz="1200" b="0" i="0" u="none" strike="noStrike" baseline="0">
                <a:solidFill>
                  <a:srgbClr val="000000"/>
                </a:solidFill>
                <a:latin typeface="+mn-lt"/>
              </a:rPr>
              <a:t>metropolitan divisions (</a:t>
            </a:r>
            <a:r>
              <a:rPr lang="en-US"/>
              <a:t>subunits within a larger MSA) </a:t>
            </a:r>
            <a:r>
              <a:rPr lang="en-US" sz="1200" b="0" i="0" u="none" strike="noStrike" baseline="0">
                <a:solidFill>
                  <a:srgbClr val="000000"/>
                </a:solidFill>
                <a:latin typeface="+mn-lt"/>
              </a:rPr>
              <a:t>with populations greater than 500,000. Metropolitan divisions may not sum to the MSA total.</a:t>
            </a:r>
            <a:r>
              <a:rPr lang="en-US" sz="1200" kern="1200">
                <a:solidFill>
                  <a:schemeClr val="tx1"/>
                </a:solidFill>
                <a:effectLst/>
                <a:latin typeface="Calibri" panose="020F0502020204030204" pitchFamily="34" charset="0"/>
                <a:ea typeface="+mn-ea"/>
                <a:cs typeface="Calibri" panose="020F0502020204030204" pitchFamily="34" charset="0"/>
              </a:rPr>
              <a:t> The Boston-Cambridge-Newton, MA-NH and San Francisco-Oakland-Berkeley, CA MSAs include 1 division with a population less than 500,000. Therefore, data presented for divisions in these 2 MSAs do not sum to the MSA totals. </a:t>
            </a:r>
          </a:p>
          <a:p>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Stage 3 (AIDS) classification data are based on residence at time of classification.</a:t>
            </a:r>
          </a:p>
          <a:p>
            <a:endParaRPr lang="en-US" sz="120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a:solidFill>
                  <a:srgbClr val="5F5F5F"/>
                </a:solidFill>
                <a:latin typeface="+mn-lt"/>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Prevalence data are based on address of residence at the end of the specified year (i.e., most recent known address). </a:t>
            </a:r>
            <a:r>
              <a:rPr lang="en-US" sz="1200" baseline="30000">
                <a:solidFill>
                  <a:srgbClr val="5F5F5F"/>
                </a:solidFill>
                <a:latin typeface="+mn-lt"/>
                <a:cs typeface="Calibri" panose="020F0502020204030204" pitchFamily="34" charset="0"/>
              </a:rPr>
              <a:t>	</a:t>
            </a:r>
          </a:p>
          <a:p>
            <a:endParaRPr lang="en-US" sz="1200" baseline="30000">
              <a:solidFill>
                <a:srgbClr val="5F5F5F"/>
              </a:solidFill>
              <a:latin typeface="+mn-lt"/>
              <a:cs typeface="Calibri" panose="020F0502020204030204" pitchFamily="34" charset="0"/>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4"/>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panose="020F0502020204030204" pitchFamily="34" charset="0"/>
              <a:cs typeface="Calibri" panose="020F0502020204030204" pitchFamily="34" charset="0"/>
            </a:endParaRPr>
          </a:p>
          <a:p>
            <a:endParaRPr lang="en-US" sz="1200" baseline="3000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0817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i="1" kern="1200">
                <a:solidFill>
                  <a:schemeClr val="tx1"/>
                </a:solidFill>
                <a:effectLst/>
                <a:latin typeface="Calibri" panose="020F0502020204030204" pitchFamily="34" charset="0"/>
                <a:ea typeface="+mn-ea"/>
                <a:cs typeface="Calibri" panose="020F0502020204030204" pitchFamily="34" charset="0"/>
              </a:rPr>
              <a:t>Note.</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Metropolitan statistical area (MSA) definitions for this report can be found at </a:t>
            </a:r>
            <a:r>
              <a:rPr lang="en-US" sz="1200" u="sng" kern="1200">
                <a:solidFill>
                  <a:schemeClr val="tx1"/>
                </a:solidFill>
                <a:effectLst/>
                <a:latin typeface="Calibri" panose="020F0502020204030204" pitchFamily="34" charset="0"/>
                <a:ea typeface="+mn-ea"/>
                <a:cs typeface="Calibri" panose="020F0502020204030204" pitchFamily="34" charset="0"/>
                <a:hlinkClick r:id="rId3"/>
              </a:rPr>
              <a:t>http://www.census.gov/programs-surveys/metro-micro.html</a:t>
            </a:r>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The MSA rankings are based on rates derived from 12 or more cases, as smaller numbers should be interpreted with caution.</a:t>
            </a:r>
            <a:endParaRPr lang="en-US" sz="1200" baseline="30000">
              <a:solidFill>
                <a:srgbClr val="5F5F5F"/>
              </a:solidFill>
              <a:latin typeface="Calibri" panose="020F0502020204030204" pitchFamily="34" charset="0"/>
              <a:cs typeface="Calibri" panose="020F0502020204030204" pitchFamily="34" charset="0"/>
            </a:endParaRPr>
          </a:p>
          <a:p>
            <a:endParaRPr lang="en-US" sz="120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cs typeface="Calibri" panose="020F0502020204030204" pitchFamily="34" charset="0"/>
              </a:rPr>
              <a:t>The indented data presented on the slide include </a:t>
            </a:r>
            <a:r>
              <a:rPr lang="en-US" sz="1200" b="0" i="0" u="none" strike="noStrike" baseline="0">
                <a:solidFill>
                  <a:srgbClr val="000000"/>
                </a:solidFill>
                <a:latin typeface="+mn-lt"/>
              </a:rPr>
              <a:t>metropolitan divisions (</a:t>
            </a:r>
            <a:r>
              <a:rPr lang="en-US"/>
              <a:t>subunits within a larger MSA) </a:t>
            </a:r>
            <a:r>
              <a:rPr lang="en-US" sz="1200" b="0" i="0" u="none" strike="noStrike" baseline="0">
                <a:solidFill>
                  <a:srgbClr val="000000"/>
                </a:solidFill>
                <a:latin typeface="+mn-lt"/>
              </a:rPr>
              <a:t>with populations greater than 500,000. Metropolitan divisions may not sum to the MSA total.</a:t>
            </a:r>
            <a:r>
              <a:rPr lang="en-US" sz="1200" kern="1200">
                <a:solidFill>
                  <a:schemeClr val="tx1"/>
                </a:solidFill>
                <a:effectLst/>
                <a:latin typeface="Calibri" panose="020F0502020204030204" pitchFamily="34" charset="0"/>
                <a:ea typeface="+mn-ea"/>
                <a:cs typeface="Calibri" panose="020F0502020204030204" pitchFamily="34" charset="0"/>
              </a:rPr>
              <a:t> The Boston-Cambridge-Newton, MA-NH and San Francisco-Oakland-Berkeley, CA MSAs include 1 division with a population less than 500,000. Therefore, data presented for divisions in these 2 MSAs do not sum to the MSA totals. </a:t>
            </a:r>
          </a:p>
          <a:p>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Stage 3 (AIDS) classification data are based on residence at time of classification.</a:t>
            </a:r>
          </a:p>
          <a:p>
            <a:endParaRPr lang="en-US" sz="1200">
              <a:solidFill>
                <a:srgbClr val="5F5F5F"/>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baseline="0">
                <a:solidFill>
                  <a:srgbClr val="5F5F5F"/>
                </a:solidFill>
                <a:latin typeface="+mn-lt"/>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cs typeface="Calibri" panose="020F0502020204030204" pitchFamily="34" charset="0"/>
            </a:endParaRPr>
          </a:p>
          <a:p>
            <a:r>
              <a:rPr lang="en-US" sz="1200">
                <a:solidFill>
                  <a:srgbClr val="5F5F5F"/>
                </a:solidFill>
                <a:latin typeface="+mn-lt"/>
                <a:cs typeface="Calibri" panose="020F0502020204030204" pitchFamily="34" charset="0"/>
              </a:rPr>
              <a:t>Prevalence data are based on address of residence at the end of the specified year (i.e., most recent known address). </a:t>
            </a:r>
            <a:r>
              <a:rPr lang="en-US" sz="1200" baseline="30000">
                <a:solidFill>
                  <a:srgbClr val="5F5F5F"/>
                </a:solidFill>
                <a:latin typeface="+mn-lt"/>
                <a:cs typeface="Calibri" panose="020F0502020204030204" pitchFamily="34" charset="0"/>
              </a:rPr>
              <a:t>	</a:t>
            </a:r>
          </a:p>
          <a:p>
            <a:endParaRPr lang="en-US" sz="1200" baseline="30000">
              <a:solidFill>
                <a:srgbClr val="5F5F5F"/>
              </a:solidFill>
              <a:latin typeface="+mn-lt"/>
              <a:cs typeface="Calibri" panose="020F0502020204030204" pitchFamily="34" charset="0"/>
            </a:endParaRPr>
          </a:p>
          <a:p>
            <a:r>
              <a:rPr lang="en-US" sz="1200" baseline="0">
                <a:solidFill>
                  <a:srgbClr val="5F5F5F"/>
                </a:solidFill>
                <a:latin typeface="+mn-lt"/>
                <a:cs typeface="Calibri" panose="020F0502020204030204" pitchFamily="34" charset="0"/>
              </a:rPr>
              <a:t>Total includes persons whose county of residence is unknown </a:t>
            </a:r>
          </a:p>
          <a:p>
            <a:endParaRPr lang="en-US" sz="1200" baseline="30000">
              <a:solidFill>
                <a:srgbClr val="5F5F5F"/>
              </a:solidFill>
              <a:latin typeface="+mn-lt"/>
              <a:cs typeface="Calibri" panose="020F0502020204030204" pitchFamily="34" charset="0"/>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4"/>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a:cs typeface="Calibri"/>
            </a:endParaRPr>
          </a:p>
          <a:p>
            <a:endParaRPr lang="en-US" sz="1200" baseline="30000">
              <a:solidFill>
                <a:srgbClr val="5F5F5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6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a:latin typeface="+mn-lt"/>
              </a:rPr>
              <a:t>For all slides in this series, the following notes apply:</a:t>
            </a:r>
          </a:p>
          <a:p>
            <a:r>
              <a:rPr lang="en-US" sz="1200">
                <a:latin typeface="+mn-lt"/>
              </a:rPr>
              <a:t> </a:t>
            </a:r>
            <a:r>
              <a:rPr lang="en-US" sz="1200" kern="120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All data presented in this slide set were reported to CDC through December 31, 2024, and are considered provisional and subject to change as additional reports are submitted for HIV cases and as HIV surveillance data quality improves with further evaluation of the surveillance system and data repository. Because reporting delays can impact the reliability of data presented in this report, caution should be applied when interpreting the results.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latin typeface="+mn-lt"/>
              </a:rPr>
              <a:t>Numbers, percentages, and rates of diagnosed HIV classified as stage 3 (AIDS) are based on data from 50 states, the District of Columbia, and 6 U.S. territories and freely associated states. </a:t>
            </a:r>
          </a:p>
          <a:p>
            <a:endParaRPr lang="en-US" sz="1200" strike="noStrike">
              <a:latin typeface="+mn-lt"/>
            </a:endParaRPr>
          </a:p>
          <a:p>
            <a:r>
              <a:rPr lang="en-US" sz="1200" strike="noStrike">
                <a:latin typeface="+mn-lt"/>
              </a:rPr>
              <a:t>Rates for transmission category</a:t>
            </a:r>
            <a:r>
              <a:rPr lang="en-US" sz="1200" strike="noStrike" baseline="0">
                <a:latin typeface="+mn-lt"/>
              </a:rPr>
              <a:t> are not provided because of the absence of denominator data from the U.S. Census Bureau.</a:t>
            </a:r>
            <a:r>
              <a:rPr lang="en-US" sz="1200" strike="noStrike">
                <a:latin typeface="+mn-lt"/>
              </a:rPr>
              <a:t> </a:t>
            </a:r>
          </a:p>
          <a:p>
            <a:endParaRPr lang="en-US" sz="1200" strike="noStrike">
              <a:latin typeface="+mn-lt"/>
            </a:endParaRPr>
          </a:p>
          <a:p>
            <a:r>
              <a:rPr lang="en-US" sz="1200" strike="noStrike">
                <a:latin typeface="+mn-lt"/>
              </a:rPr>
              <a:t>Rates are not calculated by race/ethnicity for the 6 U.S. </a:t>
            </a:r>
            <a:r>
              <a:rPr lang="en-US" sz="1200">
                <a:latin typeface="+mn-lt"/>
              </a:rPr>
              <a:t>territories and freely associated states </a:t>
            </a:r>
            <a:r>
              <a:rPr lang="en-US" sz="1200" strike="noStrike">
                <a:latin typeface="+mn-lt"/>
              </a:rPr>
              <a:t>because the U.S. Census Bureau does not collect information from all U.S. </a:t>
            </a:r>
            <a:r>
              <a:rPr lang="en-US" sz="1200">
                <a:latin typeface="+mn-lt"/>
              </a:rPr>
              <a:t>territories and freely associated states.</a:t>
            </a:r>
          </a:p>
          <a:p>
            <a:endParaRPr lang="en-US" sz="1200" kern="100">
              <a:effectLst/>
              <a:latin typeface="+mn-lt"/>
              <a:ea typeface="Calibri" panose="020F0502020204030204" pitchFamily="34" charset="0"/>
              <a:cs typeface="Times New Roman" panose="02020603050405020304" pitchFamily="18" charset="0"/>
            </a:endParaRPr>
          </a:p>
          <a:p>
            <a:r>
              <a:rPr lang="en-US" sz="1200" kern="100">
                <a:effectLst/>
                <a:latin typeface="+mn-lt"/>
                <a:ea typeface="Calibri" panose="020F0502020204030204" pitchFamily="34" charset="0"/>
                <a:cs typeface="Times New Roman" panose="02020603050405020304" pitchFamily="18" charset="0"/>
              </a:rPr>
              <a:t>For more information on data sources, data collection and reporting practices, and case definitions, see the </a:t>
            </a:r>
            <a:r>
              <a:rPr lang="fr-FR" sz="1200" kern="100">
                <a:effectLst/>
                <a:latin typeface="+mn-lt"/>
                <a:ea typeface="Calibri" panose="020F0502020204030204" pitchFamily="34" charset="0"/>
                <a:cs typeface="Times New Roman" panose="02020603050405020304" pitchFamily="18" charset="0"/>
              </a:rPr>
              <a:t>National HIV Surveillance System (NHSS)</a:t>
            </a:r>
            <a:r>
              <a:rPr lang="en-US" sz="1200" kern="100">
                <a:effectLst/>
                <a:latin typeface="+mn-lt"/>
                <a:ea typeface="Calibri" panose="020F0502020204030204" pitchFamily="34" charset="0"/>
                <a:cs typeface="Times New Roman" panose="02020603050405020304" pitchFamily="18" charset="0"/>
              </a:rPr>
              <a:t> Technical Notes, available at </a:t>
            </a:r>
            <a:r>
              <a:rPr lang="en-US" sz="1200">
                <a:effectLst/>
                <a:latin typeface="+mn-lt"/>
                <a:hlinkClick r:id="rId3" tooltip="https://www.cdc.gov/hiv-data/nhss/index.html"/>
              </a:rPr>
              <a:t>https://www.cdc.gov/hiv-data/nhss/index.html</a:t>
            </a:r>
            <a:r>
              <a:rPr lang="en-US" sz="1200">
                <a:effectLst/>
                <a:latin typeface="+mn-lt"/>
              </a:rPr>
              <a:t>. </a:t>
            </a:r>
            <a:endParaRPr lang="en-US" sz="1200">
              <a:latin typeface="+mn-lt"/>
            </a:endParaRPr>
          </a:p>
          <a:p>
            <a:pPr lvl="1"/>
            <a:endParaRPr lang="en-US" sz="1200">
              <a:latin typeface="+mn-lt"/>
            </a:endParaRPr>
          </a:p>
          <a:p>
            <a:r>
              <a:rPr lang="en-US" sz="1200">
                <a:latin typeface="+mn-lt"/>
              </a:rPr>
              <a:t>For more information on classification, deaths, and prevalence; see HIV Surveillance Report Technical Notes at </a:t>
            </a:r>
            <a:r>
              <a:rPr lang="en-US" sz="1200" i="0" u="none" strike="noStrike" baseline="0">
                <a:solidFill>
                  <a:srgbClr val="000000"/>
                </a:solidFill>
                <a:latin typeface="+mn-lt"/>
                <a:cs typeface="Calibri" panose="020F0502020204030204" pitchFamily="34" charset="0"/>
                <a:hlinkClick r:id="rId4"/>
              </a:rPr>
              <a:t>https://www.cdc.gov/hiv-data/nhss/hiv-diagnoses-deaths-prevalence.html</a:t>
            </a:r>
            <a:r>
              <a:rPr lang="en-US" sz="1200" i="0" u="none" strike="noStrike" baseline="0">
                <a:solidFill>
                  <a:srgbClr val="000000"/>
                </a:solidFill>
                <a:latin typeface="+mn-lt"/>
                <a:cs typeface="Calibri" panose="020F0502020204030204" pitchFamily="34" charset="0"/>
              </a:rPr>
              <a:t>. </a:t>
            </a:r>
          </a:p>
          <a:p>
            <a:endParaRPr lang="en-US" sz="1200" i="0" u="none" strike="noStrike" baseline="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effectLst/>
                <a:latin typeface="+mn-lt"/>
              </a:rPr>
              <a:t>Additional data, stratifications, and years are available via NCHHSTP </a:t>
            </a:r>
            <a:r>
              <a:rPr lang="en-US" sz="1200" err="1">
                <a:effectLst/>
                <a:latin typeface="+mn-lt"/>
              </a:rPr>
              <a:t>AtlasPlus</a:t>
            </a:r>
            <a:r>
              <a:rPr lang="en-US" sz="1200">
                <a:effectLst/>
                <a:latin typeface="+mn-lt"/>
              </a:rPr>
              <a:t>, accessible at </a:t>
            </a:r>
            <a:r>
              <a:rPr lang="en-US" sz="1200" b="0" i="0" u="sng" strike="noStrike">
                <a:solidFill>
                  <a:srgbClr val="0F56DC"/>
                </a:solidFill>
                <a:effectLst/>
                <a:latin typeface="+mn-lt"/>
                <a:hlinkClick r:id="rId5"/>
              </a:rPr>
              <a:t>https://www.cdc.gov/nchhstp/about/atlasplus.html</a:t>
            </a:r>
            <a:r>
              <a:rPr lang="en-US" sz="1200" b="0">
                <a:effectLst/>
                <a:latin typeface="+mn-lt"/>
              </a:rPr>
              <a:t>.</a:t>
            </a:r>
            <a:endParaRPr lang="en-US" sz="1200" b="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a:solidFill>
                  <a:srgbClr val="FF0000"/>
                </a:solidFill>
                <a:latin typeface="+mn-lt"/>
              </a:rPr>
              <a:t>Data for 2020, which coincided with the onset of the COVID-19 pandemic, should be interpreted with caution. The pandemic had a significant impact on access to HIV testing, care, and related services, and case surveillance activities in state and local jurisdictions. As the COVID-19 pandemic lasted beyond 2020, readers should also consider the potential influence of these pandemic effects on U.S. public health systems when interpreting HIV data for 2021–2022.</a:t>
            </a:r>
            <a:r>
              <a:rPr lang="en-US" sz="1200" b="0">
                <a:solidFill>
                  <a:srgbClr val="5F5F5F"/>
                </a:solidFill>
                <a:latin typeface="+mn-lt"/>
              </a:rPr>
              <a:t> Death data for years 2020 and 2021 should be interpreted with caution due to excess deaths in the United States population attributed to the COVID-19 pandemic. For additional information, see </a:t>
            </a:r>
            <a:r>
              <a:rPr lang="en-US" sz="1200" b="0" kern="1200">
                <a:solidFill>
                  <a:schemeClr val="tx1"/>
                </a:solidFill>
                <a:effectLst/>
                <a:latin typeface="+mn-lt"/>
                <a:ea typeface="+mn-ea"/>
                <a:cs typeface="+mn-cs"/>
                <a:hlinkClick r:id="rId6"/>
              </a:rPr>
              <a:t>https://www.cdc.gov/nchs/nvss/vsrr/covid19/excess_deaths.htm</a:t>
            </a:r>
            <a:r>
              <a:rPr lang="en-US" sz="1200" b="0" kern="120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a:latin typeface="+mn-lt"/>
              </a:rPr>
              <a:t>. </a:t>
            </a:r>
          </a:p>
          <a:p>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78272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alibri" pitchFamily="34" charset="0"/>
                <a:ea typeface="+mj-ea"/>
                <a:cs typeface="+mj-cs"/>
              </a:rPr>
              <a:t>In the United States and 6 territories and freely associated states, s</a:t>
            </a:r>
            <a:r>
              <a:rPr lang="en-US" sz="1200" b="0" kern="1200" err="1">
                <a:solidFill>
                  <a:schemeClr val="tx1"/>
                </a:solidFill>
                <a:effectLst/>
                <a:latin typeface="+mn-lt"/>
                <a:ea typeface="+mn-ea"/>
                <a:cs typeface="+mn-cs"/>
              </a:rPr>
              <a:t>tage</a:t>
            </a:r>
            <a:r>
              <a:rPr lang="en-US" sz="1200" b="0" kern="1200">
                <a:solidFill>
                  <a:schemeClr val="tx1"/>
                </a:solidFill>
                <a:effectLst/>
                <a:latin typeface="+mn-lt"/>
                <a:ea typeface="+mn-ea"/>
                <a:cs typeface="+mn-cs"/>
              </a:rPr>
              <a:t> 3 (AIDS) classifications </a:t>
            </a:r>
            <a:r>
              <a:rPr lang="en-US" sz="1200" b="0" kern="1200" baseline="0">
                <a:solidFill>
                  <a:schemeClr val="tx1"/>
                </a:solidFill>
                <a:effectLst/>
                <a:latin typeface="+mn-lt"/>
                <a:ea typeface="+mn-ea"/>
                <a:cs typeface="+mn-cs"/>
              </a:rPr>
              <a:t>and </a:t>
            </a:r>
            <a:r>
              <a:rPr lang="en-US" sz="1200" b="0" kern="1200">
                <a:solidFill>
                  <a:schemeClr val="tx1"/>
                </a:solidFill>
                <a:effectLst/>
                <a:latin typeface="+mn-lt"/>
                <a:ea typeface="+mn-ea"/>
                <a:cs typeface="+mn-cs"/>
              </a:rPr>
              <a:t>deaths of </a:t>
            </a:r>
            <a:r>
              <a:rPr lang="en-US" sz="1200" b="0" kern="1200" baseline="0">
                <a:solidFill>
                  <a:schemeClr val="tx1"/>
                </a:solidFill>
                <a:effectLst/>
                <a:latin typeface="+mn-lt"/>
                <a:ea typeface="+mn-ea"/>
                <a:cs typeface="+mn-cs"/>
              </a:rPr>
              <a:t>persons with stage 3 (AIDS) </a:t>
            </a:r>
            <a:r>
              <a:rPr lang="en-US" sz="1200" b="0" kern="1200">
                <a:solidFill>
                  <a:schemeClr val="tx1"/>
                </a:solidFill>
                <a:effectLst/>
                <a:latin typeface="+mn-lt"/>
                <a:ea typeface="+mn-ea"/>
                <a:cs typeface="+mn-cs"/>
              </a:rPr>
              <a:t>increased sharply from 1985 through the mid-1990s. The overall declines in stage 3 (AIDS) classifications and deaths of persons with stage 3 (AIDS) since the mid-1990s are due to breakthroughs in early detection of HIV, improved screening technologies, advances in antiretroviral and combination drug therapies, prophylactic medications against opportunistic infections, and HIV prevention awareness campaigns. The prevalence of stage 3 (AIDS) has steadily increased throughout 1985–2023. </a:t>
            </a:r>
          </a:p>
          <a:p>
            <a:r>
              <a:rPr lang="en-US" sz="1200" b="0" kern="1200">
                <a:solidFill>
                  <a:schemeClr val="tx1"/>
                </a:solidFill>
                <a:effectLst/>
                <a:latin typeface="+mn-lt"/>
                <a:ea typeface="+mn-ea"/>
                <a:cs typeface="+mn-cs"/>
              </a:rPr>
              <a:t> </a:t>
            </a:r>
            <a:endParaRPr lang="en-US" sz="1200" kern="1200">
              <a:solidFill>
                <a:srgbClr val="5F5F5F"/>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a:solidFill>
                  <a:srgbClr val="5F5F5F"/>
                </a:solidFill>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rPr>
              <a:t>Deaths of persons with HIV disease ever classified as stage 3 (AIDS) may be due to any cause.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a:solidFill>
                  <a:srgbClr val="000000"/>
                </a:solidFill>
                <a:effectLst/>
                <a:latin typeface="+mn-lt"/>
              </a:rPr>
              <a:t>Prevalence data for 2023 should be interpreted with caution due to the use of preliminary death data for that year reported to CDC as of December 2024.</a:t>
            </a:r>
            <a:r>
              <a:rPr lang="en-US" sz="1200" b="0" i="0">
                <a:solidFill>
                  <a:srgbClr val="000000"/>
                </a:solidFill>
                <a:effectLst/>
                <a:latin typeface="+mn-lt"/>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a:solidFill>
                  <a:srgbClr val="000000"/>
                </a:solidFill>
                <a:latin typeface="+mn-lt"/>
                <a:cs typeface="Calibri" panose="020F0502020204030204" pitchFamily="34" charset="0"/>
              </a:rPr>
              <a:t>The data for 2020, which coincided with the onset of the COVID-19 pandemic, should be interpreted with caution. The pandemic had a significant impact on access to HIV testing, care, and related services, and case surveillance activities in state and local jurisdictions. As the COVID-19 pandemic lasted beyond 2020, readers should also consider the potential influence of these pandemic effects on U.S. public health systems when interpreting HIV data for 2021–2022.</a:t>
            </a:r>
            <a:r>
              <a:rPr lang="en-US" sz="1200" b="0">
                <a:solidFill>
                  <a:srgbClr val="5F5F5F"/>
                </a:solidFill>
                <a:latin typeface="+mn-lt"/>
                <a:cs typeface="Calibri" panose="020F0502020204030204" pitchFamily="34" charset="0"/>
              </a:rPr>
              <a:t> For additional information, see </a:t>
            </a:r>
            <a:r>
              <a:rPr lang="en-US" sz="1200" b="0" kern="1200">
                <a:solidFill>
                  <a:schemeClr val="tx1"/>
                </a:solidFill>
                <a:effectLst/>
                <a:latin typeface="+mn-lt"/>
                <a:cs typeface="Calibri" panose="020F0502020204030204" pitchFamily="34" charset="0"/>
                <a:hlinkClick r:id="rId3"/>
              </a:rPr>
              <a:t>https://www.cdc.gov/nchs/nvss/vsrr/covid19/excess_deaths.htm</a:t>
            </a:r>
            <a:r>
              <a:rPr lang="en-US" sz="1200" b="0" kern="1200">
                <a:solidFill>
                  <a:schemeClr val="tx1"/>
                </a:solidFill>
                <a:effectLst/>
                <a:latin typeface="+mn-lt"/>
                <a:cs typeface="Calibri" panose="020F0502020204030204" pitchFamily="34" charset="0"/>
              </a:rPr>
              <a:t>.  </a:t>
            </a:r>
          </a:p>
          <a:p>
            <a:pPr algn="l" rtl="0" fontAlgn="base"/>
            <a:endParaRPr lang="en-US" sz="1200" b="0" i="0">
              <a:solidFill>
                <a:srgbClr val="444444"/>
              </a:solidFill>
              <a:effectLst/>
              <a:latin typeface="+mn-lt"/>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4"/>
              </a:rPr>
              <a:t>https://www.cdc.gov/hiv-data/nhss/index.html</a:t>
            </a:r>
            <a:r>
              <a:rPr lang="en-US" sz="1200" b="0" i="0" u="none" strike="noStrike">
                <a:solidFill>
                  <a:srgbClr val="000000"/>
                </a:solidFill>
                <a:effectLst/>
                <a:latin typeface="+mn-lt"/>
                <a:ea typeface="Calibri"/>
                <a:cs typeface="Calibri"/>
              </a:rPr>
              <a:t>.</a:t>
            </a:r>
            <a:endParaRPr lang="en-US" sz="1200" b="0" i="0">
              <a:solidFill>
                <a:srgbClr val="444444"/>
              </a:solidFill>
              <a:effectLst/>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a:solidFill>
                <a:srgbClr val="5F5F5F"/>
              </a:solidFill>
              <a:latin typeface="Calibri" panose="020F0502020204030204" pitchFamily="34" charset="0"/>
              <a:cs typeface="Calibri" panose="020F0502020204030204" pitchFamily="34" charset="0"/>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511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alibri" pitchFamily="34" charset="0"/>
                <a:ea typeface="+mj-ea"/>
                <a:cs typeface="+mj-cs"/>
              </a:rPr>
              <a:t>In the United States and 6 territories and freely associated states, r</a:t>
            </a:r>
            <a:r>
              <a:rPr lang="en-US" sz="1200" b="0" kern="1200" err="1">
                <a:solidFill>
                  <a:schemeClr val="tx1"/>
                </a:solidFill>
                <a:effectLst/>
                <a:latin typeface="+mn-lt"/>
                <a:ea typeface="+mn-ea"/>
                <a:cs typeface="+mn-cs"/>
              </a:rPr>
              <a:t>ates</a:t>
            </a:r>
            <a:r>
              <a:rPr lang="en-US" sz="1200" b="0" kern="1200">
                <a:solidFill>
                  <a:schemeClr val="tx1"/>
                </a:solidFill>
                <a:effectLst/>
                <a:latin typeface="+mn-lt"/>
                <a:ea typeface="+mn-ea"/>
                <a:cs typeface="+mn-cs"/>
              </a:rPr>
              <a:t> of stage 3 (AIDS) classifications </a:t>
            </a:r>
            <a:r>
              <a:rPr lang="en-US" sz="1200" b="0" kern="1200" baseline="0">
                <a:solidFill>
                  <a:schemeClr val="tx1"/>
                </a:solidFill>
                <a:effectLst/>
                <a:latin typeface="+mn-lt"/>
                <a:ea typeface="+mn-ea"/>
                <a:cs typeface="+mn-cs"/>
              </a:rPr>
              <a:t>and rates of </a:t>
            </a:r>
            <a:r>
              <a:rPr lang="en-US" sz="1200" b="0" kern="1200">
                <a:solidFill>
                  <a:schemeClr val="tx1"/>
                </a:solidFill>
                <a:effectLst/>
                <a:latin typeface="+mn-lt"/>
                <a:ea typeface="+mn-ea"/>
                <a:cs typeface="+mn-cs"/>
              </a:rPr>
              <a:t>deaths of </a:t>
            </a:r>
            <a:r>
              <a:rPr lang="en-US" sz="1200" b="0" kern="1200" baseline="0">
                <a:solidFill>
                  <a:schemeClr val="tx1"/>
                </a:solidFill>
                <a:effectLst/>
                <a:latin typeface="+mn-lt"/>
                <a:ea typeface="+mn-ea"/>
                <a:cs typeface="+mn-cs"/>
              </a:rPr>
              <a:t>persons with stage 3 (AIDS) </a:t>
            </a:r>
            <a:r>
              <a:rPr lang="en-US" sz="1200" b="0" kern="1200">
                <a:solidFill>
                  <a:schemeClr val="tx1"/>
                </a:solidFill>
                <a:effectLst/>
                <a:latin typeface="+mn-lt"/>
                <a:ea typeface="+mn-ea"/>
                <a:cs typeface="+mn-cs"/>
              </a:rPr>
              <a:t>increased from 1985 through the mid-1990s. The overall declines in rates of stage 3 (AIDS) classifications and rates of deaths of persons with stage 3 (AIDS) since the mid-1990s are due to breakthroughs in early detection of HIV, improved screening technologies, advances in antiretroviral and combination drug therapies, prophylactic medications against opportunistic infections, and HIV prevention awareness campaigns.</a:t>
            </a:r>
            <a:endParaRPr lang="en-US" sz="120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a:solidFill>
                <a:schemeClr val="tx1"/>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a:solidFill>
                  <a:srgbClr val="5F5F5F"/>
                </a:solidFill>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rPr>
              <a:t>Deaths of persons with HIV disease ever classified as stage 3 (AIDS) may be due to any cause.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rgbClr val="FF0000"/>
                </a:solidFill>
                <a:effectLst/>
                <a:latin typeface="+mn-lt"/>
                <a:ea typeface="+mn-ea"/>
                <a:cs typeface="+mn-cs"/>
              </a:rPr>
              <a:t>Rates displayed here are based on data from the 50 U.S. states, the District of Columbia, American Samoa, Guam, the Northern Mariana Islands, Puerto Rico, and the U.S. Virgin Islands. Data for the Republic of Palau is not included due to lack of population estimates from 1985-1989. </a:t>
            </a:r>
            <a:endParaRPr lang="en-US" sz="120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a:solidFill>
                  <a:srgbClr val="000000"/>
                </a:solidFill>
                <a:effectLst/>
                <a:latin typeface="+mn-lt"/>
              </a:rPr>
              <a:t>Prevalence data for 2023 should be interpreted with caution due to the use of preliminary death data for that year reported to CDC as of December 2024.</a:t>
            </a:r>
            <a:r>
              <a:rPr lang="en-US" sz="1200" b="0" i="0">
                <a:solidFill>
                  <a:srgbClr val="000000"/>
                </a:solidFill>
                <a:effectLst/>
                <a:latin typeface="+mn-lt"/>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a:solidFill>
                  <a:srgbClr val="000000"/>
                </a:solidFill>
                <a:latin typeface="+mn-lt"/>
                <a:cs typeface="Calibri" panose="020F0502020204030204" pitchFamily="34" charset="0"/>
              </a:rPr>
              <a:t>The data for 2020, which coincided with the onset of the COVID-19 pandemic, should be interpreted with caution. The pandemic had a significant impact on access to HIV testing, care, and related services, and case surveillance activities in state and local jurisdictions. As the COVID-19 pandemic lasted beyond 2020, readers should also consider the potential influence of these pandemic effects on U.S. public health systems when interpreting HIV data for 2021–2022.</a:t>
            </a:r>
            <a:r>
              <a:rPr lang="en-US" sz="1200" b="0">
                <a:solidFill>
                  <a:srgbClr val="5F5F5F"/>
                </a:solidFill>
                <a:latin typeface="+mn-lt"/>
                <a:cs typeface="Calibri" panose="020F0502020204030204" pitchFamily="34" charset="0"/>
              </a:rPr>
              <a:t> For additional information, see </a:t>
            </a:r>
            <a:r>
              <a:rPr lang="en-US" sz="1200" b="0" kern="1200">
                <a:solidFill>
                  <a:schemeClr val="tx1"/>
                </a:solidFill>
                <a:effectLst/>
                <a:latin typeface="+mn-lt"/>
                <a:ea typeface="+mn-ea"/>
                <a:cs typeface="+mn-cs"/>
                <a:hlinkClick r:id="rId3"/>
              </a:rPr>
              <a:t>https://www.cdc.gov/nchs/nvss/vsrr/covid19/excess_deaths.htm</a:t>
            </a:r>
            <a:r>
              <a:rPr lang="en-US" sz="1200" b="0" kern="1200">
                <a:solidFill>
                  <a:schemeClr val="tx1"/>
                </a:solidFill>
                <a:effectLst/>
                <a:latin typeface="+mn-lt"/>
                <a:cs typeface="Calibri" panose="020F0502020204030204" pitchFamily="34" charset="0"/>
              </a:rPr>
              <a:t>.  </a:t>
            </a:r>
          </a:p>
          <a:p>
            <a:pPr algn="l" rtl="0" fontAlgn="base"/>
            <a:endParaRPr lang="en-US" sz="1200" b="0" i="0">
              <a:solidFill>
                <a:srgbClr val="444444"/>
              </a:solidFill>
              <a:effectLst/>
              <a:latin typeface="+mn-lt"/>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4"/>
              </a:rPr>
              <a:t>https://www.cdc.gov/hiv-data/nhss/index.html</a:t>
            </a:r>
            <a:r>
              <a:rPr lang="en-US" sz="1200" b="0" i="0" u="none" strike="noStrike">
                <a:solidFill>
                  <a:srgbClr val="000000"/>
                </a:solidFill>
                <a:effectLst/>
                <a:latin typeface="+mn-lt"/>
                <a:ea typeface="Calibri"/>
                <a:cs typeface="Calibri"/>
              </a:rPr>
              <a:t>.</a:t>
            </a:r>
            <a:endParaRPr lang="en-US" sz="1200" b="0" i="0">
              <a:solidFill>
                <a:srgbClr val="444444"/>
              </a:solidFill>
              <a:effectLst/>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a:solidFill>
                <a:schemeClr val="tx1"/>
              </a:solidFill>
              <a:effectLst/>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09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1474" rtl="0" eaLnBrk="1" fontAlgn="auto" latinLnBrk="0" hangingPunct="1">
              <a:lnSpc>
                <a:spcPct val="100000"/>
              </a:lnSpc>
              <a:spcBef>
                <a:spcPts val="0"/>
              </a:spcBef>
              <a:spcAft>
                <a:spcPts val="0"/>
              </a:spcAft>
              <a:buClrTx/>
              <a:buSzTx/>
              <a:buFontTx/>
              <a:buNone/>
              <a:tabLst/>
              <a:defRPr/>
            </a:pPr>
            <a:r>
              <a:rPr lang="en-US">
                <a:latin typeface="+mn-lt"/>
              </a:rPr>
              <a:t>By year-2023 in </a:t>
            </a:r>
            <a:r>
              <a:rPr kumimoji="0" lang="en-US" sz="1200" b="0" i="0" u="none" strike="noStrike" kern="1200" cap="none" spc="0" normalizeH="0" baseline="0" noProof="0">
                <a:ln>
                  <a:noFill/>
                </a:ln>
                <a:solidFill>
                  <a:schemeClr val="bg1"/>
                </a:solidFill>
                <a:effectLst/>
                <a:uLnTx/>
                <a:uFillTx/>
                <a:latin typeface="Calibri" pitchFamily="34" charset="0"/>
                <a:ea typeface="+mj-ea"/>
                <a:cs typeface="+mj-cs"/>
              </a:rPr>
              <a:t>the United States and 6 territories and freely associated states</a:t>
            </a:r>
            <a:r>
              <a:rPr lang="en-US">
                <a:latin typeface="+mn-lt"/>
              </a:rPr>
              <a:t>, there were </a:t>
            </a:r>
            <a:r>
              <a:rPr lang="en-US" b="0">
                <a:latin typeface="+mn-lt"/>
              </a:rPr>
              <a:t>1,366,381</a:t>
            </a:r>
            <a:r>
              <a:rPr lang="en-US" b="1">
                <a:latin typeface="+mn-lt"/>
              </a:rPr>
              <a:t> </a:t>
            </a:r>
            <a:r>
              <a:rPr lang="en-US" sz="1200" b="0" kern="1200">
                <a:solidFill>
                  <a:schemeClr val="tx1"/>
                </a:solidFill>
                <a:effectLst/>
                <a:latin typeface="+mn-lt"/>
                <a:ea typeface="+mn-ea"/>
                <a:cs typeface="+mn-cs"/>
              </a:rPr>
              <a:t>stage 3 (AIDS) classifications </a:t>
            </a:r>
            <a:r>
              <a:rPr lang="en-US" b="0">
                <a:latin typeface="+mn-lt"/>
              </a:rPr>
              <a:t>and 823,949 </a:t>
            </a:r>
            <a:r>
              <a:rPr lang="en-US">
                <a:latin typeface="+mn-lt"/>
              </a:rPr>
              <a:t>deaths among persons with Stage 3 (AIDS). </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1474" rtl="0" eaLnBrk="1" fontAlgn="auto" latinLnBrk="0" hangingPunct="1">
              <a:lnSpc>
                <a:spcPct val="100000"/>
              </a:lnSpc>
              <a:spcBef>
                <a:spcPts val="0"/>
              </a:spcBef>
              <a:spcAft>
                <a:spcPts val="0"/>
              </a:spcAft>
              <a:buClrTx/>
              <a:buSzTx/>
              <a:buFontTx/>
              <a:buNone/>
              <a:tabLst/>
              <a:defRPr/>
            </a:pPr>
            <a:r>
              <a:rPr lang="en-US" sz="1200">
                <a:latin typeface="+mn-lt"/>
              </a:rPr>
              <a:t>As of year-end 2023, cumulative stage 3 (AIDS) classifications were as follows: </a:t>
            </a: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Persons aged 30–34 years accounted for </a:t>
            </a:r>
            <a:r>
              <a:rPr lang="en-US" sz="1200" b="0">
                <a:latin typeface="+mn-lt"/>
              </a:rPr>
              <a:t>18.3</a:t>
            </a:r>
            <a:r>
              <a:rPr lang="en-US" sz="1200">
                <a:latin typeface="+mn-lt"/>
              </a:rPr>
              <a:t>%</a:t>
            </a: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Persons aged 35–39 years accounted for 19.4%</a:t>
            </a: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Persons aged 40–44 years accounted for </a:t>
            </a:r>
            <a:r>
              <a:rPr lang="en-US" sz="1200" b="0">
                <a:latin typeface="+mn-lt"/>
              </a:rPr>
              <a:t>16.3</a:t>
            </a:r>
            <a:r>
              <a:rPr lang="en-US" sz="1200">
                <a:latin typeface="+mn-lt"/>
              </a:rPr>
              <a:t>%</a:t>
            </a:r>
          </a:p>
          <a:p>
            <a:pPr marL="0" marR="0" lvl="0" indent="0" algn="l" defTabSz="9114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latin typeface="+mn-lt"/>
            </a:endParaRPr>
          </a:p>
          <a:p>
            <a:pPr marL="0" marR="0" lvl="0" indent="0" algn="l" defTabSz="9114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mn-lt"/>
              </a:rPr>
              <a:t>Cumulative stage 3 (AIDS) deaths were as follows: </a:t>
            </a: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Persons aged 35–39 years accounted for 16.9%</a:t>
            </a: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Persons aged 40–44 years accounted for </a:t>
            </a:r>
            <a:r>
              <a:rPr lang="en-US" sz="1200" b="0">
                <a:latin typeface="+mn-lt"/>
              </a:rPr>
              <a:t>16.3%</a:t>
            </a:r>
            <a:endParaRPr lang="en-US" sz="1200">
              <a:latin typeface="+mn-lt"/>
            </a:endParaRPr>
          </a:p>
          <a:p>
            <a:pPr marL="171450" marR="0" lvl="0" indent="-171450" algn="l" defTabSz="9114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rPr>
              <a:t>Persons aged 30–34 years and 45-49 years both </a:t>
            </a:r>
            <a:r>
              <a:rPr lang="en-US" sz="1200" b="0">
                <a:latin typeface="+mn-lt"/>
              </a:rPr>
              <a:t>accounted for 13.4</a:t>
            </a:r>
            <a:r>
              <a:rPr lang="en-US" sz="1200">
                <a:latin typeface="+mn-lt"/>
              </a:rPr>
              <a:t>% </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a:solidFill>
                <a:schemeClr val="tx1"/>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a:solidFill>
                  <a:srgbClr val="5F5F5F"/>
                </a:solidFill>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rPr>
              <a:t>Deaths of persons with HIV disease, stage 3 (AIDS) may be due to any cause.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rPr>
              <a:t>Cumulative data are from the beginning of the epidemic through 2023.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atin typeface="+mn-lt"/>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3"/>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4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atin typeface="+mn-lt"/>
              </a:rPr>
              <a:t>By year-2023 </a:t>
            </a:r>
            <a:r>
              <a:rPr lang="en-US" err="1">
                <a:latin typeface="+mn-lt"/>
              </a:rPr>
              <a:t>i</a:t>
            </a:r>
            <a:r>
              <a:rPr kumimoji="0" lang="en-US" sz="1200" b="0" i="0" u="none" strike="noStrike" kern="1200" cap="none" spc="0" normalizeH="0" baseline="0" noProof="0">
                <a:ln>
                  <a:noFill/>
                </a:ln>
                <a:solidFill>
                  <a:schemeClr val="bg1"/>
                </a:solidFill>
                <a:effectLst/>
                <a:uLnTx/>
                <a:uFillTx/>
                <a:latin typeface="Calibri" pitchFamily="34" charset="0"/>
                <a:ea typeface="+mj-ea"/>
                <a:cs typeface="+mj-cs"/>
              </a:rPr>
              <a:t>n the United States and 6 territories and freely associated states</a:t>
            </a:r>
            <a:r>
              <a:rPr lang="en-US">
                <a:latin typeface="+mn-lt"/>
              </a:rPr>
              <a:t>, there were </a:t>
            </a:r>
            <a:r>
              <a:rPr lang="en-US" b="0">
                <a:latin typeface="+mn-lt"/>
              </a:rPr>
              <a:t>1,366,381 </a:t>
            </a:r>
            <a:r>
              <a:rPr lang="en-US" sz="1200" b="0" kern="1200">
                <a:solidFill>
                  <a:schemeClr val="tx1"/>
                </a:solidFill>
                <a:effectLst/>
                <a:latin typeface="+mn-lt"/>
                <a:ea typeface="+mn-ea"/>
                <a:cs typeface="+mn-cs"/>
              </a:rPr>
              <a:t>stage 3 (AIDS) classifications </a:t>
            </a:r>
            <a:r>
              <a:rPr lang="en-US" b="0">
                <a:latin typeface="+mn-lt"/>
              </a:rPr>
              <a:t>and 823,949 </a:t>
            </a:r>
            <a:r>
              <a:rPr lang="en-US">
                <a:latin typeface="+mn-lt"/>
              </a:rPr>
              <a:t>deaths among persons with Stage 3 (AIDS). </a:t>
            </a:r>
          </a:p>
          <a:p>
            <a:r>
              <a:rPr lang="en-US">
                <a:latin typeface="+mn-lt"/>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latin typeface="+mn-lt"/>
              </a:rPr>
              <a:t>As of year-end 2023, cumulative stage 3 (AIDS) classifications were as follows: </a:t>
            </a:r>
            <a:endParaRPr lang="en-US">
              <a:latin typeface="+mn-l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a:latin typeface="+mn-lt"/>
              </a:rPr>
              <a:t>Black/African American persons accounted for </a:t>
            </a:r>
            <a:r>
              <a:rPr lang="en-US" sz="1200" b="0">
                <a:latin typeface="+mn-lt"/>
              </a:rPr>
              <a:t>39.7%</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a:latin typeface="+mn-lt"/>
              </a:rPr>
              <a:t>White persons </a:t>
            </a:r>
            <a:r>
              <a:rPr lang="en-US" sz="1200">
                <a:latin typeface="+mn-lt"/>
              </a:rPr>
              <a:t>accounted for </a:t>
            </a:r>
            <a:r>
              <a:rPr lang="en-US" sz="1200" b="0">
                <a:latin typeface="+mn-lt"/>
              </a:rPr>
              <a:t>33.3%</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a:latin typeface="+mn-lt"/>
              </a:rPr>
              <a:t>As of year-end 2023, cumulative stage 3 (AIDS) deaths were as follows: </a:t>
            </a:r>
            <a:endParaRPr lang="en-US" sz="1200" b="0">
              <a:latin typeface="+mn-l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a:latin typeface="+mn-lt"/>
              </a:rPr>
              <a:t>Black/African American persons accounted for</a:t>
            </a:r>
            <a:r>
              <a:rPr lang="en-US" sz="1200" b="0">
                <a:latin typeface="+mn-lt"/>
              </a:rPr>
              <a:t> 40.0%</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a:latin typeface="+mn-lt"/>
              </a:rPr>
              <a:t>White persons accounted for 37.6%</a:t>
            </a:r>
            <a:endParaRPr lang="en-US" b="0">
              <a:latin typeface="+mn-lt"/>
            </a:endParaRPr>
          </a:p>
          <a:p>
            <a:endParaRPr lang="en-US">
              <a:latin typeface="+mn-lt"/>
            </a:endParaRPr>
          </a:p>
          <a:p>
            <a:pPr marL="285750" indent="-285750" fontAlgn="auto">
              <a:lnSpc>
                <a:spcPts val="900"/>
              </a:lnSpc>
              <a:spcBef>
                <a:spcPts val="0"/>
              </a:spcBef>
              <a:spcAft>
                <a:spcPts val="0"/>
              </a:spcAft>
              <a:defRPr/>
            </a:pPr>
            <a:r>
              <a:rPr lang="en-US" sz="1200" i="1">
                <a:solidFill>
                  <a:srgbClr val="5F5F5F"/>
                </a:solidFill>
                <a:latin typeface="+mn-lt"/>
                <a:cs typeface="Calibri" panose="020F0502020204030204" pitchFamily="34" charset="0"/>
              </a:rPr>
              <a:t>Note. </a:t>
            </a:r>
          </a:p>
          <a:p>
            <a:pPr marL="285750" indent="-285750" fontAlgn="auto">
              <a:lnSpc>
                <a:spcPts val="900"/>
              </a:lnSpc>
              <a:spcBef>
                <a:spcPts val="0"/>
              </a:spcBef>
              <a:spcAft>
                <a:spcPts val="0"/>
              </a:spcAft>
              <a:defRPr/>
            </a:pPr>
            <a:r>
              <a:rPr lang="en-US" sz="1200">
                <a:solidFill>
                  <a:srgbClr val="5F5F5F"/>
                </a:solidFill>
                <a:latin typeface="+mn-lt"/>
                <a:cs typeface="Calibri" panose="020F0502020204030204" pitchFamily="34" charset="0"/>
              </a:rPr>
              <a:t>Deaths of persons with HIV disease, stage 3 (AIDS) may be due to any cause. </a:t>
            </a:r>
          </a:p>
          <a:p>
            <a:pPr marL="285750" indent="-285750" fontAlgn="auto">
              <a:lnSpc>
                <a:spcPts val="900"/>
              </a:lnSpc>
              <a:spcBef>
                <a:spcPts val="0"/>
              </a:spcBef>
              <a:spcAft>
                <a:spcPts val="0"/>
              </a:spcAft>
              <a:defRPr/>
            </a:pPr>
            <a:endParaRPr lang="en-US" sz="1200">
              <a:solidFill>
                <a:srgbClr val="5F5F5F"/>
              </a:solidFill>
              <a:latin typeface="+mn-lt"/>
              <a:cs typeface="Calibri" panose="020F0502020204030204" pitchFamily="34" charset="0"/>
            </a:endParaRPr>
          </a:p>
          <a:p>
            <a:pPr marL="285750" indent="-285750" fontAlgn="auto">
              <a:lnSpc>
                <a:spcPts val="900"/>
              </a:lnSpc>
              <a:spcBef>
                <a:spcPts val="0"/>
              </a:spcBef>
              <a:spcAft>
                <a:spcPts val="0"/>
              </a:spcAft>
              <a:defRPr/>
            </a:pPr>
            <a:r>
              <a:rPr lang="en-US" sz="1200">
                <a:solidFill>
                  <a:srgbClr val="5F5F5F"/>
                </a:solidFill>
                <a:latin typeface="+mn-lt"/>
              </a:rPr>
              <a:t>Cumulative data are from the beginning of the epidemic through 2023. </a:t>
            </a:r>
          </a:p>
          <a:p>
            <a:pPr marL="285750" indent="-285750" fontAlgn="auto">
              <a:lnSpc>
                <a:spcPts val="900"/>
              </a:lnSpc>
              <a:spcBef>
                <a:spcPts val="0"/>
              </a:spcBef>
              <a:spcAft>
                <a:spcPts val="0"/>
              </a:spcAft>
              <a:defRPr/>
            </a:pPr>
            <a:endParaRPr lang="en-US" sz="1200">
              <a:solidFill>
                <a:srgbClr val="5F5F5F"/>
              </a:solidFill>
              <a:latin typeface="+mn-lt"/>
            </a:endParaRPr>
          </a:p>
          <a:p>
            <a:pPr fontAlgn="auto">
              <a:lnSpc>
                <a:spcPts val="900"/>
              </a:lnSpc>
              <a:spcBef>
                <a:spcPts val="0"/>
              </a:spcBef>
              <a:spcAft>
                <a:spcPts val="0"/>
              </a:spcAft>
              <a:defRPr/>
            </a:pPr>
            <a:r>
              <a:rPr lang="en-US" sz="1200">
                <a:solidFill>
                  <a:srgbClr val="5F5F5F"/>
                </a:solidFill>
                <a:latin typeface="+mn-lt"/>
                <a:cs typeface="Calibri" panose="020F0502020204030204" pitchFamily="34" charset="0"/>
              </a:rPr>
              <a:t>Data presented for Asian persons includes Asian/Pacific Islander legacy cases.</a:t>
            </a:r>
          </a:p>
          <a:p>
            <a:pPr fontAlgn="auto">
              <a:lnSpc>
                <a:spcPts val="900"/>
              </a:lnSpc>
              <a:spcBef>
                <a:spcPts val="0"/>
              </a:spcBef>
              <a:spcAft>
                <a:spcPts val="0"/>
              </a:spcAft>
              <a:defRPr/>
            </a:pPr>
            <a:r>
              <a:rPr lang="en-US" sz="1200">
                <a:solidFill>
                  <a:srgbClr val="5F5F5F"/>
                </a:solidFill>
                <a:latin typeface="+mn-lt"/>
                <a:cs typeface="Calibri" panose="020F0502020204030204" pitchFamily="34" charset="0"/>
              </a:rPr>
              <a:t>		</a:t>
            </a:r>
          </a:p>
          <a:p>
            <a:pPr fontAlgn="auto">
              <a:lnSpc>
                <a:spcPts val="900"/>
              </a:lnSpc>
              <a:spcBef>
                <a:spcPts val="0"/>
              </a:spcBef>
              <a:spcAft>
                <a:spcPts val="0"/>
              </a:spcAft>
              <a:defRPr/>
            </a:pPr>
            <a:r>
              <a:rPr lang="en-US" sz="1200">
                <a:solidFill>
                  <a:srgbClr val="5F5F5F"/>
                </a:solidFill>
                <a:latin typeface="+mn-lt"/>
                <a:cs typeface="Calibri" panose="020F0502020204030204" pitchFamily="34" charset="0"/>
              </a:rPr>
              <a:t>Total includes persons whose race/ethnicity is unknown.</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3"/>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51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a:solidFill>
                  <a:srgbClr val="5F5F5F"/>
                </a:solidFill>
                <a:latin typeface="+mn-lt"/>
              </a:rPr>
              <a:t>By year-2023 </a:t>
            </a:r>
            <a:r>
              <a:rPr lang="en-US" err="1">
                <a:solidFill>
                  <a:srgbClr val="5F5F5F"/>
                </a:solidFill>
                <a:latin typeface="+mn-lt"/>
              </a:rPr>
              <a:t>i</a:t>
            </a:r>
            <a:r>
              <a:rPr kumimoji="0" lang="en-US" sz="1200" b="0" i="0" u="none" strike="noStrike" kern="1200" cap="none" spc="0" normalizeH="0" baseline="0" noProof="0">
                <a:ln>
                  <a:noFill/>
                </a:ln>
                <a:solidFill>
                  <a:schemeClr val="bg1"/>
                </a:solidFill>
                <a:effectLst/>
                <a:uLnTx/>
                <a:uFillTx/>
                <a:latin typeface="Calibri" pitchFamily="34" charset="0"/>
                <a:ea typeface="+mj-ea"/>
                <a:cs typeface="+mj-cs"/>
              </a:rPr>
              <a:t>n the United States and 6 territories and freely associated states</a:t>
            </a:r>
            <a:r>
              <a:rPr lang="en-US">
                <a:solidFill>
                  <a:srgbClr val="5F5F5F"/>
                </a:solidFill>
                <a:latin typeface="+mn-lt"/>
              </a:rPr>
              <a:t>, among males </a:t>
            </a:r>
            <a:r>
              <a:rPr lang="en-US" sz="1200">
                <a:solidFill>
                  <a:srgbClr val="5F5F5F"/>
                </a:solidFill>
                <a:latin typeface="+mn-lt"/>
              </a:rPr>
              <a:t>aged ≥13 years</a:t>
            </a:r>
            <a:r>
              <a:rPr lang="en-US">
                <a:solidFill>
                  <a:srgbClr val="5F5F5F"/>
                </a:solidFill>
                <a:latin typeface="+mn-lt"/>
              </a:rPr>
              <a:t>, there were </a:t>
            </a:r>
            <a:r>
              <a:rPr lang="en-US" b="0">
                <a:solidFill>
                  <a:srgbClr val="5F5F5F"/>
                </a:solidFill>
                <a:latin typeface="+mn-lt"/>
              </a:rPr>
              <a:t>1,072,757 </a:t>
            </a:r>
            <a:r>
              <a:rPr lang="en-US" sz="1200" b="0" kern="1200">
                <a:solidFill>
                  <a:srgbClr val="5F5F5F"/>
                </a:solidFill>
                <a:effectLst/>
                <a:latin typeface="+mn-lt"/>
                <a:ea typeface="+mn-ea"/>
                <a:cs typeface="+mn-cs"/>
              </a:rPr>
              <a:t>stage 3 (AIDS) classifications </a:t>
            </a:r>
            <a:r>
              <a:rPr lang="en-US" b="0">
                <a:solidFill>
                  <a:srgbClr val="5F5F5F"/>
                </a:solidFill>
                <a:latin typeface="+mn-lt"/>
              </a:rPr>
              <a:t>and </a:t>
            </a:r>
            <a:r>
              <a:rPr lang="en-US" sz="1200" b="0" i="0" u="none" strike="noStrike">
                <a:solidFill>
                  <a:srgbClr val="5F5F5F"/>
                </a:solidFill>
                <a:effectLst/>
                <a:latin typeface="+mn-lt"/>
                <a:cs typeface="Calibri" panose="020F0502020204030204" pitchFamily="34" charset="0"/>
              </a:rPr>
              <a:t>661,128</a:t>
            </a:r>
            <a:r>
              <a:rPr lang="en-US" b="0">
                <a:solidFill>
                  <a:srgbClr val="5F5F5F"/>
                </a:solidFill>
                <a:latin typeface="+mn-lt"/>
              </a:rPr>
              <a:t> </a:t>
            </a:r>
            <a:r>
              <a:rPr lang="en-US">
                <a:solidFill>
                  <a:srgbClr val="5F5F5F"/>
                </a:solidFill>
                <a:latin typeface="+mn-lt"/>
              </a:rPr>
              <a:t>deaths among persons with Stage 3 (AIDS). </a:t>
            </a:r>
          </a:p>
          <a:p>
            <a:r>
              <a:rPr lang="en-US">
                <a:solidFill>
                  <a:srgbClr val="5F5F5F"/>
                </a:solidFill>
                <a:latin typeface="+mn-lt"/>
              </a:rPr>
              <a:t> </a:t>
            </a:r>
            <a:endParaRPr lang="en-US" b="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rPr>
              <a:t>As of year-end 2023, cumulative stage 3 (AIDS) classifications were as follows: </a:t>
            </a:r>
            <a:endParaRPr lang="en-US">
              <a:solidFill>
                <a:srgbClr val="5F5F5F"/>
              </a:solidFill>
              <a:latin typeface="+mn-l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a:solidFill>
                  <a:srgbClr val="5F5F5F"/>
                </a:solidFill>
                <a:effectLst/>
                <a:latin typeface="+mn-lt"/>
                <a:ea typeface="+mn-ea"/>
                <a:cs typeface="+mn-cs"/>
              </a:rPr>
              <a:t>Males with HIV attribute</a:t>
            </a:r>
            <a:r>
              <a:rPr lang="en-US" sz="1200" kern="1200">
                <a:solidFill>
                  <a:srgbClr val="5F5F5F"/>
                </a:solidFill>
                <a:effectLst/>
                <a:highlight>
                  <a:srgbClr val="FFFF00"/>
                </a:highlight>
                <a:latin typeface="+mn-lt"/>
                <a:ea typeface="+mn-ea"/>
                <a:cs typeface="+mn-cs"/>
              </a:rPr>
              <a:t>d</a:t>
            </a:r>
            <a:r>
              <a:rPr lang="en-US" sz="1200" kern="1200">
                <a:solidFill>
                  <a:srgbClr val="5F5F5F"/>
                </a:solidFill>
                <a:effectLst/>
                <a:latin typeface="+mn-lt"/>
                <a:ea typeface="+mn-ea"/>
                <a:cs typeface="+mn-cs"/>
              </a:rPr>
              <a:t> to male-to-male sexual contact (MMSC) </a:t>
            </a:r>
            <a:r>
              <a:rPr lang="en-US" sz="1200">
                <a:solidFill>
                  <a:srgbClr val="5F5F5F"/>
                </a:solidFill>
                <a:latin typeface="+mn-lt"/>
              </a:rPr>
              <a:t>accounted for </a:t>
            </a:r>
            <a:r>
              <a:rPr lang="en-US" sz="1200" b="0">
                <a:solidFill>
                  <a:srgbClr val="5F5F5F"/>
                </a:solidFill>
                <a:latin typeface="+mn-lt"/>
              </a:rPr>
              <a:t>61.5</a:t>
            </a:r>
            <a:r>
              <a:rPr lang="en-US" sz="1200">
                <a:solidFill>
                  <a:srgbClr val="5F5F5F"/>
                </a:solidFill>
                <a:latin typeface="+mn-lt"/>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a:solidFill>
                  <a:srgbClr val="5F5F5F"/>
                </a:solidFill>
                <a:latin typeface="+mn-lt"/>
              </a:rPr>
              <a:t>Males with HIV attributed to injection drug use (IDU) accounted for </a:t>
            </a:r>
            <a:r>
              <a:rPr lang="en-US" sz="1200" b="0">
                <a:solidFill>
                  <a:srgbClr val="5F5F5F"/>
                </a:solidFill>
                <a:latin typeface="+mn-lt"/>
              </a:rPr>
              <a:t>18.5</a:t>
            </a:r>
            <a:r>
              <a:rPr lang="en-US" sz="1200">
                <a:solidFill>
                  <a:srgbClr val="5F5F5F"/>
                </a:solidFill>
                <a:latin typeface="+mn-lt"/>
              </a:rPr>
              <a: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a:solidFill>
                  <a:srgbClr val="5F5F5F"/>
                </a:solidFill>
                <a:latin typeface="+mn-lt"/>
              </a:rPr>
              <a:t>As of year-end 2023, cumulative stage 3 (AIDS) deaths were as follows: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Males with HIV attributed to male-to-male sexual contact (MMSC) </a:t>
            </a:r>
            <a:r>
              <a:rPr lang="en-US" sz="1200">
                <a:latin typeface="+mn-lt"/>
              </a:rPr>
              <a:t>accounted for </a:t>
            </a:r>
            <a:r>
              <a:rPr lang="en-US" sz="1200" b="0">
                <a:latin typeface="+mn-lt"/>
              </a:rPr>
              <a:t>56.5</a:t>
            </a:r>
            <a:r>
              <a:rPr lang="en-US" sz="1200">
                <a:latin typeface="+mn-lt"/>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a:latin typeface="+mn-lt"/>
              </a:rPr>
              <a:t>Males with HIV attributed to injection drug use (IDU) accounted for </a:t>
            </a:r>
            <a:r>
              <a:rPr lang="en-US" sz="1200" b="0">
                <a:latin typeface="+mn-lt"/>
              </a:rPr>
              <a:t>23.9</a:t>
            </a:r>
            <a:r>
              <a:rPr lang="en-US" sz="1200">
                <a:latin typeface="+mn-lt"/>
              </a:rPr>
              <a:t>%</a:t>
            </a:r>
            <a:endParaRPr lang="en-US">
              <a:latin typeface="+mn-lt"/>
            </a:endParaRPr>
          </a:p>
          <a:p>
            <a:endParaRPr lang="en-US">
              <a:latin typeface="+mn-lt"/>
            </a:endParaRPr>
          </a:p>
          <a:p>
            <a:pPr marL="285750" indent="-285750" fontAlgn="auto">
              <a:lnSpc>
                <a:spcPts val="900"/>
              </a:lnSpc>
              <a:spcBef>
                <a:spcPts val="0"/>
              </a:spcBef>
              <a:spcAft>
                <a:spcPts val="0"/>
              </a:spcAft>
              <a:defRPr/>
            </a:pPr>
            <a:endParaRPr lang="en-US" sz="1200">
              <a:solidFill>
                <a:srgbClr val="5F5F5F"/>
              </a:solidFill>
              <a:latin typeface="+mn-lt"/>
            </a:endParaRPr>
          </a:p>
          <a:p>
            <a:pPr marL="287338" indent="-287338" fontAlgn="auto">
              <a:lnSpc>
                <a:spcPts val="900"/>
              </a:lnSpc>
              <a:spcBef>
                <a:spcPts val="0"/>
              </a:spcBef>
              <a:spcAft>
                <a:spcPts val="0"/>
              </a:spcAft>
              <a:defRPr/>
            </a:pPr>
            <a:r>
              <a:rPr kumimoji="0" lang="en-US" sz="1200" b="0" i="1" u="none" strike="noStrike" kern="1200" cap="none" spc="0" normalizeH="0" baseline="0" noProof="0">
                <a:ln>
                  <a:noFill/>
                </a:ln>
                <a:solidFill>
                  <a:srgbClr val="5F5F5F"/>
                </a:solidFill>
                <a:effectLst/>
                <a:uLnTx/>
                <a:uFillTx/>
                <a:latin typeface="+mn-lt"/>
              </a:rPr>
              <a:t>Note</a:t>
            </a:r>
            <a:r>
              <a:rPr kumimoji="0" lang="en-US" sz="1200" b="0" i="0" u="none" strike="noStrike" kern="1200" cap="none" spc="0" normalizeH="0" baseline="0" noProof="0">
                <a:ln>
                  <a:noFill/>
                </a:ln>
                <a:solidFill>
                  <a:srgbClr val="5F5F5F"/>
                </a:solidFill>
                <a:effectLst/>
                <a:uLnTx/>
                <a:uFillTx/>
                <a:latin typeface="+mn-lt"/>
              </a:rPr>
              <a:t>. </a:t>
            </a:r>
          </a:p>
          <a:p>
            <a:pPr marL="287338" indent="-287338" fontAlgn="auto">
              <a:lnSpc>
                <a:spcPts val="900"/>
              </a:lnSpc>
              <a:spcBef>
                <a:spcPts val="0"/>
              </a:spcBef>
              <a:spcAft>
                <a:spcPts val="0"/>
              </a:spcAft>
              <a:defRPr/>
            </a:pPr>
            <a:r>
              <a:rPr lang="en-US" sz="1200">
                <a:solidFill>
                  <a:srgbClr val="5F5F5F"/>
                </a:solidFill>
                <a:latin typeface="+mn-lt"/>
              </a:rPr>
              <a:t>Deaths of persons with HIV disease, stage 3 (AIDS) may be due to any cause</a:t>
            </a:r>
            <a:r>
              <a:rPr lang="en-US" sz="1200">
                <a:solidFill>
                  <a:srgbClr val="5F5F5F"/>
                </a:solidFill>
                <a:latin typeface="+mn-lt"/>
                <a:cs typeface="Calibri" panose="020F0502020204030204" pitchFamily="34" charset="0"/>
              </a:rPr>
              <a:t>. </a:t>
            </a:r>
          </a:p>
          <a:p>
            <a:pPr marL="287338" indent="-287338" fontAlgn="auto">
              <a:lnSpc>
                <a:spcPts val="900"/>
              </a:lnSpc>
              <a:spcBef>
                <a:spcPts val="0"/>
              </a:spcBef>
              <a:spcAft>
                <a:spcPts val="0"/>
              </a:spcAft>
              <a:defRPr/>
            </a:pPr>
            <a:endParaRPr lang="en-US" sz="1200">
              <a:solidFill>
                <a:srgbClr val="5F5F5F"/>
              </a:solidFill>
              <a:latin typeface="+mn-lt"/>
              <a:cs typeface="Calibri" panose="020F0502020204030204" pitchFamily="34" charset="0"/>
            </a:endParaRPr>
          </a:p>
          <a:p>
            <a:pPr marL="287338" marR="0" lvl="0" indent="-287338" algn="l" defTabSz="914400" rtl="0" eaLnBrk="1" fontAlgn="auto" latinLnBrk="0" hangingPunct="1">
              <a:lnSpc>
                <a:spcPts val="900"/>
              </a:lnSpc>
              <a:spcBef>
                <a:spcPts val="0"/>
              </a:spcBef>
              <a:spcAft>
                <a:spcPts val="0"/>
              </a:spcAft>
              <a:buClrTx/>
              <a:buSzTx/>
              <a:buFontTx/>
              <a:buNone/>
              <a:tabLst/>
              <a:defRPr/>
            </a:pPr>
            <a:r>
              <a:rPr lang="en-US" sz="1200">
                <a:solidFill>
                  <a:srgbClr val="5F5F5F"/>
                </a:solidFill>
                <a:latin typeface="+mn-lt"/>
              </a:rPr>
              <a:t>Cumulative data are from the beginning of the epidemic through 2023. </a:t>
            </a:r>
            <a:endParaRPr lang="en-US" sz="1200">
              <a:solidFill>
                <a:srgbClr val="5F5F5F"/>
              </a:solidFill>
              <a:latin typeface="+mn-lt"/>
              <a:cs typeface="Calibri" panose="020F0502020204030204" pitchFamily="34" charset="0"/>
            </a:endParaRPr>
          </a:p>
          <a:p>
            <a:pPr marL="287338" indent="-287338" fontAlgn="auto">
              <a:lnSpc>
                <a:spcPts val="900"/>
              </a:lnSpc>
              <a:spcBef>
                <a:spcPts val="0"/>
              </a:spcBef>
              <a:spcAft>
                <a:spcPts val="0"/>
              </a:spcAft>
              <a:defRPr/>
            </a:pPr>
            <a:endParaRPr lang="en-US" sz="1200">
              <a:solidFill>
                <a:srgbClr val="5F5F5F"/>
              </a:solidFill>
              <a:latin typeface="+mn-lt"/>
              <a:cs typeface="Calibri" panose="020F0502020204030204" pitchFamily="34" charset="0"/>
            </a:endParaRPr>
          </a:p>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r>
              <a:rPr lang="en-US" sz="1200" b="0">
                <a:solidFill>
                  <a:srgbClr val="5F5F5F"/>
                </a:solidFill>
                <a:latin typeface="+mn-lt"/>
                <a:cs typeface="Calibri" panose="020F0502020204030204" pitchFamily="34" charset="0"/>
              </a:rPr>
              <a:t>Transmission category is classified based on a hierarchy of the risk factors most likely responsible for HIV transmission; classification is determined based on the person’s sex. Data have been statistically adjusted to account for missing transmission category, and </a:t>
            </a:r>
            <a:r>
              <a:rPr kumimoji="0" lang="en-US" sz="1200" b="0" i="0" u="none" strike="noStrike" kern="1200" cap="none" spc="0" normalizeH="0" baseline="0" noProof="0">
                <a:ln>
                  <a:noFill/>
                </a:ln>
                <a:solidFill>
                  <a:srgbClr val="5F5F5F"/>
                </a:solidFill>
                <a:effectLst/>
                <a:uLnTx/>
                <a:uFillTx/>
                <a:latin typeface="+mn-lt"/>
              </a:rPr>
              <a:t>column totals for numbers were calculated independently of the values for the subpopulations</a:t>
            </a:r>
            <a:r>
              <a:rPr lang="en-US" sz="1200" b="0">
                <a:solidFill>
                  <a:srgbClr val="5F5F5F"/>
                </a:solidFill>
                <a:latin typeface="+mn-lt"/>
                <a:cs typeface="Calibri" panose="020F0502020204030204" pitchFamily="34" charset="0"/>
              </a:rPr>
              <a:t>; therefore, values may not sum to column total. </a:t>
            </a:r>
          </a:p>
          <a:p>
            <a:pPr marL="0" indent="0">
              <a:lnSpc>
                <a:spcPts val="900"/>
              </a:lnSpc>
              <a:spcBef>
                <a:spcPts val="0"/>
              </a:spcBef>
            </a:pPr>
            <a:endParaRPr lang="en-US" sz="1200" strike="noStrike">
              <a:solidFill>
                <a:srgbClr val="5F5F5F"/>
              </a:solidFill>
              <a:latin typeface="+mn-lt"/>
              <a:cs typeface="Calibri" panose="020F0502020204030204" pitchFamily="34" charset="0"/>
            </a:endParaRPr>
          </a:p>
          <a:p>
            <a:pPr marL="0" indent="0">
              <a:lnSpc>
                <a:spcPts val="900"/>
              </a:lnSpc>
              <a:spcBef>
                <a:spcPts val="0"/>
              </a:spcBef>
            </a:pPr>
            <a:r>
              <a:rPr lang="en-US" sz="1200" strike="noStrike">
                <a:solidFill>
                  <a:srgbClr val="5F5F5F"/>
                </a:solidFill>
                <a:latin typeface="+mn-lt"/>
                <a:cs typeface="Calibri" panose="020F0502020204030204" pitchFamily="34" charset="0"/>
              </a:rPr>
              <a:t>Total includes other risk factors including hemophilia, blood transfusion, and risk factor not reported or not identified.</a:t>
            </a:r>
          </a:p>
          <a:p>
            <a:pPr marR="0" lvl="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1200" b="0" i="0" u="none" strike="noStrike" kern="1200" cap="none" spc="0" normalizeH="0" baseline="0" noProof="0">
              <a:ln>
                <a:noFill/>
              </a:ln>
              <a:solidFill>
                <a:srgbClr val="5F5F5F"/>
              </a:solidFill>
              <a:effectLst/>
              <a:uLnTx/>
              <a:uFillTx/>
              <a:latin typeface="+mn-lt"/>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3"/>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a:cs typeface="Calibri"/>
            </a:endParaRPr>
          </a:p>
          <a:p>
            <a:pPr marR="0" lvl="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1200" b="0" i="0" u="none" strike="noStrike" kern="1200" cap="none" spc="0" normalizeH="0" baseline="0" noProof="0">
              <a:ln>
                <a:noFill/>
              </a:ln>
              <a:solidFill>
                <a:srgbClr val="5F5F5F"/>
              </a:solidFill>
              <a:effectLst/>
              <a:uLnTx/>
              <a:uFillTx/>
              <a:latin typeface="+mn-lt"/>
            </a:endParaRPr>
          </a:p>
          <a:p>
            <a:pPr marR="0" lvl="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1200" b="0" i="0" u="none" strike="noStrike" kern="1200" cap="none" spc="0" normalizeH="0" baseline="0" noProof="0">
              <a:ln>
                <a:noFill/>
              </a:ln>
              <a:solidFill>
                <a:srgbClr val="5F5F5F"/>
              </a:solidFill>
              <a:effectLst/>
              <a:uLnTx/>
              <a:uFillTx/>
              <a:latin typeface="+mn-l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14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solidFill>
                  <a:srgbClr val="5F5F5F"/>
                </a:solidFill>
                <a:latin typeface="+mn-lt"/>
              </a:rPr>
              <a:t>By year-2023 in</a:t>
            </a:r>
            <a:r>
              <a:rPr kumimoji="0" lang="en-US" sz="1200" b="0" i="0" u="none" strike="noStrike" kern="1200" cap="none" spc="0" normalizeH="0" baseline="0" noProof="0">
                <a:ln>
                  <a:noFill/>
                </a:ln>
                <a:solidFill>
                  <a:schemeClr val="bg1"/>
                </a:solidFill>
                <a:effectLst/>
                <a:uLnTx/>
                <a:uFillTx/>
                <a:latin typeface="Calibri" pitchFamily="34" charset="0"/>
                <a:ea typeface="+mj-ea"/>
                <a:cs typeface="+mj-cs"/>
              </a:rPr>
              <a:t> the United States and 6 territories and freely associated states</a:t>
            </a:r>
            <a:r>
              <a:rPr lang="en-US" b="0">
                <a:latin typeface="+mn-lt"/>
              </a:rPr>
              <a:t>, among females aged ≥13 years, there were </a:t>
            </a:r>
            <a:r>
              <a:rPr lang="en-US" sz="1200" b="0" i="0" u="none" strike="noStrike">
                <a:solidFill>
                  <a:srgbClr val="5F5F5F"/>
                </a:solidFill>
                <a:effectLst/>
                <a:latin typeface="+mn-lt"/>
                <a:cs typeface="Calibri" panose="020F0502020204030204" pitchFamily="34" charset="0"/>
              </a:rPr>
              <a:t>283,549</a:t>
            </a:r>
            <a:r>
              <a:rPr lang="en-US" b="0">
                <a:latin typeface="+mn-lt"/>
              </a:rPr>
              <a:t> </a:t>
            </a:r>
            <a:r>
              <a:rPr lang="en-US" sz="1200" b="0" kern="1200">
                <a:solidFill>
                  <a:schemeClr val="tx1"/>
                </a:solidFill>
                <a:effectLst/>
                <a:latin typeface="+mn-lt"/>
                <a:ea typeface="+mn-ea"/>
                <a:cs typeface="+mn-cs"/>
              </a:rPr>
              <a:t>stage 3 (AIDS) classifications </a:t>
            </a:r>
            <a:r>
              <a:rPr lang="en-US" b="0">
                <a:latin typeface="+mn-lt"/>
              </a:rPr>
              <a:t>and </a:t>
            </a:r>
            <a:r>
              <a:rPr lang="en-US" sz="1200" b="0" i="0" u="none" strike="noStrike">
                <a:solidFill>
                  <a:srgbClr val="5F5F5F"/>
                </a:solidFill>
                <a:effectLst/>
                <a:latin typeface="+mn-lt"/>
                <a:cs typeface="Calibri" panose="020F0502020204030204" pitchFamily="34" charset="0"/>
              </a:rPr>
              <a:t>157,628 </a:t>
            </a:r>
            <a:r>
              <a:rPr lang="en-US" b="0">
                <a:latin typeface="+mn-lt"/>
              </a:rPr>
              <a:t>deaths among persons with Stage 3 (AIDS). </a:t>
            </a:r>
          </a:p>
          <a:p>
            <a:r>
              <a:rPr lang="en-US">
                <a:latin typeface="+mn-lt"/>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latin typeface="+mn-lt"/>
              </a:rPr>
              <a:t>As of year-end 2023, cumulative stage 3 (AIDS) classifications were as follows: </a:t>
            </a:r>
            <a:endParaRPr lang="en-US">
              <a:latin typeface="+mn-lt"/>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Females with HIV attributed to heterosexual contact </a:t>
            </a:r>
            <a:r>
              <a:rPr lang="en-US" sz="1200">
                <a:latin typeface="+mn-lt"/>
              </a:rPr>
              <a:t>accounted for </a:t>
            </a:r>
            <a:r>
              <a:rPr lang="en-US" sz="1200" b="0">
                <a:latin typeface="+mn-lt"/>
              </a:rPr>
              <a:t>63.1</a:t>
            </a:r>
            <a:r>
              <a:rPr lang="en-US" sz="1200">
                <a:latin typeface="+mn-lt"/>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a:latin typeface="+mn-lt"/>
              </a:rPr>
              <a:t>Females with HIV attributed to injection drug use (IDU) accounted for 34.5%</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a:latin typeface="+mn-lt"/>
              </a:rPr>
              <a:t>As of year-end 2023, cumulative stage 3 (AIDS) deaths were as follows: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Females with HIV attributed to heterosexual contact </a:t>
            </a:r>
            <a:r>
              <a:rPr lang="en-US" sz="1200">
                <a:latin typeface="+mn-lt"/>
              </a:rPr>
              <a:t>accounted for </a:t>
            </a:r>
            <a:r>
              <a:rPr lang="en-US" sz="1200" b="0">
                <a:latin typeface="+mn-lt"/>
              </a:rPr>
              <a:t>52.4</a:t>
            </a:r>
            <a:r>
              <a:rPr lang="en-US" sz="1200">
                <a:latin typeface="+mn-lt"/>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a:latin typeface="+mn-lt"/>
              </a:rPr>
              <a:t>Females with HIV attributed to injection drug use (IDU) accounted for </a:t>
            </a:r>
            <a:r>
              <a:rPr lang="en-US" sz="1200" b="0">
                <a:latin typeface="+mn-lt"/>
              </a:rPr>
              <a:t>44.5</a:t>
            </a:r>
            <a:r>
              <a:rPr lang="en-US" sz="1200">
                <a:latin typeface="+mn-lt"/>
              </a:rPr>
              <a:t>%</a:t>
            </a:r>
          </a:p>
          <a:p>
            <a:pPr marL="285750" indent="-285750" fontAlgn="auto">
              <a:lnSpc>
                <a:spcPts val="900"/>
              </a:lnSpc>
              <a:spcBef>
                <a:spcPts val="0"/>
              </a:spcBef>
              <a:spcAft>
                <a:spcPts val="0"/>
              </a:spcAft>
              <a:defRPr/>
            </a:pPr>
            <a:endParaRPr lang="en-US" sz="1200">
              <a:solidFill>
                <a:srgbClr val="5F5F5F"/>
              </a:solidFill>
              <a:latin typeface="+mn-lt"/>
            </a:endParaRPr>
          </a:p>
          <a:p>
            <a:pPr marL="287338" indent="-287338" fontAlgn="auto">
              <a:lnSpc>
                <a:spcPts val="900"/>
              </a:lnSpc>
              <a:spcBef>
                <a:spcPts val="0"/>
              </a:spcBef>
              <a:spcAft>
                <a:spcPts val="0"/>
              </a:spcAft>
              <a:defRPr/>
            </a:pPr>
            <a:r>
              <a:rPr kumimoji="0" lang="en-US" sz="1200" b="0" i="1" u="none" strike="noStrike" kern="1200" cap="none" spc="0" normalizeH="0" baseline="0" noProof="0">
                <a:ln>
                  <a:noFill/>
                </a:ln>
                <a:solidFill>
                  <a:srgbClr val="5F5F5F"/>
                </a:solidFill>
                <a:effectLst/>
                <a:uLnTx/>
                <a:uFillTx/>
                <a:latin typeface="+mn-lt"/>
              </a:rPr>
              <a:t>Note</a:t>
            </a:r>
            <a:r>
              <a:rPr kumimoji="0" lang="en-US" sz="1200" b="0" i="0" u="none" strike="noStrike" kern="1200" cap="none" spc="0" normalizeH="0" baseline="0" noProof="0">
                <a:ln>
                  <a:noFill/>
                </a:ln>
                <a:solidFill>
                  <a:srgbClr val="5F5F5F"/>
                </a:solidFill>
                <a:effectLst/>
                <a:uLnTx/>
                <a:uFillTx/>
                <a:latin typeface="+mn-lt"/>
              </a:rPr>
              <a:t>. </a:t>
            </a:r>
          </a:p>
          <a:p>
            <a:pPr marL="287338" indent="-287338" fontAlgn="auto">
              <a:lnSpc>
                <a:spcPts val="900"/>
              </a:lnSpc>
              <a:spcBef>
                <a:spcPts val="0"/>
              </a:spcBef>
              <a:spcAft>
                <a:spcPts val="0"/>
              </a:spcAft>
              <a:defRPr/>
            </a:pPr>
            <a:r>
              <a:rPr lang="en-US" sz="1200">
                <a:solidFill>
                  <a:srgbClr val="5F5F5F"/>
                </a:solidFill>
                <a:latin typeface="+mn-lt"/>
              </a:rPr>
              <a:t>Deaths of persons with HIV disease, stage 3 (AIDS) may be due to any cause. </a:t>
            </a:r>
          </a:p>
          <a:p>
            <a:pPr marL="287338" indent="-287338" fontAlgn="auto">
              <a:lnSpc>
                <a:spcPts val="900"/>
              </a:lnSpc>
              <a:spcBef>
                <a:spcPts val="0"/>
              </a:spcBef>
              <a:spcAft>
                <a:spcPts val="0"/>
              </a:spcAft>
              <a:defRPr/>
            </a:pPr>
            <a:endParaRPr lang="en-US" sz="1200">
              <a:solidFill>
                <a:srgbClr val="5F5F5F"/>
              </a:solidFill>
              <a:latin typeface="+mn-lt"/>
              <a:cs typeface="Calibri" panose="020F0502020204030204" pitchFamily="34" charset="0"/>
            </a:endParaRPr>
          </a:p>
          <a:p>
            <a:pPr marL="287338" indent="-287338" fontAlgn="auto">
              <a:lnSpc>
                <a:spcPts val="900"/>
              </a:lnSpc>
              <a:spcBef>
                <a:spcPts val="0"/>
              </a:spcBef>
              <a:spcAft>
                <a:spcPts val="0"/>
              </a:spcAft>
              <a:defRPr/>
            </a:pPr>
            <a:r>
              <a:rPr lang="en-US" sz="1200">
                <a:solidFill>
                  <a:srgbClr val="5F5F5F"/>
                </a:solidFill>
                <a:latin typeface="+mn-lt"/>
              </a:rPr>
              <a:t>Cumulative data are from beginning of the epidemic through 2023. </a:t>
            </a:r>
          </a:p>
          <a:p>
            <a:pPr marL="287338" indent="-287338" fontAlgn="auto">
              <a:lnSpc>
                <a:spcPts val="900"/>
              </a:lnSpc>
              <a:spcBef>
                <a:spcPts val="0"/>
              </a:spcBef>
              <a:spcAft>
                <a:spcPts val="0"/>
              </a:spcAft>
              <a:defRPr/>
            </a:pPr>
            <a:endParaRPr lang="en-US" sz="1200">
              <a:solidFill>
                <a:srgbClr val="5F5F5F"/>
              </a:solidFill>
              <a:latin typeface="+mn-lt"/>
            </a:endParaRPr>
          </a:p>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r>
              <a:rPr lang="en-US" sz="1200" b="0">
                <a:solidFill>
                  <a:srgbClr val="5F5F5F"/>
                </a:solidFill>
                <a:latin typeface="+mn-lt"/>
                <a:cs typeface="Calibri" panose="020F0502020204030204" pitchFamily="34" charset="0"/>
              </a:rPr>
              <a:t>Transmission category is classified based on a hierarchy of the risk factors most likely responsible for HIV transmission; classification is determined based on the person’s sex. Data have been statistically adjusted to account for missing transmission category, and </a:t>
            </a:r>
            <a:r>
              <a:rPr kumimoji="0" lang="en-US" sz="1200" b="0" i="0" u="none" strike="noStrike" kern="1200" cap="none" spc="0" normalizeH="0" baseline="0" noProof="0">
                <a:ln>
                  <a:noFill/>
                </a:ln>
                <a:solidFill>
                  <a:srgbClr val="5F5F5F"/>
                </a:solidFill>
                <a:effectLst/>
                <a:uLnTx/>
                <a:uFillTx/>
                <a:latin typeface="+mn-lt"/>
              </a:rPr>
              <a:t>column totals for numbers were calculated independently of the values for the subpopulations</a:t>
            </a:r>
            <a:r>
              <a:rPr lang="en-US" sz="1200" b="0">
                <a:solidFill>
                  <a:srgbClr val="5F5F5F"/>
                </a:solidFill>
                <a:latin typeface="+mn-lt"/>
                <a:cs typeface="Calibri" panose="020F0502020204030204" pitchFamily="34" charset="0"/>
              </a:rPr>
              <a:t>; therefore, values may not sum to column total. </a:t>
            </a:r>
          </a:p>
          <a:p>
            <a:pPr marL="0" indent="0">
              <a:lnSpc>
                <a:spcPts val="900"/>
              </a:lnSpc>
              <a:spcBef>
                <a:spcPts val="0"/>
              </a:spcBef>
            </a:pPr>
            <a:endParaRPr lang="en-US" sz="1200" strike="noStrike">
              <a:solidFill>
                <a:srgbClr val="5F5F5F"/>
              </a:solidFill>
              <a:latin typeface="+mn-lt"/>
              <a:cs typeface="Calibri" panose="020F0502020204030204" pitchFamily="34" charset="0"/>
            </a:endParaRPr>
          </a:p>
          <a:p>
            <a:pPr marL="0" indent="0">
              <a:lnSpc>
                <a:spcPts val="900"/>
              </a:lnSpc>
              <a:spcBef>
                <a:spcPts val="0"/>
              </a:spcBef>
            </a:pPr>
            <a:r>
              <a:rPr lang="en-US" sz="1200" strike="noStrike">
                <a:solidFill>
                  <a:srgbClr val="5F5F5F"/>
                </a:solidFill>
                <a:latin typeface="+mn-lt"/>
                <a:cs typeface="Calibri" panose="020F0502020204030204" pitchFamily="34" charset="0"/>
              </a:rPr>
              <a:t>Total includes other risk factors including hemophilia, blood transfusion, and risk factor not reported or not identified.</a:t>
            </a:r>
          </a:p>
          <a:p>
            <a:endParaRPr lang="en-US">
              <a:latin typeface="+mn-lt"/>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3"/>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265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solidFill>
                  <a:srgbClr val="5F5F5F"/>
                </a:solidFill>
                <a:latin typeface="+mn-lt"/>
              </a:rPr>
              <a:t>By year-2023 </a:t>
            </a:r>
            <a:r>
              <a:rPr lang="en-US" err="1">
                <a:solidFill>
                  <a:srgbClr val="5F5F5F"/>
                </a:solidFill>
                <a:latin typeface="+mn-lt"/>
              </a:rPr>
              <a:t>i</a:t>
            </a:r>
            <a:r>
              <a:rPr kumimoji="0" lang="en-US" sz="1200" b="0" i="0" u="none" strike="noStrike" kern="1200" cap="none" spc="0" normalizeH="0" baseline="0" noProof="0">
                <a:ln>
                  <a:noFill/>
                </a:ln>
                <a:solidFill>
                  <a:schemeClr val="bg1"/>
                </a:solidFill>
                <a:effectLst/>
                <a:uLnTx/>
                <a:uFillTx/>
                <a:latin typeface="Calibri" pitchFamily="34" charset="0"/>
                <a:ea typeface="+mj-ea"/>
                <a:cs typeface="+mj-cs"/>
              </a:rPr>
              <a:t>n the United States and 6 territories and freely associated states</a:t>
            </a:r>
            <a:r>
              <a:rPr lang="en-US">
                <a:solidFill>
                  <a:srgbClr val="5F5F5F"/>
                </a:solidFill>
                <a:latin typeface="+mn-lt"/>
              </a:rPr>
              <a:t>, there were </a:t>
            </a:r>
            <a:r>
              <a:rPr lang="en-US" sz="1200" b="0" i="0" u="none" strike="noStrike">
                <a:solidFill>
                  <a:srgbClr val="5F5F5F"/>
                </a:solidFill>
                <a:effectLst/>
                <a:latin typeface="+mn-lt"/>
                <a:cs typeface="Calibri" panose="020F0502020204030204" pitchFamily="34" charset="0"/>
              </a:rPr>
              <a:t>1,366,381</a:t>
            </a:r>
            <a:r>
              <a:rPr lang="en-US" b="0">
                <a:solidFill>
                  <a:srgbClr val="5F5F5F"/>
                </a:solidFill>
                <a:latin typeface="+mn-lt"/>
              </a:rPr>
              <a:t> </a:t>
            </a:r>
            <a:r>
              <a:rPr lang="en-US" sz="1200" b="0" kern="1200">
                <a:solidFill>
                  <a:srgbClr val="5F5F5F"/>
                </a:solidFill>
                <a:effectLst/>
                <a:latin typeface="+mn-lt"/>
                <a:ea typeface="+mn-ea"/>
                <a:cs typeface="+mn-cs"/>
              </a:rPr>
              <a:t>stage 3 (AIDS) classifications </a:t>
            </a:r>
            <a:r>
              <a:rPr lang="en-US" b="0">
                <a:solidFill>
                  <a:srgbClr val="5F5F5F"/>
                </a:solidFill>
                <a:latin typeface="+mn-lt"/>
              </a:rPr>
              <a:t>and </a:t>
            </a:r>
            <a:r>
              <a:rPr lang="en-US" sz="1200" b="0" i="0" u="none" strike="noStrike">
                <a:solidFill>
                  <a:srgbClr val="5F5F5F"/>
                </a:solidFill>
                <a:effectLst/>
                <a:latin typeface="+mn-lt"/>
                <a:cs typeface="Calibri" panose="020F0502020204030204" pitchFamily="34" charset="0"/>
              </a:rPr>
              <a:t>823,949 </a:t>
            </a:r>
            <a:r>
              <a:rPr lang="en-US" b="0">
                <a:solidFill>
                  <a:srgbClr val="5F5F5F"/>
                </a:solidFill>
                <a:latin typeface="+mn-lt"/>
              </a:rPr>
              <a:t>deaths </a:t>
            </a:r>
            <a:r>
              <a:rPr lang="en-US">
                <a:solidFill>
                  <a:srgbClr val="5F5F5F"/>
                </a:solidFill>
                <a:latin typeface="+mn-lt"/>
              </a:rPr>
              <a:t>among persons with stage 3 (AIDS). </a:t>
            </a:r>
          </a:p>
          <a:p>
            <a:endParaRPr lang="en-US" sz="1200" b="1" kern="1200">
              <a:solidFill>
                <a:srgbClr val="5F5F5F"/>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rPr>
              <a:t>As of year-end 2023, cumulative stage 3 (AIDS) classifications were as follows: </a:t>
            </a:r>
            <a:endParaRPr lang="en-US">
              <a:solidFill>
                <a:srgbClr val="5F5F5F"/>
              </a:solidFill>
              <a:latin typeface="+mn-lt"/>
            </a:endParaRPr>
          </a:p>
          <a:p>
            <a:pPr marL="171450" indent="-171450">
              <a:buFont typeface="Arial" panose="020B0604020202020204" pitchFamily="34" charset="0"/>
              <a:buChar char="•"/>
            </a:pPr>
            <a:r>
              <a:rPr lang="en-US" sz="1200">
                <a:solidFill>
                  <a:srgbClr val="5F5F5F"/>
                </a:solidFill>
                <a:latin typeface="+mn-lt"/>
              </a:rPr>
              <a:t>Persons residing in the South accounted for 40.7%</a:t>
            </a:r>
          </a:p>
          <a:p>
            <a:pPr marL="171450" indent="-171450">
              <a:buFont typeface="Arial" panose="020B0604020202020204" pitchFamily="34" charset="0"/>
              <a:buChar char="•"/>
            </a:pPr>
            <a:r>
              <a:rPr lang="en-US" sz="1200">
                <a:solidFill>
                  <a:srgbClr val="5F5F5F"/>
                </a:solidFill>
                <a:latin typeface="+mn-lt"/>
              </a:rPr>
              <a:t>Persons residing in the Northeast accounted for 26.8%</a:t>
            </a:r>
            <a:endParaRPr lang="en-US" sz="1200" b="1" kern="1200">
              <a:solidFill>
                <a:srgbClr val="5F5F5F"/>
              </a:solidFill>
              <a:effectLst/>
              <a:latin typeface="+mn-lt"/>
              <a:ea typeface="+mn-ea"/>
              <a:cs typeface="+mn-cs"/>
            </a:endParaRPr>
          </a:p>
          <a:p>
            <a:endParaRPr lang="en-US">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rPr>
              <a:t>As of year-end 2023, cumulative stage 3 (AIDS) deaths were as follows: </a:t>
            </a:r>
            <a:endParaRPr lang="en-US">
              <a:solidFill>
                <a:srgbClr val="5F5F5F"/>
              </a:solidFill>
              <a:latin typeface="+mn-lt"/>
            </a:endParaRPr>
          </a:p>
          <a:p>
            <a:pPr marL="171450" marR="0" lvl="0" indent="-171450" algn="l" defTabSz="914400" rtl="0" eaLnBrk="1" fontAlgn="auto" latinLnBrk="0" hangingPunct="1">
              <a:lnSpc>
                <a:spcPts val="900"/>
              </a:lnSpc>
              <a:spcBef>
                <a:spcPts val="0"/>
              </a:spcBef>
              <a:spcAft>
                <a:spcPts val="0"/>
              </a:spcAft>
              <a:buClrTx/>
              <a:buSzTx/>
              <a:buFont typeface="Arial" panose="020B0604020202020204" pitchFamily="34" charset="0"/>
              <a:buChar char="•"/>
              <a:tabLst/>
              <a:defRPr/>
            </a:pPr>
            <a:r>
              <a:rPr lang="en-US" sz="1200">
                <a:solidFill>
                  <a:srgbClr val="5F5F5F"/>
                </a:solidFill>
                <a:latin typeface="+mn-lt"/>
              </a:rPr>
              <a:t>Persons residing in the South accounted for 39.2%</a:t>
            </a:r>
          </a:p>
          <a:p>
            <a:pPr marL="171450" marR="0" lvl="0" indent="-171450" algn="l" defTabSz="914400" rtl="0" eaLnBrk="1" fontAlgn="auto" latinLnBrk="0" hangingPunct="1">
              <a:lnSpc>
                <a:spcPts val="900"/>
              </a:lnSpc>
              <a:spcBef>
                <a:spcPts val="0"/>
              </a:spcBef>
              <a:spcAft>
                <a:spcPts val="0"/>
              </a:spcAft>
              <a:buClrTx/>
              <a:buSzTx/>
              <a:buFont typeface="Arial" panose="020B0604020202020204" pitchFamily="34" charset="0"/>
              <a:buChar char="•"/>
              <a:tabLst/>
              <a:defRPr/>
            </a:pPr>
            <a:r>
              <a:rPr lang="en-US" sz="1200">
                <a:solidFill>
                  <a:srgbClr val="5F5F5F"/>
                </a:solidFill>
                <a:latin typeface="+mn-lt"/>
              </a:rPr>
              <a:t>Persons residing in the Northeast accounted for 28.5%</a:t>
            </a:r>
            <a:endParaRPr lang="en-US" sz="1200" b="1" kern="1200">
              <a:solidFill>
                <a:srgbClr val="5F5F5F"/>
              </a:solidFill>
              <a:effectLst/>
              <a:latin typeface="+mn-lt"/>
              <a:ea typeface="+mn-ea"/>
              <a:cs typeface="+mn-cs"/>
            </a:endParaRPr>
          </a:p>
          <a:p>
            <a:pPr marL="0" marR="0" lvl="0" indent="0" algn="l" defTabSz="914400" rtl="0" eaLnBrk="1" fontAlgn="auto" latinLnBrk="0" hangingPunct="1">
              <a:lnSpc>
                <a:spcPts val="900"/>
              </a:lnSpc>
              <a:spcBef>
                <a:spcPts val="0"/>
              </a:spcBef>
              <a:spcAft>
                <a:spcPts val="0"/>
              </a:spcAft>
              <a:buClrTx/>
              <a:buSzTx/>
              <a:buFont typeface="Arial" panose="020B0604020202020204" pitchFamily="34" charset="0"/>
              <a:buNone/>
              <a:tabLst/>
              <a:defRPr/>
            </a:pPr>
            <a:endParaRPr lang="en-US" sz="1200">
              <a:latin typeface="+mn-lt"/>
            </a:endParaRPr>
          </a:p>
          <a:p>
            <a:pPr marL="0" indent="0" fontAlgn="auto">
              <a:lnSpc>
                <a:spcPts val="900"/>
              </a:lnSpc>
              <a:spcBef>
                <a:spcPts val="0"/>
              </a:spcBef>
              <a:spcAft>
                <a:spcPts val="0"/>
              </a:spcAft>
              <a:buFont typeface="Arial" panose="020B0604020202020204" pitchFamily="34" charset="0"/>
              <a:buNone/>
              <a:defRPr/>
            </a:pPr>
            <a:endParaRPr kumimoji="0" lang="en-US" sz="1200" b="0" i="0" u="none" strike="noStrike" kern="1200" cap="none" spc="0" normalizeH="0" baseline="0" noProof="0">
              <a:ln>
                <a:noFill/>
              </a:ln>
              <a:solidFill>
                <a:srgbClr val="5F5F5F"/>
              </a:solidFill>
              <a:effectLst/>
              <a:uLnTx/>
              <a:uFillTx/>
              <a:latin typeface="+mn-lt"/>
            </a:endParaRPr>
          </a:p>
          <a:p>
            <a:pPr marL="283464" marR="0" lvl="0" indent="-457200" algn="l" defTabSz="914400" rtl="0" eaLnBrk="1" fontAlgn="auto" latinLnBrk="0" hangingPunct="1">
              <a:lnSpc>
                <a:spcPts val="900"/>
              </a:lnSpc>
              <a:spcBef>
                <a:spcPts val="0"/>
              </a:spcBef>
              <a:spcAft>
                <a:spcPts val="0"/>
              </a:spcAft>
              <a:buClrTx/>
              <a:buSzTx/>
              <a:buFontTx/>
              <a:buNone/>
              <a:tabLst/>
              <a:defRPr/>
            </a:pPr>
            <a:r>
              <a:rPr lang="en-US" sz="1200" i="1">
                <a:solidFill>
                  <a:srgbClr val="5F5F5F"/>
                </a:solidFill>
                <a:latin typeface="+mn-lt"/>
              </a:rPr>
              <a:t>Note. </a:t>
            </a:r>
            <a:endParaRPr lang="en-US" sz="1200">
              <a:solidFill>
                <a:srgbClr val="5F5F5F"/>
              </a:solidFill>
              <a:latin typeface="+mn-lt"/>
            </a:endParaRPr>
          </a:p>
          <a:p>
            <a:pPr marL="283464" marR="0" lvl="0" indent="-457200" algn="l" defTabSz="914400" rtl="0" eaLnBrk="1" fontAlgn="auto" latinLnBrk="0" hangingPunct="1">
              <a:lnSpc>
                <a:spcPts val="900"/>
              </a:lnSpc>
              <a:spcBef>
                <a:spcPts val="0"/>
              </a:spcBef>
              <a:spcAft>
                <a:spcPts val="0"/>
              </a:spcAft>
              <a:buClrTx/>
              <a:buSzTx/>
              <a:buFontTx/>
              <a:buNone/>
              <a:tabLst/>
              <a:defRPr/>
            </a:pPr>
            <a:r>
              <a:rPr lang="en-US" sz="1200">
                <a:solidFill>
                  <a:srgbClr val="5F5F5F"/>
                </a:solidFill>
                <a:latin typeface="+mn-lt"/>
              </a:rPr>
              <a:t>Deaths of persons with HIV disease, stage 3 (AIDS) may be due to any cause. </a:t>
            </a:r>
          </a:p>
          <a:p>
            <a:pPr marL="283464" marR="0" lvl="0" indent="-457200" algn="l" defTabSz="914400" rtl="0" eaLnBrk="1" fontAlgn="auto" latinLnBrk="0" hangingPunct="1">
              <a:lnSpc>
                <a:spcPts val="900"/>
              </a:lnSpc>
              <a:spcBef>
                <a:spcPts val="0"/>
              </a:spcBef>
              <a:spcAft>
                <a:spcPts val="0"/>
              </a:spcAft>
              <a:buClrTx/>
              <a:buSzTx/>
              <a:buFontTx/>
              <a:buNone/>
              <a:tabLst/>
              <a:defRPr/>
            </a:pPr>
            <a:endParaRPr lang="en-US" sz="1200">
              <a:solidFill>
                <a:srgbClr val="5F5F5F"/>
              </a:solidFill>
              <a:latin typeface="+mn-lt"/>
            </a:endParaRPr>
          </a:p>
          <a:p>
            <a:pPr marL="283464" marR="0" lvl="0" indent="-457200" algn="l" defTabSz="914400" rtl="0" eaLnBrk="1" fontAlgn="auto" latinLnBrk="0" hangingPunct="1">
              <a:lnSpc>
                <a:spcPts val="900"/>
              </a:lnSpc>
              <a:spcBef>
                <a:spcPts val="0"/>
              </a:spcBef>
              <a:spcAft>
                <a:spcPts val="0"/>
              </a:spcAft>
              <a:buClrTx/>
              <a:buSzTx/>
              <a:buFontTx/>
              <a:buNone/>
              <a:tabLst/>
              <a:defRPr/>
            </a:pPr>
            <a:r>
              <a:rPr lang="en-US" sz="1200">
                <a:solidFill>
                  <a:srgbClr val="5F5F5F"/>
                </a:solidFill>
                <a:latin typeface="+mn-lt"/>
              </a:rPr>
              <a:t>Cumulative data are from the beginning of the epidemic through 2023. </a:t>
            </a:r>
          </a:p>
          <a:p>
            <a:pPr marL="283464" marR="0" lvl="0" indent="-457200" algn="l" defTabSz="914400" rtl="0" eaLnBrk="1" fontAlgn="auto" latinLnBrk="0" hangingPunct="1">
              <a:lnSpc>
                <a:spcPts val="900"/>
              </a:lnSpc>
              <a:spcBef>
                <a:spcPts val="0"/>
              </a:spcBef>
              <a:spcAft>
                <a:spcPts val="0"/>
              </a:spcAft>
              <a:buClrTx/>
              <a:buSzTx/>
              <a:buFontTx/>
              <a:buNone/>
              <a:tabLst/>
              <a:defRPr/>
            </a:pPr>
            <a:endParaRPr lang="en-US" sz="1200">
              <a:solidFill>
                <a:srgbClr val="5F5F5F"/>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solidFill>
                  <a:srgbClr val="5F5F5F"/>
                </a:solidFill>
                <a:latin typeface="+mn-lt"/>
              </a:rPr>
              <a:t>Region of residence used in report are defined by the U.S. Census. For more information, see https://www.census.gov/programs-surveys/economic-census/guidance-geographies/levels.html.</a:t>
            </a:r>
          </a:p>
          <a:p>
            <a:pPr marL="283464" indent="-457200" fontAlgn="auto">
              <a:lnSpc>
                <a:spcPts val="900"/>
              </a:lnSpc>
              <a:spcBef>
                <a:spcPts val="0"/>
              </a:spcBef>
              <a:spcAft>
                <a:spcPts val="0"/>
              </a:spcAft>
              <a:defRPr/>
            </a:pPr>
            <a:endParaRPr kumimoji="0" lang="en-US" sz="1200" b="0" i="0" u="none" strike="noStrike" kern="1200" cap="none" spc="0" normalizeH="0" baseline="0" noProof="0">
              <a:ln>
                <a:noFill/>
              </a:ln>
              <a:solidFill>
                <a:srgbClr val="5F5F5F"/>
              </a:solidFill>
              <a:effectLst/>
              <a:uLnTx/>
              <a:uFillTx/>
              <a:latin typeface="+mn-lt"/>
            </a:endParaRPr>
          </a:p>
          <a:p>
            <a:pPr algn="l" rtl="0" fontAlgn="base"/>
            <a:r>
              <a:rPr lang="en-US" sz="1200" b="0" i="0" u="none" strike="noStrike">
                <a:solidFill>
                  <a:srgbClr val="000000"/>
                </a:solidFill>
                <a:effectLst/>
                <a:latin typeface="+mn-lt"/>
                <a:ea typeface="Calibri"/>
                <a:cs typeface="Calibri"/>
              </a:rPr>
              <a:t>For more information on data sources, data collection and reporting practices, and case definitions, see the National HIV Surveillance System (NHSS) Technical Notes, available at </a:t>
            </a:r>
            <a:r>
              <a:rPr lang="en-US" sz="1200" b="0" i="0" u="sng" strike="noStrike">
                <a:solidFill>
                  <a:srgbClr val="0F56DC"/>
                </a:solidFill>
                <a:effectLst/>
                <a:latin typeface="+mn-lt"/>
                <a:ea typeface="Calibri"/>
                <a:cs typeface="Calibri"/>
                <a:hlinkClick r:id="rId3"/>
              </a:rPr>
              <a:t>https://www.cdc.gov/hiv-data/nhss/index.html</a:t>
            </a:r>
            <a:r>
              <a:rPr lang="en-US" sz="1200" b="0" i="0" u="none" strike="noStrike">
                <a:solidFill>
                  <a:srgbClr val="000000"/>
                </a:solidFill>
                <a:effectLst/>
                <a:latin typeface="+mn-lt"/>
                <a:ea typeface="Calibri"/>
                <a:cs typeface="Calibri"/>
              </a:rPr>
              <a:t>.</a:t>
            </a:r>
            <a:endParaRPr lang="en-US" b="0" i="0">
              <a:solidFill>
                <a:srgbClr val="444444"/>
              </a:solidFill>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329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596"/>
          </a:xfrm>
          <a:prstGeom prst="rect">
            <a:avLst/>
          </a:prstGeom>
        </p:spPr>
      </p:pic>
      <p:sp>
        <p:nvSpPr>
          <p:cNvPr id="7" name="Title 1"/>
          <p:cNvSpPr>
            <a:spLocks noGrp="1"/>
          </p:cNvSpPr>
          <p:nvPr>
            <p:ph type="title" hasCustomPrompt="1"/>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 </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81105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99772729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300495661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5913983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0711015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94600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23641120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35702652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75587578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7069314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68" r:id="rId5"/>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78241206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5" r:id="rId6"/>
    <p:sldLayoutId id="2147483866" r:id="rId7"/>
    <p:sldLayoutId id="2147483867" r:id="rId8"/>
    <p:sldLayoutId id="2147483869"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V Disease, Stage 3 (AIDS) slide set for year 2023&#10;">
            <a:extLst>
              <a:ext uri="{FF2B5EF4-FFF2-40B4-BE49-F238E27FC236}">
                <a16:creationId xmlns:a16="http://schemas.microsoft.com/office/drawing/2014/main" id="{5E443508-9EA7-6DC9-320C-D24356B3A7AF}"/>
              </a:ext>
            </a:extLst>
          </p:cNvPr>
          <p:cNvPicPr>
            <a:picLocks noChangeAspect="1"/>
          </p:cNvPicPr>
          <p:nvPr/>
        </p:nvPicPr>
        <p:blipFill>
          <a:blip r:embed="rId3"/>
          <a:stretch>
            <a:fillRect/>
          </a:stretch>
        </p:blipFill>
        <p:spPr>
          <a:xfrm>
            <a:off x="-1" y="162636"/>
            <a:ext cx="9144001" cy="4980864"/>
          </a:xfrm>
          <a:prstGeom prst="rect">
            <a:avLst/>
          </a:prstGeom>
        </p:spPr>
      </p:pic>
    </p:spTree>
    <p:extLst>
      <p:ext uri="{BB962C8B-B14F-4D97-AF65-F5344CB8AC3E}">
        <p14:creationId xmlns:p14="http://schemas.microsoft.com/office/powerpoint/2010/main" val="7341119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a:solidFill>
                  <a:schemeClr val="tx2"/>
                </a:solidFill>
              </a:rPr>
              <a:t>Stage 3 (AIDS), 2023 and cumulative, and persons living with diagnosed HIV ever classified as stage 3 (AIDS) (prevalence), year-end 2023 by metropolitan statistical area of residence—United States and Puerto Rico (Slide 1 of 10)</a:t>
            </a:r>
          </a:p>
        </p:txBody>
      </p:sp>
      <p:pic>
        <p:nvPicPr>
          <p:cNvPr id="4" name="Picture 3" descr="Table of Stage 3 (AIDS), 2023 and cumulative, and persons living with diagnosed HIV ever classified as stage 3 (AIDS) (prevalence), year-end 2023 by metropolitan statistical area of residence for the United States and Puerto Rico ">
            <a:extLst>
              <a:ext uri="{FF2B5EF4-FFF2-40B4-BE49-F238E27FC236}">
                <a16:creationId xmlns:a16="http://schemas.microsoft.com/office/drawing/2014/main" id="{F3545E59-3A81-8EFB-91AF-4F1631E07003}"/>
              </a:ext>
            </a:extLst>
          </p:cNvPr>
          <p:cNvPicPr>
            <a:picLocks noChangeAspect="1"/>
          </p:cNvPicPr>
          <p:nvPr/>
        </p:nvPicPr>
        <p:blipFill>
          <a:blip r:embed="rId3"/>
          <a:stretch>
            <a:fillRect/>
          </a:stretch>
        </p:blipFill>
        <p:spPr>
          <a:xfrm>
            <a:off x="145920" y="1011003"/>
            <a:ext cx="8852159" cy="3316511"/>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87154" y="4635112"/>
            <a:ext cx="7948664" cy="369332"/>
          </a:xfrm>
          <a:prstGeom prst="rect">
            <a:avLst/>
          </a:prstGeom>
          <a:noFill/>
        </p:spPr>
        <p:txBody>
          <a:bodyPr wrap="square" rtlCol="0">
            <a:spAutoFit/>
          </a:bodyPr>
          <a:lstStyle/>
          <a:p>
            <a:pPr marL="284163" indent="-284163"/>
            <a:endParaRPr lang="en-US" sz="900">
              <a:solidFill>
                <a:srgbClr val="000000"/>
              </a:solidFill>
              <a:latin typeface="Calibri" panose="020F0502020204030204" pitchFamily="34" charset="0"/>
              <a:cs typeface="Calibri" panose="020F0502020204030204" pitchFamily="34" charset="0"/>
            </a:endParaRPr>
          </a:p>
          <a:p>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Data are presented for persons of all ages.</a:t>
            </a: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49000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a:solidFill>
                  <a:schemeClr val="tx2"/>
                </a:solidFill>
              </a:rPr>
              <a:t>Stage 3 (AIDS), 2023 and cumulative, and persons living with diagnosed HIV ever classified as stage 3 (AIDS) (prevalence), year-end 2023 by metropolitan statistical area of residence—United States and Puerto Rico (Slide 2 of 10)</a:t>
            </a:r>
          </a:p>
        </p:txBody>
      </p:sp>
      <p:pic>
        <p:nvPicPr>
          <p:cNvPr id="6" name="Picture 5" descr="Table of Stage 3 (AIDS), 2023 and cumulative, and persons living with diagnosed HIV ever classified as stage 3 (AIDS) (prevalence), year-end 2023 by metropolitan statistical area of residence for the United States and Puerto Rico ">
            <a:extLst>
              <a:ext uri="{FF2B5EF4-FFF2-40B4-BE49-F238E27FC236}">
                <a16:creationId xmlns:a16="http://schemas.microsoft.com/office/drawing/2014/main" id="{D7D09800-DF9B-A0F6-48D6-19E4C269FE54}"/>
              </a:ext>
            </a:extLst>
          </p:cNvPr>
          <p:cNvPicPr>
            <a:picLocks noChangeAspect="1"/>
          </p:cNvPicPr>
          <p:nvPr/>
        </p:nvPicPr>
        <p:blipFill>
          <a:blip r:embed="rId3"/>
          <a:stretch>
            <a:fillRect/>
          </a:stretch>
        </p:blipFill>
        <p:spPr>
          <a:xfrm>
            <a:off x="145920" y="960958"/>
            <a:ext cx="8852159" cy="3566469"/>
          </a:xfrm>
          <a:prstGeom prst="rect">
            <a:avLst/>
          </a:prstGeom>
        </p:spPr>
      </p:pic>
      <p:sp>
        <p:nvSpPr>
          <p:cNvPr id="5" name="TextBox 4">
            <a:extLst>
              <a:ext uri="{FF2B5EF4-FFF2-40B4-BE49-F238E27FC236}">
                <a16:creationId xmlns:a16="http://schemas.microsoft.com/office/drawing/2014/main" id="{BE0368F5-50C2-98A4-1806-C6342D5399DA}"/>
              </a:ext>
            </a:extLst>
          </p:cNvPr>
          <p:cNvSpPr txBox="1"/>
          <p:nvPr/>
        </p:nvSpPr>
        <p:spPr>
          <a:xfrm>
            <a:off x="87154" y="4787743"/>
            <a:ext cx="7948664" cy="230832"/>
          </a:xfrm>
          <a:prstGeom prst="rect">
            <a:avLst/>
          </a:prstGeom>
          <a:noFill/>
        </p:spPr>
        <p:txBody>
          <a:bodyPr wrap="square" rtlCol="0">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Data are presented for persons of all ages. </a:t>
            </a: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47435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a:solidFill>
                  <a:schemeClr val="tx2"/>
                </a:solidFill>
              </a:rPr>
              <a:t>Stage 3 (AIDS), 2023 and cumulative, and persons living with diagnosed HIV ever classified as stage 3 (AIDS) (prevalence), year-end 2023 by metropolitan statistical area of residence—United States and Puerto Rico (Slide 3 of 10)</a:t>
            </a:r>
          </a:p>
        </p:txBody>
      </p:sp>
      <p:pic>
        <p:nvPicPr>
          <p:cNvPr id="2" name="Picture 1" descr="Table of Stage 3 (AIDS), 2023 and cumulative, and persons living with diagnosed HIV ever classified as stage 3 (AIDS) (prevalence), year-end 2023 by metropolitan statistical area of residence for the United States and Puerto Rico ">
            <a:extLst>
              <a:ext uri="{FF2B5EF4-FFF2-40B4-BE49-F238E27FC236}">
                <a16:creationId xmlns:a16="http://schemas.microsoft.com/office/drawing/2014/main" id="{9C517B14-97B1-3A84-6274-B579B9D76E6E}"/>
              </a:ext>
            </a:extLst>
          </p:cNvPr>
          <p:cNvPicPr>
            <a:picLocks noChangeAspect="1"/>
          </p:cNvPicPr>
          <p:nvPr/>
        </p:nvPicPr>
        <p:blipFill>
          <a:blip r:embed="rId3"/>
          <a:stretch>
            <a:fillRect/>
          </a:stretch>
        </p:blipFill>
        <p:spPr>
          <a:xfrm>
            <a:off x="145920" y="894143"/>
            <a:ext cx="8852159" cy="3657917"/>
          </a:xfrm>
          <a:prstGeom prst="rect">
            <a:avLst/>
          </a:prstGeom>
        </p:spPr>
      </p:pic>
      <p:sp>
        <p:nvSpPr>
          <p:cNvPr id="5" name="TextBox 4">
            <a:extLst>
              <a:ext uri="{FF2B5EF4-FFF2-40B4-BE49-F238E27FC236}">
                <a16:creationId xmlns:a16="http://schemas.microsoft.com/office/drawing/2014/main" id="{CC921BB4-00A2-A526-43B3-C05EE3FA5DCD}"/>
              </a:ext>
            </a:extLst>
          </p:cNvPr>
          <p:cNvSpPr txBox="1"/>
          <p:nvPr/>
        </p:nvSpPr>
        <p:spPr>
          <a:xfrm>
            <a:off x="87154" y="4635112"/>
            <a:ext cx="7948664" cy="369332"/>
          </a:xfrm>
          <a:prstGeom prst="rect">
            <a:avLst/>
          </a:prstGeom>
          <a:noFill/>
        </p:spPr>
        <p:txBody>
          <a:bodyPr wrap="square" rtlCol="0">
            <a:spAutoFit/>
          </a:bodyPr>
          <a:lstStyle/>
          <a:p>
            <a:pPr marL="284163" indent="-284163"/>
            <a:endParaRPr lang="en-US" sz="900">
              <a:solidFill>
                <a:srgbClr val="000000"/>
              </a:solidFill>
              <a:latin typeface="Calibri" panose="020F0502020204030204" pitchFamily="34" charset="0"/>
              <a:cs typeface="Calibri" panose="020F0502020204030204" pitchFamily="34" charset="0"/>
            </a:endParaRPr>
          </a:p>
          <a:p>
            <a:pPr marL="284163" indent="-284163"/>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Data are presented for persons of all ages. </a:t>
            </a: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12966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a:solidFill>
                  <a:schemeClr val="tx2"/>
                </a:solidFill>
              </a:rPr>
              <a:t>Stage 3 (AIDS), 2023 and cumulative, and persons living with diagnosed HIV ever classified as stage 3 (AIDS) (prevalence), year-end 2023 by metropolitan statistical area of residence—United States and Puerto Rico (Slide 4 of 10)</a:t>
            </a:r>
          </a:p>
        </p:txBody>
      </p:sp>
      <p:pic>
        <p:nvPicPr>
          <p:cNvPr id="6" name="Picture 5" descr="Table of Stage 3 (AIDS), 2023 and cumulative, and persons living with diagnosed HIV ever classified as stage 3 (AIDS) (prevalence), year-end 2023 by metropolitan statistical area of residence for the United States and Puerto Rico">
            <a:extLst>
              <a:ext uri="{FF2B5EF4-FFF2-40B4-BE49-F238E27FC236}">
                <a16:creationId xmlns:a16="http://schemas.microsoft.com/office/drawing/2014/main" id="{9275D277-A8C8-47C8-39A1-8C6258CED569}"/>
              </a:ext>
            </a:extLst>
          </p:cNvPr>
          <p:cNvPicPr>
            <a:picLocks noChangeAspect="1"/>
          </p:cNvPicPr>
          <p:nvPr/>
        </p:nvPicPr>
        <p:blipFill>
          <a:blip r:embed="rId3"/>
          <a:stretch>
            <a:fillRect/>
          </a:stretch>
        </p:blipFill>
        <p:spPr>
          <a:xfrm>
            <a:off x="145920" y="888046"/>
            <a:ext cx="8852159" cy="3670110"/>
          </a:xfrm>
          <a:prstGeom prst="rect">
            <a:avLst/>
          </a:prstGeom>
        </p:spPr>
      </p:pic>
      <p:sp>
        <p:nvSpPr>
          <p:cNvPr id="5" name="TextBox 4">
            <a:extLst>
              <a:ext uri="{FF2B5EF4-FFF2-40B4-BE49-F238E27FC236}">
                <a16:creationId xmlns:a16="http://schemas.microsoft.com/office/drawing/2014/main" id="{2FAFF040-D41C-480C-482F-7E3F6C37C197}"/>
              </a:ext>
            </a:extLst>
          </p:cNvPr>
          <p:cNvSpPr txBox="1"/>
          <p:nvPr/>
        </p:nvSpPr>
        <p:spPr>
          <a:xfrm>
            <a:off x="87154" y="4635112"/>
            <a:ext cx="7948664" cy="369332"/>
          </a:xfrm>
          <a:prstGeom prst="rect">
            <a:avLst/>
          </a:prstGeom>
          <a:noFill/>
        </p:spPr>
        <p:txBody>
          <a:bodyPr wrap="square" rtlCol="0">
            <a:spAutoFit/>
          </a:bodyPr>
          <a:lstStyle/>
          <a:p>
            <a:pPr marL="284163" indent="-284163"/>
            <a:endParaRPr lang="en-US" sz="900">
              <a:solidFill>
                <a:srgbClr val="000000"/>
              </a:solidFill>
              <a:latin typeface="Calibri" panose="020F0502020204030204" pitchFamily="34" charset="0"/>
              <a:cs typeface="Calibri" panose="020F0502020204030204" pitchFamily="34" charset="0"/>
            </a:endParaRPr>
          </a:p>
          <a:p>
            <a:pPr marL="284163" indent="-284163"/>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Data are presented for persons of all ages. </a:t>
            </a: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34132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a:solidFill>
                  <a:schemeClr val="tx2"/>
                </a:solidFill>
              </a:rPr>
              <a:t>Stage 3 (AIDS), 2023 and cumulative, and persons living with diagnosed HIV ever classified as stage 3 (AIDS) (prevalence), year-end 2023 by metropolitan statistical area of residence—United States and Puerto Rico (Slide 5 of 10)</a:t>
            </a:r>
          </a:p>
        </p:txBody>
      </p:sp>
      <p:pic>
        <p:nvPicPr>
          <p:cNvPr id="7" name="Picture 6" descr="Table of Stage 3 (AIDS), 2023 and cumulative, and persons living with diagnosed HIV ever classified as stage 3 (AIDS) (prevalence), year-end 2023 by metropolitan statistical area of residence for the United States and Puerto Rico ">
            <a:extLst>
              <a:ext uri="{FF2B5EF4-FFF2-40B4-BE49-F238E27FC236}">
                <a16:creationId xmlns:a16="http://schemas.microsoft.com/office/drawing/2014/main" id="{7EB3B6B8-48D2-DB1E-17AA-15851CBDC86F}"/>
              </a:ext>
            </a:extLst>
          </p:cNvPr>
          <p:cNvPicPr>
            <a:picLocks noChangeAspect="1"/>
          </p:cNvPicPr>
          <p:nvPr/>
        </p:nvPicPr>
        <p:blipFill>
          <a:blip r:embed="rId3"/>
          <a:stretch>
            <a:fillRect/>
          </a:stretch>
        </p:blipFill>
        <p:spPr>
          <a:xfrm>
            <a:off x="124582" y="906336"/>
            <a:ext cx="8894835" cy="3633531"/>
          </a:xfrm>
          <a:prstGeom prst="rect">
            <a:avLst/>
          </a:prstGeom>
        </p:spPr>
      </p:pic>
      <p:sp>
        <p:nvSpPr>
          <p:cNvPr id="5" name="TextBox 4">
            <a:extLst>
              <a:ext uri="{FF2B5EF4-FFF2-40B4-BE49-F238E27FC236}">
                <a16:creationId xmlns:a16="http://schemas.microsoft.com/office/drawing/2014/main" id="{59AF786F-9701-B056-CC15-232460BB43C0}"/>
              </a:ext>
            </a:extLst>
          </p:cNvPr>
          <p:cNvSpPr txBox="1"/>
          <p:nvPr/>
        </p:nvSpPr>
        <p:spPr>
          <a:xfrm>
            <a:off x="87154" y="4635112"/>
            <a:ext cx="7948664" cy="369332"/>
          </a:xfrm>
          <a:prstGeom prst="rect">
            <a:avLst/>
          </a:prstGeom>
          <a:noFill/>
        </p:spPr>
        <p:txBody>
          <a:bodyPr wrap="square" rtlCol="0">
            <a:spAutoFit/>
          </a:bodyPr>
          <a:lstStyle/>
          <a:p>
            <a:pPr marL="284163" indent="-284163"/>
            <a:endParaRPr lang="en-US" sz="900">
              <a:solidFill>
                <a:srgbClr val="000000"/>
              </a:solidFill>
              <a:latin typeface="Calibri" panose="020F0502020204030204" pitchFamily="34" charset="0"/>
              <a:cs typeface="Calibri" panose="020F0502020204030204" pitchFamily="34" charset="0"/>
            </a:endParaRPr>
          </a:p>
          <a:p>
            <a:pPr marL="284163" indent="-284163"/>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Data are presented for persons of all ages. </a:t>
            </a: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05353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a:solidFill>
                  <a:schemeClr val="tx2"/>
                </a:solidFill>
              </a:rPr>
              <a:t>Stage 3 (AIDS), 2023 and cumulative, and persons living with diagnosed HIV ever classified as stage 3 (AIDS) (prevalence), year-end 2023 by metropolitan statistical area of residence—United States and Puerto Rico (Slide 6 of 10)</a:t>
            </a:r>
          </a:p>
        </p:txBody>
      </p:sp>
      <p:pic>
        <p:nvPicPr>
          <p:cNvPr id="6" name="Picture 5" descr="Table of Stage 3 (AIDS), 2023 and cumulative, and persons living with diagnosed HIV ever classified as stage 3 (AIDS) (prevalence), year-end 2023 by metropolitan statistical area of residence for the United States and Puerto Rico ">
            <a:extLst>
              <a:ext uri="{FF2B5EF4-FFF2-40B4-BE49-F238E27FC236}">
                <a16:creationId xmlns:a16="http://schemas.microsoft.com/office/drawing/2014/main" id="{77F43CE0-4DF0-019C-18BE-F4CEADB0DF0E}"/>
              </a:ext>
            </a:extLst>
          </p:cNvPr>
          <p:cNvPicPr>
            <a:picLocks noChangeAspect="1"/>
          </p:cNvPicPr>
          <p:nvPr/>
        </p:nvPicPr>
        <p:blipFill>
          <a:blip r:embed="rId3"/>
          <a:stretch>
            <a:fillRect/>
          </a:stretch>
        </p:blipFill>
        <p:spPr>
          <a:xfrm>
            <a:off x="148968" y="915481"/>
            <a:ext cx="8846063" cy="3615241"/>
          </a:xfrm>
          <a:prstGeom prst="rect">
            <a:avLst/>
          </a:prstGeom>
        </p:spPr>
      </p:pic>
      <p:sp>
        <p:nvSpPr>
          <p:cNvPr id="5" name="TextBox 4">
            <a:extLst>
              <a:ext uri="{FF2B5EF4-FFF2-40B4-BE49-F238E27FC236}">
                <a16:creationId xmlns:a16="http://schemas.microsoft.com/office/drawing/2014/main" id="{1E7B11BB-5C39-B13A-FC59-B7100D5BB0D2}"/>
              </a:ext>
            </a:extLst>
          </p:cNvPr>
          <p:cNvSpPr txBox="1"/>
          <p:nvPr/>
        </p:nvSpPr>
        <p:spPr>
          <a:xfrm>
            <a:off x="87154" y="4635112"/>
            <a:ext cx="7948664" cy="369332"/>
          </a:xfrm>
          <a:prstGeom prst="rect">
            <a:avLst/>
          </a:prstGeom>
          <a:noFill/>
        </p:spPr>
        <p:txBody>
          <a:bodyPr wrap="square" rtlCol="0">
            <a:spAutoFit/>
          </a:bodyPr>
          <a:lstStyle/>
          <a:p>
            <a:pPr marL="284163" indent="-284163"/>
            <a:endParaRPr lang="en-US" sz="900">
              <a:solidFill>
                <a:srgbClr val="000000"/>
              </a:solidFill>
              <a:latin typeface="Calibri" panose="020F0502020204030204" pitchFamily="34" charset="0"/>
              <a:cs typeface="Calibri" panose="020F0502020204030204" pitchFamily="34" charset="0"/>
            </a:endParaRPr>
          </a:p>
          <a:p>
            <a:pPr marL="284163" indent="-284163"/>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Data are presented for persons of all ages. </a:t>
            </a: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11248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a:solidFill>
                  <a:schemeClr val="tx2"/>
                </a:solidFill>
              </a:rPr>
              <a:t>Stage 3 (AIDS), 2023 and cumulative, and persons living with diagnosed HIV ever classified as stage 3 (AIDS) (prevalence), year-end 2023 by metropolitan statistical area of residence—United States and Puerto Rico (Slide 7 of 10)</a:t>
            </a:r>
          </a:p>
        </p:txBody>
      </p:sp>
      <p:pic>
        <p:nvPicPr>
          <p:cNvPr id="6" name="Picture 5" descr="Table of Stage 3 (AIDS), 2023 and cumulative, and persons living with diagnosed HIV ever classified as stage 3 (AIDS) (prevalence), year-end 2023 by metropolitan statistical area of residence for the United States and Puerto Rico ">
            <a:extLst>
              <a:ext uri="{FF2B5EF4-FFF2-40B4-BE49-F238E27FC236}">
                <a16:creationId xmlns:a16="http://schemas.microsoft.com/office/drawing/2014/main" id="{8B9AE64A-5A99-FB0F-251E-09FC332C2EE7}"/>
              </a:ext>
            </a:extLst>
          </p:cNvPr>
          <p:cNvPicPr>
            <a:picLocks noChangeAspect="1"/>
          </p:cNvPicPr>
          <p:nvPr/>
        </p:nvPicPr>
        <p:blipFill>
          <a:blip r:embed="rId3"/>
          <a:stretch>
            <a:fillRect/>
          </a:stretch>
        </p:blipFill>
        <p:spPr>
          <a:xfrm>
            <a:off x="223935" y="909384"/>
            <a:ext cx="8791194" cy="3627434"/>
          </a:xfrm>
          <a:prstGeom prst="rect">
            <a:avLst/>
          </a:prstGeom>
        </p:spPr>
      </p:pic>
      <p:sp>
        <p:nvSpPr>
          <p:cNvPr id="5" name="TextBox 4">
            <a:extLst>
              <a:ext uri="{FF2B5EF4-FFF2-40B4-BE49-F238E27FC236}">
                <a16:creationId xmlns:a16="http://schemas.microsoft.com/office/drawing/2014/main" id="{F77BC98D-9272-5D9B-9014-D6ECE335410C}"/>
              </a:ext>
            </a:extLst>
          </p:cNvPr>
          <p:cNvSpPr txBox="1"/>
          <p:nvPr/>
        </p:nvSpPr>
        <p:spPr>
          <a:xfrm>
            <a:off x="87154" y="4635112"/>
            <a:ext cx="7948664" cy="369332"/>
          </a:xfrm>
          <a:prstGeom prst="rect">
            <a:avLst/>
          </a:prstGeom>
          <a:noFill/>
        </p:spPr>
        <p:txBody>
          <a:bodyPr wrap="square" rtlCol="0">
            <a:spAutoFit/>
          </a:bodyPr>
          <a:lstStyle/>
          <a:p>
            <a:pPr marL="284163" indent="-284163"/>
            <a:endParaRPr lang="en-US" sz="900">
              <a:solidFill>
                <a:srgbClr val="000000"/>
              </a:solidFill>
              <a:latin typeface="Calibri" panose="020F0502020204030204" pitchFamily="34" charset="0"/>
              <a:cs typeface="Calibri" panose="020F0502020204030204" pitchFamily="34" charset="0"/>
            </a:endParaRPr>
          </a:p>
          <a:p>
            <a:pPr marL="284163" indent="-284163"/>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Data are presented for persons of all ages. </a:t>
            </a: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58413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a:solidFill>
                  <a:schemeClr val="tx2"/>
                </a:solidFill>
              </a:rPr>
              <a:t>Stage 3 (AIDS), 2023 and cumulative, and persons living with diagnosed HIV ever classified as stage 3 (AIDS) (prevalence), year-end 2023 by metropolitan statistical area of residence—United States and Puerto Rico (Slide 8 of 10)</a:t>
            </a:r>
          </a:p>
        </p:txBody>
      </p:sp>
      <p:pic>
        <p:nvPicPr>
          <p:cNvPr id="2" name="Picture 1" descr="Table of Stage 3 (AIDS), 2023 and cumulative, and persons living with diagnosed HIV ever classified as stage 3 (AIDS) (prevalence), year-end 2023 by metropolitan statistical area of residence for the United States and Puerto Rico ">
            <a:extLst>
              <a:ext uri="{FF2B5EF4-FFF2-40B4-BE49-F238E27FC236}">
                <a16:creationId xmlns:a16="http://schemas.microsoft.com/office/drawing/2014/main" id="{27730B5D-9229-564A-FC44-54A4E13F48D2}"/>
              </a:ext>
            </a:extLst>
          </p:cNvPr>
          <p:cNvPicPr>
            <a:picLocks noChangeAspect="1"/>
          </p:cNvPicPr>
          <p:nvPr/>
        </p:nvPicPr>
        <p:blipFill>
          <a:blip r:embed="rId3"/>
          <a:stretch>
            <a:fillRect/>
          </a:stretch>
        </p:blipFill>
        <p:spPr>
          <a:xfrm>
            <a:off x="145920" y="903288"/>
            <a:ext cx="8852159" cy="3639627"/>
          </a:xfrm>
          <a:prstGeom prst="rect">
            <a:avLst/>
          </a:prstGeom>
        </p:spPr>
      </p:pic>
      <p:sp>
        <p:nvSpPr>
          <p:cNvPr id="5" name="TextBox 4">
            <a:extLst>
              <a:ext uri="{FF2B5EF4-FFF2-40B4-BE49-F238E27FC236}">
                <a16:creationId xmlns:a16="http://schemas.microsoft.com/office/drawing/2014/main" id="{2D40310F-08C0-E4D3-782F-4339D13B974F}"/>
              </a:ext>
            </a:extLst>
          </p:cNvPr>
          <p:cNvSpPr txBox="1"/>
          <p:nvPr/>
        </p:nvSpPr>
        <p:spPr>
          <a:xfrm>
            <a:off x="87154" y="4635112"/>
            <a:ext cx="7948664" cy="369332"/>
          </a:xfrm>
          <a:prstGeom prst="rect">
            <a:avLst/>
          </a:prstGeom>
          <a:noFill/>
        </p:spPr>
        <p:txBody>
          <a:bodyPr wrap="square" rtlCol="0">
            <a:spAutoFit/>
          </a:bodyPr>
          <a:lstStyle/>
          <a:p>
            <a:pPr marL="284163" indent="-284163"/>
            <a:endParaRPr lang="en-US" sz="900">
              <a:solidFill>
                <a:srgbClr val="000000"/>
              </a:solidFill>
              <a:latin typeface="Calibri" panose="020F0502020204030204" pitchFamily="34" charset="0"/>
              <a:cs typeface="Calibri" panose="020F0502020204030204" pitchFamily="34" charset="0"/>
            </a:endParaRPr>
          </a:p>
          <a:p>
            <a:pPr marL="284163" indent="-284163"/>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Data are presented for persons of all ages. </a:t>
            </a: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67811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a:solidFill>
                  <a:schemeClr val="tx2"/>
                </a:solidFill>
              </a:rPr>
              <a:t>Stage 3 (AIDS), 2023 and cumulative, and persons living with diagnosed HIV ever classified as stage 3 (AIDS) (prevalence), year-end 2023 by metropolitan statistical area of residence—United States and Puerto Rico (Slide 9 of 10)</a:t>
            </a:r>
          </a:p>
        </p:txBody>
      </p:sp>
      <p:pic>
        <p:nvPicPr>
          <p:cNvPr id="2" name="Picture 1" descr="Table of Stage 3 (AIDS), 2023 and cumulative, and persons living with diagnosed HIV ever classified as stage 3 (AIDS) (prevalence), year-end 2023 by metropolitan statistical area of residence for the United States and Puerto Rico ">
            <a:extLst>
              <a:ext uri="{FF2B5EF4-FFF2-40B4-BE49-F238E27FC236}">
                <a16:creationId xmlns:a16="http://schemas.microsoft.com/office/drawing/2014/main" id="{B16CF208-F713-57F8-5364-B31534857F26}"/>
              </a:ext>
            </a:extLst>
          </p:cNvPr>
          <p:cNvPicPr>
            <a:picLocks noChangeAspect="1"/>
          </p:cNvPicPr>
          <p:nvPr/>
        </p:nvPicPr>
        <p:blipFill>
          <a:blip r:embed="rId3"/>
          <a:stretch>
            <a:fillRect/>
          </a:stretch>
        </p:blipFill>
        <p:spPr>
          <a:xfrm>
            <a:off x="145920" y="894143"/>
            <a:ext cx="8852159" cy="3657917"/>
          </a:xfrm>
          <a:prstGeom prst="rect">
            <a:avLst/>
          </a:prstGeom>
        </p:spPr>
      </p:pic>
      <p:sp>
        <p:nvSpPr>
          <p:cNvPr id="5" name="TextBox 4">
            <a:extLst>
              <a:ext uri="{FF2B5EF4-FFF2-40B4-BE49-F238E27FC236}">
                <a16:creationId xmlns:a16="http://schemas.microsoft.com/office/drawing/2014/main" id="{155CED57-BBFF-7F28-7B58-C7900A34A8D6}"/>
              </a:ext>
            </a:extLst>
          </p:cNvPr>
          <p:cNvSpPr txBox="1"/>
          <p:nvPr/>
        </p:nvSpPr>
        <p:spPr>
          <a:xfrm>
            <a:off x="87154" y="4635112"/>
            <a:ext cx="7948664" cy="369332"/>
          </a:xfrm>
          <a:prstGeom prst="rect">
            <a:avLst/>
          </a:prstGeom>
          <a:noFill/>
        </p:spPr>
        <p:txBody>
          <a:bodyPr wrap="square" rtlCol="0">
            <a:spAutoFit/>
          </a:bodyPr>
          <a:lstStyle/>
          <a:p>
            <a:pPr marL="284163" indent="-284163"/>
            <a:endParaRPr lang="en-US" sz="900">
              <a:solidFill>
                <a:srgbClr val="000000"/>
              </a:solidFill>
              <a:latin typeface="Calibri" panose="020F0502020204030204" pitchFamily="34" charset="0"/>
              <a:cs typeface="Calibri" panose="020F0502020204030204" pitchFamily="34" charset="0"/>
            </a:endParaRPr>
          </a:p>
          <a:p>
            <a:pPr marL="284163" indent="-284163"/>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Data are presented for persons of all ages. </a:t>
            </a:r>
            <a:r>
              <a:rPr lang="en-US" sz="900" baseline="30000">
                <a:solidFill>
                  <a:srgbClr val="000000"/>
                </a:solidFill>
                <a:latin typeface="Calibri" panose="020F0502020204030204" pitchFamily="34" charset="0"/>
                <a:cs typeface="Calibri" panose="020F0502020204030204" pitchFamily="34" charset="0"/>
              </a:rPr>
              <a:t>	</a:t>
            </a:r>
            <a:endParaRPr lang="en-US" sz="900">
              <a:solidFill>
                <a:srgbClr val="000000"/>
              </a:solidFill>
              <a:latin typeface="Calibri" panose="020F0502020204030204" pitchFamily="34" charset="0"/>
              <a:cs typeface="Calibri" panose="020F0502020204030204" pitchFamily="34" charset="0"/>
            </a:endParaRP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153398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139056"/>
            <a:ext cx="8832911" cy="672035"/>
          </a:xfrm>
        </p:spPr>
        <p:txBody>
          <a:bodyPr/>
          <a:lstStyle/>
          <a:p>
            <a:pPr>
              <a:lnSpc>
                <a:spcPct val="100000"/>
              </a:lnSpc>
            </a:pPr>
            <a:r>
              <a:rPr lang="en-US" sz="1800">
                <a:solidFill>
                  <a:schemeClr val="tx2"/>
                </a:solidFill>
              </a:rPr>
              <a:t>Stage 3 (AIDS), 2023 and cumulative, and persons living with diagnosed HIV ever classified as stage 3 (AIDS) (prevalence), year-end 2023 by metropolitan statistical area of residence—United States and Puerto Rico (Slide 10 of 10)</a:t>
            </a:r>
          </a:p>
        </p:txBody>
      </p:sp>
      <p:pic>
        <p:nvPicPr>
          <p:cNvPr id="5" name="Picture 4" descr="Table of Stage 3 (AIDS), 2023 and cumulative, and persons living with diagnosed HIV ever classified as stage 3 (AIDS) (prevalence), year-end 2023 by metropolitan statistical area of residence for the United States and Puerto Rico ">
            <a:extLst>
              <a:ext uri="{FF2B5EF4-FFF2-40B4-BE49-F238E27FC236}">
                <a16:creationId xmlns:a16="http://schemas.microsoft.com/office/drawing/2014/main" id="{86F36082-7499-61D3-2C6A-B5D568980539}"/>
              </a:ext>
            </a:extLst>
          </p:cNvPr>
          <p:cNvPicPr>
            <a:picLocks noChangeAspect="1"/>
          </p:cNvPicPr>
          <p:nvPr/>
        </p:nvPicPr>
        <p:blipFill>
          <a:blip r:embed="rId3"/>
          <a:stretch>
            <a:fillRect/>
          </a:stretch>
        </p:blipFill>
        <p:spPr>
          <a:xfrm>
            <a:off x="145920" y="992713"/>
            <a:ext cx="8852159" cy="3353091"/>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155733" y="4773612"/>
            <a:ext cx="7858313" cy="230832"/>
          </a:xfrm>
          <a:prstGeom prst="rect">
            <a:avLst/>
          </a:prstGeom>
          <a:noFill/>
        </p:spPr>
        <p:txBody>
          <a:bodyPr wrap="square" rtlCol="0">
            <a:spAutoFit/>
          </a:bodyPr>
          <a:lstStyle/>
          <a:p>
            <a:pPr marL="284163" indent="-284163"/>
            <a:r>
              <a:rPr lang="en-US" sz="900" i="1">
                <a:solidFill>
                  <a:srgbClr val="000000"/>
                </a:solidFill>
                <a:latin typeface="Calibri" panose="020F0502020204030204" pitchFamily="34" charset="0"/>
                <a:cs typeface="Calibri" panose="020F0502020204030204" pitchFamily="34" charset="0"/>
              </a:rPr>
              <a:t>Note</a:t>
            </a:r>
            <a:r>
              <a:rPr lang="en-US" sz="900">
                <a:solidFill>
                  <a:srgbClr val="000000"/>
                </a:solidFill>
                <a:latin typeface="Calibri" panose="020F0502020204030204" pitchFamily="34" charset="0"/>
                <a:cs typeface="Calibri" panose="020F0502020204030204" pitchFamily="34" charset="0"/>
              </a:rPr>
              <a:t>. Data are presented for persons of all ages. </a:t>
            </a:r>
            <a:r>
              <a:rPr lang="en-US" sz="900" baseline="30000">
                <a:solidFill>
                  <a:srgbClr val="000000"/>
                </a:solidFill>
                <a:latin typeface="Calibri" panose="020F0502020204030204" pitchFamily="34" charset="0"/>
                <a:cs typeface="Calibri" panose="020F0502020204030204" pitchFamily="34" charset="0"/>
              </a:rPr>
              <a:t>	</a:t>
            </a:r>
            <a:endParaRPr lang="en-US" sz="900">
              <a:solidFill>
                <a:srgbClr val="000000"/>
              </a:solidFill>
              <a:latin typeface="Calibri" panose="020F0502020204030204" pitchFamily="34" charset="0"/>
              <a:cs typeface="Calibri" panose="020F0502020204030204" pitchFamily="34" charset="0"/>
            </a:endParaRP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7500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ECA22-8EB3-D507-C769-A80858D32A7B}"/>
              </a:ext>
              <a:ext uri="{C183D7F6-B498-43B3-948B-1728B52AA6E4}">
                <adec:decorative xmlns:adec="http://schemas.microsoft.com/office/drawing/2017/decorative" val="0"/>
              </a:ext>
            </a:extLst>
          </p:cNvPr>
          <p:cNvSpPr>
            <a:spLocks noGrp="1"/>
          </p:cNvSpPr>
          <p:nvPr>
            <p:ph type="title"/>
          </p:nvPr>
        </p:nvSpPr>
        <p:spPr>
          <a:xfrm>
            <a:off x="457200" y="205979"/>
            <a:ext cx="8229600" cy="857250"/>
          </a:xfrm>
        </p:spPr>
        <p:txBody>
          <a:bodyPr/>
          <a:lstStyle/>
          <a:p>
            <a:r>
              <a:rPr lang="en-US" b="1" i="0" u="none" strike="noStrike">
                <a:solidFill>
                  <a:srgbClr val="0057B7"/>
                </a:solidFill>
                <a:effectLst/>
                <a:latin typeface="Calibri" panose="020F0502020204030204" pitchFamily="34" charset="0"/>
              </a:rPr>
              <a:t>Data Sources and Technical Notes</a:t>
            </a:r>
            <a:r>
              <a:rPr lang="en-US" b="0" i="0">
                <a:solidFill>
                  <a:srgbClr val="000000"/>
                </a:solidFill>
                <a:effectLst/>
                <a:latin typeface="Calibri" panose="020F0502020204030204" pitchFamily="34" charset="0"/>
              </a:rPr>
              <a:t>​</a:t>
            </a:r>
            <a:endParaRPr lang="en-US" sz="1800"/>
          </a:p>
        </p:txBody>
      </p:sp>
      <p:pic>
        <p:nvPicPr>
          <p:cNvPr id="5" name="Picture 4" descr="This slide provides information on data sources and technical notes for the slide set">
            <a:extLst>
              <a:ext uri="{FF2B5EF4-FFF2-40B4-BE49-F238E27FC236}">
                <a16:creationId xmlns:a16="http://schemas.microsoft.com/office/drawing/2014/main" id="{674335B5-FC5B-D5CF-B199-09F97A28DA9E}"/>
              </a:ext>
            </a:extLst>
          </p:cNvPr>
          <p:cNvPicPr>
            <a:picLocks noChangeAspect="1"/>
          </p:cNvPicPr>
          <p:nvPr/>
        </p:nvPicPr>
        <p:blipFill>
          <a:blip r:embed="rId3"/>
          <a:stretch>
            <a:fillRect/>
          </a:stretch>
        </p:blipFill>
        <p:spPr>
          <a:xfrm>
            <a:off x="167258" y="1063229"/>
            <a:ext cx="8809484" cy="3572566"/>
          </a:xfrm>
          <a:prstGeom prst="rect">
            <a:avLst/>
          </a:prstGeom>
        </p:spPr>
      </p:pic>
      <p:pic>
        <p:nvPicPr>
          <p:cNvPr id="4" name="Picture 3" descr="CDC logo">
            <a:extLst>
              <a:ext uri="{FF2B5EF4-FFF2-40B4-BE49-F238E27FC236}">
                <a16:creationId xmlns:a16="http://schemas.microsoft.com/office/drawing/2014/main" id="{5FD5A4E2-A67B-056D-EB61-3CECDBFD58C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0979734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96735" y="12885"/>
            <a:ext cx="8832911" cy="857250"/>
          </a:xfrm>
        </p:spPr>
        <p:txBody>
          <a:bodyPr/>
          <a:lstStyle/>
          <a:p>
            <a:pPr>
              <a:lnSpc>
                <a:spcPct val="100000"/>
              </a:lnSpc>
            </a:pPr>
            <a:r>
              <a:rPr kumimoji="0" lang="en-US" sz="1800" b="1" i="0" u="none" strike="noStrike" kern="1200" cap="none" spc="0" normalizeH="0" baseline="0" noProof="0">
                <a:ln>
                  <a:noFill/>
                </a:ln>
                <a:solidFill>
                  <a:schemeClr val="bg1"/>
                </a:solidFill>
                <a:effectLst/>
                <a:uLnTx/>
                <a:uFillTx/>
                <a:latin typeface="Calibri" pitchFamily="34" charset="0"/>
                <a:ea typeface="+mj-ea"/>
                <a:cs typeface="+mj-cs"/>
              </a:rPr>
              <a:t>Stage 3 (AIDS) classifications, deaths (any </a:t>
            </a:r>
            <a:r>
              <a:rPr lang="en-US" sz="1800">
                <a:solidFill>
                  <a:schemeClr val="bg1"/>
                </a:solidFill>
              </a:rPr>
              <a:t>c</a:t>
            </a:r>
            <a:r>
              <a:rPr kumimoji="0" lang="en-US" sz="1800" b="1" i="0" u="none" strike="noStrike" kern="1200" cap="none" spc="0" normalizeH="0" baseline="0" noProof="0" err="1">
                <a:ln>
                  <a:noFill/>
                </a:ln>
                <a:solidFill>
                  <a:schemeClr val="bg1"/>
                </a:solidFill>
                <a:effectLst/>
                <a:uLnTx/>
                <a:uFillTx/>
                <a:latin typeface="Calibri" pitchFamily="34" charset="0"/>
                <a:ea typeface="+mj-ea"/>
                <a:cs typeface="+mj-cs"/>
              </a:rPr>
              <a:t>ause</a:t>
            </a:r>
            <a:r>
              <a:rPr kumimoji="0" lang="en-US" sz="1800" b="1" i="0" u="none" strike="noStrike" kern="1200" cap="none" spc="0" normalizeH="0" baseline="0" noProof="0">
                <a:ln>
                  <a:noFill/>
                </a:ln>
                <a:solidFill>
                  <a:schemeClr val="bg1"/>
                </a:solidFill>
                <a:effectLst/>
                <a:uLnTx/>
                <a:uFillTx/>
                <a:latin typeface="Calibri" pitchFamily="34" charset="0"/>
                <a:ea typeface="+mj-ea"/>
                <a:cs typeface="+mj-cs"/>
              </a:rPr>
              <a:t>), and persons living with diagnosed HIV ever classified as stage 3 (AIDS), 1985–2023— United States and 6 territories and freely associated states	</a:t>
            </a:r>
            <a:endParaRPr lang="en-US" sz="1800">
              <a:solidFill>
                <a:schemeClr val="bg1"/>
              </a:solidFill>
              <a:latin typeface="Calibri" panose="020F0502020204030204" pitchFamily="34" charset="0"/>
            </a:endParaRPr>
          </a:p>
        </p:txBody>
      </p:sp>
      <p:pic>
        <p:nvPicPr>
          <p:cNvPr id="4" name="Picture 3" descr="Line graph of Stage 3 (AIDS) classifications, deaths (any cause), and persons living with diagnosed HIV ever classified as stage 3 (AIDS) for 1985–2023 in the United States and 6 territories and freely associated states">
            <a:extLst>
              <a:ext uri="{FF2B5EF4-FFF2-40B4-BE49-F238E27FC236}">
                <a16:creationId xmlns:a16="http://schemas.microsoft.com/office/drawing/2014/main" id="{623E9D7C-FA04-57D5-3EDE-F9E82A6D5637}"/>
              </a:ext>
            </a:extLst>
          </p:cNvPr>
          <p:cNvPicPr>
            <a:picLocks noChangeAspect="1"/>
          </p:cNvPicPr>
          <p:nvPr/>
        </p:nvPicPr>
        <p:blipFill>
          <a:blip r:embed="rId3"/>
          <a:stretch>
            <a:fillRect/>
          </a:stretch>
        </p:blipFill>
        <p:spPr>
          <a:xfrm>
            <a:off x="149938" y="941374"/>
            <a:ext cx="9126503" cy="3999323"/>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0" y="4836021"/>
            <a:ext cx="8034902" cy="209353"/>
          </a:xfrm>
          <a:prstGeom prst="rect">
            <a:avLst/>
          </a:prstGeom>
          <a:noFill/>
        </p:spPr>
        <p:txBody>
          <a:bodyPr wrap="square" rtlCol="0">
            <a:spAutoFit/>
          </a:bodyPr>
          <a:lstStyle/>
          <a:p>
            <a:pPr marL="283464" fontAlgn="auto">
              <a:lnSpc>
                <a:spcPts val="900"/>
              </a:lnSpc>
              <a:spcBef>
                <a:spcPts val="0"/>
              </a:spcBef>
              <a:spcAft>
                <a:spcPts val="0"/>
              </a:spcAft>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of all ages.</a:t>
            </a:r>
            <a:endParaRPr lang="en-US" sz="900" b="0" kern="1200">
              <a:solidFill>
                <a:srgbClr val="000000"/>
              </a:solidFill>
              <a:effectLst/>
              <a:latin typeface="Calibri" panose="020F0502020204030204" pitchFamily="34" charset="0"/>
              <a:cs typeface="Calibri" panose="020F0502020204030204" pitchFamily="34" charset="0"/>
            </a:endParaRPr>
          </a:p>
        </p:txBody>
      </p:sp>
      <p:pic>
        <p:nvPicPr>
          <p:cNvPr id="8" name="Picture 7" descr="CDC logo">
            <a:extLst>
              <a:ext uri="{FF2B5EF4-FFF2-40B4-BE49-F238E27FC236}">
                <a16:creationId xmlns:a16="http://schemas.microsoft.com/office/drawing/2014/main" id="{5A73D5A2-DC72-DE7D-AE1D-49167AEB562A}"/>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65522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047"/>
            <a:ext cx="8832911" cy="857250"/>
          </a:xfrm>
        </p:spPr>
        <p:txBody>
          <a:bodyPr/>
          <a:lstStyle/>
          <a:p>
            <a:pPr>
              <a:lnSpc>
                <a:spcPct val="100000"/>
              </a:lnSpc>
            </a:pPr>
            <a:r>
              <a:rPr lang="en-US" sz="1800">
                <a:solidFill>
                  <a:schemeClr val="tx2"/>
                </a:solidFill>
              </a:rPr>
              <a:t>Rates of Stage 3 (AIDS) classifications and deaths (any cause) of persons with diagnosed HIV ever classified as stage 3 (AIDS), 1985–2023—United States and 5 territories and freely associated states</a:t>
            </a:r>
            <a:endParaRPr lang="en-US" sz="1800">
              <a:solidFill>
                <a:schemeClr val="tx2"/>
              </a:solidFill>
              <a:latin typeface="Calibri" panose="020F0502020204030204" pitchFamily="34" charset="0"/>
            </a:endParaRPr>
          </a:p>
        </p:txBody>
      </p:sp>
      <p:pic>
        <p:nvPicPr>
          <p:cNvPr id="5" name="Picture 4" descr="Line graph of the rates of Stage 3 (AIDS) classifications and deaths (any cause) of persons with diagnosed HIV ever classified as stage 3 (AIDS) from 1985–2023 for the United States and 5 territories and freely associated states">
            <a:extLst>
              <a:ext uri="{FF2B5EF4-FFF2-40B4-BE49-F238E27FC236}">
                <a16:creationId xmlns:a16="http://schemas.microsoft.com/office/drawing/2014/main" id="{FEE3FB7A-449B-47C4-6C74-49B8CE841767}"/>
              </a:ext>
            </a:extLst>
          </p:cNvPr>
          <p:cNvPicPr>
            <a:picLocks noChangeAspect="1"/>
          </p:cNvPicPr>
          <p:nvPr/>
        </p:nvPicPr>
        <p:blipFill>
          <a:blip r:embed="rId3"/>
          <a:stretch>
            <a:fillRect/>
          </a:stretch>
        </p:blipFill>
        <p:spPr>
          <a:xfrm>
            <a:off x="386733" y="1009730"/>
            <a:ext cx="8370533" cy="3517697"/>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87154" y="4795372"/>
            <a:ext cx="8034902" cy="209353"/>
          </a:xfrm>
          <a:prstGeom prst="rect">
            <a:avLst/>
          </a:prstGeom>
          <a:noFill/>
        </p:spPr>
        <p:txBody>
          <a:bodyPr wrap="square" rtlCol="0">
            <a:spAutoFit/>
          </a:bodyPr>
          <a:lstStyle/>
          <a:p>
            <a:pPr marL="283464" fontAlgn="auto">
              <a:lnSpc>
                <a:spcPts val="900"/>
              </a:lnSpc>
              <a:spcBef>
                <a:spcPts val="0"/>
              </a:spcBef>
              <a:spcAft>
                <a:spcPts val="0"/>
              </a:spcAft>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of all ages.</a:t>
            </a:r>
            <a:endParaRPr lang="en-US" sz="900" b="0" kern="1200">
              <a:solidFill>
                <a:srgbClr val="000000"/>
              </a:solidFill>
              <a:effectLst/>
              <a:latin typeface="Calibri" panose="020F0502020204030204" pitchFamily="34" charset="0"/>
              <a:cs typeface="Calibri" panose="020F0502020204030204" pitchFamily="34" charset="0"/>
            </a:endParaRP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79738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047"/>
            <a:ext cx="8832911" cy="857250"/>
          </a:xfrm>
        </p:spPr>
        <p:txBody>
          <a:bodyPr/>
          <a:lstStyle/>
          <a:p>
            <a:pPr>
              <a:lnSpc>
                <a:spcPct val="100000"/>
              </a:lnSpc>
            </a:pPr>
            <a:r>
              <a:rPr lang="en-US" sz="1800">
                <a:solidFill>
                  <a:schemeClr val="tx2"/>
                </a:solidFill>
              </a:rPr>
              <a:t>Stage 3 (AIDS) classifications and deaths of persons with stage 3 (AIDS), by age at classification or death (any cause), cumulative as of year-end 2023—United States and 6 territories and freely associated states</a:t>
            </a:r>
          </a:p>
        </p:txBody>
      </p:sp>
      <p:pic>
        <p:nvPicPr>
          <p:cNvPr id="2" name="Picture 1" descr="Table of Stage 3 (AIDS) classifications and deaths of persons with stage 3 (AIDS), by age at classification or death (any cause), cumulative as of year-end 2023 for the United States and 6 territories and freely associated states">
            <a:extLst>
              <a:ext uri="{FF2B5EF4-FFF2-40B4-BE49-F238E27FC236}">
                <a16:creationId xmlns:a16="http://schemas.microsoft.com/office/drawing/2014/main" id="{2E918E61-0650-CC41-3CC2-EEFE85D82FDC}"/>
              </a:ext>
            </a:extLst>
          </p:cNvPr>
          <p:cNvPicPr>
            <a:picLocks noChangeAspect="1"/>
          </p:cNvPicPr>
          <p:nvPr/>
        </p:nvPicPr>
        <p:blipFill>
          <a:blip r:embed="rId3"/>
          <a:stretch>
            <a:fillRect/>
          </a:stretch>
        </p:blipFill>
        <p:spPr>
          <a:xfrm>
            <a:off x="1087460" y="919471"/>
            <a:ext cx="6797629" cy="4048095"/>
          </a:xfrm>
          <a:prstGeom prst="rect">
            <a:avLst/>
          </a:prstGeom>
        </p:spPr>
      </p:pic>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22763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50473"/>
            <a:ext cx="8832911" cy="672035"/>
          </a:xfrm>
        </p:spPr>
        <p:txBody>
          <a:bodyPr/>
          <a:lstStyle/>
          <a:p>
            <a:pPr>
              <a:lnSpc>
                <a:spcPct val="100000"/>
              </a:lnSpc>
            </a:pPr>
            <a:r>
              <a:rPr lang="en-US" sz="1800">
                <a:solidFill>
                  <a:schemeClr val="tx2"/>
                </a:solidFill>
              </a:rPr>
              <a:t>Stage 3 (AIDS) classifications and deaths (any cause) of persons with stage 3 (AIDS), by race/ethnicity, cumulative as of year-end 2023—United States and 6 territories and freely associated states</a:t>
            </a:r>
            <a:br>
              <a:rPr lang="en-US" sz="1800">
                <a:solidFill>
                  <a:schemeClr val="tx2"/>
                </a:solidFill>
              </a:rPr>
            </a:br>
            <a:endParaRPr lang="en-US" sz="1800">
              <a:solidFill>
                <a:schemeClr val="tx2"/>
              </a:solidFill>
            </a:endParaRPr>
          </a:p>
        </p:txBody>
      </p:sp>
      <p:pic>
        <p:nvPicPr>
          <p:cNvPr id="4" name="Picture 3" descr="Table of Stage 3 (AIDS) classifications and deaths (any cause) of persons with stage 3 (AIDS), by race/ethnicity, cumulative as of year-end 2023 for United States and 6 territories and freely associated states">
            <a:extLst>
              <a:ext uri="{FF2B5EF4-FFF2-40B4-BE49-F238E27FC236}">
                <a16:creationId xmlns:a16="http://schemas.microsoft.com/office/drawing/2014/main" id="{7CC612EA-E5D9-D6B6-986C-92B40FD9C48A}"/>
              </a:ext>
            </a:extLst>
          </p:cNvPr>
          <p:cNvPicPr>
            <a:picLocks noChangeAspect="1"/>
          </p:cNvPicPr>
          <p:nvPr/>
        </p:nvPicPr>
        <p:blipFill>
          <a:blip r:embed="rId3"/>
          <a:stretch>
            <a:fillRect/>
          </a:stretch>
        </p:blipFill>
        <p:spPr>
          <a:xfrm>
            <a:off x="653466" y="1133773"/>
            <a:ext cx="7608467" cy="3182388"/>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223935" y="4788350"/>
            <a:ext cx="5816942" cy="209353"/>
          </a:xfrm>
          <a:prstGeom prst="rect">
            <a:avLst/>
          </a:prstGeom>
          <a:noFill/>
        </p:spPr>
        <p:txBody>
          <a:bodyPr wrap="square" rtlCol="0">
            <a:spAutoFit/>
          </a:bodyPr>
          <a:lstStyle/>
          <a:p>
            <a:pPr fontAlgn="auto">
              <a:lnSpc>
                <a:spcPts val="900"/>
              </a:lnSpc>
              <a:spcBef>
                <a:spcPts val="0"/>
              </a:spcBef>
              <a:spcAft>
                <a:spcPts val="0"/>
              </a:spcAft>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of all ages. </a:t>
            </a:r>
            <a:r>
              <a:rPr lang="en-US" sz="900">
                <a:solidFill>
                  <a:srgbClr val="000000"/>
                </a:solidFill>
                <a:latin typeface="Calibri" panose="020F0502020204030204" pitchFamily="34" charset="0"/>
                <a:cs typeface="Calibri" panose="020F0502020204030204" pitchFamily="34" charset="0"/>
              </a:rPr>
              <a:t>Hispanic/Latino persons can be of any race. </a:t>
            </a:r>
            <a:endParaRPr lang="en-US" sz="900">
              <a:solidFill>
                <a:srgbClr val="000000"/>
              </a:solidFill>
              <a:latin typeface="Calibri" panose="020F0502020204030204" pitchFamily="34" charset="0"/>
            </a:endParaRP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7492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67787"/>
            <a:ext cx="8832911" cy="672035"/>
          </a:xfrm>
        </p:spPr>
        <p:txBody>
          <a:bodyPr/>
          <a:lstStyle/>
          <a:p>
            <a:pPr>
              <a:lnSpc>
                <a:spcPct val="100000"/>
              </a:lnSpc>
            </a:pPr>
            <a:r>
              <a:rPr lang="en-US" sz="1800">
                <a:solidFill>
                  <a:schemeClr val="tx2"/>
                </a:solidFill>
              </a:rPr>
              <a:t>Stage 3 (AIDS) classifications and deaths (any cause) of persons with stage 3 (AIDS) among males, by transmission category, cumulative as of year-end 2023—United States and 6 territories and freely associated states</a:t>
            </a:r>
            <a:br>
              <a:rPr lang="en-US" sz="1800">
                <a:solidFill>
                  <a:schemeClr val="tx2"/>
                </a:solidFill>
              </a:rPr>
            </a:br>
            <a:endParaRPr lang="en-US" sz="1800">
              <a:solidFill>
                <a:schemeClr val="tx2"/>
              </a:solidFill>
            </a:endParaRPr>
          </a:p>
        </p:txBody>
      </p:sp>
      <p:pic>
        <p:nvPicPr>
          <p:cNvPr id="5" name="Picture 4" descr="Table of  Stage 3 (AIDS) classifications and deaths (any cause) of persons with stage 3 (AIDS) among males, by transmission category, cumulative as of year-end 2023 for the United States and 6 territories and freely associated states">
            <a:extLst>
              <a:ext uri="{FF2B5EF4-FFF2-40B4-BE49-F238E27FC236}">
                <a16:creationId xmlns:a16="http://schemas.microsoft.com/office/drawing/2014/main" id="{E0EF9477-DF99-4A3D-BC98-B0F5E9512B6A}"/>
              </a:ext>
            </a:extLst>
          </p:cNvPr>
          <p:cNvPicPr>
            <a:picLocks noChangeAspect="1"/>
          </p:cNvPicPr>
          <p:nvPr/>
        </p:nvPicPr>
        <p:blipFill>
          <a:blip r:embed="rId3"/>
          <a:stretch>
            <a:fillRect/>
          </a:stretch>
        </p:blipFill>
        <p:spPr>
          <a:xfrm>
            <a:off x="734380" y="1233434"/>
            <a:ext cx="7675240" cy="2676631"/>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425402" y="4805181"/>
            <a:ext cx="7551639" cy="324769"/>
          </a:xfrm>
          <a:prstGeom prst="rect">
            <a:avLst/>
          </a:prstGeom>
          <a:noFill/>
        </p:spPr>
        <p:txBody>
          <a:bodyPr wrap="square" rtlCol="0">
            <a:spAutoFit/>
          </a:bodyPr>
          <a:lstStyle/>
          <a:p>
            <a:pPr fontAlgn="auto">
              <a:lnSpc>
                <a:spcPts val="900"/>
              </a:lnSpc>
              <a:spcBef>
                <a:spcPts val="0"/>
              </a:spcBef>
              <a:spcAft>
                <a:spcPts val="0"/>
              </a:spcAft>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a:solidFill>
                  <a:srgbClr val="000000"/>
                </a:solidFill>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rPr>
              <a:t>13 years. </a:t>
            </a:r>
            <a:r>
              <a:rPr lang="en-US" sz="900">
                <a:solidFill>
                  <a:srgbClr val="000000"/>
                </a:solidFill>
                <a:latin typeface="Calibri" panose="020F0502020204030204" pitchFamily="34" charset="0"/>
                <a:cs typeface="Calibri" panose="020F0502020204030204" pitchFamily="34" charset="0"/>
              </a:rPr>
              <a:t>Data are based on sex</a:t>
            </a:r>
            <a:endParaRPr lang="en-US" sz="900" strike="sngStrike">
              <a:solidFill>
                <a:srgbClr val="000000"/>
              </a:solidFill>
              <a:latin typeface="Calibri" panose="020F0502020204030204" pitchFamily="34" charset="0"/>
              <a:cs typeface="Calibri" panose="020F0502020204030204" pitchFamily="34" charset="0"/>
            </a:endParaRPr>
          </a:p>
          <a:p>
            <a:pPr marL="283464" fontAlgn="auto">
              <a:lnSpc>
                <a:spcPts val="900"/>
              </a:lnSpc>
              <a:spcBef>
                <a:spcPts val="0"/>
              </a:spcBef>
              <a:spcAft>
                <a:spcPts val="0"/>
              </a:spcAft>
            </a:pPr>
            <a:endParaRPr lang="en-US" sz="900" b="0" kern="1200">
              <a:solidFill>
                <a:srgbClr val="000000"/>
              </a:solidFill>
              <a:effectLst/>
              <a:latin typeface="Calibri" panose="020F0502020204030204" pitchFamily="34" charset="0"/>
              <a:cs typeface="Calibri" panose="020F0502020204030204" pitchFamily="34" charset="0"/>
            </a:endParaRP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62370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67787"/>
            <a:ext cx="8832911" cy="672035"/>
          </a:xfrm>
        </p:spPr>
        <p:txBody>
          <a:bodyPr/>
          <a:lstStyle/>
          <a:p>
            <a:pPr>
              <a:lnSpc>
                <a:spcPct val="100000"/>
              </a:lnSpc>
            </a:pPr>
            <a:r>
              <a:rPr lang="en-US" sz="1800">
                <a:solidFill>
                  <a:schemeClr val="tx2"/>
                </a:solidFill>
              </a:rPr>
              <a:t>Stage 3 (AIDS) classifications and deaths (any cause) of persons with stage 3 (AIDS) females, by transmission category, cumulative as of year-end 2023—United States and 6 territories and freely associated states</a:t>
            </a:r>
            <a:br>
              <a:rPr lang="en-US" sz="1800">
                <a:solidFill>
                  <a:schemeClr val="tx2"/>
                </a:solidFill>
              </a:rPr>
            </a:br>
            <a:endParaRPr lang="en-US" sz="1800">
              <a:solidFill>
                <a:schemeClr val="tx2"/>
              </a:solidFill>
            </a:endParaRPr>
          </a:p>
        </p:txBody>
      </p:sp>
      <p:pic>
        <p:nvPicPr>
          <p:cNvPr id="4" name="Picture 3" descr="Table of Stage 3 (AIDS) classifications and deaths (any cause) of persons with stage 3 (AIDS) females, by transmission category, cumulative as of year-end 2023 for the United States and 6 territories and freely associated states">
            <a:extLst>
              <a:ext uri="{FF2B5EF4-FFF2-40B4-BE49-F238E27FC236}">
                <a16:creationId xmlns:a16="http://schemas.microsoft.com/office/drawing/2014/main" id="{4EC78B9A-578C-2BB6-2E3D-639E9343545A}"/>
              </a:ext>
            </a:extLst>
          </p:cNvPr>
          <p:cNvPicPr>
            <a:picLocks noChangeAspect="1"/>
          </p:cNvPicPr>
          <p:nvPr/>
        </p:nvPicPr>
        <p:blipFill>
          <a:blip r:embed="rId3"/>
          <a:stretch>
            <a:fillRect/>
          </a:stretch>
        </p:blipFill>
        <p:spPr>
          <a:xfrm>
            <a:off x="844252" y="1431319"/>
            <a:ext cx="7455495" cy="2426306"/>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461601" y="4819981"/>
            <a:ext cx="7801272" cy="209353"/>
          </a:xfrm>
          <a:prstGeom prst="rect">
            <a:avLst/>
          </a:prstGeom>
          <a:noFill/>
        </p:spPr>
        <p:txBody>
          <a:bodyPr wrap="square" rtlCol="0">
            <a:spAutoFit/>
          </a:bodyPr>
          <a:lstStyle/>
          <a:p>
            <a:pPr fontAlgn="auto">
              <a:lnSpc>
                <a:spcPts val="900"/>
              </a:lnSpc>
              <a:spcBef>
                <a:spcPts val="0"/>
              </a:spcBef>
              <a:spcAft>
                <a:spcPts val="0"/>
              </a:spcAft>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a:solidFill>
                  <a:srgbClr val="000000"/>
                </a:solidFill>
                <a:latin typeface="Calibri" panose="020F0502020204030204" pitchFamily="34" charset="0"/>
                <a:cs typeface="Calibri" panose="020F0502020204030204" pitchFamily="34" charset="0"/>
              </a:rPr>
              <a:t> </a:t>
            </a:r>
            <a:r>
              <a:rPr lang="en-US" sz="900">
                <a:solidFill>
                  <a:srgbClr val="000000"/>
                </a:solidFill>
                <a:latin typeface="Calibri" panose="020F0502020204030204" pitchFamily="34" charset="0"/>
              </a:rPr>
              <a:t>13 years. </a:t>
            </a:r>
            <a:r>
              <a:rPr lang="en-US" sz="900">
                <a:solidFill>
                  <a:srgbClr val="000000"/>
                </a:solidFill>
                <a:latin typeface="Calibri" panose="020F0502020204030204" pitchFamily="34" charset="0"/>
                <a:cs typeface="Calibri" panose="020F0502020204030204" pitchFamily="34" charset="0"/>
              </a:rPr>
              <a:t>Data are based on sex.</a:t>
            </a:r>
            <a:endParaRPr lang="en-US" sz="900">
              <a:solidFill>
                <a:srgbClr val="000000"/>
              </a:solidFill>
              <a:latin typeface="Calibri" panose="020F0502020204030204" pitchFamily="34" charset="0"/>
            </a:endParaRP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71919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67787"/>
            <a:ext cx="8832911" cy="672035"/>
          </a:xfrm>
        </p:spPr>
        <p:txBody>
          <a:bodyPr/>
          <a:lstStyle/>
          <a:p>
            <a:pPr>
              <a:lnSpc>
                <a:spcPct val="100000"/>
              </a:lnSpc>
            </a:pPr>
            <a:r>
              <a:rPr lang="en-US" sz="1800">
                <a:solidFill>
                  <a:schemeClr val="tx2"/>
                </a:solidFill>
              </a:rPr>
              <a:t>Stage 3 (AIDS) classifications and deaths (any cause) of persons with stage 3 (AIDS), by region of residence, cumulative as of year-end 2023—United States and 6 territories and freely associated states</a:t>
            </a:r>
            <a:br>
              <a:rPr lang="en-US" sz="1800">
                <a:solidFill>
                  <a:schemeClr val="tx2"/>
                </a:solidFill>
              </a:rPr>
            </a:br>
            <a:endParaRPr lang="en-US" sz="1800">
              <a:solidFill>
                <a:schemeClr val="tx2"/>
              </a:solidFill>
            </a:endParaRPr>
          </a:p>
        </p:txBody>
      </p:sp>
      <p:pic>
        <p:nvPicPr>
          <p:cNvPr id="5" name="Picture 4" descr="Stage 3 (AIDS) classifications and deaths (any cause) of persons with stage 3 (AIDS), by region of residence, cumulative as of year-end 2023—United States and 6 territories and freely associated states">
            <a:extLst>
              <a:ext uri="{FF2B5EF4-FFF2-40B4-BE49-F238E27FC236}">
                <a16:creationId xmlns:a16="http://schemas.microsoft.com/office/drawing/2014/main" id="{EC4B152B-1726-EAA5-A755-DE30DE677847}"/>
              </a:ext>
            </a:extLst>
          </p:cNvPr>
          <p:cNvPicPr>
            <a:picLocks noChangeAspect="1"/>
          </p:cNvPicPr>
          <p:nvPr/>
        </p:nvPicPr>
        <p:blipFill>
          <a:blip r:embed="rId3"/>
          <a:stretch>
            <a:fillRect/>
          </a:stretch>
        </p:blipFill>
        <p:spPr>
          <a:xfrm>
            <a:off x="580722" y="1158372"/>
            <a:ext cx="7982555" cy="2826756"/>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223935" y="4792985"/>
            <a:ext cx="7551639" cy="209353"/>
          </a:xfrm>
          <a:prstGeom prst="rect">
            <a:avLst/>
          </a:prstGeom>
          <a:noFill/>
        </p:spPr>
        <p:txBody>
          <a:bodyPr wrap="square" rtlCol="0">
            <a:spAutoFit/>
          </a:bodyPr>
          <a:lstStyle/>
          <a:p>
            <a:pPr marL="285750" indent="-285750" fontAlgn="auto">
              <a:lnSpc>
                <a:spcPts val="900"/>
              </a:lnSpc>
              <a:spcBef>
                <a:spcPts val="0"/>
              </a:spcBef>
              <a:spcAft>
                <a:spcPts val="0"/>
              </a:spcAft>
              <a:defRPr/>
            </a:pPr>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of all ages. Data are based on residence at time of stage 3 (AIDS) classification or death.  </a:t>
            </a: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545715884"/>
      </p:ext>
    </p:extLst>
  </p:cSld>
  <p:clrMapOvr>
    <a:masterClrMapping/>
  </p:clrMapOvr>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16x9_Presentation_template-nchhstp_1" id="{8327243A-D4DD-43F0-8B11-B0292B1CE685}" vid="{8504B268-6E21-417C-89E2-53EBA468E9A0}"/>
    </a:ext>
  </a:ext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5384CBD5E49B4C98300A7688E7ECB6" ma:contentTypeVersion="15" ma:contentTypeDescription="Create a new document." ma:contentTypeScope="" ma:versionID="cc0c6e461f44eb9ce1be89ecae31a805">
  <xsd:schema xmlns:xsd="http://www.w3.org/2001/XMLSchema" xmlns:xs="http://www.w3.org/2001/XMLSchema" xmlns:p="http://schemas.microsoft.com/office/2006/metadata/properties" xmlns:ns2="01251fa9-05c2-4ad7-a8d9-aabb7c6c0c5b" xmlns:ns3="4745cc97-2d78-4c90-b978-fc021976f303" targetNamespace="http://schemas.microsoft.com/office/2006/metadata/properties" ma:root="true" ma:fieldsID="fa02d19463b4147b65ba99d2ffa5a8af" ns2:_="" ns3:_="">
    <xsd:import namespace="01251fa9-05c2-4ad7-a8d9-aabb7c6c0c5b"/>
    <xsd:import namespace="4745cc97-2d78-4c90-b978-fc021976f30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51fa9-05c2-4ad7-a8d9-aabb7c6c0c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45cc97-2d78-4c90-b978-fc021976f30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b157625-2bd0-487e-8fc8-d6d92c030719}" ma:internalName="TaxCatchAll" ma:showField="CatchAllData" ma:web="4745cc97-2d78-4c90-b978-fc021976f30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745cc97-2d78-4c90-b978-fc021976f303" xsi:nil="true"/>
    <lcf76f155ced4ddcb4097134ff3c332f xmlns="01251fa9-05c2-4ad7-a8d9-aabb7c6c0c5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F0F084-35D1-49E8-90BB-0FB5547DCEF0}">
  <ds:schemaRefs>
    <ds:schemaRef ds:uri="01251fa9-05c2-4ad7-a8d9-aabb7c6c0c5b"/>
    <ds:schemaRef ds:uri="4745cc97-2d78-4c90-b978-fc021976f3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FABCAD-6CFE-4D84-ABD0-3B20576C4637}">
  <ds:schemaRefs>
    <ds:schemaRef ds:uri="http://schemas.microsoft.com/sharepoint/v3/contenttype/forms"/>
  </ds:schemaRefs>
</ds:datastoreItem>
</file>

<file path=customXml/itemProps3.xml><?xml version="1.0" encoding="utf-8"?>
<ds:datastoreItem xmlns:ds="http://schemas.openxmlformats.org/officeDocument/2006/customXml" ds:itemID="{A9A04895-FA2B-4B0F-8E16-CA97E6616F14}">
  <ds:schemaRefs>
    <ds:schemaRef ds:uri="01251fa9-05c2-4ad7-a8d9-aabb7c6c0c5b"/>
    <ds:schemaRef ds:uri="4745cc97-2d78-4c90-b978-fc021976f3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16x9_Presentation_template-nchhstp_1</Template>
  <Application>Microsoft Office PowerPoint</Application>
  <PresentationFormat>On-screen Show (16:9)</PresentationFormat>
  <Slides>19</Slides>
  <Notes>19</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NCEH_ATSDR_combined</vt:lpstr>
      <vt:lpstr>1_NCEH_ATSDR_combined</vt:lpstr>
      <vt:lpstr>PowerPoint Presentation</vt:lpstr>
      <vt:lpstr>Data Sources and Technical Notes​</vt:lpstr>
      <vt:lpstr>Stage 3 (AIDS) classifications, deaths (any cause), and persons living with diagnosed HIV ever classified as stage 3 (AIDS), 1985–2023— United States and 6 territories and freely associated states </vt:lpstr>
      <vt:lpstr>Rates of Stage 3 (AIDS) classifications and deaths (any cause) of persons with diagnosed HIV ever classified as stage 3 (AIDS), 1985–2023—United States and 5 territories and freely associated states</vt:lpstr>
      <vt:lpstr>Stage 3 (AIDS) classifications and deaths of persons with stage 3 (AIDS), by age at classification or death (any cause), cumulative as of year-end 2023—United States and 6 territories and freely associated states</vt:lpstr>
      <vt:lpstr>Stage 3 (AIDS) classifications and deaths (any cause) of persons with stage 3 (AIDS), by race/ethnicity, cumulative as of year-end 2023—United States and 6 territories and freely associated states </vt:lpstr>
      <vt:lpstr>Stage 3 (AIDS) classifications and deaths (any cause) of persons with stage 3 (AIDS) among males, by transmission category, cumulative as of year-end 2023—United States and 6 territories and freely associated states </vt:lpstr>
      <vt:lpstr>Stage 3 (AIDS) classifications and deaths (any cause) of persons with stage 3 (AIDS) females, by transmission category, cumulative as of year-end 2023—United States and 6 territories and freely associated states </vt:lpstr>
      <vt:lpstr>Stage 3 (AIDS) classifications and deaths (any cause) of persons with stage 3 (AIDS), by region of residence, cumulative as of year-end 2023—United States and 6 territories and freely associated states </vt:lpstr>
      <vt:lpstr>Stage 3 (AIDS), 2023 and cumulative, and persons living with diagnosed HIV ever classified as stage 3 (AIDS) (prevalence), year-end 2023 by metropolitan statistical area of residence—United States and Puerto Rico (Slide 1 of 10)</vt:lpstr>
      <vt:lpstr>Stage 3 (AIDS), 2023 and cumulative, and persons living with diagnosed HIV ever classified as stage 3 (AIDS) (prevalence), year-end 2023 by metropolitan statistical area of residence—United States and Puerto Rico (Slide 2 of 10)</vt:lpstr>
      <vt:lpstr>Stage 3 (AIDS), 2023 and cumulative, and persons living with diagnosed HIV ever classified as stage 3 (AIDS) (prevalence), year-end 2023 by metropolitan statistical area of residence—United States and Puerto Rico (Slide 3 of 10)</vt:lpstr>
      <vt:lpstr>Stage 3 (AIDS), 2023 and cumulative, and persons living with diagnosed HIV ever classified as stage 3 (AIDS) (prevalence), year-end 2023 by metropolitan statistical area of residence—United States and Puerto Rico (Slide 4 of 10)</vt:lpstr>
      <vt:lpstr>Stage 3 (AIDS), 2023 and cumulative, and persons living with diagnosed HIV ever classified as stage 3 (AIDS) (prevalence), year-end 2023 by metropolitan statistical area of residence—United States and Puerto Rico (Slide 5 of 10)</vt:lpstr>
      <vt:lpstr>Stage 3 (AIDS), 2023 and cumulative, and persons living with diagnosed HIV ever classified as stage 3 (AIDS) (prevalence), year-end 2023 by metropolitan statistical area of residence—United States and Puerto Rico (Slide 6 of 10)</vt:lpstr>
      <vt:lpstr>Stage 3 (AIDS), 2023 and cumulative, and persons living with diagnosed HIV ever classified as stage 3 (AIDS) (prevalence), year-end 2023 by metropolitan statistical area of residence—United States and Puerto Rico (Slide 7 of 10)</vt:lpstr>
      <vt:lpstr>Stage 3 (AIDS), 2023 and cumulative, and persons living with diagnosed HIV ever classified as stage 3 (AIDS) (prevalence), year-end 2023 by metropolitan statistical area of residence—United States and Puerto Rico (Slide 8 of 10)</vt:lpstr>
      <vt:lpstr>Stage 3 (AIDS), 2023 and cumulative, and persons living with diagnosed HIV ever classified as stage 3 (AIDS) (prevalence), year-end 2023 by metropolitan statistical area of residence—United States and Puerto Rico (Slide 9 of 10)</vt:lpstr>
      <vt:lpstr>Stage 3 (AIDS), 2023 and cumulative, and persons living with diagnosed HIV ever classified as stage 3 (AIDS) (prevalence), year-end 2023 by metropolitan statistical area of residence—United States and Puerto Rico (Slide 10 of 10)</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Taylor (CDC/NCHHSTP/DHP)</dc:creator>
  <cp:revision>1</cp:revision>
  <dcterms:created xsi:type="dcterms:W3CDTF">2024-04-01T12:56:05Z</dcterms:created>
  <dcterms:modified xsi:type="dcterms:W3CDTF">2025-04-28T15:46:00Z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2021-09-15T14:40:08Z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5b66ca0a-27e0-43d5-bf71-56a474ba5c62</vt:lpwstr>
  </property>
  <property fmtid="{D5CDD505-2E9C-101B-9397-08002B2CF9AE}" pid="9" name="MSIP_Label_8af03ff0-41c5-4c41-b55e-fabb8fae94be_ContentBits">
    <vt:lpwstr>0</vt:lpwstr>
  </property>
  <property fmtid="{D5CDD505-2E9C-101B-9397-08002B2CF9AE}" pid="10" name="ContentTypeId">
    <vt:lpwstr>0x0101009A5384CBD5E49B4C98300A7688E7ECB6</vt:lpwstr>
  </property>
  <property fmtid="{D5CDD505-2E9C-101B-9397-08002B2CF9AE}" pid="11" name="MediaServiceImageTags">
    <vt:lpwstr/>
  </property>
</Properties>
</file>