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47"/>
  </p:notesMasterIdLst>
  <p:handoutMasterIdLst>
    <p:handoutMasterId r:id="rId48"/>
  </p:handoutMasterIdLst>
  <p:sldIdLst>
    <p:sldId id="518" r:id="rId5"/>
    <p:sldId id="342" r:id="rId6"/>
    <p:sldId id="454" r:id="rId7"/>
    <p:sldId id="410" r:id="rId8"/>
    <p:sldId id="464" r:id="rId9"/>
    <p:sldId id="459" r:id="rId10"/>
    <p:sldId id="519" r:id="rId11"/>
    <p:sldId id="412" r:id="rId12"/>
    <p:sldId id="429" r:id="rId13"/>
    <p:sldId id="463" r:id="rId14"/>
    <p:sldId id="413" r:id="rId15"/>
    <p:sldId id="430" r:id="rId16"/>
    <p:sldId id="462" r:id="rId17"/>
    <p:sldId id="432" r:id="rId18"/>
    <p:sldId id="435" r:id="rId19"/>
    <p:sldId id="436" r:id="rId20"/>
    <p:sldId id="439" r:id="rId21"/>
    <p:sldId id="442" r:id="rId22"/>
    <p:sldId id="445" r:id="rId23"/>
    <p:sldId id="448" r:id="rId24"/>
    <p:sldId id="414" r:id="rId25"/>
    <p:sldId id="431" r:id="rId26"/>
    <p:sldId id="461" r:id="rId27"/>
    <p:sldId id="433" r:id="rId28"/>
    <p:sldId id="437" r:id="rId29"/>
    <p:sldId id="440" r:id="rId30"/>
    <p:sldId id="443" r:id="rId31"/>
    <p:sldId id="446" r:id="rId32"/>
    <p:sldId id="449" r:id="rId33"/>
    <p:sldId id="415" r:id="rId34"/>
    <p:sldId id="384" r:id="rId35"/>
    <p:sldId id="458" r:id="rId36"/>
    <p:sldId id="434" r:id="rId37"/>
    <p:sldId id="438" r:id="rId38"/>
    <p:sldId id="441" r:id="rId39"/>
    <p:sldId id="444" r:id="rId40"/>
    <p:sldId id="447" r:id="rId41"/>
    <p:sldId id="450" r:id="rId42"/>
    <p:sldId id="380" r:id="rId43"/>
    <p:sldId id="451" r:id="rId44"/>
    <p:sldId id="460" r:id="rId45"/>
    <p:sldId id="452" r:id="rId46"/>
  </p:sldIdLst>
  <p:sldSz cx="9144000" cy="5143500" type="screen16x9"/>
  <p:notesSz cx="7010400" cy="9296400"/>
  <p:embeddedFontLst>
    <p:embeddedFont>
      <p:font typeface="Myriad Web Pro" panose="020B0604020202020204" charset="0"/>
      <p:regular r:id="rId49"/>
      <p:bold r:id="rId50"/>
      <p:italic r:id="rId51"/>
      <p:boldItalic r:id="rId52"/>
    </p:embeddedFont>
    <p:embeddedFont>
      <p:font typeface="Nordique Inline" panose="00000500000000000000" pitchFamily="2" charset="0"/>
      <p:regular r:id="rId5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TJ" userId="S::xru7@cdc.gov::55e66f30-3b40-4f8d-b4ff-8665975f2698" providerId="AD"/>
  <p188:author id="{056B962A-ACDA-C25D-2DFA-B6F1CD0CC231}" name="Wyton, Pamela D. (Pam) (ATSDR/OCOM) (CTR)" initials="WPD(((" userId="S::pdw3@cdc.gov::585746ef-ed6a-43e3-99e9-95aa7bb69c77" providerId="AD"/>
  <p188:author id="{E143A75A-4A6B-A201-592B-0C0010C9EC49}" name="Okello, Amanda (CDC/NCHHSTP/DHP)" initials="OA(" userId="S::qrg2@cdc.gov::09749c6a-e551-4e3b-9cb5-cca621b825c4" providerId="AD"/>
  <p188:author id="{E6E18269-AB1D-8AEA-4671-BB92DEE87646}" name="Nhim, Kunthea (CDC/NCHHSTP/OD)" initials="NK" userId="S::xmh8@cdc.gov::87dabc17-509b-4b18-9091-7bc70a6123ab" providerId="AD"/>
  <p188:author id="{02C62571-E933-FBCF-2B8F-189FCEC11935}" name="Courtenay-Quirk, Cari (CDC/DDID/NCHHSTP/DHP)" initials="CQ" userId="Courtenay-Quirk, Cari (CDC/DDID/NCHHSTP/DHP)" providerId="None"/>
  <p188:author id="{FB066776-AD0A-00C1-29FA-A792F5806783}" name="Butler, Terry (CDC/NCHHSTP/OD)" initials="TB" userId="S::tdh0@cdc.gov::3d205730-40cb-4fc7-9824-923cb864a159"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A2D312E5-B386-FD00-9D6D-F758A93DB5DF}" name="Satcher Johnson, Anna (CDC/NCHHSTP/DHP)" initials="AS" userId="S::ats5@cdc.gov::859705da-8d2a-450d-b6ee-217719c7a3fd"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50B"/>
    <a:srgbClr val="DDAF83"/>
    <a:srgbClr val="F3D299"/>
    <a:srgbClr val="F9D299"/>
    <a:srgbClr val="FEF5E8"/>
    <a:srgbClr val="0F4572"/>
    <a:srgbClr val="135FAB"/>
    <a:srgbClr val="4380AF"/>
    <a:srgbClr val="84B1D9"/>
    <a:srgbClr val="345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1CB08-4EC5-4CA4-AC4C-16B4EF1A93F1}" v="37" dt="2025-04-25T16:54:12.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39" autoAdjust="0"/>
  </p:normalViewPr>
  <p:slideViewPr>
    <p:cSldViewPr snapToGrid="0">
      <p:cViewPr varScale="1">
        <p:scale>
          <a:sx n="72" d="100"/>
          <a:sy n="72" d="100"/>
        </p:scale>
        <p:origin x="1277" y="58"/>
      </p:cViewPr>
      <p:guideLst>
        <p:guide orient="horz" pos="5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4/28/2025</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4/28/2025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hiv-data/nhss/national-hiv-prevention-and-care-outcomes.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cdc.gov/nchhstp/about/atlasplus.html" TargetMode="External"/><Relationship Id="rId4" Type="http://schemas.openxmlformats.org/officeDocument/2006/relationships/hyperlink" Target="https://www.cdc.gov/hiv-data/nhss/national-hiv-prevention-and-care-outcomes.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81390">
              <a:lnSpc>
                <a:spcPct val="107000"/>
              </a:lnSpc>
              <a:spcBef>
                <a:spcPts val="0"/>
              </a:spcBef>
              <a:spcAft>
                <a:spcPts val="771"/>
              </a:spcAft>
              <a:defRPr/>
            </a:pPr>
            <a:r>
              <a:rPr lang="en-US" sz="1700" dirty="0">
                <a:solidFill>
                  <a:srgbClr val="000000"/>
                </a:solidFill>
                <a:latin typeface="Calibri"/>
                <a:ea typeface="Calibri"/>
                <a:cs typeface="Calibri"/>
              </a:rPr>
              <a:t>These slides were prepared by the Division of HIV Prevention, National Center for HIV, Viral Hepatitis, STD, and TB Prevention (NCHHSTP), Centers for Disease Control and Prevention (CDC). These slides present data on persons with HIV in the United States based on cases of HIV </a:t>
            </a:r>
            <a:r>
              <a:rPr lang="en-US" sz="1700" dirty="0">
                <a:solidFill>
                  <a:srgbClr val="000000"/>
                </a:solidFill>
                <a:latin typeface="+mn-lt"/>
                <a:ea typeface="Calibri"/>
                <a:cs typeface="Calibri"/>
              </a:rPr>
              <a:t>re</a:t>
            </a:r>
            <a:r>
              <a:rPr lang="en-US" sz="1700" dirty="0">
                <a:solidFill>
                  <a:srgbClr val="000000"/>
                </a:solidFill>
                <a:latin typeface="Calibri"/>
                <a:ea typeface="Calibri"/>
                <a:cs typeface="Calibri"/>
              </a:rPr>
              <a:t>ported to CDC’s National HIV Surveillance System through December 2024.</a:t>
            </a:r>
            <a:endParaRPr lang="en-US" strike="sngStrike" kern="100" dirty="0">
              <a:solidFill>
                <a:srgbClr val="000000"/>
              </a:solidFill>
              <a:latin typeface="Calibri"/>
              <a:ea typeface="Calibri"/>
              <a:cs typeface="Calibri"/>
            </a:endParaRPr>
          </a:p>
          <a:p>
            <a:pPr defTabSz="881390">
              <a:defRPr/>
            </a:pPr>
            <a:endParaRPr lang="en-US" strike="sngStrike" dirty="0">
              <a:solidFill>
                <a:srgbClr val="135FAB"/>
              </a:solidFill>
              <a:latin typeface="Calibri"/>
              <a:ea typeface="Calibri"/>
              <a:cs typeface="Calibri"/>
            </a:endParaRPr>
          </a:p>
          <a:p>
            <a:pPr>
              <a:lnSpc>
                <a:spcPct val="107000"/>
              </a:lnSpc>
              <a:spcBef>
                <a:spcPts val="0"/>
              </a:spcBef>
              <a:spcAft>
                <a:spcPts val="771"/>
              </a:spcAft>
            </a:pPr>
            <a:r>
              <a:rPr lang="en-US" i="1" kern="100" dirty="0">
                <a:latin typeface="Calibri"/>
                <a:ea typeface="Calibri"/>
                <a:cs typeface="Calibri"/>
              </a:rPr>
              <a:t>Note</a:t>
            </a:r>
            <a:r>
              <a:rPr lang="en-US" kern="100" dirty="0">
                <a:latin typeface="Calibri"/>
                <a:ea typeface="Calibri"/>
                <a:cs typeface="Calibri"/>
              </a:rPr>
              <a:t>.</a:t>
            </a:r>
            <a:r>
              <a:rPr lang="en-US" b="1" kern="100" dirty="0">
                <a:latin typeface="Calibri"/>
                <a:ea typeface="Calibri"/>
                <a:cs typeface="Calibri"/>
              </a:rPr>
              <a:t> </a:t>
            </a:r>
            <a:r>
              <a:rPr lang="en-US" kern="100" dirty="0">
                <a:latin typeface="Calibri"/>
                <a:ea typeface="Calibri"/>
                <a:cs typeface="Calibri"/>
              </a:rPr>
              <a:t>This slide set is in the public domain. You may reproduce these slides without permission; however, citation as to source is appreciated.</a:t>
            </a:r>
          </a:p>
          <a:p>
            <a:pPr defTabSz="881390">
              <a:lnSpc>
                <a:spcPct val="107000"/>
              </a:lnSpc>
              <a:spcBef>
                <a:spcPts val="0"/>
              </a:spcBef>
              <a:spcAft>
                <a:spcPts val="771"/>
              </a:spcAft>
              <a:defRPr/>
            </a:pPr>
            <a:r>
              <a:rPr lang="en-US" kern="100" dirty="0">
                <a:latin typeface="Calibri" panose="020F0502020204030204" pitchFamily="34" charset="0"/>
                <a:ea typeface="Calibri" panose="020F0502020204030204" pitchFamily="34" charset="0"/>
                <a:cs typeface="Times New Roman" panose="02020603050405020304" pitchFamily="18" charset="0"/>
              </a:rPr>
              <a:t>Centers for Disease Control and Prevention. </a:t>
            </a:r>
            <a:r>
              <a:rPr lang="en-US" altLang="en-US" i="1" dirty="0"/>
              <a:t>Monitoring Selected National HIV Prevention and Care Objectives by Using HIV Surveillance Data United States and 6 Territories and Freely Associated States, 2023</a:t>
            </a:r>
            <a:r>
              <a:rPr lang="en-US" i="1" kern="100" dirty="0">
                <a:latin typeface="Calibri" panose="020F0502020204030204" pitchFamily="34" charset="0"/>
                <a:ea typeface="Calibri" panose="020F0502020204030204" pitchFamily="34" charset="0"/>
                <a:cs typeface="Times New Roman" panose="02020603050405020304" pitchFamily="18" charset="0"/>
              </a:rPr>
              <a:t>.</a:t>
            </a:r>
            <a:r>
              <a:rPr lang="en-US" kern="100" dirty="0">
                <a:latin typeface="Calibri" panose="020F0502020204030204" pitchFamily="34" charset="0"/>
                <a:ea typeface="Calibri" panose="020F0502020204030204" pitchFamily="34" charset="0"/>
                <a:cs typeface="Times New Roman" panose="02020603050405020304" pitchFamily="18" charset="0"/>
              </a:rPr>
              <a:t> Atlanta: U.S. Department of Health and Human Services; 2025.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You are also free to adapt and revise these slides; however, you must remove the CDC name and logo if changes are made.</a:t>
            </a:r>
          </a:p>
          <a:p>
            <a:endParaRPr lang="en-US" altLang="en-US"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52618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In the United States, </a:t>
            </a:r>
            <a:r>
              <a:rPr lang="en-US" dirty="0">
                <a:solidFill>
                  <a:srgbClr val="000000"/>
                </a:solidFill>
                <a:cs typeface="Calibri" panose="020F0502020204030204" pitchFamily="34" charset="0"/>
              </a:rPr>
              <a:t>a</a:t>
            </a:r>
            <a:r>
              <a:rPr lang="en-US" dirty="0"/>
              <a:t>mong 38,793 persons </a:t>
            </a:r>
            <a:r>
              <a:rPr lang="en-US" dirty="0">
                <a:cs typeface="Calibri" panose="020F0502020204030204" pitchFamily="34" charset="0"/>
              </a:rPr>
              <a:t>aged </a:t>
            </a:r>
            <a:r>
              <a:rPr lang="en-US" dirty="0">
                <a:solidFill>
                  <a:srgbClr val="000000"/>
                </a:solidFill>
                <a:cs typeface="Calibri" panose="020F0502020204030204" pitchFamily="34" charset="0"/>
              </a:rPr>
              <a:t>≥ 13 years</a:t>
            </a:r>
            <a:r>
              <a:rPr lang="en-US" dirty="0"/>
              <a:t> with HIV diagnosed during 2023, 82.8% were linked to care within one month of diagnosis.</a:t>
            </a:r>
          </a:p>
          <a:p>
            <a:pPr marL="605956" lvl="1" indent="-165261">
              <a:buFont typeface="Arial" panose="020B0604020202020204" pitchFamily="34" charset="0"/>
              <a:buChar char="•"/>
            </a:pPr>
            <a:r>
              <a:rPr lang="en-US" dirty="0"/>
              <a:t>The darkest areas (AL, HI, IN, KS, MI, MS, NC, NH, NJ, NM, TN, TX, UT, WV, PR) had ≤ 81.4% of persons linked to HIV medical care.</a:t>
            </a:r>
          </a:p>
          <a:p>
            <a:endParaRPr lang="en-US" i="1" dirty="0"/>
          </a:p>
          <a:p>
            <a:r>
              <a:rPr lang="en-US" i="1" dirty="0"/>
              <a:t>Note.</a:t>
            </a:r>
          </a:p>
          <a:p>
            <a:pPr defTabSz="881390">
              <a:defRPr/>
            </a:pPr>
            <a:r>
              <a:rPr lang="en-US" dirty="0">
                <a:solidFill>
                  <a:srgbClr val="000000"/>
                </a:solidFill>
              </a:rPr>
              <a:t>For additional data, see Table 2b in the report </a:t>
            </a:r>
            <a:r>
              <a:rPr lang="en-US" i="1" dirty="0">
                <a:solidFill>
                  <a:srgbClr val="000000"/>
                </a:solidFill>
              </a:rPr>
              <a:t>HIV Surveillance Supplemental Report: Monitoring Selected National HIV Prevention and Care Objectives by Using HIV Surveillance Data United States and 6 Territories and Freely Associated States, 2023 </a:t>
            </a:r>
            <a:r>
              <a:rPr lang="en-US" dirty="0">
                <a:solidFill>
                  <a:srgbClr val="000000"/>
                </a:solidFill>
              </a:rPr>
              <a:t>at </a:t>
            </a:r>
            <a:r>
              <a:rPr lang="en-US" dirty="0">
                <a:solidFill>
                  <a:srgbClr val="000000"/>
                </a:solidFill>
                <a:hlinkClick r:id="rId3"/>
              </a:rPr>
              <a:t>https://www.cdc.gov/hiv-data/nhss/national-hiv-prevention-and-care-outcomes.html</a:t>
            </a:r>
            <a:r>
              <a:rPr lang="en-US" dirty="0">
                <a:solidFill>
                  <a:srgbClr val="000000"/>
                </a:solidFill>
              </a:rPr>
              <a:t>. </a:t>
            </a:r>
          </a:p>
          <a:p>
            <a:pPr defTabSz="881390">
              <a:defRPr/>
            </a:pPr>
            <a:endParaRPr lang="en-US" dirty="0">
              <a:solidFill>
                <a:srgbClr val="000000"/>
              </a:solidFill>
            </a:endParaRPr>
          </a:p>
          <a:p>
            <a:pPr defTabSz="881390">
              <a:defRPr/>
            </a:pPr>
            <a:r>
              <a:rPr lang="en-US" dirty="0"/>
              <a:t>For more information on data sources, data collection and reporting practices, and case definitions, see the National HIV Surveillance System (NHSS) Technical Notes, available at </a:t>
            </a:r>
            <a:r>
              <a:rPr lang="en-US" dirty="0">
                <a:hlinkClick r:id="rId4" tooltip="https://www.cdc.gov/hiv-data/nhss/index.html"/>
              </a:rPr>
              <a:t>https://www.cdc.gov/hiv-data/nhss/index.html</a:t>
            </a:r>
            <a:r>
              <a:rPr lang="en-US" dirty="0"/>
              <a:t>.</a:t>
            </a:r>
          </a:p>
          <a:p>
            <a:pPr defTabSz="881390">
              <a:defRPr/>
            </a:pPr>
            <a:endParaRPr lang="en-US" dirty="0">
              <a:solidFill>
                <a:srgbClr val="000000"/>
              </a:solidFill>
            </a:endParaRPr>
          </a:p>
          <a:p>
            <a:r>
              <a:rPr lang="en-US" dirty="0">
                <a:solidFill>
                  <a:srgbClr val="000000"/>
                </a:solidFill>
              </a:rPr>
              <a:t>For more information on linkage to HIV medical care, see the Technical Notes, available at </a:t>
            </a:r>
            <a:r>
              <a:rPr lang="en-US" dirty="0">
                <a:solidFill>
                  <a:srgbClr val="000000"/>
                </a:solidFill>
                <a:hlinkClick r:id="rId3"/>
              </a:rPr>
              <a:t>https://www.cdc.gov/hiv-data/nhss/national-hiv-prevention-and-care-outcomes.html</a:t>
            </a:r>
            <a:r>
              <a:rPr lang="en-US" u="sng" dirty="0">
                <a:solidFill>
                  <a:srgbClr val="135FAB"/>
                </a:solidFill>
              </a:rPr>
              <a:t>.</a:t>
            </a:r>
            <a:endParaRPr lang="en-US" dirty="0">
              <a:solidFill>
                <a:srgbClr val="000000"/>
              </a:solidFill>
            </a:endParaRPr>
          </a:p>
          <a:p>
            <a:pPr>
              <a:lnSpc>
                <a:spcPct val="107000"/>
              </a:lnSpc>
              <a:spcBef>
                <a:spcPts val="0"/>
              </a:spcBef>
              <a:spcAft>
                <a:spcPts val="771"/>
              </a:spcAft>
            </a:pPr>
            <a:endParaRPr lang="en-US" kern="100" dirty="0">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kern="100" dirty="0">
                <a:ea typeface="Calibri" panose="020F0502020204030204" pitchFamily="34" charset="0"/>
                <a:cs typeface="Times New Roman" panose="02020603050405020304" pitchFamily="18" charset="0"/>
              </a:rPr>
              <a:t>Data for all figures are available at </a:t>
            </a:r>
            <a:r>
              <a:rPr lang="en-US" dirty="0">
                <a:solidFill>
                  <a:srgbClr val="000000"/>
                </a:solidFill>
                <a:hlinkClick r:id="rId3"/>
              </a:rPr>
              <a:t>https://www.cdc.gov/hiv-data/nhss/national-hiv-prevention-and-care-outcomes.html</a:t>
            </a:r>
            <a:r>
              <a:rPr lang="en-US" dirty="0">
                <a:solidFill>
                  <a:srgbClr val="000000"/>
                </a:solidFill>
              </a:rPr>
              <a:t>.</a:t>
            </a:r>
            <a:endParaRPr lang="en-US" kern="100" dirty="0">
              <a:ea typeface="Calibri" panose="020F0502020204030204" pitchFamily="34" charset="0"/>
              <a:cs typeface="Times New Roman" panose="02020603050405020304" pitchFamily="18" charset="0"/>
            </a:endParaRPr>
          </a:p>
          <a:p>
            <a:pPr>
              <a:lnSpc>
                <a:spcPct val="107000"/>
              </a:lnSpc>
              <a:spcBef>
                <a:spcPts val="0"/>
              </a:spcBef>
              <a:spcAft>
                <a:spcPts val="771"/>
              </a:spcAft>
            </a:pPr>
            <a:endParaRPr lang="en-US" sz="900" kern="1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881390">
              <a:defRPr/>
            </a:pPr>
            <a:fld id="{EB38CAEC-4554-485B-9189-C45C7447A404}" type="slidenum">
              <a:rPr lang="en-US">
                <a:solidFill>
                  <a:prstClr val="black"/>
                </a:solidFill>
                <a:latin typeface="Calibri"/>
              </a:rPr>
              <a:pPr defTabSz="881390">
                <a:defRPr/>
              </a:pPr>
              <a:t>10</a:t>
            </a:fld>
            <a:endParaRPr lang="en-US">
              <a:solidFill>
                <a:prstClr val="black"/>
              </a:solidFill>
              <a:latin typeface="Calibri"/>
            </a:endParaRPr>
          </a:p>
        </p:txBody>
      </p:sp>
    </p:spTree>
    <p:extLst>
      <p:ext uri="{BB962C8B-B14F-4D97-AF65-F5344CB8AC3E}">
        <p14:creationId xmlns:p14="http://schemas.microsoft.com/office/powerpoint/2010/main" val="293065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02499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Among 38,793 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with HIV diagnosed during 2023 in the United States, viral load was suppressed within 6 months of HIV diagnosis in 70.7% of persons.</a:t>
            </a:r>
          </a:p>
          <a:p>
            <a:pPr marL="605956" lvl="1" indent="-165261">
              <a:buFont typeface="Arial" panose="020B0604020202020204" pitchFamily="34" charset="0"/>
              <a:buChar char="•"/>
            </a:pPr>
            <a:r>
              <a:rPr lang="en-US" sz="1200" dirty="0">
                <a:latin typeface="+mn-lt"/>
              </a:rPr>
              <a:t>Highest percentages—males, persons aged ≤ 34 years, Asian persons, persons with HIV attributed to male-to-male sexual contact, and persons residing in the Northeast at the time of diagnosis</a:t>
            </a:r>
          </a:p>
          <a:p>
            <a:pPr marL="605956" lvl="1" indent="-165261">
              <a:buFont typeface="Arial" panose="020B0604020202020204" pitchFamily="34" charset="0"/>
              <a:buChar char="•"/>
            </a:pPr>
            <a:r>
              <a:rPr lang="en-US" sz="1200" dirty="0">
                <a:latin typeface="+mn-lt"/>
              </a:rPr>
              <a:t>Lowest percentages —females, persons aged ≥ 45 years, American Indian/Alaska Native persons, persons with HIV attributed </a:t>
            </a:r>
            <a:r>
              <a:rPr lang="en-US" sz="1200" b="0" dirty="0">
                <a:latin typeface="+mn-lt"/>
              </a:rPr>
              <a:t>to injection drug use</a:t>
            </a:r>
            <a:r>
              <a:rPr lang="en-US" sz="1200" dirty="0">
                <a:latin typeface="+mn-lt"/>
              </a:rPr>
              <a:t>, and persons residing in the South and West at the time of diagnosis</a:t>
            </a:r>
          </a:p>
          <a:p>
            <a:endParaRPr lang="en-US" sz="1200"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Tables 2a and 2b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61918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81390">
              <a:defRPr/>
            </a:pPr>
            <a:r>
              <a:rPr lang="en-US" sz="1200" dirty="0">
                <a:latin typeface="+mn-lt"/>
              </a:rPr>
              <a:t>Among 38,793 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w</a:t>
            </a:r>
            <a:r>
              <a:rPr lang="en-US" sz="1200" dirty="0">
                <a:latin typeface="+mn-lt"/>
              </a:rPr>
              <a:t>ith HIV diagnosed during 2023 in the United States, viral load was suppressed within 6 months of HIV diagnosis in 70.7% of persons.</a:t>
            </a:r>
          </a:p>
          <a:p>
            <a:pPr marL="605956" lvl="1" indent="-165261">
              <a:buFont typeface="Arial" panose="020B0604020202020204" pitchFamily="34" charset="0"/>
              <a:buChar char="•"/>
            </a:pPr>
            <a:r>
              <a:rPr lang="en-US" sz="1200" dirty="0">
                <a:latin typeface="+mn-lt"/>
              </a:rPr>
              <a:t>The darkest areas (AL, IN, MS, NV, NH, NM, ND, OK, SD, TN, TX, UT, WV, PR) had ≤ 68.2% of persons who had viral suppression within 6 months of diagnosis.</a:t>
            </a:r>
          </a:p>
          <a:p>
            <a:endParaRPr lang="en-US" sz="1200"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2b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87186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dirty="0">
                <a:latin typeface="+mn-lt"/>
              </a:rPr>
              <a:t>In the United States in 2023, of 25,654 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with HIV attributed to </a:t>
            </a:r>
            <a:r>
              <a:rPr lang="en-US" sz="1200" dirty="0">
                <a:solidFill>
                  <a:srgbClr val="000000"/>
                </a:solidFill>
                <a:latin typeface="+mn-lt"/>
                <a:ea typeface="Times New Roman" panose="02020603050405020304" pitchFamily="18" charset="0"/>
                <a:cs typeface="Calibri" panose="020F0502020204030204" pitchFamily="34" charset="0"/>
              </a:rPr>
              <a:t>male-to-male sexual contact</a:t>
            </a:r>
            <a:r>
              <a:rPr lang="en-US" sz="1200" dirty="0">
                <a:latin typeface="+mn-lt"/>
              </a:rPr>
              <a:t>, 83.7% were linked to care within 1 month of diagnosis and 72.7% were virally suppressed within 6 months of diagnosis. </a:t>
            </a:r>
          </a:p>
          <a:p>
            <a:endParaRPr lang="en-US" sz="1200" dirty="0">
              <a:latin typeface="+mn-lt"/>
            </a:endParaRPr>
          </a:p>
          <a:p>
            <a:r>
              <a:rPr lang="en-US" sz="1200" dirty="0">
                <a:latin typeface="+mn-lt"/>
              </a:rPr>
              <a:t>By race/ethnicity, among males with HIV attributed to </a:t>
            </a:r>
            <a:r>
              <a:rPr lang="en-US" sz="1200" dirty="0">
                <a:solidFill>
                  <a:srgbClr val="000000"/>
                </a:solidFill>
                <a:latin typeface="+mn-lt"/>
                <a:ea typeface="Times New Roman" panose="02020603050405020304" pitchFamily="18" charset="0"/>
                <a:cs typeface="Calibri" panose="020F0502020204030204" pitchFamily="34" charset="0"/>
              </a:rPr>
              <a:t>male-to-male sexual contact,</a:t>
            </a:r>
            <a:r>
              <a:rPr lang="en-US" sz="1200" dirty="0">
                <a:latin typeface="+mn-lt"/>
              </a:rPr>
              <a:t> lowest percentages: </a:t>
            </a:r>
          </a:p>
          <a:p>
            <a:pPr marL="605956" lvl="1" indent="-165261">
              <a:buFont typeface="Arial" panose="020B0604020202020204" pitchFamily="34" charset="0"/>
              <a:buChar char="•"/>
            </a:pPr>
            <a:r>
              <a:rPr lang="en-US" sz="1200" dirty="0">
                <a:latin typeface="+mn-lt"/>
              </a:rPr>
              <a:t>Linkage to HIV medical care within 1 month of diagnosis—Black/African American persons (80.1%)</a:t>
            </a:r>
          </a:p>
          <a:p>
            <a:pPr marL="605956" lvl="1" indent="-165261">
              <a:buFont typeface="Arial" panose="020B0604020202020204" pitchFamily="34" charset="0"/>
              <a:buChar char="•"/>
            </a:pPr>
            <a:r>
              <a:rPr lang="en-US" sz="1200" dirty="0">
                <a:latin typeface="+mn-lt"/>
              </a:rPr>
              <a:t>Viral suppression within 6 months of diagnosis—Black/African American persons (67.5%)</a:t>
            </a:r>
          </a:p>
          <a:p>
            <a:endParaRPr lang="en-US" sz="1200" i="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2d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within one month and viral suppression within 6 months of HIV diagnosis,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18471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a:t>In the United States in 2023 among 1,384 males </a:t>
            </a:r>
            <a:r>
              <a:rPr lang="en-US" dirty="0">
                <a:cs typeface="Calibri" panose="020F0502020204030204" pitchFamily="34" charset="0"/>
              </a:rPr>
              <a:t>aged </a:t>
            </a:r>
            <a:r>
              <a:rPr lang="en-US" dirty="0">
                <a:solidFill>
                  <a:srgbClr val="000000"/>
                </a:solidFill>
                <a:cs typeface="Calibri" panose="020F0502020204030204" pitchFamily="34" charset="0"/>
              </a:rPr>
              <a:t>≥ 13 years</a:t>
            </a:r>
            <a:r>
              <a:rPr lang="en-US" b="0" dirty="0"/>
              <a:t> with HIV attributed to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injection drug use</a:t>
            </a:r>
            <a:r>
              <a:rPr lang="en-US" b="0" dirty="0"/>
              <a:t>, 77.6% were linked to care within 1 month of diagnosis and 56.0% were virally suppressed within 6 months of diagnosis.</a:t>
            </a:r>
          </a:p>
          <a:p>
            <a:endParaRPr lang="en-US" dirty="0"/>
          </a:p>
          <a:p>
            <a:r>
              <a:rPr lang="en-US" dirty="0"/>
              <a:t>By race/ethnicity, among males with HIV attributed to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injection drug use,</a:t>
            </a:r>
            <a:r>
              <a:rPr lang="en-US" dirty="0"/>
              <a:t> lowest percentages: </a:t>
            </a:r>
          </a:p>
          <a:p>
            <a:pPr marL="605956" lvl="1" indent="-165261">
              <a:buFont typeface="Arial" panose="020B0604020202020204" pitchFamily="34" charset="0"/>
              <a:buChar char="•"/>
            </a:pPr>
            <a:r>
              <a:rPr lang="en-US" dirty="0"/>
              <a:t>Linkage to HIV medical care within 1 month of diagnosis—Black/African American (76.4%) and White persons (76.3%) </a:t>
            </a:r>
          </a:p>
          <a:p>
            <a:pPr marL="605956" lvl="1" indent="-165261">
              <a:buFont typeface="Arial" panose="020B0604020202020204" pitchFamily="34" charset="0"/>
              <a:buChar char="•"/>
            </a:pPr>
            <a:r>
              <a:rPr lang="en-US" dirty="0"/>
              <a:t>Viral suppression within 6 months of diagnosis—Black/African American (54.2%) and White persons (55.4%)</a:t>
            </a:r>
          </a:p>
          <a:p>
            <a:endParaRPr lang="en-US" i="1" dirty="0"/>
          </a:p>
          <a:p>
            <a:r>
              <a:rPr lang="en-US" i="1" dirty="0"/>
              <a:t>Note.</a:t>
            </a:r>
          </a:p>
          <a:p>
            <a:pPr defTabSz="881390">
              <a:defRPr/>
            </a:pPr>
            <a:r>
              <a:rPr lang="en-US" dirty="0">
                <a:solidFill>
                  <a:srgbClr val="000000"/>
                </a:solidFill>
                <a:latin typeface="Times New Roman" panose="02020603050405020304" pitchFamily="18" charset="0"/>
              </a:rPr>
              <a:t>For additional data, see Table 2c in the report </a:t>
            </a:r>
            <a:r>
              <a:rPr lang="en-US" i="1" dirty="0">
                <a:solidFill>
                  <a:srgbClr val="000000"/>
                </a:solidFill>
                <a:latin typeface="Times New Roman" panose="02020603050405020304" pitchFamily="18" charset="0"/>
              </a:rPr>
              <a:t>HIV Surveillance Supplemental Report: Monitoring Selected National HIV Prevention and Care Objectives by Using HIV Surveillance Data United States and 6 Territories and Freely Associated States, 2023 </a:t>
            </a:r>
            <a:r>
              <a:rPr lang="en-US" dirty="0">
                <a:solidFill>
                  <a:srgbClr val="000000"/>
                </a:solidFill>
                <a:latin typeface="Times New Roman" panose="02020603050405020304" pitchFamily="18" charset="0"/>
              </a:rPr>
              <a:t>at </a:t>
            </a:r>
            <a:r>
              <a:rPr lang="en-US" dirty="0">
                <a:solidFill>
                  <a:srgbClr val="000000"/>
                </a:solidFill>
                <a:hlinkClick r:id="rId3"/>
              </a:rPr>
              <a:t>https://www.cdc.gov/hiv-data/nhss/national-hiv-prevention-and-care-outcomes.html</a:t>
            </a:r>
            <a:r>
              <a:rPr lang="en-US" dirty="0">
                <a:solidFill>
                  <a:srgbClr val="000000"/>
                </a:solidFill>
              </a:rPr>
              <a:t>.</a:t>
            </a:r>
          </a:p>
          <a:p>
            <a:pPr defTabSz="881390">
              <a:defRPr/>
            </a:pPr>
            <a:endParaRPr lang="en-US" dirty="0">
              <a:solidFill>
                <a:srgbClr val="000000"/>
              </a:solidFill>
              <a:latin typeface="Times New Roman" panose="02020603050405020304" pitchFamily="18" charset="0"/>
            </a:endParaRPr>
          </a:p>
          <a:p>
            <a:pPr defTabSz="881390">
              <a:defRPr/>
            </a:pPr>
            <a:r>
              <a:rPr lang="en-US" dirty="0">
                <a:solidFill>
                  <a:srgbClr val="000000"/>
                </a:solidFill>
                <a:latin typeface="Calibri" panose="020F0502020204030204" pitchFamily="34" charset="0"/>
              </a:rPr>
              <a:t>Data have been statistically adjusted to account for missing transmission category. </a:t>
            </a:r>
          </a:p>
          <a:p>
            <a:pPr defTabSz="881390">
              <a:defRPr/>
            </a:pPr>
            <a:endParaRPr lang="en-US" dirty="0">
              <a:solidFill>
                <a:srgbClr val="000000"/>
              </a:solidFill>
              <a:latin typeface="Calibri" panose="020F0502020204030204" pitchFamily="34" charset="0"/>
            </a:endParaRPr>
          </a:p>
          <a:p>
            <a:pPr defTabSz="881390">
              <a:defRPr/>
            </a:pPr>
            <a:r>
              <a:rPr lang="en-US" b="0" dirty="0"/>
              <a:t>Use caution when interpreting data for American Indian/Alaska Native and Native Hawaiian/other Pacific Islander persons due to small numbers.</a:t>
            </a:r>
          </a:p>
          <a:p>
            <a:pPr defTabSz="881390">
              <a:defRPr/>
            </a:pPr>
            <a:endParaRPr lang="en-US" dirty="0">
              <a:solidFill>
                <a:srgbClr val="000000"/>
              </a:solidFill>
              <a:latin typeface="Times New Roman" panose="02020603050405020304" pitchFamily="18" charset="0"/>
            </a:endParaRPr>
          </a:p>
          <a:p>
            <a:pPr defTabSz="881390">
              <a:defRPr/>
            </a:pPr>
            <a:r>
              <a:rPr lang="en-US" dirty="0">
                <a:effectLst/>
              </a:rPr>
              <a:t>For more information on data sources, data collection and reporting practices, and case definitions, see the National HIV Surveillance System (NHSS) Technical Notes, available at </a:t>
            </a:r>
            <a:r>
              <a:rPr lang="en-US" dirty="0">
                <a:effectLst/>
                <a:hlinkClick r:id="rId4" tooltip="https://www.cdc.gov/hiv-data/nhss/index.html"/>
              </a:rPr>
              <a:t>https://www.cdc.gov/hiv-data/nhss/index.html</a:t>
            </a:r>
            <a:r>
              <a:rPr lang="en-US" dirty="0">
                <a:effectLst/>
              </a:rPr>
              <a:t>.</a:t>
            </a:r>
            <a:endParaRPr lang="en-US" dirty="0"/>
          </a:p>
          <a:p>
            <a:pPr defTabSz="881390">
              <a:defRPr/>
            </a:pPr>
            <a:endParaRPr lang="en-US" dirty="0">
              <a:solidFill>
                <a:srgbClr val="000000"/>
              </a:solidFill>
              <a:latin typeface="Times New Roman" panose="02020603050405020304" pitchFamily="18" charset="0"/>
            </a:endParaRPr>
          </a:p>
          <a:p>
            <a:r>
              <a:rPr lang="en-US" dirty="0">
                <a:solidFill>
                  <a:srgbClr val="000000"/>
                </a:solidFill>
              </a:rPr>
              <a:t>For more information on linkage to HIV medical care within one month and viral suppression within 6 months of HIV diagnosis, see the Technical Notes, available at </a:t>
            </a:r>
            <a:r>
              <a:rPr lang="en-US" dirty="0">
                <a:solidFill>
                  <a:srgbClr val="000000"/>
                </a:solidFill>
                <a:hlinkClick r:id="rId3"/>
              </a:rPr>
              <a:t>https://www.cdc.gov/hiv-data/nhss/national-hiv-prevention-and-care-outcomes.html</a:t>
            </a:r>
            <a:r>
              <a:rPr lang="en-US" dirty="0">
                <a:solidFill>
                  <a:srgbClr val="000000"/>
                </a:solidFill>
              </a:rPr>
              <a:t>.</a:t>
            </a:r>
          </a:p>
          <a:p>
            <a:pPr>
              <a:lnSpc>
                <a:spcPct val="107000"/>
              </a:lnSpc>
              <a:spcBef>
                <a:spcPts val="0"/>
              </a:spcBef>
              <a:spcAft>
                <a:spcPts val="771"/>
              </a:spcAft>
            </a:pP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900" kern="100" dirty="0">
                <a:latin typeface="Calibri" panose="020F0502020204030204" pitchFamily="34" charset="0"/>
                <a:ea typeface="Calibri" panose="020F0502020204030204" pitchFamily="34" charset="0"/>
                <a:cs typeface="Times New Roman" panose="02020603050405020304" pitchFamily="18" charset="0"/>
              </a:rPr>
              <a:t>Data for all figures are available at </a:t>
            </a:r>
            <a:r>
              <a:rPr lang="en-US" sz="900" dirty="0">
                <a:solidFill>
                  <a:srgbClr val="000000"/>
                </a:solidFill>
                <a:hlinkClick r:id="rId3"/>
              </a:rPr>
              <a:t>https://www.cdc.gov/hiv-data/nhss/national-hiv-prevention-and-care-outcomes.html</a:t>
            </a:r>
            <a:r>
              <a:rPr lang="en-US" sz="900" dirty="0">
                <a:solidFill>
                  <a:srgbClr val="000000"/>
                </a:solidFill>
              </a:rPr>
              <a:t>.</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86752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dirty="0">
                <a:latin typeface="+mn-lt"/>
              </a:rPr>
              <a:t>In the United States in 2023, among 1,092 females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with HIV attributed to </a:t>
            </a:r>
            <a:r>
              <a:rPr lang="en-US" sz="1200" dirty="0">
                <a:solidFill>
                  <a:srgbClr val="000000"/>
                </a:solidFill>
                <a:latin typeface="+mn-lt"/>
                <a:ea typeface="Times New Roman" panose="02020603050405020304" pitchFamily="18" charset="0"/>
                <a:cs typeface="Calibri" panose="020F0502020204030204" pitchFamily="34" charset="0"/>
              </a:rPr>
              <a:t>injection drug use</a:t>
            </a:r>
            <a:r>
              <a:rPr lang="en-US" sz="1200" dirty="0">
                <a:latin typeface="+mn-lt"/>
              </a:rPr>
              <a:t>, 79.4% were linked to care within 1 month of diagnosis and 58.2% were virally suppressed within 6 months of diagnosis.</a:t>
            </a:r>
          </a:p>
          <a:p>
            <a:endParaRPr lang="en-US" sz="1200" dirty="0">
              <a:latin typeface="+mn-lt"/>
            </a:endParaRPr>
          </a:p>
          <a:p>
            <a:r>
              <a:rPr lang="en-US" sz="1200" dirty="0">
                <a:latin typeface="+mn-lt"/>
              </a:rPr>
              <a:t>By race/ethnicity, among females with HIV attributed to </a:t>
            </a:r>
            <a:r>
              <a:rPr lang="en-US" sz="1200" dirty="0">
                <a:solidFill>
                  <a:srgbClr val="000000"/>
                </a:solidFill>
                <a:latin typeface="+mn-lt"/>
                <a:ea typeface="Times New Roman" panose="02020603050405020304" pitchFamily="18" charset="0"/>
                <a:cs typeface="Calibri" panose="020F0502020204030204" pitchFamily="34" charset="0"/>
              </a:rPr>
              <a:t>injection drug use,</a:t>
            </a:r>
            <a:r>
              <a:rPr lang="en-US" sz="1200" dirty="0">
                <a:latin typeface="+mn-lt"/>
              </a:rPr>
              <a:t> lowest percentages:</a:t>
            </a:r>
          </a:p>
          <a:p>
            <a:pPr marL="605956" lvl="1" indent="-165261">
              <a:buFont typeface="Arial" panose="020B0604020202020204" pitchFamily="34" charset="0"/>
              <a:buChar char="•"/>
            </a:pPr>
            <a:r>
              <a:rPr lang="en-US" sz="1200" dirty="0">
                <a:latin typeface="+mn-lt"/>
              </a:rPr>
              <a:t>Linkage to HIV medical care within 1 month of diagnosis—American Indian/Alaska Native </a:t>
            </a:r>
            <a:r>
              <a:rPr lang="en-US" sz="1200" b="0" dirty="0">
                <a:latin typeface="+mn-lt"/>
              </a:rPr>
              <a:t>persons</a:t>
            </a:r>
            <a:r>
              <a:rPr lang="en-US" sz="1200" b="1" dirty="0">
                <a:latin typeface="+mn-lt"/>
              </a:rPr>
              <a:t> </a:t>
            </a:r>
            <a:r>
              <a:rPr lang="en-US" sz="1200" dirty="0">
                <a:latin typeface="+mn-lt"/>
              </a:rPr>
              <a:t>(66.7%) </a:t>
            </a:r>
            <a:endParaRPr lang="en-US" sz="1200" b="1" dirty="0">
              <a:latin typeface="+mn-lt"/>
            </a:endParaRPr>
          </a:p>
          <a:p>
            <a:pPr marL="605956" lvl="1" indent="-165261">
              <a:buFont typeface="Arial" panose="020B0604020202020204" pitchFamily="34" charset="0"/>
              <a:buChar char="•"/>
            </a:pPr>
            <a:r>
              <a:rPr lang="en-US" sz="1200" dirty="0">
                <a:latin typeface="+mn-lt"/>
              </a:rPr>
              <a:t>Viral suppression within 6 months of diagnosis—Asian </a:t>
            </a:r>
            <a:r>
              <a:rPr lang="en-US" sz="1200" b="0" dirty="0">
                <a:latin typeface="+mn-lt"/>
              </a:rPr>
              <a:t>persons</a:t>
            </a:r>
            <a:r>
              <a:rPr lang="en-US" sz="1200" b="1" dirty="0">
                <a:latin typeface="+mn-lt"/>
              </a:rPr>
              <a:t> </a:t>
            </a:r>
            <a:r>
              <a:rPr lang="en-US" sz="1200" dirty="0">
                <a:latin typeface="+mn-lt"/>
              </a:rPr>
              <a:t>(37.5%) </a:t>
            </a:r>
          </a:p>
          <a:p>
            <a:pPr marL="165261" indent="-165261">
              <a:buFont typeface="Arial" panose="020B0604020202020204" pitchFamily="34" charset="0"/>
              <a:buChar char="•"/>
            </a:pPr>
            <a:endParaRPr lang="en-US" sz="1200" i="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2c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within one month and viral suppression within 6 months of HIV diagnosis,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76183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dirty="0">
                <a:latin typeface="+mn-lt"/>
              </a:rPr>
              <a:t>In the United States in 2023, among 13,025 Hispanic/Latino 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diagnosed with HIV, 85.1% were linked to HIV medical care within 1 month of diagnosis of HIV and 74.8% had viral suppression within 6 months of HIV diagnosis. </a:t>
            </a:r>
          </a:p>
          <a:p>
            <a:endParaRPr lang="en-US" sz="1200" b="0" dirty="0">
              <a:latin typeface="+mn-lt"/>
            </a:endParaRPr>
          </a:p>
          <a:p>
            <a:r>
              <a:rPr lang="en-US" sz="1200" b="0" dirty="0">
                <a:latin typeface="+mn-lt"/>
              </a:rPr>
              <a:t>The lowest percentages among Hispanic/Latino persons were as follows: </a:t>
            </a:r>
          </a:p>
          <a:p>
            <a:r>
              <a:rPr lang="en-US" sz="1200" dirty="0">
                <a:latin typeface="+mn-lt"/>
              </a:rPr>
              <a:t>By sex: </a:t>
            </a:r>
          </a:p>
          <a:p>
            <a:pPr marL="605956" lvl="1" indent="-165261" defTabSz="881390">
              <a:buFont typeface="Arial" panose="020B0604020202020204" pitchFamily="34" charset="0"/>
              <a:buChar char="•"/>
              <a:defRPr/>
            </a:pPr>
            <a:r>
              <a:rPr lang="en-US" sz="1200" dirty="0">
                <a:latin typeface="+mn-lt"/>
              </a:rPr>
              <a:t>Linkage to HIV medical care within 1 month of diagnosis—similar between Hispanic/Latino males (85.2%) and females (84.2%)</a:t>
            </a:r>
          </a:p>
          <a:p>
            <a:pPr marL="605956" lvl="1" indent="-165261">
              <a:buFont typeface="Arial" panose="020B0604020202020204" pitchFamily="34" charset="0"/>
              <a:buChar char="•"/>
            </a:pPr>
            <a:r>
              <a:rPr lang="en-US" sz="1200" dirty="0">
                <a:latin typeface="+mn-lt"/>
              </a:rPr>
              <a:t>Viral suppression within 6 months of diagnosis—similar between Hispanic/Latino males (74.8%) and females (74.9%)</a:t>
            </a:r>
            <a:endParaRPr lang="en-US" sz="1200" b="0" dirty="0">
              <a:latin typeface="+mn-lt"/>
            </a:endParaRPr>
          </a:p>
          <a:p>
            <a:endParaRPr lang="en-US" sz="1200" b="1" dirty="0">
              <a:latin typeface="+mn-lt"/>
            </a:endParaRPr>
          </a:p>
          <a:p>
            <a:pPr defTabSz="881390">
              <a:defRPr/>
            </a:pPr>
            <a:r>
              <a:rPr lang="en-US" sz="1200" dirty="0">
                <a:latin typeface="+mn-lt"/>
              </a:rPr>
              <a:t>By age at diagnosis:</a:t>
            </a:r>
          </a:p>
          <a:p>
            <a:pPr marL="605956" lvl="1" indent="-165261">
              <a:buFont typeface="Arial" panose="020B0604020202020204" pitchFamily="34" charset="0"/>
              <a:buChar char="•"/>
            </a:pPr>
            <a:r>
              <a:rPr lang="en-US" sz="1200" dirty="0">
                <a:latin typeface="+mn-lt"/>
              </a:rPr>
              <a:t>Linkage to HIV medical care within 1 month of diagnosis—persons aged 55–64 years (83.5%)</a:t>
            </a:r>
          </a:p>
          <a:p>
            <a:pPr marL="605956" lvl="1" indent="-165261" defTabSz="881390">
              <a:buFont typeface="Arial" panose="020B0604020202020204" pitchFamily="34" charset="0"/>
              <a:buChar char="•"/>
              <a:defRPr/>
            </a:pPr>
            <a:r>
              <a:rPr lang="en-US" sz="1200" dirty="0">
                <a:latin typeface="+mn-lt"/>
              </a:rPr>
              <a:t>Viral suppression within 6 months of diagnosis—persons aged ≥ 65 years (62.5%)</a:t>
            </a:r>
          </a:p>
          <a:p>
            <a:endParaRPr lang="en-US" sz="1200" b="1" dirty="0">
              <a:latin typeface="+mn-lt"/>
            </a:endParaRPr>
          </a:p>
          <a:p>
            <a:pPr defTabSz="881390">
              <a:defRPr/>
            </a:pPr>
            <a:r>
              <a:rPr lang="en-US" sz="1200" dirty="0">
                <a:latin typeface="+mn-lt"/>
              </a:rPr>
              <a:t>By transmission category:</a:t>
            </a:r>
          </a:p>
          <a:p>
            <a:pPr marL="605956" lvl="1" indent="-165261">
              <a:buFont typeface="Arial" panose="020B0604020202020204" pitchFamily="34" charset="0"/>
              <a:buChar char="•"/>
            </a:pPr>
            <a:r>
              <a:rPr lang="en-US" sz="1200" dirty="0">
                <a:latin typeface="+mn-lt"/>
              </a:rPr>
              <a:t>Linkage to HIV medical care within 1 month of diagnosis—males with HIV attributed male-to-male sexual contact </a:t>
            </a:r>
            <a:r>
              <a:rPr lang="en-US" sz="1200" i="1" dirty="0">
                <a:latin typeface="+mn-lt"/>
              </a:rPr>
              <a:t>and</a:t>
            </a:r>
            <a:r>
              <a:rPr lang="en-US" sz="1200" dirty="0">
                <a:latin typeface="+mn-lt"/>
              </a:rPr>
              <a:t> injection drug use (79.5%) and males with HIV attributed to injection drug use (79.5%)</a:t>
            </a:r>
          </a:p>
          <a:p>
            <a:pPr marL="605956" lvl="1" indent="-165261">
              <a:buFont typeface="Arial" panose="020B0604020202020204" pitchFamily="34" charset="0"/>
              <a:buChar char="•"/>
            </a:pPr>
            <a:r>
              <a:rPr lang="en-US" sz="1200" dirty="0">
                <a:latin typeface="+mn-lt"/>
              </a:rPr>
              <a:t>Viral suppression within 6 months of diagnosis—males with HIV attributed to injection drug use (57.3%)</a:t>
            </a:r>
            <a:endParaRPr lang="en-US" sz="1200" b="1" dirty="0">
              <a:latin typeface="+mn-lt"/>
            </a:endParaRPr>
          </a:p>
          <a:p>
            <a:endParaRPr lang="en-US" sz="1200" b="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2c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r>
              <a:rPr lang="en-US" sz="1200" dirty="0">
                <a:solidFill>
                  <a:srgbClr val="000000"/>
                </a:solidFill>
                <a:latin typeface="+mn-lt"/>
              </a:rPr>
              <a:t>Data have been statistically adjusted to account for missing transmission category.</a:t>
            </a:r>
            <a:endParaRPr lang="en-US" sz="1200" b="1" dirty="0">
              <a:latin typeface="+mn-lt"/>
            </a:endParaRP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within one month and viral suppression within 6 months of HIV diagnosis,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24299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81390">
              <a:defRPr/>
            </a:pPr>
            <a:r>
              <a:rPr lang="en-US" sz="1200" b="0" dirty="0">
                <a:latin typeface="+mn-lt"/>
              </a:rPr>
              <a:t>In the United States in 2023, among 3,635 Black/African American females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with diagnosed HIV, 80.8% were linked to HIV medical care within 1 month of diagnosis of HIV and 69.6% had viral suppression within 6 months of HIV diagnosis. </a:t>
            </a:r>
          </a:p>
          <a:p>
            <a:pPr defTabSz="881390">
              <a:defRPr/>
            </a:pPr>
            <a:endParaRPr lang="en-US" sz="1200" b="0" dirty="0">
              <a:latin typeface="+mn-lt"/>
            </a:endParaRPr>
          </a:p>
          <a:p>
            <a:pPr defTabSz="881390">
              <a:defRPr/>
            </a:pPr>
            <a:r>
              <a:rPr lang="en-US" sz="1200" b="0" dirty="0">
                <a:latin typeface="+mn-lt"/>
              </a:rPr>
              <a:t>The lowest percentages among Black/African American females were as follows</a:t>
            </a:r>
            <a:r>
              <a:rPr lang="en-US" sz="1200" b="1" dirty="0">
                <a:latin typeface="+mn-lt"/>
              </a:rPr>
              <a:t>: </a:t>
            </a:r>
            <a:endParaRPr lang="en-US" sz="1200" dirty="0">
              <a:latin typeface="+mn-lt"/>
            </a:endParaRPr>
          </a:p>
          <a:p>
            <a:pPr defTabSz="881390">
              <a:defRPr/>
            </a:pPr>
            <a:r>
              <a:rPr lang="en-US" sz="1200" dirty="0">
                <a:latin typeface="+mn-lt"/>
              </a:rPr>
              <a:t>By age at diagnosis: Linkage to HIV medical care within 1 month of diagnosis—persons aged 13–24 years (77.8%)</a:t>
            </a:r>
          </a:p>
          <a:p>
            <a:pPr marL="605956" lvl="1" indent="-165261">
              <a:buFont typeface="Arial" panose="020B0604020202020204" pitchFamily="34" charset="0"/>
              <a:buChar char="•"/>
            </a:pPr>
            <a:r>
              <a:rPr lang="en-US" sz="1200" dirty="0">
                <a:latin typeface="+mn-lt"/>
              </a:rPr>
              <a:t>Viral suppression within 6 months of diagnosis—persons aged 13–24 years (67.4%)</a:t>
            </a:r>
          </a:p>
          <a:p>
            <a:pPr marL="605956" lvl="1" indent="-165261">
              <a:buFont typeface="Arial" panose="020B0604020202020204" pitchFamily="34" charset="0"/>
              <a:buChar char="•"/>
            </a:pPr>
            <a:endParaRPr lang="en-US" sz="1200" b="1" dirty="0">
              <a:latin typeface="+mn-lt"/>
            </a:endParaRPr>
          </a:p>
          <a:p>
            <a:pPr defTabSz="881390">
              <a:defRPr/>
            </a:pPr>
            <a:r>
              <a:rPr lang="en-US" sz="1200" dirty="0">
                <a:latin typeface="+mn-lt"/>
              </a:rPr>
              <a:t>By transmission category: </a:t>
            </a:r>
          </a:p>
          <a:p>
            <a:pPr marL="605956" lvl="1" indent="-165261">
              <a:buFont typeface="Arial" panose="020B0604020202020204" pitchFamily="34" charset="0"/>
              <a:buChar char="•"/>
            </a:pPr>
            <a:r>
              <a:rPr lang="en-US" sz="1200" dirty="0">
                <a:latin typeface="+mn-lt"/>
              </a:rPr>
              <a:t>Linkage to HIV medical care within 1 month of diagnosis—persons with HIV attributed to injection drug use (78.8%)</a:t>
            </a:r>
          </a:p>
          <a:p>
            <a:pPr marL="605956" lvl="1" indent="-165261">
              <a:buFont typeface="Arial" panose="020B0604020202020204" pitchFamily="34" charset="0"/>
              <a:buChar char="•"/>
            </a:pPr>
            <a:r>
              <a:rPr lang="en-US" sz="1200" dirty="0">
                <a:latin typeface="+mn-lt"/>
              </a:rPr>
              <a:t>Viral suppression within 6 months of diagnosis—persons with HIV attributed to injection drug use (62.7%)</a:t>
            </a:r>
          </a:p>
          <a:p>
            <a:endParaRPr lang="en-US" sz="1200" b="1" dirty="0">
              <a:latin typeface="+mn-lt"/>
            </a:endParaRPr>
          </a:p>
          <a:p>
            <a:pPr defTabSz="881390">
              <a:defRPr/>
            </a:pPr>
            <a:r>
              <a:rPr lang="en-US" sz="1200" dirty="0">
                <a:latin typeface="+mn-lt"/>
              </a:rPr>
              <a:t>By population area of residence: </a:t>
            </a:r>
          </a:p>
          <a:p>
            <a:pPr marL="605956" lvl="1" indent="-165261">
              <a:buFont typeface="Arial" panose="020B0604020202020204" pitchFamily="34" charset="0"/>
              <a:buChar char="•"/>
            </a:pPr>
            <a:r>
              <a:rPr lang="en-US" sz="1200" dirty="0">
                <a:latin typeface="+mn-lt"/>
              </a:rPr>
              <a:t>Linkage to HIV medical care within 1 month of diagnosis—persons who resided in metropolitan areas of population ≥ 500,000 (80.6%)</a:t>
            </a:r>
          </a:p>
          <a:p>
            <a:pPr marL="605956" lvl="1" indent="-165261">
              <a:buFont typeface="Arial" panose="020B0604020202020204" pitchFamily="34" charset="0"/>
              <a:buChar char="•"/>
            </a:pPr>
            <a:r>
              <a:rPr lang="en-US" sz="1200" dirty="0">
                <a:latin typeface="+mn-lt"/>
              </a:rPr>
              <a:t>Viral suppression within 6 months of diagnosis—persons who resided in metropolitan areas of population ≥ 500,000 (69.2%)</a:t>
            </a:r>
          </a:p>
          <a:p>
            <a:endParaRPr lang="en-US" sz="1200" b="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2c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r>
              <a:rPr lang="en-US" sz="1200" dirty="0">
                <a:solidFill>
                  <a:srgbClr val="000000"/>
                </a:solidFill>
                <a:latin typeface="+mn-lt"/>
              </a:rPr>
              <a:t>Data have been statistically adjusted to account for missing transmission category.</a:t>
            </a:r>
            <a:endParaRPr lang="en-US" sz="1200" b="1" dirty="0">
              <a:latin typeface="+mn-lt"/>
            </a:endParaRP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within one month and viral suppression within 6 months of HIV diagnosis,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98448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defRPr/>
            </a:pPr>
            <a:r>
              <a:rPr lang="en-US" sz="1200" dirty="0">
                <a:latin typeface="+mn-lt"/>
              </a:rPr>
              <a:t>Of 7,117 persons aged 13–24 years </a:t>
            </a:r>
            <a:r>
              <a:rPr lang="en-US" sz="1200" b="0" dirty="0">
                <a:latin typeface="+mn-lt"/>
              </a:rPr>
              <a:t>with HIV diagnosed </a:t>
            </a:r>
            <a:r>
              <a:rPr lang="en-US" sz="1200" dirty="0">
                <a:latin typeface="+mn-lt"/>
              </a:rPr>
              <a:t>in </a:t>
            </a:r>
            <a:r>
              <a:rPr lang="en-US" sz="1200" b="0" dirty="0">
                <a:latin typeface="+mn-lt"/>
              </a:rPr>
              <a:t>2023 in the United States</a:t>
            </a:r>
            <a:r>
              <a:rPr lang="en-US" sz="1200" dirty="0">
                <a:latin typeface="+mn-lt"/>
              </a:rPr>
              <a:t>, </a:t>
            </a:r>
            <a:r>
              <a:rPr lang="en-US" sz="1200" b="0" dirty="0">
                <a:latin typeface="+mn-lt"/>
              </a:rPr>
              <a:t>82.0% were linked to HIV medical care within 1 month of diagnosis of HIV and 71.2% had viral suppression within 6 months of HIV diagnosis. </a:t>
            </a:r>
          </a:p>
          <a:p>
            <a:r>
              <a:rPr lang="en-US" sz="1200" dirty="0">
                <a:latin typeface="+mn-lt"/>
              </a:rPr>
              <a:t> </a:t>
            </a:r>
          </a:p>
          <a:p>
            <a:r>
              <a:rPr lang="en-US" sz="1200" dirty="0">
                <a:latin typeface="+mn-lt"/>
              </a:rPr>
              <a:t>Lowest percentages </a:t>
            </a:r>
            <a:r>
              <a:rPr lang="en-US" sz="1200" b="0" dirty="0">
                <a:latin typeface="+mn-lt"/>
              </a:rPr>
              <a:t>among persons aged 13–24 years </a:t>
            </a:r>
            <a:r>
              <a:rPr lang="en-US" sz="1200" dirty="0">
                <a:latin typeface="+mn-lt"/>
              </a:rPr>
              <a:t>by race/ethnicity were as follows:</a:t>
            </a:r>
          </a:p>
          <a:p>
            <a:pPr lvl="1"/>
            <a:r>
              <a:rPr lang="en-US" sz="1200" dirty="0">
                <a:latin typeface="+mn-lt"/>
              </a:rPr>
              <a:t>• Linkage to HIV medical care within 1 month of diagnosis—American Indian/Alaska Native persons (75.0%) </a:t>
            </a:r>
          </a:p>
          <a:p>
            <a:pPr lvl="1"/>
            <a:r>
              <a:rPr lang="en-US" sz="1200" dirty="0">
                <a:latin typeface="+mn-lt"/>
              </a:rPr>
              <a:t>• Viral suppression within 6 months of diagnosis—American Indian/Alaska Native (67.9%), Black/African American (68.6%), and multiracial persons (69.1%)</a:t>
            </a:r>
            <a:endParaRPr lang="en-US" sz="1200" i="1" dirty="0">
              <a:latin typeface="+mn-lt"/>
            </a:endParaRPr>
          </a:p>
          <a:p>
            <a:endParaRPr lang="en-US" sz="1200" i="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2c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effectLst/>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within one month and viral suppression within 6 months of HIV diagnosis,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98373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00" dirty="0">
                <a:latin typeface="+mn-lt"/>
                <a:ea typeface="Calibri"/>
                <a:cs typeface="Calibri"/>
              </a:rPr>
              <a:t>For more information on data sources, data collection and reporting practices, and case definitions, see the </a:t>
            </a:r>
            <a:r>
              <a:rPr lang="fr-FR" sz="1200" kern="100" dirty="0">
                <a:latin typeface="+mn-lt"/>
                <a:ea typeface="Calibri"/>
                <a:cs typeface="Calibri"/>
              </a:rPr>
              <a:t>National HIV Surveillance System (NHSS)</a:t>
            </a:r>
            <a:r>
              <a:rPr lang="en-US" sz="1200" kern="100" dirty="0">
                <a:latin typeface="+mn-lt"/>
                <a:ea typeface="Calibri"/>
                <a:cs typeface="Calibri"/>
              </a:rPr>
              <a:t> Technical Notes, available at </a:t>
            </a:r>
            <a:r>
              <a:rPr lang="en-US" sz="1200" dirty="0">
                <a:effectLst/>
                <a:latin typeface="+mn-lt"/>
                <a:hlinkClick r:id="rId3" tooltip="https://www.cdc.gov/hiv-data/nhss/index.html"/>
              </a:rPr>
              <a:t>https://www.cdc.gov/hiv-data/nhss/index.html</a:t>
            </a:r>
            <a:r>
              <a:rPr lang="en-US" sz="1200" dirty="0">
                <a:effectLst/>
                <a:latin typeface="+mn-lt"/>
              </a:rPr>
              <a:t>. </a:t>
            </a:r>
            <a:endParaRPr lang="en-US" sz="1200" dirty="0">
              <a:latin typeface="+mn-lt"/>
              <a:ea typeface="Calibri"/>
              <a:cs typeface="Calibri"/>
            </a:endParaRPr>
          </a:p>
          <a:p>
            <a:pPr lvl="1"/>
            <a:endParaRPr lang="en-US" sz="1200" dirty="0">
              <a:latin typeface="+mn-lt"/>
              <a:ea typeface="Calibri"/>
              <a:cs typeface="Calibri"/>
            </a:endParaRPr>
          </a:p>
          <a:p>
            <a:r>
              <a:rPr lang="en-US" dirty="0"/>
              <a:t>For more information on the calculation of care outcomes, see the Monitoring HIV Prevention and Care Outcomes Report Technical Notes available at </a:t>
            </a:r>
            <a:r>
              <a:rPr lang="en-US" dirty="0">
                <a:hlinkClick r:id="rId4" tooltip="https://www.cdc.gov/hiv-data/nhss/national-hiv-prevention-and-care-outcomes.html."/>
              </a:rPr>
              <a:t>https://www.cdc.gov/hiv-data/nhss/national-hiv-prevention-and-care-outcomes.html</a:t>
            </a:r>
            <a:r>
              <a:rPr lang="en-US" dirty="0"/>
              <a:t>.</a:t>
            </a:r>
            <a:endParaRPr lang="en-US" sz="1200" dirty="0">
              <a:solidFill>
                <a:srgbClr val="000000"/>
              </a:solidFill>
              <a:latin typeface="+mn-lt"/>
            </a:endParaRPr>
          </a:p>
          <a:p>
            <a:endParaRPr lang="en-US" kern="1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78272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Of 3,838 persons aged ≥ 55 years </a:t>
            </a:r>
            <a:r>
              <a:rPr lang="en-US" sz="1200" b="0" dirty="0">
                <a:latin typeface="+mn-lt"/>
              </a:rPr>
              <a:t>with HIV </a:t>
            </a:r>
            <a:r>
              <a:rPr lang="en-US" sz="1200" dirty="0">
                <a:latin typeface="+mn-lt"/>
              </a:rPr>
              <a:t>diagnosed during 2023 </a:t>
            </a:r>
            <a:r>
              <a:rPr lang="en-US" sz="1200" b="0" dirty="0">
                <a:latin typeface="+mn-lt"/>
              </a:rPr>
              <a:t>in the United States</a:t>
            </a:r>
            <a:r>
              <a:rPr lang="en-US" sz="1200" dirty="0">
                <a:latin typeface="+mn-lt"/>
              </a:rPr>
              <a:t>, </a:t>
            </a:r>
            <a:r>
              <a:rPr lang="en-US" sz="1200" b="0" dirty="0">
                <a:latin typeface="+mn-lt"/>
              </a:rPr>
              <a:t>83.2% were linked to HIV medical care within 1 month of diagnosis of HIV and 68.1% had viral suppression within 6 months of HIV diagnosis. </a:t>
            </a:r>
            <a:endParaRPr lang="en-US" sz="1200" dirty="0">
              <a:latin typeface="+mn-lt"/>
            </a:endParaRPr>
          </a:p>
          <a:p>
            <a:endParaRPr lang="en-US" sz="1200" dirty="0">
              <a:latin typeface="+mn-lt"/>
            </a:endParaRPr>
          </a:p>
          <a:p>
            <a:r>
              <a:rPr lang="en-US" sz="1200" dirty="0">
                <a:latin typeface="+mn-lt"/>
              </a:rPr>
              <a:t>Lowest percentages </a:t>
            </a:r>
            <a:r>
              <a:rPr lang="en-US" sz="1200" b="0" dirty="0">
                <a:latin typeface="+mn-lt"/>
              </a:rPr>
              <a:t>among persons aged ≥ 55 years </a:t>
            </a:r>
            <a:r>
              <a:rPr lang="en-US" sz="1200" dirty="0">
                <a:latin typeface="+mn-lt"/>
              </a:rPr>
              <a:t>by race/ethnicity were as follows:</a:t>
            </a:r>
          </a:p>
          <a:p>
            <a:pPr lvl="1"/>
            <a:r>
              <a:rPr lang="en-US" sz="1200" dirty="0">
                <a:latin typeface="+mn-lt"/>
              </a:rPr>
              <a:t>• Linkage to HIV medical care within 1 month of diagnosis—Native Hawaiian/other Pacific Islander (66.7%)</a:t>
            </a:r>
            <a:endParaRPr lang="en-US" sz="1200" strike="sngStrike" dirty="0">
              <a:latin typeface="+mn-lt"/>
            </a:endParaRPr>
          </a:p>
          <a:p>
            <a:pPr lvl="1"/>
            <a:r>
              <a:rPr lang="en-US" sz="1200" dirty="0">
                <a:latin typeface="+mn-lt"/>
              </a:rPr>
              <a:t>• Viral suppression within 6 months of diagnosis—Native Hawaiian/other Pacific Islander (33.3%)</a:t>
            </a:r>
            <a:endParaRPr lang="en-US" sz="1200" i="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2c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effectLst/>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within one month and viral suppression within 6 months of HIV diagnosis,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52354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73784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During </a:t>
            </a:r>
            <a:r>
              <a:rPr lang="en-US" sz="1200" b="0" dirty="0">
                <a:latin typeface="+mn-lt"/>
              </a:rPr>
              <a:t>2023 in the United States, </a:t>
            </a:r>
            <a:r>
              <a:rPr lang="en-US" sz="1200" dirty="0">
                <a:latin typeface="+mn-lt"/>
              </a:rPr>
              <a:t>76.3% of 1,076,732 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alive at year-end 2023 received any HIV medical care (at least 1 CD4 or viral load test).</a:t>
            </a:r>
          </a:p>
          <a:p>
            <a:pPr marL="605956" lvl="1" indent="-165261">
              <a:buFont typeface="Arial" panose="020B0604020202020204" pitchFamily="34" charset="0"/>
              <a:buChar char="•"/>
            </a:pPr>
            <a:r>
              <a:rPr lang="en-US" sz="1200" dirty="0">
                <a:latin typeface="+mn-lt"/>
              </a:rPr>
              <a:t>Highest percentages of receipt of HIV medical care—males, persons aged 13–24 years, multiracial persons, persons with HIV attributed to male-to-male sexual contact </a:t>
            </a:r>
            <a:r>
              <a:rPr lang="en-US" sz="1200" i="1" dirty="0">
                <a:latin typeface="+mn-lt"/>
              </a:rPr>
              <a:t>and</a:t>
            </a:r>
            <a:r>
              <a:rPr lang="en-US" sz="1200" dirty="0">
                <a:latin typeface="+mn-lt"/>
              </a:rPr>
              <a:t> injection drug use, and persons currently residing in the Midwest </a:t>
            </a:r>
          </a:p>
          <a:p>
            <a:pPr marL="605956" lvl="1" indent="-165261">
              <a:buFont typeface="Arial" panose="020B0604020202020204" pitchFamily="34" charset="0"/>
              <a:buChar char="•"/>
            </a:pPr>
            <a:r>
              <a:rPr lang="en-US" sz="1200" dirty="0">
                <a:latin typeface="+mn-lt"/>
              </a:rPr>
              <a:t>Lowest percentages of receipt of HIV medical care—</a:t>
            </a:r>
            <a:r>
              <a:rPr lang="en-US" sz="1200" b="0" dirty="0">
                <a:latin typeface="+mn-lt"/>
              </a:rPr>
              <a:t>females, </a:t>
            </a:r>
            <a:r>
              <a:rPr lang="en-US" sz="1200" dirty="0">
                <a:latin typeface="+mn-lt"/>
              </a:rPr>
              <a:t>persons aged ≥ 65 years; Asian, Hispanic/Latino, and Native Hawaiian/other Pacific Islander persons</a:t>
            </a:r>
            <a:r>
              <a:rPr lang="en-US" sz="1200" b="1" dirty="0">
                <a:latin typeface="+mn-lt"/>
              </a:rPr>
              <a:t>; </a:t>
            </a:r>
            <a:r>
              <a:rPr lang="en-US" sz="1200" dirty="0">
                <a:latin typeface="+mn-lt"/>
              </a:rPr>
              <a:t>males with HIV attributed to injection drug use; and persons currently residing in the Northeast</a:t>
            </a:r>
          </a:p>
          <a:p>
            <a:r>
              <a:rPr lang="en-US" sz="1200" i="1" dirty="0">
                <a:latin typeface="+mn-lt"/>
              </a:rPr>
              <a:t>Note.</a:t>
            </a:r>
          </a:p>
          <a:p>
            <a:pPr defTabSz="881390">
              <a:defRPr/>
            </a:pPr>
            <a:r>
              <a:rPr lang="en-US" sz="1200" dirty="0">
                <a:solidFill>
                  <a:srgbClr val="000000"/>
                </a:solidFill>
                <a:latin typeface="+mn-lt"/>
              </a:rPr>
              <a:t>For additional data, see Tables 3a and 3b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4102268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81390">
              <a:defRPr/>
            </a:pPr>
            <a:r>
              <a:rPr lang="en-US" sz="1200" dirty="0">
                <a:latin typeface="+mn-lt"/>
              </a:rPr>
              <a:t>During 2023 </a:t>
            </a:r>
            <a:r>
              <a:rPr lang="en-US" sz="1200" b="0" dirty="0">
                <a:latin typeface="+mn-lt"/>
              </a:rPr>
              <a:t>in the United States</a:t>
            </a:r>
            <a:r>
              <a:rPr lang="en-US" sz="1200" dirty="0">
                <a:latin typeface="+mn-lt"/>
              </a:rPr>
              <a:t>, 76.3% of 1,076,732 </a:t>
            </a:r>
            <a:r>
              <a:rPr lang="en-US" sz="1200" b="0" dirty="0">
                <a:latin typeface="+mn-lt"/>
              </a:rPr>
              <a:t>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b="1" dirty="0">
                <a:latin typeface="+mn-lt"/>
              </a:rPr>
              <a:t> </a:t>
            </a:r>
            <a:r>
              <a:rPr lang="en-US" sz="1200" dirty="0">
                <a:latin typeface="+mn-lt"/>
              </a:rPr>
              <a:t>alive at year-end 2023 received any HIV medical care (at least 1 CD4 or viral load test).</a:t>
            </a:r>
          </a:p>
          <a:p>
            <a:pPr marL="605956" lvl="1" indent="-165261">
              <a:buFont typeface="Arial" panose="020B0604020202020204" pitchFamily="34" charset="0"/>
              <a:buChar char="•"/>
            </a:pPr>
            <a:r>
              <a:rPr lang="en-US" sz="1200" dirty="0">
                <a:latin typeface="+mn-lt"/>
              </a:rPr>
              <a:t>The darkest areas (AZ, AR, CO, DC, MD, NV, NM, NY, PA, VA, PR) had ≤74.7% of persons who received any HIV medical care.</a:t>
            </a:r>
          </a:p>
          <a:p>
            <a:endParaRPr lang="en-US" sz="1200" dirty="0">
              <a:latin typeface="+mn-lt"/>
            </a:endParaRPr>
          </a:p>
          <a:p>
            <a:r>
              <a:rPr lang="en-US" sz="1200" i="1" dirty="0">
                <a:latin typeface="+mn-lt"/>
              </a:rPr>
              <a:t>Note.</a:t>
            </a:r>
          </a:p>
          <a:p>
            <a:r>
              <a:rPr lang="en-US" sz="1200" dirty="0">
                <a:solidFill>
                  <a:srgbClr val="000000"/>
                </a:solidFill>
                <a:latin typeface="+mn-lt"/>
              </a:rPr>
              <a:t>For additional data, see Table 3b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597350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Of 627,096 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living with diagnosed HIV attributed to </a:t>
            </a:r>
            <a:r>
              <a:rPr lang="en-US" sz="1200" dirty="0">
                <a:solidFill>
                  <a:srgbClr val="000000"/>
                </a:solidFill>
                <a:latin typeface="+mn-lt"/>
                <a:ea typeface="Times New Roman" panose="02020603050405020304" pitchFamily="18" charset="0"/>
                <a:cs typeface="Calibri" panose="020F0502020204030204" pitchFamily="34" charset="0"/>
              </a:rPr>
              <a:t>male-to-male sexual contact </a:t>
            </a:r>
            <a:r>
              <a:rPr lang="en-US" sz="1200" dirty="0">
                <a:latin typeface="+mn-lt"/>
              </a:rPr>
              <a:t>at year-end 2023 </a:t>
            </a:r>
            <a:r>
              <a:rPr lang="en-US" sz="1200" dirty="0">
                <a:solidFill>
                  <a:srgbClr val="000000"/>
                </a:solidFill>
                <a:latin typeface="+mn-lt"/>
                <a:ea typeface="Times New Roman" panose="02020603050405020304" pitchFamily="18" charset="0"/>
                <a:cs typeface="Calibri" panose="020F0502020204030204" pitchFamily="34" charset="0"/>
              </a:rPr>
              <a:t>i</a:t>
            </a:r>
            <a:r>
              <a:rPr lang="en-US" sz="1200" b="0" dirty="0">
                <a:latin typeface="+mn-lt"/>
              </a:rPr>
              <a:t>n the United States</a:t>
            </a:r>
            <a:r>
              <a:rPr lang="en-US" sz="1200" dirty="0">
                <a:latin typeface="+mn-lt"/>
              </a:rPr>
              <a:t>, 78.4% received HIV medical care.</a:t>
            </a:r>
          </a:p>
          <a:p>
            <a:endParaRPr lang="en-US" sz="1200" dirty="0">
              <a:latin typeface="+mn-lt"/>
            </a:endParaRPr>
          </a:p>
          <a:p>
            <a:pPr defTabSz="881390">
              <a:defRPr/>
            </a:pPr>
            <a:r>
              <a:rPr lang="en-US" sz="1200" dirty="0">
                <a:latin typeface="+mn-lt"/>
              </a:rPr>
              <a:t>By race/ethnicity, among males with HIV attributed to </a:t>
            </a:r>
            <a:r>
              <a:rPr lang="en-US" sz="1200" dirty="0">
                <a:solidFill>
                  <a:srgbClr val="000000"/>
                </a:solidFill>
                <a:latin typeface="+mn-lt"/>
                <a:ea typeface="Times New Roman" panose="02020603050405020304" pitchFamily="18" charset="0"/>
                <a:cs typeface="Calibri" panose="020F0502020204030204" pitchFamily="34" charset="0"/>
              </a:rPr>
              <a:t>male-to-male sexual contact,</a:t>
            </a:r>
            <a:r>
              <a:rPr lang="en-US" sz="1200" dirty="0">
                <a:latin typeface="+mn-lt"/>
              </a:rPr>
              <a:t> the lowest percentages were among Native Hawaiian/other Pacific Islander (74.7%), Asian (75.5%), Hispanic/Latino (75.9%), and Black/African American persons (76.9%)</a:t>
            </a: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3d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743997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defRPr/>
            </a:pPr>
            <a:r>
              <a:rPr lang="en-US" sz="1200" dirty="0">
                <a:latin typeface="+mn-lt"/>
              </a:rPr>
              <a:t>Of 60,839 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b="1" dirty="0">
                <a:latin typeface="+mn-lt"/>
              </a:rPr>
              <a:t> </a:t>
            </a:r>
            <a:r>
              <a:rPr lang="en-US" sz="1200" dirty="0">
                <a:latin typeface="+mn-lt"/>
              </a:rPr>
              <a:t>living with diagnosed HIV attributed to </a:t>
            </a:r>
            <a:r>
              <a:rPr lang="en-US" sz="1200" dirty="0">
                <a:solidFill>
                  <a:srgbClr val="000000"/>
                </a:solidFill>
                <a:latin typeface="+mn-lt"/>
                <a:ea typeface="Times New Roman" panose="02020603050405020304" pitchFamily="18" charset="0"/>
                <a:cs typeface="Calibri" panose="020F0502020204030204" pitchFamily="34" charset="0"/>
              </a:rPr>
              <a:t>injection drug use </a:t>
            </a:r>
            <a:r>
              <a:rPr lang="en-US" sz="1200" dirty="0">
                <a:latin typeface="+mn-lt"/>
              </a:rPr>
              <a:t>at year-end 2023 </a:t>
            </a:r>
            <a:r>
              <a:rPr lang="en-US" sz="1200" dirty="0">
                <a:solidFill>
                  <a:srgbClr val="000000"/>
                </a:solidFill>
                <a:latin typeface="+mn-lt"/>
                <a:ea typeface="Times New Roman" panose="02020603050405020304" pitchFamily="18" charset="0"/>
                <a:cs typeface="Calibri" panose="020F0502020204030204" pitchFamily="34" charset="0"/>
              </a:rPr>
              <a:t>i</a:t>
            </a:r>
            <a:r>
              <a:rPr lang="en-US" sz="1200" b="0" dirty="0">
                <a:latin typeface="+mn-lt"/>
              </a:rPr>
              <a:t>n the United States, 61.5% received HIV medical care in 2023. Of 46,113 females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b="0" dirty="0">
                <a:latin typeface="+mn-lt"/>
              </a:rPr>
              <a:t> living with diagnosed HIV attributed to </a:t>
            </a:r>
            <a:r>
              <a:rPr lang="en-US" sz="1200" dirty="0">
                <a:solidFill>
                  <a:srgbClr val="000000"/>
                </a:solidFill>
                <a:latin typeface="+mn-lt"/>
                <a:ea typeface="Times New Roman" panose="02020603050405020304" pitchFamily="18" charset="0"/>
                <a:cs typeface="Calibri" panose="020F0502020204030204" pitchFamily="34" charset="0"/>
              </a:rPr>
              <a:t>injection drug use </a:t>
            </a:r>
            <a:r>
              <a:rPr lang="en-US" sz="1200" b="0" dirty="0">
                <a:latin typeface="+mn-lt"/>
              </a:rPr>
              <a:t>at year-end 2023 in the United States, 72.5% received HIV medical care.</a:t>
            </a:r>
          </a:p>
          <a:p>
            <a:endParaRPr lang="en-US" sz="1200" dirty="0">
              <a:latin typeface="+mn-lt"/>
            </a:endParaRPr>
          </a:p>
          <a:p>
            <a:r>
              <a:rPr lang="en-US" sz="1200" dirty="0">
                <a:latin typeface="+mn-lt"/>
              </a:rPr>
              <a:t>Lowest percentages of receipt of care among persons with HIV attributed </a:t>
            </a:r>
            <a:r>
              <a:rPr lang="en-US" sz="1200" b="0" dirty="0">
                <a:latin typeface="+mn-lt"/>
              </a:rPr>
              <a:t>to </a:t>
            </a:r>
            <a:r>
              <a:rPr lang="en-US" sz="1200" dirty="0">
                <a:solidFill>
                  <a:srgbClr val="000000"/>
                </a:solidFill>
                <a:latin typeface="+mn-lt"/>
                <a:ea typeface="Times New Roman" panose="02020603050405020304" pitchFamily="18" charset="0"/>
                <a:cs typeface="Calibri" panose="020F0502020204030204" pitchFamily="34" charset="0"/>
              </a:rPr>
              <a:t>injection drug use </a:t>
            </a:r>
            <a:r>
              <a:rPr lang="en-US" sz="1200" b="0" dirty="0">
                <a:latin typeface="+mn-lt"/>
              </a:rPr>
              <a:t>by sex </a:t>
            </a:r>
            <a:r>
              <a:rPr lang="en-US" sz="1200" dirty="0">
                <a:latin typeface="+mn-lt"/>
              </a:rPr>
              <a:t>and race/ethnicity were as follows:</a:t>
            </a:r>
          </a:p>
          <a:p>
            <a:pPr lvl="1"/>
            <a:r>
              <a:rPr lang="en-US" sz="1200" dirty="0">
                <a:latin typeface="+mn-lt"/>
              </a:rPr>
              <a:t>• Male—Hispanic/Latino </a:t>
            </a:r>
            <a:r>
              <a:rPr lang="en-US" sz="1200" b="0" dirty="0">
                <a:latin typeface="+mn-lt"/>
              </a:rPr>
              <a:t>persons </a:t>
            </a:r>
            <a:r>
              <a:rPr lang="en-US" sz="1200" dirty="0">
                <a:latin typeface="+mn-lt"/>
              </a:rPr>
              <a:t>(54.8%)</a:t>
            </a:r>
          </a:p>
          <a:p>
            <a:pPr lvl="1"/>
            <a:r>
              <a:rPr lang="en-US" sz="1200" dirty="0">
                <a:latin typeface="+mn-lt"/>
              </a:rPr>
              <a:t>• Female—Native Hawaiian/other Pacific Islander </a:t>
            </a:r>
            <a:r>
              <a:rPr lang="en-US" sz="1200" b="0" dirty="0">
                <a:latin typeface="+mn-lt"/>
              </a:rPr>
              <a:t>persons </a:t>
            </a:r>
            <a:r>
              <a:rPr lang="en-US" sz="1200" dirty="0">
                <a:latin typeface="+mn-lt"/>
              </a:rPr>
              <a:t>(56.0%)</a:t>
            </a:r>
            <a:endParaRPr lang="en-US" sz="1200" i="1" dirty="0">
              <a:latin typeface="+mn-lt"/>
            </a:endParaRP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373693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90">
              <a:defRPr/>
            </a:pPr>
            <a:r>
              <a:rPr lang="en-US" sz="1200" b="0" dirty="0">
                <a:latin typeface="+mn-lt"/>
              </a:rPr>
              <a:t>In the United States in 2023, among 273,036 Hispanic/Latino 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living with diagnosed HIV at year-end 2023, 74.0% received HIV medical care.</a:t>
            </a:r>
          </a:p>
          <a:p>
            <a:pPr defTabSz="881390">
              <a:defRPr/>
            </a:pPr>
            <a:endParaRPr lang="en-US" sz="1200" dirty="0">
              <a:latin typeface="+mn-lt"/>
            </a:endParaRPr>
          </a:p>
          <a:p>
            <a:pPr defTabSz="881390">
              <a:defRPr/>
            </a:pPr>
            <a:r>
              <a:rPr lang="en-US" sz="1200" dirty="0">
                <a:latin typeface="+mn-lt"/>
              </a:rPr>
              <a:t>For receipt of HIV medical care, lowest percentages among Hispanic/Latino persons:</a:t>
            </a:r>
          </a:p>
          <a:p>
            <a:pPr marL="605956" lvl="1" indent="-165261">
              <a:buFont typeface="Arial" panose="020B0604020202020204" pitchFamily="34" charset="0"/>
              <a:buChar char="•"/>
            </a:pPr>
            <a:r>
              <a:rPr lang="en-US" sz="1200" i="0" dirty="0">
                <a:latin typeface="+mn-lt"/>
              </a:rPr>
              <a:t>By sex</a:t>
            </a:r>
            <a:r>
              <a:rPr lang="en-US" sz="1200" dirty="0">
                <a:latin typeface="+mn-lt"/>
              </a:rPr>
              <a:t>—males (73.4%)</a:t>
            </a:r>
          </a:p>
          <a:p>
            <a:pPr marL="605956" lvl="1" indent="-165261">
              <a:buFont typeface="Arial" panose="020B0604020202020204" pitchFamily="34" charset="0"/>
              <a:buChar char="•"/>
            </a:pPr>
            <a:r>
              <a:rPr lang="en-US" sz="1200" i="0" dirty="0">
                <a:latin typeface="+mn-lt"/>
              </a:rPr>
              <a:t>By age at year-end</a:t>
            </a:r>
            <a:r>
              <a:rPr lang="en-US" sz="1200" dirty="0">
                <a:latin typeface="+mn-lt"/>
              </a:rPr>
              <a:t>—persons aged ≥ 65 years (65.5%)</a:t>
            </a:r>
          </a:p>
          <a:p>
            <a:pPr marL="605956" lvl="1" indent="-165261">
              <a:buFont typeface="Arial" panose="020B0604020202020204" pitchFamily="34" charset="0"/>
              <a:buChar char="•"/>
            </a:pPr>
            <a:r>
              <a:rPr lang="en-US" sz="1200" i="0" dirty="0">
                <a:latin typeface="+mn-lt"/>
              </a:rPr>
              <a:t>By transmission category</a:t>
            </a:r>
            <a:r>
              <a:rPr lang="en-US" sz="1200" dirty="0">
                <a:latin typeface="+mn-lt"/>
              </a:rPr>
              <a:t>—males with HIV attributed to injection drug use (54.8%)</a:t>
            </a:r>
            <a:endParaRPr lang="en-US" sz="1200" i="0" dirty="0">
              <a:latin typeface="+mn-lt"/>
            </a:endParaRP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r>
              <a:rPr lang="en-US" sz="1200" dirty="0">
                <a:solidFill>
                  <a:srgbClr val="000000"/>
                </a:solidFill>
                <a:latin typeface="+mn-lt"/>
              </a:rPr>
              <a:t>Data have been statistically adjusted to account for missing transmission category.</a:t>
            </a:r>
            <a:endParaRPr lang="en-US" sz="1200" b="1" dirty="0">
              <a:latin typeface="+mn-lt"/>
            </a:endParaRP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092611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90">
              <a:defRPr/>
            </a:pPr>
            <a:r>
              <a:rPr lang="en-US" sz="1200" b="0" dirty="0">
                <a:latin typeface="+mn-lt"/>
              </a:rPr>
              <a:t>In the United States in 2023, among 139,363 Black/African American females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living with diagnosed HIV at year-end 2023, 75.2% received HIV medical care. </a:t>
            </a:r>
          </a:p>
          <a:p>
            <a:pPr defTabSz="881390">
              <a:defRPr/>
            </a:pPr>
            <a:endParaRPr lang="en-US" sz="1200" b="0" dirty="0">
              <a:latin typeface="+mn-lt"/>
            </a:endParaRPr>
          </a:p>
          <a:p>
            <a:pPr defTabSz="881390">
              <a:defRPr/>
            </a:pPr>
            <a:r>
              <a:rPr lang="en-US" sz="1200" b="0" dirty="0">
                <a:latin typeface="+mn-lt"/>
              </a:rPr>
              <a:t>For receipt of HIV medical care, lowest percentages among Black/African American females :</a:t>
            </a:r>
          </a:p>
          <a:p>
            <a:pPr marL="605956" lvl="1" indent="-165261">
              <a:buFont typeface="Arial" panose="020B0604020202020204" pitchFamily="34" charset="0"/>
              <a:buChar char="•"/>
            </a:pPr>
            <a:r>
              <a:rPr lang="en-US" sz="1200" b="0" i="0" dirty="0">
                <a:latin typeface="+mn-lt"/>
              </a:rPr>
              <a:t>By age at year-end</a:t>
            </a:r>
            <a:r>
              <a:rPr lang="en-US" sz="1200" b="0" dirty="0">
                <a:latin typeface="+mn-lt"/>
              </a:rPr>
              <a:t>—persons aged ≥ 65 years (72.5%)</a:t>
            </a:r>
          </a:p>
          <a:p>
            <a:pPr marL="605956" lvl="1" indent="-165261">
              <a:buFont typeface="Arial" panose="020B0604020202020204" pitchFamily="34" charset="0"/>
              <a:buChar char="•"/>
            </a:pPr>
            <a:r>
              <a:rPr lang="en-US" sz="1200" b="0" i="0" dirty="0">
                <a:latin typeface="+mn-lt"/>
              </a:rPr>
              <a:t>By transmission category</a:t>
            </a:r>
            <a:r>
              <a:rPr lang="en-US" sz="1200" b="0" dirty="0">
                <a:latin typeface="+mn-lt"/>
              </a:rPr>
              <a:t>—persons with HIV attributed to injection drug use (71.1%)</a:t>
            </a:r>
          </a:p>
          <a:p>
            <a:pPr marL="605956" lvl="1" indent="-165261">
              <a:buFont typeface="Arial" panose="020B0604020202020204" pitchFamily="34" charset="0"/>
              <a:buChar char="•"/>
            </a:pPr>
            <a:r>
              <a:rPr lang="en-US" sz="1200" b="0" dirty="0">
                <a:latin typeface="+mn-lt"/>
              </a:rPr>
              <a:t>By population area of residence—persons who resided in metropolitan areas of population ≥ 500,000 (75.0%)</a:t>
            </a: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r>
              <a:rPr lang="en-US" sz="1200" dirty="0">
                <a:solidFill>
                  <a:srgbClr val="000000"/>
                </a:solidFill>
                <a:latin typeface="+mn-lt"/>
              </a:rPr>
              <a:t>Data have been statistically adjusted to account for missing transmission category.</a:t>
            </a:r>
            <a:endParaRPr lang="en-US" sz="1200" b="1" dirty="0">
              <a:latin typeface="+mn-lt"/>
            </a:endParaRP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502403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81390">
              <a:defRPr/>
            </a:pPr>
            <a:r>
              <a:rPr lang="en-US" sz="1200" b="0" dirty="0">
                <a:latin typeface="+mn-lt"/>
              </a:rPr>
              <a:t>Of 28,493 persons aged 13–24 years living with diagnosed HIV at year-end 2023 in the United States, 81.3% received HIV medical care in 2023. </a:t>
            </a:r>
          </a:p>
          <a:p>
            <a:endParaRPr lang="en-US" sz="1200" b="0" dirty="0">
              <a:latin typeface="+mn-lt"/>
            </a:endParaRPr>
          </a:p>
          <a:p>
            <a:r>
              <a:rPr lang="en-US" sz="1200" b="0" dirty="0">
                <a:latin typeface="+mn-lt"/>
              </a:rPr>
              <a:t>For receipt of HIV medical care, lowest percentages among persons aged 13–24 years by race/ethnicity—Native Hawaiian/other Pacific Islander persons (70.0%)</a:t>
            </a:r>
          </a:p>
          <a:p>
            <a:endParaRPr lang="en-US" sz="1200" i="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 </a:t>
            </a:r>
          </a:p>
          <a:p>
            <a:pPr defTabSz="881390">
              <a:defRPr/>
            </a:pPr>
            <a:endParaRPr lang="en-US" sz="1200" b="0" dirty="0">
              <a:effectLst/>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372977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90">
              <a:defRPr/>
            </a:pPr>
            <a:r>
              <a:rPr lang="en-US" sz="1200" dirty="0">
                <a:latin typeface="+mn-lt"/>
              </a:rPr>
              <a:t>Of </a:t>
            </a:r>
            <a:r>
              <a:rPr lang="en-US" sz="1200" b="0" dirty="0">
                <a:latin typeface="+mn-lt"/>
              </a:rPr>
              <a:t>439,742 persons aged ≥ 55 years living with diagnosed HIV at year-end 2023 in the United States, 74.9% received HIV medical care in 2023. </a:t>
            </a:r>
          </a:p>
          <a:p>
            <a:pPr defTabSz="881390">
              <a:defRPr/>
            </a:pPr>
            <a:endParaRPr lang="en-US" sz="1200" b="0" dirty="0">
              <a:latin typeface="+mn-lt"/>
            </a:endParaRPr>
          </a:p>
          <a:p>
            <a:pPr defTabSz="881390">
              <a:defRPr/>
            </a:pPr>
            <a:r>
              <a:rPr lang="en-US" sz="1200" b="0" dirty="0">
                <a:latin typeface="+mn-lt"/>
              </a:rPr>
              <a:t>For receipt of HIV medical care, lowest percentages among persons aged ≥ 55 years </a:t>
            </a:r>
            <a:r>
              <a:rPr lang="en-US" sz="1200" dirty="0">
                <a:latin typeface="+mn-lt"/>
              </a:rPr>
              <a:t>by race/ethnicity were among Hispanic/Latino (70.1%), Asian (70.8%), and Black/African American persons (71.7%)</a:t>
            </a:r>
            <a:endParaRPr lang="en-US" sz="1200" i="1" dirty="0">
              <a:latin typeface="+mn-lt"/>
            </a:endParaRPr>
          </a:p>
          <a:p>
            <a:pPr defTabSz="881390">
              <a:defRPr/>
            </a:pPr>
            <a:endParaRPr lang="en-US" sz="1200" dirty="0">
              <a:latin typeface="+mn-lt"/>
            </a:endParaRPr>
          </a:p>
          <a:p>
            <a:endParaRPr lang="en-US" sz="1200" b="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 </a:t>
            </a:r>
          </a:p>
          <a:p>
            <a:pPr defTabSz="881390">
              <a:defRPr/>
            </a:pPr>
            <a:endParaRPr lang="en-US" sz="1200" b="0" dirty="0">
              <a:effectLst/>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r>
              <a:rPr lang="en-US" sz="1200" dirty="0">
                <a:solidFill>
                  <a:srgbClr val="000000"/>
                </a:solidFill>
                <a:latin typeface="+mn-lt"/>
              </a:rPr>
              <a:t>For more information on receipt of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09744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dirty="0">
                <a:solidFill>
                  <a:srgbClr val="000000"/>
                </a:solidFill>
                <a:ea typeface="Times New Roman" panose="02020603050405020304" pitchFamily="18" charset="0"/>
              </a:rPr>
              <a:t>As of December 2024, all areas of the United States (except Idaho) and Puerto Rico had complete laboratory reporting for specimens collected from at least January 2022 through September 2024. </a:t>
            </a:r>
            <a:r>
              <a:rPr lang="en-US" sz="1200" b="0" dirty="0"/>
              <a:t>Data from these jurisdictions represent 9</a:t>
            </a:r>
            <a:r>
              <a:rPr lang="en-US" sz="1200" b="0" dirty="0">
                <a:highlight>
                  <a:srgbClr val="FFFF00"/>
                </a:highlight>
              </a:rPr>
              <a:t>9</a:t>
            </a:r>
            <a:r>
              <a:rPr lang="en-US" sz="1200" b="0" dirty="0"/>
              <a:t>% of all persons aged ≥ 13 years living with diagnosed HIV at year-end 2023 in the United States. </a:t>
            </a:r>
            <a:endParaRPr lang="en-US" sz="1200" b="0" dirty="0">
              <a:solidFill>
                <a:srgbClr val="000000"/>
              </a:solidFill>
              <a:ea typeface="Times New Roman" panose="02020603050405020304" pitchFamily="18" charset="0"/>
            </a:endParaRPr>
          </a:p>
          <a:p>
            <a:pPr marL="605956" lvl="1" indent="-165261" defTabSz="881390">
              <a:lnSpc>
                <a:spcPts val="1349"/>
              </a:lnSpc>
              <a:spcBef>
                <a:spcPts val="0"/>
              </a:spcBef>
              <a:spcAft>
                <a:spcPts val="868"/>
              </a:spcAft>
              <a:buFont typeface="Arial" panose="020B0604020202020204" pitchFamily="34" charset="0"/>
              <a:buChar char="•"/>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defRPr/>
            </a:pPr>
            <a:r>
              <a:rPr lang="en-US" sz="1200" b="0" dirty="0"/>
              <a:t>Tennessee had a lapse in reporting in 2023; interpret data with caution. Idaho lacks reporting laws.</a:t>
            </a:r>
            <a:endParaRPr lang="en-US" sz="1200" b="0" strike="sngStrike" dirty="0"/>
          </a:p>
          <a:p>
            <a:pPr marL="605956" lvl="1" indent="-165261">
              <a:lnSpc>
                <a:spcPts val="1349"/>
              </a:lnSpc>
              <a:spcBef>
                <a:spcPts val="0"/>
              </a:spcBef>
              <a:spcAft>
                <a:spcPts val="868"/>
              </a:spcAft>
              <a:buFont typeface="Arial" panose="020B0604020202020204" pitchFamily="34" charset="0"/>
              <a:buChar char="•"/>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dirty="0">
                <a:solidFill>
                  <a:srgbClr val="000000"/>
                </a:solidFill>
                <a:ea typeface="Times New Roman" panose="02020603050405020304" pitchFamily="18" charset="0"/>
              </a:rPr>
              <a:t>Use caution when interpreting data for the West, as it includes Idaho, which does not have laws and regulations requiring the reporting of all CD4 and viral load results. </a:t>
            </a:r>
          </a:p>
          <a:p>
            <a:pPr marL="440695" lvl="1">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endParaRPr lang="en-US" sz="1200" dirty="0">
              <a:solidFill>
                <a:srgbClr val="000000"/>
              </a:solidFill>
              <a:ea typeface="Times New Roman" panose="02020603050405020304" pitchFamily="18" charset="0"/>
            </a:endParaRPr>
          </a:p>
          <a:p>
            <a:r>
              <a:rPr lang="en-US" sz="1200" i="1" dirty="0"/>
              <a:t>Note.</a:t>
            </a:r>
          </a:p>
          <a:p>
            <a:pPr defTabSz="881390">
              <a:defRPr/>
            </a:pPr>
            <a:r>
              <a:rPr lang="en-US" sz="1200" dirty="0"/>
              <a:t>For more information on data sources, data collection and reporting practices, and case definitions, see the National HIV Surveillance System (NHSS) Technical Notes, available at </a:t>
            </a:r>
            <a:r>
              <a:rPr lang="en-US" sz="1200" dirty="0">
                <a:hlinkClick r:id="rId3" tooltip="https://www.cdc.gov/hiv-data/nhss/index.html"/>
              </a:rPr>
              <a:t>https://www.cdc.gov/hiv-data/nhss/index.html</a:t>
            </a:r>
            <a:r>
              <a:rPr lang="en-US" sz="1200" dirty="0"/>
              <a:t>.</a:t>
            </a:r>
          </a:p>
          <a:p>
            <a:pPr defTabSz="881390">
              <a:defRPr/>
            </a:pPr>
            <a:endParaRPr lang="en-US" sz="1200" dirty="0">
              <a:solidFill>
                <a:srgbClr val="000000"/>
              </a:solidFill>
            </a:endParaRPr>
          </a:p>
          <a:p>
            <a:r>
              <a:rPr lang="en-US" sz="1200" dirty="0">
                <a:solidFill>
                  <a:srgbClr val="000000"/>
                </a:solidFill>
              </a:rPr>
              <a:t>For more information on complete lab reporting, see the Technical Notes, available at </a:t>
            </a:r>
            <a:r>
              <a:rPr lang="en-US" sz="1200" dirty="0">
                <a:solidFill>
                  <a:srgbClr val="000000"/>
                </a:solidFill>
                <a:hlinkClick r:id="rId4"/>
              </a:rPr>
              <a:t>https://www.cdc.gov/hiv-data/nhss/national-hiv-prevention-and-care-outcomes.html</a:t>
            </a:r>
            <a:r>
              <a:rPr lang="en-US" sz="1200" dirty="0">
                <a:solidFill>
                  <a:srgbClr val="135FAB"/>
                </a:solidFill>
              </a:rPr>
              <a:t>.</a:t>
            </a:r>
            <a:endParaRPr lang="en-US" sz="1200" dirty="0">
              <a:solidFill>
                <a:srgbClr val="000000"/>
              </a:solidFill>
            </a:endParaRPr>
          </a:p>
          <a:p>
            <a:pPr>
              <a:lnSpc>
                <a:spcPct val="107000"/>
              </a:lnSpc>
              <a:spcBef>
                <a:spcPts val="0"/>
              </a:spcBef>
              <a:spcAft>
                <a:spcPts val="771"/>
              </a:spcAft>
            </a:pPr>
            <a:endParaRPr lang="en-US" sz="1200" kern="100" dirty="0">
              <a:ea typeface="Calibri" panose="020F0502020204030204" pitchFamily="34" charset="0"/>
              <a:cs typeface="Times New Roman" panose="02020603050405020304" pitchFamily="18" charset="0"/>
            </a:endParaRPr>
          </a:p>
          <a:p>
            <a:pPr defTabSz="881390">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defRPr/>
            </a:pPr>
            <a:r>
              <a:rPr lang="en-US" sz="1200" dirty="0">
                <a:solidFill>
                  <a:srgbClr val="000000"/>
                </a:solidFill>
                <a:ea typeface="Times New Roman" panose="02020603050405020304" pitchFamily="18" charset="0"/>
              </a:rPr>
              <a:t>A list of jurisdictions with complete lab reporting by year is available on the NCHHSTP </a:t>
            </a:r>
            <a:r>
              <a:rPr lang="en-US" sz="1200" dirty="0" err="1">
                <a:solidFill>
                  <a:srgbClr val="000000"/>
                </a:solidFill>
                <a:ea typeface="Times New Roman" panose="02020603050405020304" pitchFamily="18" charset="0"/>
              </a:rPr>
              <a:t>AtlasPlus</a:t>
            </a:r>
            <a:r>
              <a:rPr lang="en-US" sz="1200" dirty="0">
                <a:solidFill>
                  <a:srgbClr val="000000"/>
                </a:solidFill>
                <a:ea typeface="Times New Roman" panose="02020603050405020304" pitchFamily="18" charset="0"/>
              </a:rPr>
              <a:t> (Table </a:t>
            </a:r>
            <a:r>
              <a:rPr lang="en-US" sz="1200" dirty="0">
                <a:solidFill>
                  <a:srgbClr val="000000"/>
                </a:solidFill>
                <a:highlight>
                  <a:srgbClr val="FFFF00"/>
                </a:highlight>
                <a:ea typeface="Times New Roman" panose="02020603050405020304" pitchFamily="18" charset="0"/>
              </a:rPr>
              <a:t>1.7</a:t>
            </a:r>
            <a:r>
              <a:rPr lang="en-US" sz="1200" dirty="0">
                <a:solidFill>
                  <a:srgbClr val="000000"/>
                </a:solidFill>
                <a:ea typeface="Times New Roman" panose="02020603050405020304" pitchFamily="18" charset="0"/>
              </a:rPr>
              <a:t>) technical notes located at </a:t>
            </a:r>
            <a:r>
              <a:rPr lang="en-US" sz="1200" dirty="0">
                <a:solidFill>
                  <a:srgbClr val="000000"/>
                </a:solidFill>
                <a:ea typeface="Times New Roman" panose="02020603050405020304" pitchFamily="18" charset="0"/>
                <a:hlinkClick r:id="rId5"/>
              </a:rPr>
              <a:t>https://www.cdc.gov/nchhstp/about/atlasplus.html</a:t>
            </a:r>
            <a:r>
              <a:rPr lang="en-US" sz="1200" dirty="0">
                <a:solidFill>
                  <a:srgbClr val="000000"/>
                </a:solidFill>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754047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02214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881390" rtl="0" eaLnBrk="1" fontAlgn="base" latinLnBrk="0" hangingPunct="1">
              <a:lnSpc>
                <a:spcPct val="100000"/>
              </a:lnSpc>
              <a:spcBef>
                <a:spcPct val="30000"/>
              </a:spcBef>
              <a:spcAft>
                <a:spcPct val="0"/>
              </a:spcAft>
              <a:buClrTx/>
              <a:buSzTx/>
              <a:buFontTx/>
              <a:buNone/>
              <a:tabLst/>
              <a:defRPr/>
            </a:pPr>
            <a:r>
              <a:rPr lang="en-US" sz="1200" b="0" dirty="0">
                <a:latin typeface="+mn-lt"/>
              </a:rPr>
              <a:t>In the United States, 67.2%. of 1,076,732 persons aged ≥ 13 years living with diagnosed HIV at year-end 2023 had viral suppression at their most recent test. </a:t>
            </a:r>
          </a:p>
          <a:p>
            <a:pPr marL="628650" marR="0" lvl="1" indent="-171450" algn="l" defTabSz="88139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mn-lt"/>
              </a:rPr>
              <a:t>Highest percentages—males, persons aged 55–64 years, multiracial persons, persons with HIV attributed to male-to-male sexual contact, and persons currently residing in the Midwest</a:t>
            </a:r>
          </a:p>
          <a:p>
            <a:pPr marL="605956" lvl="1" indent="-165261">
              <a:buFont typeface="Arial" panose="020B0604020202020204" pitchFamily="34" charset="0"/>
              <a:buChar char="•"/>
            </a:pPr>
            <a:r>
              <a:rPr lang="en-US" sz="1200" dirty="0">
                <a:latin typeface="+mn-lt"/>
              </a:rPr>
              <a:t>Lowest percentages —females, persons aged 35–44 years, Native Hawaiian/other Pacific Islander persons, and males with HIV attributed to </a:t>
            </a:r>
            <a:r>
              <a:rPr lang="en-US" sz="1200" b="0" dirty="0">
                <a:latin typeface="+mn-lt"/>
              </a:rPr>
              <a:t>injection drug use, </a:t>
            </a:r>
            <a:r>
              <a:rPr lang="en-US" sz="1200" dirty="0">
                <a:latin typeface="+mn-lt"/>
              </a:rPr>
              <a:t>and persons currently residing in the Northeast</a:t>
            </a:r>
          </a:p>
          <a:p>
            <a:r>
              <a:rPr lang="en-US" sz="1200" i="1" dirty="0">
                <a:latin typeface="+mn-lt"/>
              </a:rPr>
              <a:t>Note.</a:t>
            </a:r>
          </a:p>
          <a:p>
            <a:pPr defTabSz="881390">
              <a:defRPr/>
            </a:pPr>
            <a:r>
              <a:rPr lang="en-US" sz="1200" dirty="0">
                <a:solidFill>
                  <a:srgbClr val="000000"/>
                </a:solidFill>
                <a:latin typeface="+mn-lt"/>
              </a:rPr>
              <a:t>For additional data, see Tables 4a and 4b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4279568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81390">
              <a:defRPr/>
            </a:pPr>
            <a:r>
              <a:rPr lang="en-US" sz="1200" b="0" dirty="0">
                <a:latin typeface="+mn-lt"/>
              </a:rPr>
              <a:t>In the United States</a:t>
            </a:r>
            <a:r>
              <a:rPr lang="en-US" sz="1200" dirty="0">
                <a:latin typeface="+mn-lt"/>
              </a:rPr>
              <a:t>, 67.2%. of 1,076,732 persons aged ≥ 13 years living with diagnosed HIV at year-end 2023 </a:t>
            </a:r>
            <a:r>
              <a:rPr lang="en-US" sz="1200" b="0" dirty="0">
                <a:latin typeface="+mn-lt"/>
              </a:rPr>
              <a:t>had viral suppression at their most recent test.</a:t>
            </a:r>
            <a:r>
              <a:rPr lang="en-US" sz="1200" b="1" dirty="0">
                <a:latin typeface="+mn-lt"/>
              </a:rPr>
              <a:t> </a:t>
            </a:r>
          </a:p>
          <a:p>
            <a:pPr marL="605956" lvl="1" indent="-165261" defTabSz="881390">
              <a:buFont typeface="Arial" panose="020B0604020202020204" pitchFamily="34" charset="0"/>
              <a:buChar char="•"/>
              <a:defRPr/>
            </a:pPr>
            <a:r>
              <a:rPr lang="en-US" sz="1200" dirty="0">
                <a:latin typeface="+mn-lt"/>
              </a:rPr>
              <a:t>The darkest areas (AL, AZ, AR, CO, DC, IL, MS, NV, NJ, ND, OK, SD, PR) had ≤64.1% of persons who had viral suppression.</a:t>
            </a:r>
          </a:p>
          <a:p>
            <a:pPr defTabSz="881390">
              <a:defRPr/>
            </a:pPr>
            <a:endParaRPr lang="en-US" sz="1200" i="1"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4b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040480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dirty="0">
                <a:latin typeface="+mn-lt"/>
              </a:rPr>
              <a:t>Of 627,096 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living with diagnosed HIV attributed to </a:t>
            </a:r>
            <a:r>
              <a:rPr lang="en-US" sz="1200" dirty="0">
                <a:solidFill>
                  <a:srgbClr val="000000"/>
                </a:solidFill>
                <a:latin typeface="+mn-lt"/>
                <a:ea typeface="Times New Roman" panose="02020603050405020304" pitchFamily="18" charset="0"/>
                <a:cs typeface="Calibri" panose="020F0502020204030204" pitchFamily="34" charset="0"/>
              </a:rPr>
              <a:t>male-to-male sexual contact </a:t>
            </a:r>
            <a:r>
              <a:rPr lang="en-US" sz="1200" b="0" dirty="0">
                <a:latin typeface="+mn-lt"/>
              </a:rPr>
              <a:t>at year-end 2023 in the United States, 69.8% had viral suppression at their most recent test in 2023.</a:t>
            </a:r>
          </a:p>
          <a:p>
            <a:endParaRPr lang="en-US" sz="1200" b="0" dirty="0">
              <a:latin typeface="+mn-lt"/>
            </a:endParaRPr>
          </a:p>
          <a:p>
            <a:pPr defTabSz="881390">
              <a:defRPr/>
            </a:pPr>
            <a:r>
              <a:rPr lang="en-US" sz="1200" b="0" dirty="0">
                <a:latin typeface="+mn-lt"/>
              </a:rPr>
              <a:t>By race/ethnicity, among males with HIV attributed to </a:t>
            </a:r>
            <a:r>
              <a:rPr lang="en-US" sz="1200" dirty="0">
                <a:solidFill>
                  <a:srgbClr val="000000"/>
                </a:solidFill>
                <a:latin typeface="+mn-lt"/>
                <a:ea typeface="Times New Roman" panose="02020603050405020304" pitchFamily="18" charset="0"/>
                <a:cs typeface="Calibri" panose="020F0502020204030204" pitchFamily="34" charset="0"/>
              </a:rPr>
              <a:t>male-to-male sexual contact the</a:t>
            </a:r>
            <a:r>
              <a:rPr lang="en-US" sz="1200" b="0" dirty="0">
                <a:latin typeface="+mn-lt"/>
              </a:rPr>
              <a:t> lowest percentages were among </a:t>
            </a:r>
            <a:r>
              <a:rPr lang="en-US" sz="1200" b="0" strike="noStrike" dirty="0">
                <a:latin typeface="+mn-lt"/>
              </a:rPr>
              <a:t>Black/African American (64.9%) and Native Hawaiian/other Pacific Islander persons (64.5%)</a:t>
            </a:r>
            <a:endParaRPr lang="en-US" sz="1200" b="0" i="1" strike="noStrike" dirty="0">
              <a:latin typeface="+mn-lt"/>
            </a:endParaRP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3d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3649118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defRPr/>
            </a:pPr>
            <a:r>
              <a:rPr lang="en-US" sz="1200" dirty="0">
                <a:latin typeface="+mn-lt"/>
              </a:rPr>
              <a:t>Of 60,839 </a:t>
            </a:r>
            <a:r>
              <a:rPr lang="en-US" sz="1200" b="0" dirty="0">
                <a:latin typeface="+mn-lt"/>
              </a:rPr>
              <a:t>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living with diagnosed HIV attributed to </a:t>
            </a:r>
            <a:r>
              <a:rPr lang="en-US" sz="1200" dirty="0">
                <a:solidFill>
                  <a:srgbClr val="000000"/>
                </a:solidFill>
                <a:latin typeface="+mn-lt"/>
                <a:ea typeface="Times New Roman" panose="02020603050405020304" pitchFamily="18" charset="0"/>
                <a:cs typeface="Calibri" panose="020F0502020204030204" pitchFamily="34" charset="0"/>
              </a:rPr>
              <a:t>injection drug use </a:t>
            </a:r>
            <a:r>
              <a:rPr lang="en-US" sz="1200" b="0" dirty="0">
                <a:latin typeface="+mn-lt"/>
              </a:rPr>
              <a:t>at year-end 2023 in the United States, 52.7% </a:t>
            </a:r>
            <a:r>
              <a:rPr lang="en-US" sz="1200" b="1" dirty="0">
                <a:latin typeface="+mn-lt"/>
              </a:rPr>
              <a:t>had viral suppression at their most recent test </a:t>
            </a:r>
            <a:r>
              <a:rPr lang="en-US" sz="1200" b="0" dirty="0">
                <a:latin typeface="+mn-lt"/>
              </a:rPr>
              <a:t>in 2023. Of 46,113 females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living with diagnosed HIV attributed to </a:t>
            </a:r>
            <a:r>
              <a:rPr lang="en-US" sz="1200" dirty="0">
                <a:solidFill>
                  <a:srgbClr val="000000"/>
                </a:solidFill>
                <a:latin typeface="+mn-lt"/>
                <a:ea typeface="Times New Roman" panose="02020603050405020304" pitchFamily="18" charset="0"/>
                <a:cs typeface="Calibri" panose="020F0502020204030204" pitchFamily="34" charset="0"/>
              </a:rPr>
              <a:t>injection drug use </a:t>
            </a:r>
            <a:r>
              <a:rPr lang="en-US" sz="1200" b="0" dirty="0">
                <a:latin typeface="+mn-lt"/>
              </a:rPr>
              <a:t>at year-end 2023 in the United States, 62.0% had viral suppression at their most recent test in 2023.</a:t>
            </a:r>
          </a:p>
          <a:p>
            <a:endParaRPr lang="en-US" sz="1200" b="0" dirty="0">
              <a:latin typeface="+mn-lt"/>
            </a:endParaRPr>
          </a:p>
          <a:p>
            <a:r>
              <a:rPr lang="en-US" sz="1200" b="0" dirty="0">
                <a:latin typeface="+mn-lt"/>
              </a:rPr>
              <a:t>Lowest percentages of viral suppression among persons with HIV attributed to </a:t>
            </a:r>
            <a:r>
              <a:rPr lang="en-US" sz="1200" dirty="0">
                <a:solidFill>
                  <a:srgbClr val="000000"/>
                </a:solidFill>
                <a:latin typeface="+mn-lt"/>
                <a:ea typeface="Times New Roman" panose="02020603050405020304" pitchFamily="18" charset="0"/>
                <a:cs typeface="Calibri" panose="020F0502020204030204" pitchFamily="34" charset="0"/>
              </a:rPr>
              <a:t>injection drug use </a:t>
            </a:r>
            <a:r>
              <a:rPr lang="en-US" sz="1200" b="0" dirty="0">
                <a:latin typeface="+mn-lt"/>
              </a:rPr>
              <a:t>by sex and race/ethnicity were as follows:</a:t>
            </a:r>
          </a:p>
          <a:p>
            <a:pPr lvl="1"/>
            <a:r>
              <a:rPr lang="en-US" sz="1200" b="0" dirty="0">
                <a:latin typeface="+mn-lt"/>
              </a:rPr>
              <a:t>• Male—Native Hawaiian/other Pacific Islander persons (38.5%)</a:t>
            </a:r>
            <a:endParaRPr lang="en-US" sz="1200" b="0" i="1" dirty="0">
              <a:latin typeface="+mn-lt"/>
            </a:endParaRPr>
          </a:p>
          <a:p>
            <a:pPr lvl="1"/>
            <a:r>
              <a:rPr lang="en-US" sz="1200" b="0" dirty="0">
                <a:latin typeface="+mn-lt"/>
              </a:rPr>
              <a:t>• Female—Native Hawaiian/other Pacific Islander persons (40.0%)</a:t>
            </a:r>
            <a:endParaRPr lang="en-US" sz="1200" b="0" i="1" dirty="0">
              <a:latin typeface="+mn-lt"/>
            </a:endParaRPr>
          </a:p>
          <a:p>
            <a:endParaRPr lang="en-US" sz="1200" b="0" i="1" dirty="0">
              <a:latin typeface="+mn-lt"/>
            </a:endParaRPr>
          </a:p>
          <a:p>
            <a:r>
              <a:rPr lang="en-US" sz="1200" b="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327031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90">
              <a:defRPr/>
            </a:pPr>
            <a:r>
              <a:rPr lang="en-US" sz="1200" b="0" dirty="0">
                <a:latin typeface="+mn-lt"/>
              </a:rPr>
              <a:t>Among 273,036 Hispanic/Latino 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living with diagnosed HIV at year-end 2023, 66.3% had viral suppression at their most recent test in 2023. </a:t>
            </a:r>
          </a:p>
          <a:p>
            <a:pPr defTabSz="881390">
              <a:defRPr/>
            </a:pPr>
            <a:endParaRPr lang="en-US" sz="1200" b="0" dirty="0">
              <a:latin typeface="+mn-lt"/>
            </a:endParaRPr>
          </a:p>
          <a:p>
            <a:pPr defTabSz="881390">
              <a:defRPr/>
            </a:pPr>
            <a:r>
              <a:rPr lang="en-US" sz="1200" b="0" dirty="0">
                <a:latin typeface="+mn-lt"/>
              </a:rPr>
              <a:t>For viral suppression, lowest percentages among Hispanic/Latino persons:</a:t>
            </a:r>
          </a:p>
          <a:p>
            <a:pPr marL="605956" lvl="1" indent="-165261">
              <a:buFont typeface="Arial" panose="020B0604020202020204" pitchFamily="34" charset="0"/>
              <a:buChar char="•"/>
            </a:pPr>
            <a:r>
              <a:rPr lang="en-US" sz="1200" b="0" i="0" dirty="0">
                <a:latin typeface="+mn-lt"/>
              </a:rPr>
              <a:t>By sex</a:t>
            </a:r>
            <a:r>
              <a:rPr lang="en-US" sz="1200" b="0" dirty="0">
                <a:latin typeface="+mn-lt"/>
              </a:rPr>
              <a:t>—males (65.8%)</a:t>
            </a:r>
          </a:p>
          <a:p>
            <a:pPr marL="605956" lvl="1" indent="-165261">
              <a:buFont typeface="Arial" panose="020B0604020202020204" pitchFamily="34" charset="0"/>
              <a:buChar char="•"/>
            </a:pPr>
            <a:r>
              <a:rPr lang="en-US" sz="1200" b="0" i="0" dirty="0">
                <a:latin typeface="+mn-lt"/>
              </a:rPr>
              <a:t>By age at year-end</a:t>
            </a:r>
            <a:r>
              <a:rPr lang="en-US" sz="1200" b="0" dirty="0">
                <a:latin typeface="+mn-lt"/>
              </a:rPr>
              <a:t>—persons aged ≥ 65 years (60.9%)</a:t>
            </a:r>
          </a:p>
          <a:p>
            <a:pPr marL="605956" lvl="1" indent="-165261">
              <a:buFont typeface="Arial" panose="020B0604020202020204" pitchFamily="34" charset="0"/>
              <a:buChar char="•"/>
            </a:pPr>
            <a:r>
              <a:rPr lang="en-US" sz="1200" b="0" i="0" dirty="0">
                <a:latin typeface="+mn-lt"/>
              </a:rPr>
              <a:t>By transmission category</a:t>
            </a:r>
            <a:r>
              <a:rPr lang="en-US" sz="1200" b="0" dirty="0">
                <a:latin typeface="+mn-lt"/>
              </a:rPr>
              <a:t>—males with HIV attributed to injection drug use (47.9%)</a:t>
            </a:r>
            <a:endParaRPr lang="en-US" sz="1200" b="0" i="0" dirty="0">
              <a:latin typeface="+mn-lt"/>
            </a:endParaRP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r>
              <a:rPr lang="en-US" sz="1200" dirty="0">
                <a:solidFill>
                  <a:srgbClr val="000000"/>
                </a:solidFill>
                <a:latin typeface="+mn-lt"/>
              </a:rPr>
              <a:t>Data have been statistically adjusted to account for missing transmission category.</a:t>
            </a:r>
            <a:endParaRPr lang="en-US" sz="1200" b="1" dirty="0">
              <a:latin typeface="+mn-lt"/>
            </a:endParaRP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989513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defRPr/>
            </a:pPr>
            <a:r>
              <a:rPr lang="en-US" sz="1200" b="0" dirty="0">
                <a:latin typeface="+mn-lt"/>
              </a:rPr>
              <a:t>In the United States, among 139,363 Black/African American females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a:t>
            </a:r>
            <a:r>
              <a:rPr lang="en-US" sz="1200" b="0" dirty="0">
                <a:latin typeface="+mn-lt"/>
              </a:rPr>
              <a:t>living with diagnosed HIV at year-end 2023, 65.2% had viral suppression at their most recent test in 2023. </a:t>
            </a:r>
          </a:p>
          <a:p>
            <a:pPr defTabSz="881390">
              <a:defRPr/>
            </a:pPr>
            <a:endParaRPr lang="en-US" sz="1200" b="0" dirty="0">
              <a:latin typeface="+mn-lt"/>
            </a:endParaRPr>
          </a:p>
          <a:p>
            <a:pPr defTabSz="881390">
              <a:defRPr/>
            </a:pPr>
            <a:r>
              <a:rPr lang="en-US" sz="1200" b="0" dirty="0">
                <a:latin typeface="+mn-lt"/>
              </a:rPr>
              <a:t>For receipt of HIV medical care, lowest percentages among Black/African American females :</a:t>
            </a:r>
          </a:p>
          <a:p>
            <a:pPr marL="605956" lvl="1" indent="-165261">
              <a:buFont typeface="Arial" panose="020B0604020202020204" pitchFamily="34" charset="0"/>
              <a:buChar char="•"/>
            </a:pPr>
            <a:r>
              <a:rPr lang="en-US" sz="1200" i="0" dirty="0">
                <a:latin typeface="+mn-lt"/>
              </a:rPr>
              <a:t>By age at year-end</a:t>
            </a:r>
            <a:r>
              <a:rPr lang="en-US" sz="1200" dirty="0">
                <a:latin typeface="+mn-lt"/>
              </a:rPr>
              <a:t>—persons aged 25–34 years (59.8%)</a:t>
            </a:r>
          </a:p>
          <a:p>
            <a:pPr marL="605956" lvl="1" indent="-165261">
              <a:buFont typeface="Arial" panose="020B0604020202020204" pitchFamily="34" charset="0"/>
              <a:buChar char="•"/>
            </a:pPr>
            <a:r>
              <a:rPr lang="en-US" sz="1200" i="0" dirty="0">
                <a:latin typeface="+mn-lt"/>
              </a:rPr>
              <a:t>By transmission category</a:t>
            </a:r>
            <a:r>
              <a:rPr lang="en-US" sz="1200" dirty="0">
                <a:latin typeface="+mn-lt"/>
              </a:rPr>
              <a:t>—persons with HIV attributed to other transmission category (58.4%)</a:t>
            </a:r>
          </a:p>
          <a:p>
            <a:pPr marL="605956" lvl="1" indent="-165261">
              <a:buFont typeface="Arial" panose="020B0604020202020204" pitchFamily="34" charset="0"/>
              <a:buChar char="•"/>
            </a:pPr>
            <a:r>
              <a:rPr lang="en-US" sz="1200" dirty="0">
                <a:latin typeface="+mn-lt"/>
              </a:rPr>
              <a:t>By population area of residence—persons who resided in metropolitan areas of population ≥ 500,000 (64.9%)</a:t>
            </a: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r>
              <a:rPr lang="en-US" sz="1200" dirty="0">
                <a:solidFill>
                  <a:srgbClr val="000000"/>
                </a:solidFill>
                <a:latin typeface="+mn-lt"/>
              </a:rPr>
              <a:t>Data have been statistically adjusted to account for missing transmission category.</a:t>
            </a:r>
            <a:endParaRPr lang="en-US" sz="1200" b="1" dirty="0">
              <a:latin typeface="+mn-lt"/>
            </a:endParaRP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264255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81390">
              <a:defRPr/>
            </a:pPr>
            <a:r>
              <a:rPr lang="en-US" sz="1200" dirty="0">
                <a:latin typeface="+mn-lt"/>
              </a:rPr>
              <a:t>Of 28,493 persons aged 13–24 years living with diagnosed HIV at year-end 2023 </a:t>
            </a:r>
            <a:r>
              <a:rPr lang="en-US" sz="1200" b="0" dirty="0">
                <a:latin typeface="+mn-lt"/>
              </a:rPr>
              <a:t>in the United States</a:t>
            </a:r>
            <a:r>
              <a:rPr lang="en-US" sz="1200" dirty="0">
                <a:latin typeface="+mn-lt"/>
              </a:rPr>
              <a:t>, 69.2% </a:t>
            </a:r>
            <a:r>
              <a:rPr lang="en-US" sz="1200" b="0" dirty="0">
                <a:latin typeface="+mn-lt"/>
              </a:rPr>
              <a:t>had viral suppression at their most recent test</a:t>
            </a:r>
            <a:r>
              <a:rPr lang="en-US" sz="1200" b="1" dirty="0">
                <a:latin typeface="+mn-lt"/>
              </a:rPr>
              <a:t> </a:t>
            </a:r>
            <a:r>
              <a:rPr lang="en-US" sz="1200" dirty="0">
                <a:latin typeface="+mn-lt"/>
              </a:rPr>
              <a:t>in 2023. The </a:t>
            </a:r>
            <a:r>
              <a:rPr lang="en-US" sz="1200" b="0" dirty="0">
                <a:latin typeface="+mn-lt"/>
              </a:rPr>
              <a:t>lowest percentage among persons aged 13–24 years by race/ethnicity was among Native Hawaiian/ other Pacific Islander persons (52.5%).</a:t>
            </a: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effectLst/>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495909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81390">
              <a:defRPr/>
            </a:pPr>
            <a:r>
              <a:rPr lang="en-US" sz="1200" dirty="0">
                <a:latin typeface="+mn-lt"/>
              </a:rPr>
              <a:t>Of 439,742 persons aged ≥ 55 years living with diagnosed HIV at year-end </a:t>
            </a:r>
            <a:r>
              <a:rPr lang="en-US" sz="1200" b="0" dirty="0">
                <a:latin typeface="+mn-lt"/>
              </a:rPr>
              <a:t>2023 in the United States</a:t>
            </a:r>
            <a:r>
              <a:rPr lang="en-US" sz="1200" dirty="0">
                <a:latin typeface="+mn-lt"/>
              </a:rPr>
              <a:t>, 67.9% </a:t>
            </a:r>
            <a:r>
              <a:rPr lang="en-US" sz="1200" b="0" dirty="0">
                <a:latin typeface="+mn-lt"/>
              </a:rPr>
              <a:t>had viral suppression at their most recent test </a:t>
            </a:r>
            <a:r>
              <a:rPr lang="en-US" sz="1200" dirty="0">
                <a:latin typeface="+mn-lt"/>
              </a:rPr>
              <a:t>in 2023. The </a:t>
            </a:r>
            <a:r>
              <a:rPr lang="en-US" sz="1200" b="0" dirty="0">
                <a:latin typeface="+mn-lt"/>
              </a:rPr>
              <a:t>lowest percentage among persons aged ≥ 55 years by race/ethnicity was among Black/African American persons (63.2%).</a:t>
            </a:r>
          </a:p>
          <a:p>
            <a:endParaRPr lang="en-US" sz="1200" i="1" dirty="0">
              <a:latin typeface="+mn-lt"/>
            </a:endParaRPr>
          </a:p>
          <a:p>
            <a:r>
              <a:rPr lang="en-US" sz="1200" i="1" dirty="0">
                <a:latin typeface="+mn-lt"/>
              </a:rPr>
              <a:t>Note.</a:t>
            </a:r>
          </a:p>
          <a:p>
            <a:r>
              <a:rPr lang="en-US" sz="1200" dirty="0">
                <a:solidFill>
                  <a:srgbClr val="000000"/>
                </a:solidFill>
                <a:latin typeface="+mn-lt"/>
              </a:rPr>
              <a:t>For additional data, see Table 3c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effectLst/>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viral suppression,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2597131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a:solidFill>
                  <a:srgbClr val="000000"/>
                </a:solidFill>
                <a:latin typeface="+mn-lt"/>
                <a:cs typeface="Calibri" panose="020F0502020204030204" pitchFamily="34" charset="0"/>
              </a:rPr>
              <a:t>In 2023, of the 499,152 (46%) persons aged ≥ 13 years  living with diagnosed HIV in the U.S. Southern Region:</a:t>
            </a:r>
            <a:endParaRPr lang="en-US" sz="1200" b="0" dirty="0">
              <a:latin typeface="+mn-lt"/>
            </a:endParaRPr>
          </a:p>
          <a:p>
            <a:pPr marL="605956" lvl="1" indent="-165261">
              <a:buFont typeface="Arial" panose="020B0604020202020204" pitchFamily="34" charset="0"/>
              <a:buChar char="•"/>
            </a:pPr>
            <a:r>
              <a:rPr lang="en-US" sz="1200" b="0" dirty="0">
                <a:latin typeface="+mn-lt"/>
              </a:rPr>
              <a:t>77% received HIV medical care</a:t>
            </a:r>
          </a:p>
          <a:p>
            <a:pPr marL="605956" lvl="1" indent="-165261">
              <a:buFont typeface="Arial" panose="020B0604020202020204" pitchFamily="34" charset="0"/>
              <a:buChar char="•"/>
            </a:pPr>
            <a:r>
              <a:rPr lang="en-US" sz="1200" b="0" dirty="0">
                <a:latin typeface="+mn-lt"/>
              </a:rPr>
              <a:t>57% were retained in HIV medical care</a:t>
            </a:r>
          </a:p>
          <a:p>
            <a:pPr marL="605956" lvl="1" indent="-165261">
              <a:buFont typeface="Arial" panose="020B0604020202020204" pitchFamily="34" charset="0"/>
              <a:buChar char="•"/>
            </a:pPr>
            <a:r>
              <a:rPr lang="en-US" sz="1200" b="0" dirty="0">
                <a:latin typeface="+mn-lt"/>
              </a:rPr>
              <a:t>67% had viral suppression</a:t>
            </a:r>
          </a:p>
          <a:p>
            <a:pPr marL="440695" lvl="1"/>
            <a:endParaRPr lang="en-US" sz="1200" dirty="0">
              <a:latin typeface="+mn-lt"/>
            </a:endParaRPr>
          </a:p>
          <a:p>
            <a:pPr>
              <a:lnSpc>
                <a:spcPct val="107000"/>
              </a:lnSpc>
              <a:spcBef>
                <a:spcPts val="0"/>
              </a:spcBef>
              <a:spcAft>
                <a:spcPts val="771"/>
              </a:spcAft>
            </a:pPr>
            <a:endParaRPr lang="en-US" sz="1200" dirty="0">
              <a:latin typeface="+mn-lt"/>
            </a:endParaRPr>
          </a:p>
          <a:p>
            <a:r>
              <a:rPr lang="en-US" sz="1200" i="1" dirty="0">
                <a:latin typeface="+mn-lt"/>
              </a:rPr>
              <a:t>Note.</a:t>
            </a:r>
          </a:p>
          <a:p>
            <a:r>
              <a:rPr lang="en-US" sz="1200" dirty="0">
                <a:solidFill>
                  <a:srgbClr val="000000"/>
                </a:solidFill>
                <a:latin typeface="+mn-lt"/>
              </a:rPr>
              <a:t>For additional data, see Table 3a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latin typeface="+mn-lt"/>
              </a:rPr>
              <a:t>For more information on data sources, data collection and reporting practices, and case definitions, see the National HIV Surveillance System (NHSS) Technical Notes, available at </a:t>
            </a:r>
            <a:r>
              <a:rPr lang="en-US" sz="1200" dirty="0">
                <a:latin typeface="+mn-lt"/>
                <a:hlinkClick r:id="rId4" tooltip="https://www.cdc.gov/hiv-data/nhss/index.html"/>
              </a:rPr>
              <a:t>https://www.cdc.gov/hiv-data/nhss/index.html</a:t>
            </a:r>
            <a:r>
              <a:rPr lang="en-US" sz="1200" dirty="0">
                <a:latin typeface="+mn-lt"/>
              </a:rPr>
              <a:t>.</a:t>
            </a:r>
          </a:p>
          <a:p>
            <a:pPr defTabSz="881390">
              <a:defRPr/>
            </a:pPr>
            <a:endParaRPr lang="en-US" sz="1200" dirty="0">
              <a:solidFill>
                <a:srgbClr val="000000"/>
              </a:solidFill>
              <a:latin typeface="+mn-lt"/>
            </a:endParaRPr>
          </a:p>
          <a:p>
            <a:r>
              <a:rPr lang="en-US" sz="1200" dirty="0">
                <a:solidFill>
                  <a:srgbClr val="000000"/>
                </a:solidFill>
                <a:latin typeface="+mn-lt"/>
              </a:rPr>
              <a:t>For more information on the U.S. region and the diagnosis-based care continuum,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373538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487172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90">
              <a:defRPr/>
            </a:pPr>
            <a:r>
              <a:rPr lang="en-US" sz="1200" dirty="0">
                <a:latin typeface="+mn-lt"/>
              </a:rPr>
              <a:t>In 2023, the overall annual rate of perinatally acquired HIV in the United States was 0.6 per 100,000 live births (regardless of place of birth). The rate among births for Black/African American persons (2.8) was 4.7 times the annual rate of 0.6.</a:t>
            </a:r>
          </a:p>
          <a:p>
            <a:pPr defTabSz="881390">
              <a:defRPr/>
            </a:pPr>
            <a:endParaRPr lang="en-US" sz="1200"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8b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latin typeface="+mn-lt"/>
              </a:rPr>
              <a:t>Live-birth data reflect race/ethnicity of the infant’s biological mother. </a:t>
            </a:r>
            <a:endParaRPr lang="en-US" sz="1200" dirty="0">
              <a:solidFill>
                <a:srgbClr val="000000"/>
              </a:solidFill>
              <a:latin typeface="+mn-lt"/>
            </a:endParaRP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Race/ethnicity category for Other includes American Indian/Alaska Native, Asian, Native Hawaiian/other Pacific Islander, and multiracial persons. </a:t>
            </a:r>
            <a:r>
              <a:rPr lang="en-US" sz="1200" dirty="0">
                <a:latin typeface="+mn-lt"/>
              </a:rPr>
              <a:t>Because of delays in the reporting of births and diagnoses of HIV attributed to perinatal exposure, these numbers may be subject to change.</a:t>
            </a:r>
          </a:p>
          <a:p>
            <a:pPr defTabSz="881390">
              <a:defRPr/>
            </a:pPr>
            <a:endParaRPr lang="en-US" sz="1200" dirty="0">
              <a:latin typeface="+mn-lt"/>
            </a:endParaRPr>
          </a:p>
          <a:p>
            <a:pPr defTabSz="881390">
              <a:defRPr/>
            </a:pPr>
            <a:r>
              <a:rPr lang="en-US" sz="1200" dirty="0">
                <a:latin typeface="+mn-lt"/>
              </a:rPr>
              <a:t>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please also consider the potential influence of these pandemic effects on U.S. public health systems when interpreting HIV data for 2021–2023. </a:t>
            </a:r>
          </a:p>
          <a:p>
            <a:pPr defTabSz="881390">
              <a:defRPr/>
            </a:pPr>
            <a:endParaRPr lang="en-US" sz="1200" dirty="0">
              <a:solidFill>
                <a:srgbClr val="000000"/>
              </a:solidFill>
              <a:latin typeface="+mn-lt"/>
            </a:endParaRPr>
          </a:p>
          <a:p>
            <a:r>
              <a:rPr lang="en-US" sz="1200" dirty="0">
                <a:solidFill>
                  <a:srgbClr val="000000"/>
                </a:solidFill>
                <a:latin typeface="+mn-lt"/>
              </a:rPr>
              <a:t>For more information on perinatally acquired HIV,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b="1"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906263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the United States and 6 territories and freely associated states, a total of 22 children aged &lt;13 years and born during 2023 received an HIV diagnosis attributed to perinatal transmission.</a:t>
            </a:r>
          </a:p>
          <a:p>
            <a:endParaRPr lang="en-US" sz="1200" b="1" dirty="0">
              <a:latin typeface="+mn-lt"/>
            </a:endParaRPr>
          </a:p>
          <a:p>
            <a:r>
              <a:rPr lang="en-US" sz="1200" i="1" dirty="0">
                <a:latin typeface="+mn-lt"/>
              </a:rPr>
              <a:t>Note.</a:t>
            </a:r>
          </a:p>
          <a:p>
            <a:r>
              <a:rPr lang="en-US" sz="1200" dirty="0">
                <a:latin typeface="+mn-lt"/>
              </a:rPr>
              <a:t>Because of delays in the reporting of births and diagnoses of HIV attributed to perinatal exposure, numbers may be subject to change.</a:t>
            </a:r>
          </a:p>
          <a:p>
            <a:pPr defTabSz="881390">
              <a:defRPr/>
            </a:pPr>
            <a:endParaRPr lang="en-US" sz="1200" dirty="0">
              <a:solidFill>
                <a:srgbClr val="000000"/>
              </a:solidFill>
              <a:latin typeface="+mn-lt"/>
            </a:endParaRPr>
          </a:p>
          <a:p>
            <a:r>
              <a:rPr lang="en-US" sz="1200" dirty="0">
                <a:solidFill>
                  <a:srgbClr val="000000"/>
                </a:solidFill>
                <a:latin typeface="+mn-lt"/>
              </a:rPr>
              <a:t>For more information on perinatally acquired HIV, see the Technical Notes, available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2769515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dirty="0">
                <a:latin typeface="+mn-lt"/>
              </a:rPr>
              <a:t>From 2019–2022 in the United States and Puerto Rico, among the 175 children aged &lt; 13 years born with diagnosed, perinatally acquired HIV, time of </a:t>
            </a:r>
            <a:r>
              <a:rPr lang="en-US" sz="1200" dirty="0">
                <a:solidFill>
                  <a:schemeClr val="bg1"/>
                </a:solidFill>
                <a:latin typeface="+mn-lt"/>
              </a:rPr>
              <a:t>biological </a:t>
            </a:r>
            <a:r>
              <a:rPr lang="en-US" sz="1200" b="0" dirty="0">
                <a:latin typeface="+mn-lt"/>
              </a:rPr>
              <a:t>mother’s HIV testing was as follows:</a:t>
            </a:r>
          </a:p>
          <a:p>
            <a:pPr marL="605956" lvl="1" indent="-165261">
              <a:buFont typeface="Arial" panose="020B0604020202020204" pitchFamily="34" charset="0"/>
              <a:buChar char="•"/>
            </a:pPr>
            <a:r>
              <a:rPr lang="en-US" sz="1200" b="0" dirty="0">
                <a:latin typeface="+mn-lt"/>
              </a:rPr>
              <a:t>Highest percentage—persons who were tested before pregnancy (44.0%) </a:t>
            </a:r>
          </a:p>
          <a:p>
            <a:pPr marL="605956" lvl="1" indent="-165261">
              <a:buFont typeface="Arial" panose="020B0604020202020204" pitchFamily="34" charset="0"/>
              <a:buChar char="•"/>
            </a:pPr>
            <a:r>
              <a:rPr lang="en-US" sz="1200" b="0" dirty="0">
                <a:latin typeface="+mn-lt"/>
              </a:rPr>
              <a:t>Lowest percentage—persons tested at the time of birth (4.0%)</a:t>
            </a:r>
          </a:p>
          <a:p>
            <a:endParaRPr lang="en-US" sz="1200" b="0" i="1" dirty="0">
              <a:latin typeface="+mn-lt"/>
            </a:endParaRPr>
          </a:p>
          <a:p>
            <a:r>
              <a:rPr lang="en-US" sz="1200" b="0" dirty="0">
                <a:latin typeface="+mn-lt"/>
              </a:rPr>
              <a:t>From 2019–2022 in the United States and Puerto Rico, among the 11,744 children aged &lt; 13 years born who were exposed but not perinatally infected with HIV, time of </a:t>
            </a:r>
            <a:r>
              <a:rPr lang="en-US" sz="1200" dirty="0">
                <a:solidFill>
                  <a:schemeClr val="bg1"/>
                </a:solidFill>
                <a:latin typeface="+mn-lt"/>
              </a:rPr>
              <a:t>biological </a:t>
            </a:r>
            <a:r>
              <a:rPr lang="en-US" sz="1200" b="0" dirty="0">
                <a:latin typeface="+mn-lt"/>
              </a:rPr>
              <a:t>mother’s HIV testing was as follows:</a:t>
            </a:r>
          </a:p>
          <a:p>
            <a:pPr marL="605956" lvl="1" indent="-165261">
              <a:buFont typeface="Arial" panose="020B0604020202020204" pitchFamily="34" charset="0"/>
              <a:buChar char="•"/>
            </a:pPr>
            <a:r>
              <a:rPr lang="en-US" sz="1200" b="0" dirty="0">
                <a:latin typeface="+mn-lt"/>
              </a:rPr>
              <a:t>Highest percentage—persons who were tested before pregnancy (84.2%)</a:t>
            </a:r>
          </a:p>
          <a:p>
            <a:pPr marL="605956" lvl="1" indent="-165261">
              <a:buFont typeface="Arial" panose="020B0604020202020204" pitchFamily="34" charset="0"/>
              <a:buChar char="•"/>
            </a:pPr>
            <a:r>
              <a:rPr lang="en-US" sz="1200" b="0" dirty="0">
                <a:latin typeface="+mn-lt"/>
              </a:rPr>
              <a:t> Lowest percentage—persons tested after birth (&lt; 1%)</a:t>
            </a:r>
          </a:p>
          <a:p>
            <a:endParaRPr lang="en-US" sz="1200" i="1" dirty="0">
              <a:latin typeface="+mn-lt"/>
            </a:endParaRPr>
          </a:p>
          <a:p>
            <a:r>
              <a:rPr lang="en-US" sz="1200" i="1" dirty="0">
                <a:latin typeface="+mn-lt"/>
              </a:rPr>
              <a:t>Note.</a:t>
            </a:r>
          </a:p>
          <a:p>
            <a:r>
              <a:rPr lang="en-US" sz="1200" dirty="0">
                <a:solidFill>
                  <a:srgbClr val="000000"/>
                </a:solidFill>
                <a:latin typeface="+mn-lt"/>
              </a:rPr>
              <a:t>There were no perinatally acquired HIV diagnoses for American Samoa, Guam, Northern Mariana Islands, Republic of Palau, or the U.S. Virgin Islands from 2019–2022.</a:t>
            </a:r>
          </a:p>
          <a:p>
            <a:endParaRPr lang="en-US" sz="1200" dirty="0">
              <a:solidFill>
                <a:srgbClr val="000000"/>
              </a:solidFill>
              <a:latin typeface="+mn-lt"/>
            </a:endParaRPr>
          </a:p>
          <a:p>
            <a:r>
              <a:rPr lang="en-US" sz="1200" dirty="0">
                <a:solidFill>
                  <a:srgbClr val="000000"/>
                </a:solidFill>
                <a:latin typeface="+mn-lt"/>
              </a:rPr>
              <a:t>For more information on perinatally acquired HIV,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endParaRPr lang="en-US" sz="1200" dirty="0">
              <a:solidFill>
                <a:srgbClr val="000000"/>
              </a:solidFill>
              <a:latin typeface="+mn-lt"/>
            </a:endParaRPr>
          </a:p>
          <a:p>
            <a:pPr defTabSz="881390">
              <a:defRPr/>
            </a:pPr>
            <a:r>
              <a:rPr lang="en-US" sz="1200" dirty="0">
                <a:latin typeface="+mn-lt"/>
              </a:rPr>
              <a:t>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2021–2022.</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356895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dirty="0">
                <a:latin typeface="+mn-lt"/>
              </a:rPr>
              <a:t>In 2023 </a:t>
            </a:r>
            <a:r>
              <a:rPr lang="en-US" sz="1200" b="0" dirty="0">
                <a:latin typeface="+mn-lt"/>
              </a:rPr>
              <a:t>in the United States, </a:t>
            </a:r>
            <a:r>
              <a:rPr lang="en-US" sz="1200" dirty="0">
                <a:latin typeface="+mn-lt"/>
                <a:cs typeface="Calibri" panose="020F0502020204030204" pitchFamily="34" charset="0"/>
              </a:rPr>
              <a:t>among 38,793 persons aged </a:t>
            </a:r>
            <a:r>
              <a:rPr lang="en-US" sz="1200" dirty="0">
                <a:solidFill>
                  <a:srgbClr val="000000"/>
                </a:solidFill>
                <a:latin typeface="+mn-lt"/>
                <a:cs typeface="Calibri" panose="020F0502020204030204" pitchFamily="34" charset="0"/>
              </a:rPr>
              <a:t>≥ 13 years</a:t>
            </a:r>
            <a:r>
              <a:rPr lang="en-US" sz="1200" b="0" dirty="0">
                <a:latin typeface="+mn-lt"/>
              </a:rPr>
              <a:t> diagnosed with HIV, </a:t>
            </a:r>
            <a:r>
              <a:rPr lang="en-US" sz="1200" dirty="0">
                <a:latin typeface="+mn-lt"/>
              </a:rPr>
              <a:t>the stage of disease at time of diagnosis was classified as follows: stage 0 (7.3%), stage 1 (25.7%), stage 2 (31.1%), stage 3 (AIDS) (21.6%), and stage unknown (14.3%).</a:t>
            </a:r>
          </a:p>
          <a:p>
            <a:pPr marL="605956" lvl="1" indent="-165261">
              <a:buFont typeface="Arial" panose="020B0604020202020204" pitchFamily="34" charset="0"/>
              <a:buChar char="•"/>
            </a:pPr>
            <a:r>
              <a:rPr lang="en-US" sz="1200" dirty="0">
                <a:latin typeface="+mn-lt"/>
              </a:rPr>
              <a:t>Overall, a higher percentage (21.6%) received a late stage (stage 3 [AIDS]) classification </a:t>
            </a:r>
            <a:r>
              <a:rPr lang="en-US" sz="1200" b="0" dirty="0">
                <a:latin typeface="+mn-lt"/>
              </a:rPr>
              <a:t>than an early (stage 0) </a:t>
            </a:r>
            <a:r>
              <a:rPr lang="en-US" sz="1200" dirty="0">
                <a:latin typeface="+mn-lt"/>
              </a:rPr>
              <a:t>diagnosis (7.3%).</a:t>
            </a:r>
          </a:p>
          <a:p>
            <a:pPr marL="605956" lvl="1" indent="-165261">
              <a:buFont typeface="Arial" panose="020B0604020202020204" pitchFamily="34" charset="0"/>
              <a:buChar char="•"/>
            </a:pPr>
            <a:r>
              <a:rPr lang="en-US" sz="1200" dirty="0">
                <a:latin typeface="+mn-lt"/>
              </a:rPr>
              <a:t>Higher percentages of persons who received a stage 0 HIV diagnosis—males (7.7%), persons aged 13–24 years (10.3%), American Indian/Alaska Native (9.9%) and multiracial (10.0%) persons, and males with HIV attributed to male-to-male sexual contact </a:t>
            </a:r>
            <a:r>
              <a:rPr lang="en-US" sz="1200" i="1" dirty="0">
                <a:latin typeface="+mn-lt"/>
              </a:rPr>
              <a:t>and</a:t>
            </a:r>
            <a:r>
              <a:rPr lang="en-US" sz="1200" dirty="0">
                <a:latin typeface="+mn-lt"/>
              </a:rPr>
              <a:t> injection drug use (8.8%) </a:t>
            </a:r>
            <a:r>
              <a:rPr lang="en-US" sz="1200" i="0" dirty="0">
                <a:latin typeface="+mn-lt"/>
              </a:rPr>
              <a:t>and</a:t>
            </a:r>
            <a:r>
              <a:rPr lang="en-US" sz="1200" dirty="0">
                <a:latin typeface="+mn-lt"/>
              </a:rPr>
              <a:t> male-to-male sexual contact (8.2%). </a:t>
            </a:r>
          </a:p>
          <a:p>
            <a:pPr marL="605956" marR="0" lvl="1"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mn-lt"/>
              </a:rPr>
              <a:t>Higher percentages of persons who received a late-stage (stage 3 [AIDS]) classification—females (22.0%), persons aged </a:t>
            </a:r>
            <a:r>
              <a:rPr lang="en-US" sz="1200" dirty="0">
                <a:solidFill>
                  <a:srgbClr val="000000"/>
                </a:solidFill>
                <a:latin typeface="+mn-lt"/>
                <a:cs typeface="Calibri" panose="020F0502020204030204" pitchFamily="34" charset="0"/>
              </a:rPr>
              <a:t>≥ 65 </a:t>
            </a:r>
            <a:r>
              <a:rPr lang="en-US" sz="1200" dirty="0">
                <a:latin typeface="+mn-lt"/>
              </a:rPr>
              <a:t> years (33.9%), Native Hawaiian/other Pacific Islander (35.2%) persons, and males with HIV attributed to heterosexual contact (33.6%). </a:t>
            </a:r>
          </a:p>
          <a:p>
            <a:pPr marL="605956" lvl="1" indent="-165261">
              <a:buFont typeface="Arial" panose="020B0604020202020204" pitchFamily="34" charset="0"/>
              <a:buChar char="•"/>
            </a:pPr>
            <a:endParaRPr lang="en-US" sz="1200" dirty="0">
              <a:latin typeface="+mn-lt"/>
            </a:endParaRPr>
          </a:p>
          <a:p>
            <a:pPr>
              <a:spcBef>
                <a:spcPts val="0"/>
              </a:spcBef>
              <a:spcAft>
                <a:spcPts val="771"/>
              </a:spcAft>
            </a:pPr>
            <a:endParaRPr lang="en-US" sz="1200"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 1a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r>
              <a:rPr lang="en-US" sz="1200" dirty="0">
                <a:solidFill>
                  <a:srgbClr val="000000"/>
                </a:solidFill>
                <a:latin typeface="+mn-lt"/>
              </a:rPr>
              <a:t>Data have been statistically adjusted to account for missing transmission category.</a:t>
            </a:r>
          </a:p>
          <a:p>
            <a:endParaRPr lang="en-US" sz="1200" dirty="0">
              <a:solidFill>
                <a:srgbClr val="000000"/>
              </a:solidFill>
              <a:latin typeface="+mn-lt"/>
            </a:endParaRPr>
          </a:p>
          <a:p>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stage of disease at HIV diagnosis,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8389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Among the 38,793 </a:t>
            </a:r>
            <a:r>
              <a:rPr lang="en-US" b="0" dirty="0"/>
              <a:t>persons </a:t>
            </a:r>
            <a:r>
              <a:rPr lang="en-US" dirty="0">
                <a:cs typeface="Calibri" panose="020F0502020204030204" pitchFamily="34" charset="0"/>
              </a:rPr>
              <a:t>aged </a:t>
            </a:r>
            <a:r>
              <a:rPr lang="en-US" dirty="0">
                <a:solidFill>
                  <a:srgbClr val="000000"/>
                </a:solidFill>
                <a:cs typeface="Calibri" panose="020F0502020204030204" pitchFamily="34" charset="0"/>
              </a:rPr>
              <a:t>≥ 13 years</a:t>
            </a:r>
            <a:r>
              <a:rPr lang="en-US" b="0" dirty="0"/>
              <a:t> </a:t>
            </a:r>
            <a:r>
              <a:rPr lang="en-US" dirty="0"/>
              <a:t>who received an HIV diagnosis during 2023 in the United States, more than 1 in 5 persons (21.6%) received a late-stage diagnosis (stage 3 [AIDS]). </a:t>
            </a:r>
          </a:p>
          <a:p>
            <a:pPr marL="605956" lvl="1" indent="-165261">
              <a:buFont typeface="Arial" panose="020B0604020202020204" pitchFamily="34" charset="0"/>
              <a:buChar char="•"/>
            </a:pPr>
            <a:r>
              <a:rPr lang="en-US" dirty="0"/>
              <a:t>The darkest areas (CT, DE, ID, IA, KY, MD, MA, NE, OK, SD, VT, WA, WY) had ≥ 25.8% of persons who received a late-stage classification.</a:t>
            </a:r>
          </a:p>
          <a:p>
            <a:endParaRPr lang="en-US" i="1" dirty="0"/>
          </a:p>
          <a:p>
            <a:r>
              <a:rPr lang="en-US" i="1" dirty="0"/>
              <a:t>Note.</a:t>
            </a:r>
          </a:p>
          <a:p>
            <a:pPr defTabSz="881390">
              <a:defRPr/>
            </a:pPr>
            <a:r>
              <a:rPr lang="en-US" dirty="0">
                <a:solidFill>
                  <a:srgbClr val="000000"/>
                </a:solidFill>
                <a:latin typeface="Times New Roman" panose="02020603050405020304" pitchFamily="18" charset="0"/>
              </a:rPr>
              <a:t>For additional data, see Table 5c in the report </a:t>
            </a:r>
            <a:r>
              <a:rPr lang="en-US" i="1" dirty="0">
                <a:solidFill>
                  <a:srgbClr val="000000"/>
                </a:solidFill>
                <a:latin typeface="Times New Roman" panose="02020603050405020304" pitchFamily="18" charset="0"/>
              </a:rPr>
              <a:t>HIV Surveillance Supplemental Report: Monitoring Selected National HIV Prevention and Care Objectives by Using HIV Surveillance Data United States and 6 Territories and Freely Associated States, 2023 </a:t>
            </a:r>
            <a:r>
              <a:rPr lang="en-US" dirty="0">
                <a:solidFill>
                  <a:srgbClr val="000000"/>
                </a:solidFill>
                <a:latin typeface="Times New Roman" panose="02020603050405020304" pitchFamily="18" charset="0"/>
              </a:rPr>
              <a:t>at </a:t>
            </a:r>
            <a:r>
              <a:rPr lang="en-US" dirty="0">
                <a:solidFill>
                  <a:srgbClr val="000000"/>
                </a:solidFill>
                <a:hlinkClick r:id="rId3"/>
              </a:rPr>
              <a:t>https://www.cdc.gov/hiv-data/nhss/national-hiv-prevention-and-care-outcomes.html</a:t>
            </a:r>
            <a:r>
              <a:rPr lang="en-US" dirty="0">
                <a:solidFill>
                  <a:srgbClr val="000000"/>
                </a:solidFill>
                <a:latin typeface="Times New Roman" panose="02020603050405020304" pitchFamily="18" charset="0"/>
              </a:rPr>
              <a:t>. </a:t>
            </a:r>
          </a:p>
          <a:p>
            <a:pPr defTabSz="881390">
              <a:defRPr/>
            </a:pPr>
            <a:endParaRPr lang="en-US" dirty="0">
              <a:solidFill>
                <a:srgbClr val="000000"/>
              </a:solidFill>
              <a:latin typeface="Times New Roman" panose="02020603050405020304" pitchFamily="18" charset="0"/>
            </a:endParaRPr>
          </a:p>
          <a:p>
            <a:pPr defTabSz="881390">
              <a:defRPr/>
            </a:pPr>
            <a:r>
              <a:rPr lang="en-US" dirty="0">
                <a:effectLst/>
              </a:rPr>
              <a:t>For more information on data sources, data collection and reporting practices, and case definitions, see the National HIV Surveillance System (NHSS) Technical Notes, available at </a:t>
            </a:r>
            <a:r>
              <a:rPr lang="en-US" dirty="0">
                <a:effectLst/>
                <a:hlinkClick r:id="rId4" tooltip="https://www.cdc.gov/hiv-data/nhss/index.html"/>
              </a:rPr>
              <a:t>https://www.cdc.gov/hiv-data/nhss/index.html</a:t>
            </a:r>
            <a:r>
              <a:rPr lang="en-US" dirty="0">
                <a:effectLst/>
              </a:rPr>
              <a:t>.</a:t>
            </a:r>
            <a:endParaRPr lang="en-US" dirty="0"/>
          </a:p>
          <a:p>
            <a:pPr defTabSz="881390">
              <a:defRPr/>
            </a:pPr>
            <a:endParaRPr lang="en-US" dirty="0">
              <a:solidFill>
                <a:srgbClr val="000000"/>
              </a:solidFill>
              <a:latin typeface="Times New Roman" panose="02020603050405020304" pitchFamily="18" charset="0"/>
            </a:endParaRPr>
          </a:p>
          <a:p>
            <a:r>
              <a:rPr lang="en-US" dirty="0">
                <a:solidFill>
                  <a:srgbClr val="000000"/>
                </a:solidFill>
              </a:rPr>
              <a:t>For more information on stage of disease at HIV diagnosis, see the Technical Notes, available at </a:t>
            </a:r>
            <a:r>
              <a:rPr lang="en-US" dirty="0">
                <a:solidFill>
                  <a:srgbClr val="000000"/>
                </a:solidFill>
                <a:hlinkClick r:id="rId3"/>
              </a:rPr>
              <a:t>https://www.cdc.gov/hiv-data/nhss/national-hiv-prevention-and-care-outcomes.html</a:t>
            </a:r>
            <a:r>
              <a:rPr lang="en-US" dirty="0">
                <a:solidFill>
                  <a:srgbClr val="000000"/>
                </a:solidFill>
              </a:rPr>
              <a:t>. </a:t>
            </a:r>
          </a:p>
          <a:p>
            <a:pPr>
              <a:lnSpc>
                <a:spcPct val="107000"/>
              </a:lnSpc>
              <a:spcBef>
                <a:spcPts val="0"/>
              </a:spcBef>
              <a:spcAft>
                <a:spcPts val="771"/>
              </a:spcAft>
            </a:pP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900" kern="100" dirty="0">
                <a:latin typeface="Calibri" panose="020F0502020204030204" pitchFamily="34" charset="0"/>
                <a:ea typeface="Calibri" panose="020F0502020204030204" pitchFamily="34" charset="0"/>
                <a:cs typeface="Times New Roman" panose="02020603050405020304" pitchFamily="18" charset="0"/>
              </a:rPr>
              <a:t>Data for all figures are available at </a:t>
            </a:r>
            <a:r>
              <a:rPr lang="en-US" sz="900" dirty="0">
                <a:solidFill>
                  <a:srgbClr val="000000"/>
                </a:solidFill>
                <a:hlinkClick r:id="rId3"/>
              </a:rPr>
              <a:t>https://www.cdc.gov/hiv-data/nhss/national-hiv-prevention-and-care-outcomes.html</a:t>
            </a:r>
            <a:r>
              <a:rPr lang="en-US" sz="900" dirty="0">
                <a:solidFill>
                  <a:srgbClr val="000000"/>
                </a:solidFill>
              </a:rPr>
              <a:t>.</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1170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solidFill>
                  <a:srgbClr val="000000"/>
                </a:solidFill>
                <a:latin typeface="+mn-lt"/>
                <a:cs typeface="Calibri" panose="020F0502020204030204" pitchFamily="34" charset="0"/>
              </a:rPr>
              <a:t>In 2023, of the nearly 1.1 million persons aged ≥ 13 years living with diagnosed HIV in the United States:</a:t>
            </a:r>
            <a:endParaRPr lang="en-US" sz="1200" b="0" dirty="0">
              <a:latin typeface="+mn-lt"/>
            </a:endParaRPr>
          </a:p>
          <a:p>
            <a:pPr marL="605956" lvl="1" indent="-165261">
              <a:buFont typeface="Arial" panose="020B0604020202020204" pitchFamily="34" charset="0"/>
              <a:buChar char="•"/>
            </a:pPr>
            <a:r>
              <a:rPr lang="en-US" sz="1200" b="0" dirty="0">
                <a:latin typeface="+mn-lt"/>
              </a:rPr>
              <a:t>76% received HIV medical care</a:t>
            </a:r>
          </a:p>
          <a:p>
            <a:pPr marL="605956" lvl="1" indent="-165261">
              <a:buFont typeface="Arial" panose="020B0604020202020204" pitchFamily="34" charset="0"/>
              <a:buChar char="•"/>
            </a:pPr>
            <a:r>
              <a:rPr lang="en-US" sz="1200" b="0" dirty="0">
                <a:latin typeface="+mn-lt"/>
              </a:rPr>
              <a:t>55% were retained in HIV medical care</a:t>
            </a:r>
          </a:p>
          <a:p>
            <a:pPr marL="605956" lvl="1" indent="-165261">
              <a:buFont typeface="Arial" panose="020B0604020202020204" pitchFamily="34" charset="0"/>
              <a:buChar char="•"/>
            </a:pPr>
            <a:r>
              <a:rPr lang="en-US" sz="1200" b="0" dirty="0">
                <a:latin typeface="+mn-lt"/>
              </a:rPr>
              <a:t>67% had viral suppression</a:t>
            </a:r>
          </a:p>
          <a:p>
            <a:pPr marL="440695" lvl="1"/>
            <a:endParaRPr lang="en-US" sz="1200" dirty="0">
              <a:latin typeface="+mn-lt"/>
            </a:endParaRPr>
          </a:p>
          <a:p>
            <a:r>
              <a:rPr lang="en-US" sz="1200" i="1" dirty="0">
                <a:latin typeface="+mn-lt"/>
              </a:rPr>
              <a:t>Note.</a:t>
            </a:r>
          </a:p>
          <a:p>
            <a:r>
              <a:rPr lang="en-US" sz="1200" dirty="0">
                <a:solidFill>
                  <a:srgbClr val="000000"/>
                </a:solidFill>
                <a:latin typeface="+mn-lt"/>
              </a:rPr>
              <a:t>For additional data, see Table 3a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defTabSz="881390">
              <a:defRPr/>
            </a:pPr>
            <a:endParaRPr lang="en-US" sz="1200" dirty="0">
              <a:solidFill>
                <a:srgbClr val="000000"/>
              </a:solidFill>
              <a:latin typeface="+mn-lt"/>
            </a:endParaRPr>
          </a:p>
          <a:p>
            <a:pPr defTabSz="881390">
              <a:defRPr/>
            </a:pPr>
            <a:r>
              <a:rPr lang="en-US" sz="1200" dirty="0">
                <a:latin typeface="+mn-lt"/>
              </a:rPr>
              <a:t>For more information on data sources, data collection and reporting practices, and case definitions, see the National HIV Surveillance System (NHSS) Technical Notes, available at </a:t>
            </a:r>
            <a:r>
              <a:rPr lang="en-US" sz="1200" dirty="0">
                <a:latin typeface="+mn-lt"/>
                <a:hlinkClick r:id="rId4" tooltip="https://www.cdc.gov/hiv-data/nhss/index.html"/>
              </a:rPr>
              <a:t>https://www.cdc.gov/hiv-data/nhss/index.html</a:t>
            </a:r>
            <a:r>
              <a:rPr lang="en-US" sz="1200" dirty="0">
                <a:latin typeface="+mn-lt"/>
              </a:rPr>
              <a:t>.</a:t>
            </a:r>
          </a:p>
          <a:p>
            <a:pPr defTabSz="881390">
              <a:defRPr/>
            </a:pPr>
            <a:endParaRPr lang="en-US" sz="1200" dirty="0">
              <a:solidFill>
                <a:srgbClr val="000000"/>
              </a:solidFill>
              <a:latin typeface="+mn-lt"/>
            </a:endParaRPr>
          </a:p>
          <a:p>
            <a:r>
              <a:rPr lang="en-US" sz="1200" dirty="0">
                <a:solidFill>
                  <a:srgbClr val="000000"/>
                </a:solidFill>
                <a:latin typeface="+mn-lt"/>
              </a:rPr>
              <a:t>For more information on the U.S. region and the diagnosis-based care continuum,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22741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87954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In the </a:t>
            </a:r>
            <a:r>
              <a:rPr lang="en-US" sz="1200" b="0" dirty="0">
                <a:latin typeface="+mn-lt"/>
              </a:rPr>
              <a:t>United States, </a:t>
            </a:r>
            <a:r>
              <a:rPr lang="en-US" sz="1200" dirty="0">
                <a:solidFill>
                  <a:srgbClr val="000000"/>
                </a:solidFill>
                <a:latin typeface="+mn-lt"/>
                <a:cs typeface="Calibri" panose="020F0502020204030204" pitchFamily="34" charset="0"/>
              </a:rPr>
              <a:t>a</a:t>
            </a:r>
            <a:r>
              <a:rPr lang="en-US" sz="1200" dirty="0">
                <a:latin typeface="+mn-lt"/>
              </a:rPr>
              <a:t>mong 38,793 persons </a:t>
            </a:r>
            <a:r>
              <a:rPr lang="en-US" sz="1200" dirty="0">
                <a:latin typeface="+mn-lt"/>
                <a:cs typeface="Calibri" panose="020F0502020204030204" pitchFamily="34" charset="0"/>
              </a:rPr>
              <a:t>aged </a:t>
            </a:r>
            <a:r>
              <a:rPr lang="en-US" sz="1200" dirty="0">
                <a:solidFill>
                  <a:srgbClr val="000000"/>
                </a:solidFill>
                <a:latin typeface="+mn-lt"/>
                <a:cs typeface="Calibri" panose="020F0502020204030204" pitchFamily="34" charset="0"/>
              </a:rPr>
              <a:t>≥ 13 years</a:t>
            </a:r>
            <a:r>
              <a:rPr lang="en-US" sz="1200" dirty="0">
                <a:latin typeface="+mn-lt"/>
              </a:rPr>
              <a:t> with HIV diagnosed during 2023, 82.8% were linked to care within one month.</a:t>
            </a:r>
            <a:r>
              <a:rPr lang="en-US" sz="1200" strike="sngStrike" dirty="0">
                <a:latin typeface="+mn-lt"/>
              </a:rPr>
              <a:t> </a:t>
            </a:r>
            <a:endParaRPr lang="en-US" sz="1200" b="1" dirty="0">
              <a:latin typeface="+mn-lt"/>
            </a:endParaRPr>
          </a:p>
          <a:p>
            <a:pPr marL="605956" lvl="1" indent="-165261">
              <a:buFont typeface="Arial" panose="020B0604020202020204" pitchFamily="34" charset="0"/>
              <a:buChar char="•"/>
            </a:pPr>
            <a:r>
              <a:rPr lang="en-US" sz="1200" dirty="0">
                <a:latin typeface="+mn-lt"/>
              </a:rPr>
              <a:t>Highest percentages—males, Native Hawaiian/other Pacific Islander persons, persons with HIV attributed to male-to-male sexual contact, and persons residing in the Northeast at the time of diagnosis.</a:t>
            </a:r>
          </a:p>
          <a:p>
            <a:pPr marL="605956" lvl="1" indent="-165261">
              <a:buFont typeface="Arial" panose="020B0604020202020204" pitchFamily="34" charset="0"/>
              <a:buChar char="•"/>
            </a:pPr>
            <a:r>
              <a:rPr lang="en-US" sz="1200" dirty="0">
                <a:latin typeface="+mn-lt"/>
              </a:rPr>
              <a:t>Lowest percentages—females, Black/African American persons, persons with HIV attributed to injection drug use, and persons residing in the South at the time of diagnosis.</a:t>
            </a:r>
          </a:p>
          <a:p>
            <a:endParaRPr lang="en-US" sz="1200" dirty="0">
              <a:latin typeface="+mn-lt"/>
            </a:endParaRPr>
          </a:p>
          <a:p>
            <a:r>
              <a:rPr lang="en-US" sz="1200" i="1" dirty="0">
                <a:latin typeface="+mn-lt"/>
              </a:rPr>
              <a:t>Note.</a:t>
            </a:r>
          </a:p>
          <a:p>
            <a:pPr defTabSz="881390">
              <a:defRPr/>
            </a:pPr>
            <a:r>
              <a:rPr lang="en-US" sz="1200" dirty="0">
                <a:solidFill>
                  <a:srgbClr val="000000"/>
                </a:solidFill>
                <a:latin typeface="+mn-lt"/>
              </a:rPr>
              <a:t>For additional data, see Tables 2a and 2b in the report </a:t>
            </a:r>
            <a:r>
              <a:rPr lang="en-US" sz="1200" i="1" dirty="0">
                <a:solidFill>
                  <a:srgbClr val="000000"/>
                </a:solidFill>
                <a:latin typeface="+mn-lt"/>
              </a:rPr>
              <a:t>HIV Surveillance Supplemental Report: Monitoring Selected National HIV Prevention and Care Objectives by Using HIV Surveillance Data United States and 6 Territories and Freely Associated States, 2023 </a:t>
            </a:r>
            <a:r>
              <a:rPr lang="en-US" sz="1200" dirty="0">
                <a:solidFill>
                  <a:srgbClr val="000000"/>
                </a:solidFill>
                <a:latin typeface="+mn-lt"/>
              </a:rPr>
              <a:t>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 </a:t>
            </a:r>
          </a:p>
          <a:p>
            <a:pPr defTabSz="881390">
              <a:defRPr/>
            </a:pPr>
            <a:endParaRPr lang="en-US" sz="1200" dirty="0">
              <a:solidFill>
                <a:srgbClr val="000000"/>
              </a:solidFill>
              <a:latin typeface="+mn-lt"/>
            </a:endParaRPr>
          </a:p>
          <a:p>
            <a:pPr defTabSz="881390">
              <a:defRPr/>
            </a:pPr>
            <a:r>
              <a:rPr lang="en-US" sz="1200" dirty="0">
                <a:solidFill>
                  <a:srgbClr val="000000"/>
                </a:solidFill>
                <a:latin typeface="+mn-lt"/>
              </a:rPr>
              <a:t>Data have been statistically adjusted to account for missing transmission category. </a:t>
            </a:r>
          </a:p>
          <a:p>
            <a:pPr defTabSz="881390">
              <a:defRPr/>
            </a:pPr>
            <a:endParaRPr lang="en-US" sz="1200" dirty="0">
              <a:solidFill>
                <a:srgbClr val="000000"/>
              </a:solidFill>
              <a:latin typeface="+mn-lt"/>
            </a:endParaRPr>
          </a:p>
          <a:p>
            <a:pPr defTabSz="881390">
              <a:defRPr/>
            </a:pPr>
            <a:r>
              <a:rPr lang="en-US" sz="1200" b="0" dirty="0">
                <a:latin typeface="+mn-lt"/>
              </a:rPr>
              <a:t>Use caution when interpreting data for American Indian/Alaska Native and Native Hawaiian/other Pacific Islander persons due to small numbers.</a:t>
            </a:r>
          </a:p>
          <a:p>
            <a:pPr defTabSz="881390">
              <a:defRPr/>
            </a:pPr>
            <a:endParaRPr lang="en-US" sz="1200" dirty="0">
              <a:solidFill>
                <a:srgbClr val="000000"/>
              </a:solidFill>
              <a:latin typeface="+mn-lt"/>
            </a:endParaRPr>
          </a:p>
          <a:p>
            <a:pPr defTabSz="881390">
              <a:defRPr/>
            </a:pPr>
            <a:r>
              <a:rPr lang="en-US" sz="1200" dirty="0">
                <a:effectLst/>
                <a:latin typeface="+mn-lt"/>
              </a:rPr>
              <a:t>For more information on data sources, data collection and reporting practices, and case definitions, see the National HIV Surveillance System (NHSS) Technical Notes, available at </a:t>
            </a:r>
            <a:r>
              <a:rPr lang="en-US" sz="1200" dirty="0">
                <a:effectLst/>
                <a:latin typeface="+mn-lt"/>
                <a:hlinkClick r:id="rId4" tooltip="https://www.cdc.gov/hiv-data/nhss/index.html"/>
              </a:rPr>
              <a:t>https://www.cdc.gov/hiv-data/nhss/index.html</a:t>
            </a:r>
            <a:r>
              <a:rPr lang="en-US" sz="1200" dirty="0">
                <a:effectLst/>
                <a:latin typeface="+mn-lt"/>
              </a:rPr>
              <a:t>.</a:t>
            </a:r>
            <a:endParaRPr lang="en-US" sz="1200" dirty="0">
              <a:latin typeface="+mn-lt"/>
            </a:endParaRPr>
          </a:p>
          <a:p>
            <a:pPr defTabSz="881390">
              <a:defRPr/>
            </a:pPr>
            <a:endParaRPr lang="en-US" sz="1200" dirty="0">
              <a:solidFill>
                <a:srgbClr val="000000"/>
              </a:solidFill>
              <a:latin typeface="+mn-lt"/>
            </a:endParaRPr>
          </a:p>
          <a:p>
            <a:r>
              <a:rPr lang="en-US" sz="1200" dirty="0">
                <a:solidFill>
                  <a:srgbClr val="000000"/>
                </a:solidFill>
                <a:latin typeface="+mn-lt"/>
              </a:rPr>
              <a:t>For more information on linkage to HIV medical care, see the Technical Notes,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p>
          <a:p>
            <a:pPr>
              <a:lnSpc>
                <a:spcPct val="107000"/>
              </a:lnSpc>
              <a:spcBef>
                <a:spcPts val="0"/>
              </a:spcBef>
              <a:spcAft>
                <a:spcPts val="771"/>
              </a:spcAft>
            </a:pP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r>
              <a:rPr lang="en-US" sz="1200" kern="100" dirty="0">
                <a:latin typeface="+mn-lt"/>
                <a:ea typeface="Calibri" panose="020F0502020204030204" pitchFamily="34" charset="0"/>
                <a:cs typeface="Times New Roman" panose="02020603050405020304" pitchFamily="18" charset="0"/>
              </a:rPr>
              <a:t>Data for all figures are available at </a:t>
            </a:r>
            <a:r>
              <a:rPr lang="en-US" sz="1200" dirty="0">
                <a:solidFill>
                  <a:srgbClr val="000000"/>
                </a:solidFill>
                <a:latin typeface="+mn-lt"/>
                <a:hlinkClick r:id="rId3"/>
              </a:rPr>
              <a:t>https://www.cdc.gov/hiv-data/nhss/national-hiv-prevention-and-care-outcomes.html</a:t>
            </a:r>
            <a:r>
              <a:rPr lang="en-US" sz="1200" dirty="0">
                <a:solidFill>
                  <a:srgbClr val="000000"/>
                </a:solidFill>
                <a:latin typeface="+mn-lt"/>
              </a:rPr>
              <a:t>.</a:t>
            </a:r>
            <a:endParaRPr lang="en-US" sz="1200" kern="1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771"/>
              </a:spcAft>
            </a:pPr>
            <a:endParaRPr lang="en-US" sz="1200" kern="100" dirty="0">
              <a:latin typeface="+mn-lt"/>
              <a:cs typeface="Times New Roman" panose="02020603050405020304" pitchFamily="18" charset="0"/>
            </a:endParaRPr>
          </a:p>
          <a:p>
            <a:pPr>
              <a:lnSpc>
                <a:spcPct val="107000"/>
              </a:lnSpc>
              <a:spcBef>
                <a:spcPts val="0"/>
              </a:spcBef>
              <a:spcAft>
                <a:spcPts val="771"/>
              </a:spcAft>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64423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grpSp>
        <p:nvGrpSpPr>
          <p:cNvPr id="6"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1422BC2-C37B-276F-EA5D-E6E52BE38744}"/>
              </a:ext>
            </a:extLst>
          </p:cNvPr>
          <p:cNvGrpSpPr/>
          <p:nvPr userDrawn="1"/>
        </p:nvGrpSpPr>
        <p:grpSpPr>
          <a:xfrm>
            <a:off x="950919" y="4910341"/>
            <a:ext cx="26046" cy="14544"/>
            <a:chOff x="950919" y="4910341"/>
            <a:chExt cx="26046" cy="14544"/>
          </a:xfrm>
          <a:solidFill>
            <a:srgbClr val="FFFFFF"/>
          </a:solidFill>
        </p:grpSpPr>
        <p:sp>
          <p:nvSpPr>
            <p:cNvPr id="9" name="Freeform: Shape 8">
              <a:extLst>
                <a:ext uri="{FF2B5EF4-FFF2-40B4-BE49-F238E27FC236}">
                  <a16:creationId xmlns:a16="http://schemas.microsoft.com/office/drawing/2014/main" id="{EDC22965-C4EC-0516-217D-7A9E59C620B9}"/>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747F74-D154-FAD7-541F-A552C14C3DC3}"/>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grpSp>
        <p:nvGrpSpPr>
          <p:cNvPr id="17"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E22C6FC3-EF15-EB2A-829D-F1780ED3D2BD}"/>
              </a:ext>
            </a:extLst>
          </p:cNvPr>
          <p:cNvGrpSpPr/>
          <p:nvPr userDrawn="1"/>
        </p:nvGrpSpPr>
        <p:grpSpPr>
          <a:xfrm>
            <a:off x="950919" y="4910341"/>
            <a:ext cx="26046" cy="14544"/>
            <a:chOff x="950919" y="4910341"/>
            <a:chExt cx="26046" cy="14544"/>
          </a:xfrm>
          <a:solidFill>
            <a:srgbClr val="FFFFFF"/>
          </a:solidFill>
        </p:grpSpPr>
        <p:sp>
          <p:nvSpPr>
            <p:cNvPr id="18" name="Freeform: Shape 17">
              <a:extLst>
                <a:ext uri="{FF2B5EF4-FFF2-40B4-BE49-F238E27FC236}">
                  <a16:creationId xmlns:a16="http://schemas.microsoft.com/office/drawing/2014/main" id="{58D91A30-6BFA-60D2-C29B-30EDD3A00042}"/>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4ADE95-B236-BE0F-B9CD-098C37AAB917}"/>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9DC28E5-EEF9-455C-45F3-D3C7ED71A8F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384173" y="4633817"/>
            <a:ext cx="694722" cy="440139"/>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85726" y="70921"/>
            <a:ext cx="8229600" cy="857250"/>
          </a:xfrm>
          <a:prstGeom prst="rect">
            <a:avLst/>
          </a:prstGeom>
        </p:spPr>
        <p:txBody>
          <a:bodyPr anchor="ctr"/>
          <a:lstStyle>
            <a:lvl1pPr algn="l">
              <a:lnSpc>
                <a:spcPts val="4000"/>
              </a:lnSpc>
              <a:defRPr sz="2400" b="1" baseline="0">
                <a:solidFill>
                  <a:schemeClr val="bg1"/>
                </a:solidFill>
                <a:effectLst/>
                <a:latin typeface="Calibri" pitchFamily="34" charset="0"/>
              </a:defRPr>
            </a:lvl1pPr>
          </a:lstStyle>
          <a:p>
            <a:endParaRPr lang="en-US"/>
          </a:p>
        </p:txBody>
      </p:sp>
      <p:grpSp>
        <p:nvGrpSpPr>
          <p:cNvPr id="14"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C592E4F6-6A31-AF58-C24B-194061AC7A15}"/>
              </a:ext>
            </a:extLst>
          </p:cNvPr>
          <p:cNvGrpSpPr/>
          <p:nvPr userDrawn="1"/>
        </p:nvGrpSpPr>
        <p:grpSpPr>
          <a:xfrm>
            <a:off x="950919" y="4910341"/>
            <a:ext cx="26046" cy="14544"/>
            <a:chOff x="950919" y="4910341"/>
            <a:chExt cx="26046" cy="14544"/>
          </a:xfrm>
          <a:solidFill>
            <a:srgbClr val="FFFFFF"/>
          </a:solidFill>
        </p:grpSpPr>
        <p:sp>
          <p:nvSpPr>
            <p:cNvPr id="16" name="Freeform: Shape 15">
              <a:extLst>
                <a:ext uri="{FF2B5EF4-FFF2-40B4-BE49-F238E27FC236}">
                  <a16:creationId xmlns:a16="http://schemas.microsoft.com/office/drawing/2014/main" id="{57DB3AD8-2EA6-5AB1-7A0D-9BE39D160EFC}"/>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B96E871-38BC-1CDD-B6FB-F3EDFBB3531E}"/>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
        <p:nvSpPr>
          <p:cNvPr id="10" name="Chart Placeholder 9">
            <a:extLst>
              <a:ext uri="{FF2B5EF4-FFF2-40B4-BE49-F238E27FC236}">
                <a16:creationId xmlns:a16="http://schemas.microsoft.com/office/drawing/2014/main" id="{B90136A3-6052-853A-8259-82A80A823509}"/>
              </a:ext>
            </a:extLst>
          </p:cNvPr>
          <p:cNvSpPr>
            <a:spLocks noGrp="1"/>
          </p:cNvSpPr>
          <p:nvPr>
            <p:ph type="chart" sz="quarter" idx="10"/>
          </p:nvPr>
        </p:nvSpPr>
        <p:spPr>
          <a:xfrm>
            <a:off x="2266950" y="1517650"/>
            <a:ext cx="4419600" cy="2495550"/>
          </a:xfrm>
        </p:spPr>
        <p:txBody>
          <a:bodyPr/>
          <a:lstStyle/>
          <a:p>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8014523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52" r:id="rId6"/>
    <p:sldLayoutId id="2147483883" r:id="rId7"/>
    <p:sldLayoutId id="2147483885" r:id="rId8"/>
    <p:sldLayoutId id="2147483889" r:id="rId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45A2BE91-C5C8-1D7B-A2FD-65B9416ADF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60" y="166173"/>
            <a:ext cx="873428" cy="553690"/>
          </a:xfrm>
          <a:prstGeom prst="rect">
            <a:avLst/>
          </a:prstGeom>
        </p:spPr>
      </p:pic>
      <p:pic>
        <p:nvPicPr>
          <p:cNvPr id="8" name="Picture 7" descr="Monitoring Selected National HIV Prevention and Care Objectives by Using HIV Surveillance Data United States and 6 Territories and Freely Associated States, 2023.">
            <a:extLst>
              <a:ext uri="{FF2B5EF4-FFF2-40B4-BE49-F238E27FC236}">
                <a16:creationId xmlns:a16="http://schemas.microsoft.com/office/drawing/2014/main" id="{2B492300-BDE4-4641-70AD-B1700E50E18F}"/>
              </a:ext>
            </a:extLst>
          </p:cNvPr>
          <p:cNvPicPr>
            <a:picLocks noChangeAspect="1"/>
          </p:cNvPicPr>
          <p:nvPr/>
        </p:nvPicPr>
        <p:blipFill>
          <a:blip r:embed="rId5"/>
          <a:stretch>
            <a:fillRect/>
          </a:stretch>
        </p:blipFill>
        <p:spPr>
          <a:xfrm>
            <a:off x="0" y="324582"/>
            <a:ext cx="9144000" cy="4818918"/>
          </a:xfrm>
          <a:prstGeom prst="rect">
            <a:avLst/>
          </a:prstGeom>
        </p:spPr>
      </p:pic>
    </p:spTree>
    <p:extLst>
      <p:ext uri="{BB962C8B-B14F-4D97-AF65-F5344CB8AC3E}">
        <p14:creationId xmlns:p14="http://schemas.microsoft.com/office/powerpoint/2010/main" val="21753929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333212" y="1744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Linkage to HIV medical care within 1 month of HIV diagnosis during 2023—United States and Puerto Rico</a:t>
            </a:r>
          </a:p>
        </p:txBody>
      </p:sp>
      <p:pic>
        <p:nvPicPr>
          <p:cNvPr id="9" name="Picture 8" descr="Map of linkage to HIV medical care within 1 month of HIV diagnosis during 2023 in the United States.">
            <a:extLst>
              <a:ext uri="{FF2B5EF4-FFF2-40B4-BE49-F238E27FC236}">
                <a16:creationId xmlns:a16="http://schemas.microsoft.com/office/drawing/2014/main" id="{635BA809-98B5-2A44-87D5-FFEE3E2D06E4}"/>
              </a:ext>
            </a:extLst>
          </p:cNvPr>
          <p:cNvPicPr>
            <a:picLocks noChangeAspect="1"/>
          </p:cNvPicPr>
          <p:nvPr/>
        </p:nvPicPr>
        <p:blipFill>
          <a:blip r:embed="rId3"/>
          <a:stretch>
            <a:fillRect/>
          </a:stretch>
        </p:blipFill>
        <p:spPr>
          <a:xfrm>
            <a:off x="333212" y="830497"/>
            <a:ext cx="8535140" cy="4182218"/>
          </a:xfrm>
          <a:prstGeom prst="rect">
            <a:avLst/>
          </a:prstGeom>
        </p:spPr>
      </p:pic>
      <p:sp>
        <p:nvSpPr>
          <p:cNvPr id="3" name="TextBox 2">
            <a:extLst>
              <a:ext uri="{FF2B5EF4-FFF2-40B4-BE49-F238E27FC236}">
                <a16:creationId xmlns:a16="http://schemas.microsoft.com/office/drawing/2014/main" id="{E2116E41-9347-7F8D-1267-588C5D9E6A00}"/>
              </a:ext>
            </a:extLst>
          </p:cNvPr>
          <p:cNvSpPr txBox="1"/>
          <p:nvPr/>
        </p:nvSpPr>
        <p:spPr>
          <a:xfrm>
            <a:off x="-55980" y="4831063"/>
            <a:ext cx="8451446"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a:t>
            </a: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900" b="0" i="0" u="non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presented for persons aged ≥ 13 years at diagnosis. </a:t>
            </a:r>
            <a:r>
              <a:rPr kumimoji="0" lang="en-US" sz="9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does not include Puerto Rico. </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EA9B1721-C0DA-35FB-42A4-8BA0AEDE066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95466" y="4532756"/>
            <a:ext cx="694722" cy="440139"/>
          </a:xfrm>
          <a:prstGeom prst="rect">
            <a:avLst/>
          </a:prstGeom>
        </p:spPr>
      </p:pic>
    </p:spTree>
    <p:extLst>
      <p:ext uri="{BB962C8B-B14F-4D97-AF65-F5344CB8AC3E}">
        <p14:creationId xmlns:p14="http://schemas.microsoft.com/office/powerpoint/2010/main" val="61740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89723" y="1249853"/>
            <a:ext cx="8229600" cy="857250"/>
          </a:xfrm>
        </p:spPr>
        <p:txBody>
          <a:bodyPr lIns="91440" tIns="45720" rIns="91440" bIns="45720" anchor="ctr"/>
          <a:lstStyle/>
          <a:p>
            <a:r>
              <a:rPr lang="en-US" dirty="0">
                <a:latin typeface="Calibri"/>
                <a:cs typeface="Calibri"/>
              </a:rPr>
              <a:t>Viral suppression within 6 months of HIV ﻿﻿diagnosis</a:t>
            </a:r>
            <a:endParaRPr lang="en-US" dirty="0"/>
          </a:p>
        </p:txBody>
      </p:sp>
    </p:spTree>
    <p:extLst>
      <p:ext uri="{BB962C8B-B14F-4D97-AF65-F5344CB8AC3E}">
        <p14:creationId xmlns:p14="http://schemas.microsoft.com/office/powerpoint/2010/main" val="28153422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HIV diagnosis, by selected characteristics, 2023—United States</a:t>
            </a:r>
          </a:p>
        </p:txBody>
      </p:sp>
      <p:pic>
        <p:nvPicPr>
          <p:cNvPr id="4" name="Picture 3" descr="Bar graph of viral suppression within 6 months by selected characteristics in the United States.">
            <a:extLst>
              <a:ext uri="{FF2B5EF4-FFF2-40B4-BE49-F238E27FC236}">
                <a16:creationId xmlns:a16="http://schemas.microsoft.com/office/drawing/2014/main" id="{D33B28CA-2B9C-33E5-8158-C4219FE47D6D}"/>
              </a:ext>
            </a:extLst>
          </p:cNvPr>
          <p:cNvPicPr>
            <a:picLocks noChangeAspect="1"/>
          </p:cNvPicPr>
          <p:nvPr/>
        </p:nvPicPr>
        <p:blipFill>
          <a:blip r:embed="rId3"/>
          <a:stretch>
            <a:fillRect/>
          </a:stretch>
        </p:blipFill>
        <p:spPr>
          <a:xfrm>
            <a:off x="502567" y="992608"/>
            <a:ext cx="8138865" cy="3834716"/>
          </a:xfrm>
          <a:prstGeom prst="rect">
            <a:avLst/>
          </a:prstGeom>
        </p:spPr>
      </p:pic>
      <p:sp>
        <p:nvSpPr>
          <p:cNvPr id="5" name="TextBox 4">
            <a:extLst>
              <a:ext uri="{FF2B5EF4-FFF2-40B4-BE49-F238E27FC236}">
                <a16:creationId xmlns:a16="http://schemas.microsoft.com/office/drawing/2014/main" id="{03AB7A63-8B55-6B9B-0F3A-8807538496E0}"/>
              </a:ext>
            </a:extLst>
          </p:cNvPr>
          <p:cNvSpPr txBox="1"/>
          <p:nvPr/>
        </p:nvSpPr>
        <p:spPr>
          <a:xfrm>
            <a:off x="87154" y="4827324"/>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96E23DF-ABE2-16F4-D044-A2B7E81F130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18186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C7CB1D67-53E9-F8A1-291F-6E070E4F4334}"/>
              </a:ext>
            </a:extLst>
          </p:cNvPr>
          <p:cNvSpPr txBox="1"/>
          <p:nvPr/>
        </p:nvSpPr>
        <p:spPr>
          <a:xfrm>
            <a:off x="-39209" y="4832880"/>
            <a:ext cx="8451446"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a:t>
            </a: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900" b="0" i="0" u="non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presented for persons aged ≥ 13 years </a:t>
            </a:r>
            <a:r>
              <a:rPr lang="en-US" sz="900" b="0" i="0" dirty="0">
                <a:solidFill>
                  <a:srgbClr val="000000"/>
                </a:solidFill>
                <a:effectLst/>
                <a:latin typeface="Calibri" panose="020F0502020204030204" pitchFamily="34" charset="0"/>
                <a:cs typeface="Calibri" panose="020F0502020204030204" pitchFamily="34" charset="0"/>
              </a:rPr>
              <a:t>at diagnosis</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9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does not include Puerto Rico. </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8" name="Picture 37" descr="Map of viral suppression within 6 months of HIV diagnosis during 2023 in the United States.">
            <a:extLst>
              <a:ext uri="{FF2B5EF4-FFF2-40B4-BE49-F238E27FC236}">
                <a16:creationId xmlns:a16="http://schemas.microsoft.com/office/drawing/2014/main" id="{B7519949-F114-6B34-2D62-B41236F3564B}"/>
              </a:ext>
            </a:extLst>
          </p:cNvPr>
          <p:cNvPicPr>
            <a:picLocks noChangeAspect="1"/>
          </p:cNvPicPr>
          <p:nvPr/>
        </p:nvPicPr>
        <p:blipFill>
          <a:blip r:embed="rId3"/>
          <a:stretch>
            <a:fillRect/>
          </a:stretch>
        </p:blipFill>
        <p:spPr>
          <a:xfrm>
            <a:off x="181657" y="610799"/>
            <a:ext cx="8274970" cy="4484998"/>
          </a:xfrm>
          <a:prstGeom prst="rect">
            <a:avLst/>
          </a:prstGeom>
        </p:spPr>
      </p:pic>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Viral suppression within 6 months of HIV diagnosis during 2023—United States and Puerto Rico</a:t>
            </a:r>
          </a:p>
        </p:txBody>
      </p:sp>
      <p:pic>
        <p:nvPicPr>
          <p:cNvPr id="2" name="Picture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2805BE8E-09F0-9A06-28FE-B449F3CC49F2}"/>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19236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6755" y="111823"/>
            <a:ext cx="8950489"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dirty="0">
                <a:solidFill>
                  <a:schemeClr val="bg1"/>
                </a:solidFill>
              </a:rPr>
              <a:t>Linkage to HIV medical care within 1 month and viral suppression within 6 months of HIV diagnosis during 2023 among males with HIV attributed to male-to-male sexual contact, by race/ethnicity—United States</a:t>
            </a:r>
          </a:p>
        </p:txBody>
      </p:sp>
      <p:pic>
        <p:nvPicPr>
          <p:cNvPr id="4" name="Picture 3" descr="Butterfly chart of linkage to HIV medical care within 1 month and viral suppression within 6 months of HIV diagnosis during 2023 among males with HIV attributed to male-to-male sexual contact, by race/ethnicity, in the United States.">
            <a:extLst>
              <a:ext uri="{FF2B5EF4-FFF2-40B4-BE49-F238E27FC236}">
                <a16:creationId xmlns:a16="http://schemas.microsoft.com/office/drawing/2014/main" id="{F60D0D79-5D51-A9D3-FDAA-5F376AA043DE}"/>
              </a:ext>
            </a:extLst>
          </p:cNvPr>
          <p:cNvPicPr>
            <a:picLocks noChangeAspect="1"/>
          </p:cNvPicPr>
          <p:nvPr/>
        </p:nvPicPr>
        <p:blipFill>
          <a:blip r:embed="rId3"/>
          <a:stretch>
            <a:fillRect/>
          </a:stretch>
        </p:blipFill>
        <p:spPr>
          <a:xfrm>
            <a:off x="0" y="1041304"/>
            <a:ext cx="8407113" cy="3664014"/>
          </a:xfrm>
          <a:prstGeom prst="rect">
            <a:avLst/>
          </a:prstGeom>
        </p:spPr>
      </p:pic>
      <p:sp>
        <p:nvSpPr>
          <p:cNvPr id="5" name="TextBox 4">
            <a:extLst>
              <a:ext uri="{FF2B5EF4-FFF2-40B4-BE49-F238E27FC236}">
                <a16:creationId xmlns:a16="http://schemas.microsoft.com/office/drawing/2014/main" id="{599D3ED6-AB07-1FD6-FB77-CB85E6483649}"/>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33B64D84-A43E-3240-D9E2-87F2391C925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92787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dirty="0">
                <a:solidFill>
                  <a:schemeClr val="bg1"/>
                </a:solidFill>
              </a:rPr>
              <a:t>Linkage to HIV medical care within 1 month and viral suppression within 6 months of HIV diagnosis during 2023 among males with HIV attributed to injection drug use, by race/ethnicity—United States</a:t>
            </a:r>
          </a:p>
        </p:txBody>
      </p:sp>
      <p:pic>
        <p:nvPicPr>
          <p:cNvPr id="10" name="Picture 9" descr="Butterfly chart of linkage to HIV medical care within 1 month and viral suppression within 6 months of HIV diagnosis during among males with HIV attributed to injection drug use, by race/ethnicity, in the United States.">
            <a:extLst>
              <a:ext uri="{FF2B5EF4-FFF2-40B4-BE49-F238E27FC236}">
                <a16:creationId xmlns:a16="http://schemas.microsoft.com/office/drawing/2014/main" id="{46362EAE-89FE-C4AD-48DA-4C26F23EF106}"/>
              </a:ext>
            </a:extLst>
          </p:cNvPr>
          <p:cNvPicPr>
            <a:picLocks noChangeAspect="1"/>
          </p:cNvPicPr>
          <p:nvPr/>
        </p:nvPicPr>
        <p:blipFill>
          <a:blip r:embed="rId3"/>
          <a:stretch>
            <a:fillRect/>
          </a:stretch>
        </p:blipFill>
        <p:spPr>
          <a:xfrm>
            <a:off x="-727800" y="998131"/>
            <a:ext cx="9089924" cy="3749365"/>
          </a:xfrm>
          <a:prstGeom prst="rect">
            <a:avLst/>
          </a:prstGeom>
        </p:spPr>
      </p:pic>
      <p:sp>
        <p:nvSpPr>
          <p:cNvPr id="5" name="TextBox 4">
            <a:extLst>
              <a:ext uri="{FF2B5EF4-FFF2-40B4-BE49-F238E27FC236}">
                <a16:creationId xmlns:a16="http://schemas.microsoft.com/office/drawing/2014/main" id="{84849627-40EA-AF68-1583-A596C40BEEB6}"/>
              </a:ext>
            </a:extLst>
          </p:cNvPr>
          <p:cNvSpPr txBox="1"/>
          <p:nvPr/>
        </p:nvSpPr>
        <p:spPr>
          <a:xfrm>
            <a:off x="0" y="4732109"/>
            <a:ext cx="8847100" cy="369332"/>
          </a:xfrm>
          <a:prstGeom prst="rect">
            <a:avLst/>
          </a:prstGeom>
          <a:noFill/>
        </p:spPr>
        <p:txBody>
          <a:bodyPr wrap="square">
            <a:spAutoFit/>
          </a:bodyPr>
          <a:lstStyle/>
          <a:p>
            <a:r>
              <a:rPr lang="en-US" sz="900" i="1" dirty="0">
                <a:solidFill>
                  <a:srgbClr val="000000"/>
                </a:solidFill>
                <a:latin typeface="Calibri" panose="020F0502020204030204" pitchFamily="34" charset="0"/>
                <a:cs typeface="Calibri" panose="020F0502020204030204" pitchFamily="34" charset="0"/>
              </a:rPr>
              <a:t>Note. </a:t>
            </a:r>
            <a:r>
              <a:rPr lang="en-US" sz="900" b="0" i="0" dirty="0">
                <a:solidFill>
                  <a:srgbClr val="000000"/>
                </a:solidFill>
                <a:effectLst/>
                <a:latin typeface="Calibri" panose="020F0502020204030204" pitchFamily="34" charset="0"/>
                <a:cs typeface="Calibri" panose="020F0502020204030204" pitchFamily="34" charset="0"/>
              </a:rPr>
              <a:t>Data are presented for persons aged ≥ 13 years at diagnosis. </a:t>
            </a:r>
            <a:r>
              <a:rPr lang="en-US" sz="900" dirty="0">
                <a:solidFill>
                  <a:srgbClr val="000000"/>
                </a:solidFill>
                <a:latin typeface="Calibri" panose="020F0502020204030204" pitchFamily="34" charset="0"/>
                <a:cs typeface="Calibri" panose="020F0502020204030204" pitchFamily="34" charset="0"/>
              </a:rPr>
              <a:t>Hispanic/Latino persons can be of any race. Data for Native Hawaiian/other Pacific Islander persons not shown</a:t>
            </a:r>
          </a:p>
          <a:p>
            <a:r>
              <a:rPr lang="en-US" sz="900" dirty="0">
                <a:solidFill>
                  <a:srgbClr val="000000"/>
                </a:solidFill>
                <a:latin typeface="Calibri" panose="020F0502020204030204" pitchFamily="34" charset="0"/>
                <a:cs typeface="Calibri" panose="020F0502020204030204" pitchFamily="34" charset="0"/>
              </a:rPr>
              <a:t>due to small numbers.</a:t>
            </a:r>
          </a:p>
        </p:txBody>
      </p:sp>
      <p:pic>
        <p:nvPicPr>
          <p:cNvPr id="2" name="Picture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8407ADB1-B7B4-DB3A-D934-FD2474344333}"/>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49017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dirty="0">
                <a:solidFill>
                  <a:schemeClr val="bg1"/>
                </a:solidFill>
              </a:rPr>
              <a:t>Linkage to HIV medical care within 1 month and viral suppression within 6 months of HIV diagnosis during 2023 among females with HIV attributed to injection drug use, by race/ethnicity—United States</a:t>
            </a:r>
          </a:p>
        </p:txBody>
      </p:sp>
      <p:pic>
        <p:nvPicPr>
          <p:cNvPr id="9" name="Picture 8" descr="Butterfly chart of linkage to HIV medical care within 1 month and viral suppression within 6 months of HIV diagnosis during among females with HIV attributed to injection drug use, by race/ethnicity, in the United States.">
            <a:extLst>
              <a:ext uri="{FF2B5EF4-FFF2-40B4-BE49-F238E27FC236}">
                <a16:creationId xmlns:a16="http://schemas.microsoft.com/office/drawing/2014/main" id="{88DD6FBC-22F8-0866-2725-AB8ECD0D6F8C}"/>
              </a:ext>
            </a:extLst>
          </p:cNvPr>
          <p:cNvPicPr>
            <a:picLocks noChangeAspect="1"/>
          </p:cNvPicPr>
          <p:nvPr/>
        </p:nvPicPr>
        <p:blipFill>
          <a:blip r:embed="rId3"/>
          <a:stretch>
            <a:fillRect/>
          </a:stretch>
        </p:blipFill>
        <p:spPr>
          <a:xfrm>
            <a:off x="-373844" y="1161218"/>
            <a:ext cx="8852159" cy="3639627"/>
          </a:xfrm>
          <a:prstGeom prst="rect">
            <a:avLst/>
          </a:prstGeom>
        </p:spPr>
      </p:pic>
      <p:sp>
        <p:nvSpPr>
          <p:cNvPr id="6" name="TextBox 5">
            <a:extLst>
              <a:ext uri="{FF2B5EF4-FFF2-40B4-BE49-F238E27FC236}">
                <a16:creationId xmlns:a16="http://schemas.microsoft.com/office/drawing/2014/main" id="{BC1A443E-BC30-65CF-98AB-29591BEC3A90}"/>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2" name="Picture 1" descr="Logo&#10;&#10;Description automatically generated">
            <a:extLst>
              <a:ext uri="{FF2B5EF4-FFF2-40B4-BE49-F238E27FC236}">
                <a16:creationId xmlns:a16="http://schemas.microsoft.com/office/drawing/2014/main" id="{4B56D1E4-E012-A52A-882D-C4CD03498F8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76320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dirty="0">
                <a:solidFill>
                  <a:schemeClr val="bg1"/>
                </a:solidFill>
              </a:rPr>
              <a:t>Linkage to HIV medical care within 1 month and viral suppression within 6 months of HIV diagnosis during 2023 among Hispanic/Latino persons, by selected characteristics—United States</a:t>
            </a:r>
          </a:p>
        </p:txBody>
      </p:sp>
      <p:pic>
        <p:nvPicPr>
          <p:cNvPr id="4" name="Picture 3" descr="Butterfly chart of linkage to HIV medical care within 1 month and viral suppression within 6 months of HIV diagnosis during among Hispanic/Latino persons, by selected characteristics, in the United States.">
            <a:extLst>
              <a:ext uri="{FF2B5EF4-FFF2-40B4-BE49-F238E27FC236}">
                <a16:creationId xmlns:a16="http://schemas.microsoft.com/office/drawing/2014/main" id="{F203D628-7AE6-856A-5320-DE9252BDF949}"/>
              </a:ext>
            </a:extLst>
          </p:cNvPr>
          <p:cNvPicPr>
            <a:picLocks noChangeAspect="1"/>
          </p:cNvPicPr>
          <p:nvPr/>
        </p:nvPicPr>
        <p:blipFill>
          <a:blip r:embed="rId3"/>
          <a:stretch>
            <a:fillRect/>
          </a:stretch>
        </p:blipFill>
        <p:spPr>
          <a:xfrm>
            <a:off x="87154" y="868584"/>
            <a:ext cx="8327858" cy="3932261"/>
          </a:xfrm>
          <a:prstGeom prst="rect">
            <a:avLst/>
          </a:prstGeom>
        </p:spPr>
      </p:pic>
      <p:sp>
        <p:nvSpPr>
          <p:cNvPr id="7" name="TextBox 6">
            <a:extLst>
              <a:ext uri="{FF2B5EF4-FFF2-40B4-BE49-F238E27FC236}">
                <a16:creationId xmlns:a16="http://schemas.microsoft.com/office/drawing/2014/main" id="{DC210D16-B881-F136-6831-4821A655AD22}"/>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2" name="Picture 1" descr="Logo&#10;&#10;Description automatically generated">
            <a:extLst>
              <a:ext uri="{FF2B5EF4-FFF2-40B4-BE49-F238E27FC236}">
                <a16:creationId xmlns:a16="http://schemas.microsoft.com/office/drawing/2014/main" id="{694C797F-3C95-D8F3-3841-CFB6C37B1C98}"/>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61359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626" y="123634"/>
            <a:ext cx="913537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and viral suppression within 6 months of HIV diagnosis among Black/African American females, 2023—United States</a:t>
            </a:r>
          </a:p>
        </p:txBody>
      </p:sp>
      <p:pic>
        <p:nvPicPr>
          <p:cNvPr id="4" name="Picture 3" descr="Butterfly chart of linkage to HIV medical care within 1 month and viral suppression within 6 months of HIV diagnosis during among Black females, by selected characteristics, in the United States.">
            <a:extLst>
              <a:ext uri="{FF2B5EF4-FFF2-40B4-BE49-F238E27FC236}">
                <a16:creationId xmlns:a16="http://schemas.microsoft.com/office/drawing/2014/main" id="{4BF7E523-F506-6B7E-9D06-335D581C8719}"/>
              </a:ext>
            </a:extLst>
          </p:cNvPr>
          <p:cNvPicPr>
            <a:picLocks noChangeAspect="1"/>
          </p:cNvPicPr>
          <p:nvPr/>
        </p:nvPicPr>
        <p:blipFill>
          <a:blip r:embed="rId3"/>
          <a:stretch>
            <a:fillRect/>
          </a:stretch>
        </p:blipFill>
        <p:spPr>
          <a:xfrm>
            <a:off x="-529389" y="1126333"/>
            <a:ext cx="9144000" cy="3805159"/>
          </a:xfrm>
          <a:prstGeom prst="rect">
            <a:avLst/>
          </a:prstGeom>
        </p:spPr>
      </p:pic>
      <p:sp>
        <p:nvSpPr>
          <p:cNvPr id="5" name="TextBox 4">
            <a:extLst>
              <a:ext uri="{FF2B5EF4-FFF2-40B4-BE49-F238E27FC236}">
                <a16:creationId xmlns:a16="http://schemas.microsoft.com/office/drawing/2014/main" id="{175BBC3D-1E07-AACC-DD79-A8D0BE866E6E}"/>
              </a:ext>
            </a:extLst>
          </p:cNvPr>
          <p:cNvSpPr txBox="1"/>
          <p:nvPr/>
        </p:nvSpPr>
        <p:spPr>
          <a:xfrm>
            <a:off x="8626" y="4816076"/>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a:t>
            </a:r>
            <a:endParaRPr lang="en-US" sz="900">
              <a:solidFill>
                <a:srgbClr val="000000"/>
              </a:solidFill>
              <a:latin typeface="Calibri" panose="020F0502020204030204" pitchFamily="34" charset="0"/>
              <a:cs typeface="Calibri" panose="020F0502020204030204" pitchFamily="34" charset="0"/>
            </a:endParaRP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ED707C0A-3F1B-D9DF-7B69-FCB7DE7A9771}"/>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91321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and viral suppression within 6 months of HIV diagnosis among persons aged 13–24 years, by race/ethnicity, 2023—United States</a:t>
            </a:r>
          </a:p>
        </p:txBody>
      </p:sp>
      <p:pic>
        <p:nvPicPr>
          <p:cNvPr id="4" name="Picture 3" descr="Butterfly chart of linkage to HIV medical care within 1 month and viral suppression within 6 months of HIV diagnosis during 2023 among persons aged 13–24 years, by race/ethnicity, in the United States.">
            <a:extLst>
              <a:ext uri="{FF2B5EF4-FFF2-40B4-BE49-F238E27FC236}">
                <a16:creationId xmlns:a16="http://schemas.microsoft.com/office/drawing/2014/main" id="{9FE1F750-7353-9F58-A551-E621BF70C83B}"/>
              </a:ext>
            </a:extLst>
          </p:cNvPr>
          <p:cNvPicPr>
            <a:picLocks noChangeAspect="1"/>
          </p:cNvPicPr>
          <p:nvPr/>
        </p:nvPicPr>
        <p:blipFill>
          <a:blip r:embed="rId3"/>
          <a:stretch>
            <a:fillRect/>
          </a:stretch>
        </p:blipFill>
        <p:spPr>
          <a:xfrm>
            <a:off x="87154" y="880323"/>
            <a:ext cx="8632684" cy="4139543"/>
          </a:xfrm>
          <a:prstGeom prst="rect">
            <a:avLst/>
          </a:prstGeom>
        </p:spPr>
      </p:pic>
      <p:sp>
        <p:nvSpPr>
          <p:cNvPr id="6" name="TextBox 5">
            <a:extLst>
              <a:ext uri="{FF2B5EF4-FFF2-40B4-BE49-F238E27FC236}">
                <a16:creationId xmlns:a16="http://schemas.microsoft.com/office/drawing/2014/main" id="{BF2FC71A-6734-85F9-F074-C7F596509C31}"/>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r>
              <a:rPr lang="en-US" sz="900" dirty="0">
                <a:solidFill>
                  <a:srgbClr val="000000"/>
                </a:solidFill>
                <a:latin typeface="Calibri" panose="020F0502020204030204" pitchFamily="34" charset="0"/>
                <a:cs typeface="Calibri" panose="020F0502020204030204" pitchFamily="34" charset="0"/>
              </a:rPr>
              <a:t> </a:t>
            </a:r>
            <a:r>
              <a:rPr lang="en-US" sz="900" b="0" i="0" dirty="0">
                <a:solidFill>
                  <a:srgbClr val="000000"/>
                </a:solidFill>
                <a:effectLst/>
                <a:latin typeface="Calibri" panose="020F0502020204030204" pitchFamily="34" charset="0"/>
                <a:cs typeface="Calibri" panose="020F0502020204030204" pitchFamily="34" charset="0"/>
              </a:rPr>
              <a:t>Data are presented for persons aged ≥ 13 years at diagnosis.</a:t>
            </a:r>
            <a:endParaRPr lang="en-US" sz="900">
              <a:solidFill>
                <a:srgbClr val="000000"/>
              </a:solidFill>
              <a:latin typeface="Calibri" panose="020F0502020204030204" pitchFamily="34" charset="0"/>
              <a:cs typeface="Calibri" panose="020F0502020204030204" pitchFamily="34" charset="0"/>
            </a:endParaRP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837FBBB7-FFC2-9B6B-9DC6-EC18064FF63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7110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457200" y="205979"/>
            <a:ext cx="8229600" cy="857250"/>
          </a:xfrm>
        </p:spPr>
        <p:txBody>
          <a:bodyPr/>
          <a:lstStyle/>
          <a:p>
            <a:r>
              <a:rPr lang="en-US" dirty="0"/>
              <a:t>Data Sources and Technical Notes</a:t>
            </a:r>
            <a:endParaRPr lang="en-US" sz="1800" dirty="0"/>
          </a:p>
        </p:txBody>
      </p:sp>
      <p:pic>
        <p:nvPicPr>
          <p:cNvPr id="4" name="Picture 3"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Data Sources and Technical Notes">
            <a:extLst>
              <a:ext uri="{FF2B5EF4-FFF2-40B4-BE49-F238E27FC236}">
                <a16:creationId xmlns:a16="http://schemas.microsoft.com/office/drawing/2014/main" id="{4A4FEE52-8A73-9F49-A508-FCC41BE0EA0D}"/>
              </a:ext>
            </a:extLst>
          </p:cNvPr>
          <p:cNvPicPr>
            <a:picLocks noChangeAspect="1"/>
          </p:cNvPicPr>
          <p:nvPr/>
        </p:nvPicPr>
        <p:blipFill>
          <a:blip r:embed="rId4"/>
          <a:stretch>
            <a:fillRect/>
          </a:stretch>
        </p:blipFill>
        <p:spPr>
          <a:xfrm>
            <a:off x="292237" y="1063229"/>
            <a:ext cx="8559526" cy="3420152"/>
          </a:xfrm>
          <a:prstGeom prst="rect">
            <a:avLst/>
          </a:prstGeom>
        </p:spPr>
      </p:pic>
    </p:spTree>
    <p:extLst>
      <p:ext uri="{BB962C8B-B14F-4D97-AF65-F5344CB8AC3E}">
        <p14:creationId xmlns:p14="http://schemas.microsoft.com/office/powerpoint/2010/main" val="36782739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dirty="0">
                <a:solidFill>
                  <a:schemeClr val="bg1"/>
                </a:solidFill>
              </a:rPr>
              <a:t>Linkage to HIV medical care within 1 month and viral suppression within 6 months of HIV diagnosis during 2023 among persons aged </a:t>
            </a:r>
            <a:r>
              <a:rPr lang="en-US" sz="1950" dirty="0">
                <a:solidFill>
                  <a:schemeClr val="bg1"/>
                </a:solidFill>
                <a:latin typeface="Calibri" panose="020F0502020204030204" pitchFamily="34" charset="0"/>
              </a:rPr>
              <a:t>≥</a:t>
            </a:r>
            <a:r>
              <a:rPr lang="en-US" sz="1950" dirty="0">
                <a:solidFill>
                  <a:schemeClr val="bg1"/>
                </a:solidFill>
              </a:rPr>
              <a:t> </a:t>
            </a:r>
            <a:r>
              <a:rPr lang="en-US" sz="1950" b="1" dirty="0">
                <a:solidFill>
                  <a:schemeClr val="bg1"/>
                </a:solidFill>
              </a:rPr>
              <a:t>55 years, by race/ethnicity—United States</a:t>
            </a:r>
          </a:p>
        </p:txBody>
      </p:sp>
      <p:pic>
        <p:nvPicPr>
          <p:cNvPr id="5" name="Picture 4" descr="Butterfly chart of linkage to HIV medical care within 1 month and viral suppression within 6 months of HIV diagnosis during 2023 among persons aged ≥ 55 years, by race/ethnicity, in the United States.">
            <a:extLst>
              <a:ext uri="{FF2B5EF4-FFF2-40B4-BE49-F238E27FC236}">
                <a16:creationId xmlns:a16="http://schemas.microsoft.com/office/drawing/2014/main" id="{3218DBBD-9485-F359-A346-DDFCB9CFBE5B}"/>
              </a:ext>
            </a:extLst>
          </p:cNvPr>
          <p:cNvPicPr>
            <a:picLocks noChangeAspect="1"/>
          </p:cNvPicPr>
          <p:nvPr/>
        </p:nvPicPr>
        <p:blipFill>
          <a:blip r:embed="rId3"/>
          <a:stretch>
            <a:fillRect/>
          </a:stretch>
        </p:blipFill>
        <p:spPr>
          <a:xfrm>
            <a:off x="405938" y="1018412"/>
            <a:ext cx="8035224" cy="3645724"/>
          </a:xfrm>
          <a:prstGeom prst="rect">
            <a:avLst/>
          </a:prstGeom>
        </p:spPr>
      </p:pic>
      <p:sp>
        <p:nvSpPr>
          <p:cNvPr id="6" name="TextBox 5">
            <a:extLst>
              <a:ext uri="{FF2B5EF4-FFF2-40B4-BE49-F238E27FC236}">
                <a16:creationId xmlns:a16="http://schemas.microsoft.com/office/drawing/2014/main" id="{BF2FC71A-6734-85F9-F074-C7F596509C31}"/>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8CB7D743-E4E5-C8BD-4711-86B80F44195C}"/>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30527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89723" y="1249853"/>
            <a:ext cx="8229600" cy="857250"/>
          </a:xfrm>
        </p:spPr>
        <p:txBody>
          <a:bodyPr lIns="91440" tIns="45720" rIns="91440" bIns="45720" anchor="ctr"/>
          <a:lstStyle/>
          <a:p>
            <a:r>
              <a:rPr lang="en-US">
                <a:latin typeface="Calibri"/>
                <a:cs typeface="Calibri"/>
              </a:rPr>
              <a:t>Receipt of HIV medical care</a:t>
            </a:r>
            <a:endParaRPr lang="en-US" strike="sngStrike"/>
          </a:p>
        </p:txBody>
      </p:sp>
    </p:spTree>
    <p:extLst>
      <p:ext uri="{BB962C8B-B14F-4D97-AF65-F5344CB8AC3E}">
        <p14:creationId xmlns:p14="http://schemas.microsoft.com/office/powerpoint/2010/main" val="10525114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persons living with diagnosed HIV, by selected characteristics—United States</a:t>
            </a:r>
          </a:p>
        </p:txBody>
      </p:sp>
      <p:pic>
        <p:nvPicPr>
          <p:cNvPr id="4" name="Picture 3" descr="Bar graph of receipt of HIV medical care during 2023 among persons living with diagnosed HIV by selected characteristics in the United States.">
            <a:extLst>
              <a:ext uri="{FF2B5EF4-FFF2-40B4-BE49-F238E27FC236}">
                <a16:creationId xmlns:a16="http://schemas.microsoft.com/office/drawing/2014/main" id="{6BA15904-9BAC-97D6-BDFA-FF52DD6FCD60}"/>
              </a:ext>
            </a:extLst>
          </p:cNvPr>
          <p:cNvPicPr>
            <a:picLocks noChangeAspect="1"/>
          </p:cNvPicPr>
          <p:nvPr/>
        </p:nvPicPr>
        <p:blipFill>
          <a:blip r:embed="rId3"/>
          <a:stretch>
            <a:fillRect/>
          </a:stretch>
        </p:blipFill>
        <p:spPr>
          <a:xfrm>
            <a:off x="0" y="1160764"/>
            <a:ext cx="8382727" cy="3859102"/>
          </a:xfrm>
          <a:prstGeom prst="rect">
            <a:avLst/>
          </a:prstGeom>
        </p:spPr>
      </p:pic>
      <p:sp>
        <p:nvSpPr>
          <p:cNvPr id="5" name="TextBox 4">
            <a:extLst>
              <a:ext uri="{FF2B5EF4-FFF2-40B4-BE49-F238E27FC236}">
                <a16:creationId xmlns:a16="http://schemas.microsoft.com/office/drawing/2014/main" id="{2D272910-608F-9AD0-D005-95B426989487}"/>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EF5265C7-9CFD-509D-B1B3-C0C55EB21C5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02708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persons living with diagnosed HIV—United States and Puerto Rico</a:t>
            </a:r>
          </a:p>
        </p:txBody>
      </p:sp>
      <p:pic>
        <p:nvPicPr>
          <p:cNvPr id="5" name="Picture 4" descr="Map of receipt of HIV medical care during 2023 among persons living with diagnosed HIV in the United States.">
            <a:extLst>
              <a:ext uri="{FF2B5EF4-FFF2-40B4-BE49-F238E27FC236}">
                <a16:creationId xmlns:a16="http://schemas.microsoft.com/office/drawing/2014/main" id="{7CF4A592-497F-16CB-0431-D64978F4980C}"/>
              </a:ext>
            </a:extLst>
          </p:cNvPr>
          <p:cNvPicPr>
            <a:picLocks noChangeAspect="1"/>
          </p:cNvPicPr>
          <p:nvPr/>
        </p:nvPicPr>
        <p:blipFill>
          <a:blip r:embed="rId3"/>
          <a:stretch>
            <a:fillRect/>
          </a:stretch>
        </p:blipFill>
        <p:spPr>
          <a:xfrm>
            <a:off x="328816" y="558911"/>
            <a:ext cx="8486368" cy="4584589"/>
          </a:xfrm>
          <a:prstGeom prst="rect">
            <a:avLst/>
          </a:prstGeom>
        </p:spPr>
      </p:pic>
      <p:sp>
        <p:nvSpPr>
          <p:cNvPr id="8" name="TextBox 7">
            <a:extLst>
              <a:ext uri="{FF2B5EF4-FFF2-40B4-BE49-F238E27FC236}">
                <a16:creationId xmlns:a16="http://schemas.microsoft.com/office/drawing/2014/main" id="{78D42C35-712D-7F3A-ACCB-185AB46E2438}"/>
              </a:ext>
            </a:extLst>
          </p:cNvPr>
          <p:cNvSpPr txBox="1"/>
          <p:nvPr/>
        </p:nvSpPr>
        <p:spPr>
          <a:xfrm>
            <a:off x="-73459" y="4842196"/>
            <a:ext cx="8451446"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a:t>
            </a: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900" b="0" i="0" u="non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presented for persons aged ≥ 13 years </a:t>
            </a:r>
            <a:r>
              <a:rPr lang="en-US" sz="900" b="0" i="0" dirty="0">
                <a:solidFill>
                  <a:srgbClr val="000000"/>
                </a:solidFill>
                <a:effectLst/>
                <a:latin typeface="Calibri" panose="020F0502020204030204" pitchFamily="34" charset="0"/>
                <a:cs typeface="Calibri" panose="020F0502020204030204" pitchFamily="34" charset="0"/>
              </a:rPr>
              <a:t>by year-end 2023</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9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does not include Puerto Rico. </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Logo&#10;&#10;Description automatically generated">
            <a:extLst>
              <a:ext uri="{FF2B5EF4-FFF2-40B4-BE49-F238E27FC236}">
                <a16:creationId xmlns:a16="http://schemas.microsoft.com/office/drawing/2014/main" id="{5E61489C-1D57-B18F-E150-CDF011FD90AF}"/>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1669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males with HIV attributed to male-to-male sexual contact, by race/ethnicity—United States</a:t>
            </a:r>
          </a:p>
        </p:txBody>
      </p:sp>
      <p:pic>
        <p:nvPicPr>
          <p:cNvPr id="5" name="Picture 4" descr="Bar chart of receipt of HIV medical care during 2023 among males with HIV attributed to male-to-male sexual contact, by race/ethnicity, in the United States.">
            <a:extLst>
              <a:ext uri="{FF2B5EF4-FFF2-40B4-BE49-F238E27FC236}">
                <a16:creationId xmlns:a16="http://schemas.microsoft.com/office/drawing/2014/main" id="{40F7D48E-944E-C8B0-E1B5-A60F53C321C0}"/>
              </a:ext>
            </a:extLst>
          </p:cNvPr>
          <p:cNvPicPr>
            <a:picLocks noChangeAspect="1"/>
          </p:cNvPicPr>
          <p:nvPr/>
        </p:nvPicPr>
        <p:blipFill>
          <a:blip r:embed="rId3"/>
          <a:stretch>
            <a:fillRect/>
          </a:stretch>
        </p:blipFill>
        <p:spPr>
          <a:xfrm>
            <a:off x="542856" y="999903"/>
            <a:ext cx="7596274" cy="3603048"/>
          </a:xfrm>
          <a:prstGeom prst="rect">
            <a:avLst/>
          </a:prstGeom>
        </p:spPr>
      </p:pic>
      <p:sp>
        <p:nvSpPr>
          <p:cNvPr id="9" name="TextBox 8">
            <a:extLst>
              <a:ext uri="{FF2B5EF4-FFF2-40B4-BE49-F238E27FC236}">
                <a16:creationId xmlns:a16="http://schemas.microsoft.com/office/drawing/2014/main" id="{FAA2C3C3-8CC3-E3F2-3940-993BD405A124}"/>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2" name="Picture 1" descr="Logo&#10;&#10;Description automatically generated">
            <a:extLst>
              <a:ext uri="{FF2B5EF4-FFF2-40B4-BE49-F238E27FC236}">
                <a16:creationId xmlns:a16="http://schemas.microsoft.com/office/drawing/2014/main" id="{35CFBE63-2E13-24C1-6C27-8AF36C494B7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65652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5D9C732-48A4-E191-D169-0FF61E6C326F}"/>
              </a:ext>
            </a:extLst>
          </p:cNvPr>
          <p:cNvSpPr txBox="1">
            <a:spLocks/>
          </p:cNvSpPr>
          <p:nvPr/>
        </p:nvSpPr>
        <p:spPr>
          <a:xfrm>
            <a:off x="193512" y="115371"/>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persons with HIV attributed to injection drug use, by sex and race/ethnicity—United States</a:t>
            </a:r>
          </a:p>
        </p:txBody>
      </p:sp>
      <p:pic>
        <p:nvPicPr>
          <p:cNvPr id="17" name="Picture 16" descr="Two bar charts of receipt of HIV medical care during 2023 among males and females with HIV attributed to injection drug use, by race/ethnicity, in the United States.">
            <a:extLst>
              <a:ext uri="{FF2B5EF4-FFF2-40B4-BE49-F238E27FC236}">
                <a16:creationId xmlns:a16="http://schemas.microsoft.com/office/drawing/2014/main" id="{EA86530D-7858-CFF2-E70F-56EF0365C289}"/>
              </a:ext>
            </a:extLst>
          </p:cNvPr>
          <p:cNvPicPr>
            <a:picLocks noChangeAspect="1"/>
          </p:cNvPicPr>
          <p:nvPr/>
        </p:nvPicPr>
        <p:blipFill>
          <a:blip r:embed="rId3"/>
          <a:stretch>
            <a:fillRect/>
          </a:stretch>
        </p:blipFill>
        <p:spPr>
          <a:xfrm>
            <a:off x="193512" y="1004804"/>
            <a:ext cx="8614395" cy="3560373"/>
          </a:xfrm>
          <a:prstGeom prst="rect">
            <a:avLst/>
          </a:prstGeom>
        </p:spPr>
      </p:pic>
      <p:sp>
        <p:nvSpPr>
          <p:cNvPr id="6" name="TextBox 5">
            <a:extLst>
              <a:ext uri="{FF2B5EF4-FFF2-40B4-BE49-F238E27FC236}">
                <a16:creationId xmlns:a16="http://schemas.microsoft.com/office/drawing/2014/main" id="{58444DA5-36AA-1357-AE24-9CCCB48C8956}"/>
              </a:ext>
            </a:extLst>
          </p:cNvPr>
          <p:cNvSpPr txBox="1"/>
          <p:nvPr/>
        </p:nvSpPr>
        <p:spPr>
          <a:xfrm>
            <a:off x="0" y="4798548"/>
            <a:ext cx="8873833"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8" name="Picture 7"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BB3CE750-DD70-3AB7-E621-4FA95DD4E334}"/>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00347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Hispanic/Latino persons, by selected characteristics—United States</a:t>
            </a:r>
          </a:p>
        </p:txBody>
      </p:sp>
      <p:pic>
        <p:nvPicPr>
          <p:cNvPr id="4" name="Picture 3">
            <a:extLst>
              <a:ext uri="{FF2B5EF4-FFF2-40B4-BE49-F238E27FC236}">
                <a16:creationId xmlns:a16="http://schemas.microsoft.com/office/drawing/2014/main" id="{C694CD29-8C6C-3720-6191-EFCF25FC541A}"/>
              </a:ext>
            </a:extLst>
          </p:cNvPr>
          <p:cNvPicPr>
            <a:picLocks noChangeAspect="1"/>
          </p:cNvPicPr>
          <p:nvPr/>
        </p:nvPicPr>
        <p:blipFill>
          <a:blip r:embed="rId3"/>
          <a:stretch>
            <a:fillRect/>
          </a:stretch>
        </p:blipFill>
        <p:spPr>
          <a:xfrm>
            <a:off x="-87154" y="466293"/>
            <a:ext cx="9144000" cy="4677207"/>
          </a:xfrm>
          <a:prstGeom prst="rect">
            <a:avLst/>
          </a:prstGeom>
        </p:spPr>
      </p:pic>
      <p:sp>
        <p:nvSpPr>
          <p:cNvPr id="7" name="TextBox 6">
            <a:extLst>
              <a:ext uri="{FF2B5EF4-FFF2-40B4-BE49-F238E27FC236}">
                <a16:creationId xmlns:a16="http://schemas.microsoft.com/office/drawing/2014/main" id="{DC210D16-B881-F136-6831-4821A655AD22}"/>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2" name="Picture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2D94767-C3C8-3170-A4B7-A5951A024577}"/>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7595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06358" y="123634"/>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Black/African American females—United States</a:t>
            </a:r>
          </a:p>
        </p:txBody>
      </p:sp>
      <p:pic>
        <p:nvPicPr>
          <p:cNvPr id="6" name="Picture 5">
            <a:extLst>
              <a:ext uri="{FF2B5EF4-FFF2-40B4-BE49-F238E27FC236}">
                <a16:creationId xmlns:a16="http://schemas.microsoft.com/office/drawing/2014/main" id="{83EF67AE-08B7-4053-EC8E-AE2A80EC9EC6}"/>
              </a:ext>
            </a:extLst>
          </p:cNvPr>
          <p:cNvPicPr>
            <a:picLocks noChangeAspect="1"/>
          </p:cNvPicPr>
          <p:nvPr/>
        </p:nvPicPr>
        <p:blipFill>
          <a:blip r:embed="rId3"/>
          <a:stretch>
            <a:fillRect/>
          </a:stretch>
        </p:blipFill>
        <p:spPr>
          <a:xfrm>
            <a:off x="97148" y="948221"/>
            <a:ext cx="8949704" cy="3840813"/>
          </a:xfrm>
          <a:prstGeom prst="rect">
            <a:avLst/>
          </a:prstGeom>
        </p:spPr>
      </p:pic>
      <p:sp>
        <p:nvSpPr>
          <p:cNvPr id="2" name="TextBox 1">
            <a:extLst>
              <a:ext uri="{FF2B5EF4-FFF2-40B4-BE49-F238E27FC236}">
                <a16:creationId xmlns:a16="http://schemas.microsoft.com/office/drawing/2014/main" id="{1C8E628A-8F4A-3840-1AFD-EE89C557CA61}"/>
              </a:ext>
            </a:extLst>
          </p:cNvPr>
          <p:cNvSpPr txBox="1"/>
          <p:nvPr/>
        </p:nvSpPr>
        <p:spPr>
          <a:xfrm>
            <a:off x="0" y="4789034"/>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a:t>
            </a:r>
            <a:endParaRPr lang="en-US" sz="900">
              <a:solidFill>
                <a:srgbClr val="000000"/>
              </a:solidFill>
              <a:latin typeface="Calibri" panose="020F0502020204030204" pitchFamily="34" charset="0"/>
              <a:cs typeface="Calibri" panose="020F0502020204030204" pitchFamily="34" charset="0"/>
            </a:endParaRP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BCE0927-CCC4-E9C0-308A-3701AE483E8C}"/>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94342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persons aged 13–24 years, by race/ethnicity—United States</a:t>
            </a:r>
          </a:p>
        </p:txBody>
      </p:sp>
      <p:pic>
        <p:nvPicPr>
          <p:cNvPr id="4" name="Picture 3" descr="Bar chart of receipt of HIV medical care during 2023 among persons aged 13–24 years, by race/ethnicity, in the United States.">
            <a:extLst>
              <a:ext uri="{FF2B5EF4-FFF2-40B4-BE49-F238E27FC236}">
                <a16:creationId xmlns:a16="http://schemas.microsoft.com/office/drawing/2014/main" id="{E76B54B5-4782-1B97-6BFD-AFF2D4CE4F9B}"/>
              </a:ext>
            </a:extLst>
          </p:cNvPr>
          <p:cNvPicPr>
            <a:picLocks noChangeAspect="1"/>
          </p:cNvPicPr>
          <p:nvPr/>
        </p:nvPicPr>
        <p:blipFill>
          <a:blip r:embed="rId3"/>
          <a:stretch>
            <a:fillRect/>
          </a:stretch>
        </p:blipFill>
        <p:spPr>
          <a:xfrm>
            <a:off x="-360851" y="779697"/>
            <a:ext cx="9083827" cy="4365114"/>
          </a:xfrm>
          <a:prstGeom prst="rect">
            <a:avLst/>
          </a:prstGeom>
        </p:spPr>
      </p:pic>
      <p:sp>
        <p:nvSpPr>
          <p:cNvPr id="6" name="TextBox 5">
            <a:extLst>
              <a:ext uri="{FF2B5EF4-FFF2-40B4-BE49-F238E27FC236}">
                <a16:creationId xmlns:a16="http://schemas.microsoft.com/office/drawing/2014/main" id="{BF2FC71A-6734-85F9-F074-C7F596509C31}"/>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r>
              <a:rPr lang="en-US" sz="900" dirty="0">
                <a:solidFill>
                  <a:srgbClr val="000000"/>
                </a:solidFill>
                <a:latin typeface="Calibri" panose="020F0502020204030204" pitchFamily="34" charset="0"/>
                <a:cs typeface="Calibri" panose="020F0502020204030204" pitchFamily="34" charset="0"/>
              </a:rPr>
              <a:t> </a:t>
            </a:r>
            <a:r>
              <a:rPr lang="en-US" sz="900" b="0" i="0" dirty="0">
                <a:solidFill>
                  <a:srgbClr val="000000"/>
                </a:solidFill>
                <a:effectLst/>
                <a:latin typeface="Calibri" panose="020F0502020204030204" pitchFamily="34" charset="0"/>
                <a:cs typeface="Calibri" panose="020F0502020204030204" pitchFamily="34" charset="0"/>
              </a:rPr>
              <a:t>Data are presented for persons aged ≥ 13 years by year-end 2023.</a:t>
            </a:r>
            <a:endParaRPr lang="en-US" sz="900">
              <a:solidFill>
                <a:srgbClr val="000000"/>
              </a:solidFill>
              <a:latin typeface="Calibri" panose="020F0502020204030204" pitchFamily="34" charset="0"/>
              <a:cs typeface="Calibri" panose="020F0502020204030204" pitchFamily="34" charset="0"/>
            </a:endParaRPr>
          </a:p>
        </p:txBody>
      </p:sp>
      <p:pic>
        <p:nvPicPr>
          <p:cNvPr id="3" name="Picture 2" descr="Logo&#10;&#10;Description automatically generated">
            <a:extLst>
              <a:ext uri="{FF2B5EF4-FFF2-40B4-BE49-F238E27FC236}">
                <a16:creationId xmlns:a16="http://schemas.microsoft.com/office/drawing/2014/main" id="{A04F32E0-D163-8455-1591-4153E4629DC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778842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during 2023 among persons aged </a:t>
            </a:r>
            <a:r>
              <a:rPr lang="en-US" sz="2000">
                <a:solidFill>
                  <a:schemeClr val="bg1"/>
                </a:solidFill>
                <a:latin typeface="Calibri" panose="020F0502020204030204" pitchFamily="34" charset="0"/>
              </a:rPr>
              <a:t>≥</a:t>
            </a:r>
            <a:r>
              <a:rPr lang="en-US" sz="2000">
                <a:solidFill>
                  <a:schemeClr val="bg1"/>
                </a:solidFill>
              </a:rPr>
              <a:t> </a:t>
            </a:r>
            <a:r>
              <a:rPr lang="en-US" sz="2000" b="1">
                <a:solidFill>
                  <a:schemeClr val="bg1"/>
                </a:solidFill>
              </a:rPr>
              <a:t>55 years, by race/ethnicity—United States</a:t>
            </a:r>
          </a:p>
        </p:txBody>
      </p:sp>
      <p:pic>
        <p:nvPicPr>
          <p:cNvPr id="5" name="Picture 4" descr="Bar chart of receipt of HIV medical care during 2023 among persons aged ≥ 55 years, by race/ethnicity, in the United States.">
            <a:extLst>
              <a:ext uri="{FF2B5EF4-FFF2-40B4-BE49-F238E27FC236}">
                <a16:creationId xmlns:a16="http://schemas.microsoft.com/office/drawing/2014/main" id="{152D418F-3523-78DB-E278-BC0D9150D6B1}"/>
              </a:ext>
            </a:extLst>
          </p:cNvPr>
          <p:cNvPicPr>
            <a:picLocks noChangeAspect="1"/>
          </p:cNvPicPr>
          <p:nvPr/>
        </p:nvPicPr>
        <p:blipFill>
          <a:blip r:embed="rId3"/>
          <a:stretch>
            <a:fillRect/>
          </a:stretch>
        </p:blipFill>
        <p:spPr>
          <a:xfrm>
            <a:off x="497602" y="779697"/>
            <a:ext cx="7864522" cy="4365114"/>
          </a:xfrm>
          <a:prstGeom prst="rect">
            <a:avLst/>
          </a:prstGeom>
        </p:spPr>
      </p:pic>
      <p:sp>
        <p:nvSpPr>
          <p:cNvPr id="6" name="TextBox 5">
            <a:extLst>
              <a:ext uri="{FF2B5EF4-FFF2-40B4-BE49-F238E27FC236}">
                <a16:creationId xmlns:a16="http://schemas.microsoft.com/office/drawing/2014/main" id="{BF2FC71A-6734-85F9-F074-C7F596509C31}"/>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2" name="Picture 1" descr="Logo&#10;&#10;Description automatically generated">
            <a:extLst>
              <a:ext uri="{FF2B5EF4-FFF2-40B4-BE49-F238E27FC236}">
                <a16:creationId xmlns:a16="http://schemas.microsoft.com/office/drawing/2014/main" id="{77430A7C-406F-C032-044E-F62161115DF3}"/>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72151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5434CBD6-B7E9-2294-447F-5FE4B7E65619}"/>
              </a:ext>
            </a:extLst>
          </p:cNvPr>
          <p:cNvSpPr txBox="1">
            <a:spLocks/>
          </p:cNvSpPr>
          <p:nvPr/>
        </p:nvSpPr>
        <p:spPr>
          <a:xfrm>
            <a:off x="193512" y="255757"/>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Status of CD4 and viral load reporting by HIV surveillance reporting area, as of December 2024 – United States and Puerto Rico</a:t>
            </a:r>
          </a:p>
          <a:p>
            <a:pPr algn="l"/>
            <a:endParaRPr lang="en-US" sz="2000" b="1" dirty="0">
              <a:solidFill>
                <a:schemeClr val="bg1"/>
              </a:solidFill>
            </a:endParaRPr>
          </a:p>
        </p:txBody>
      </p:sp>
      <p:pic>
        <p:nvPicPr>
          <p:cNvPr id="12" name="Picture 11" descr="Map of the status of CD4 and viral load reporting during 2023 in the United States and Puerto Rico.">
            <a:extLst>
              <a:ext uri="{FF2B5EF4-FFF2-40B4-BE49-F238E27FC236}">
                <a16:creationId xmlns:a16="http://schemas.microsoft.com/office/drawing/2014/main" id="{1ED33B8B-D6E2-CDCE-C592-1B791220D7BB}"/>
              </a:ext>
            </a:extLst>
          </p:cNvPr>
          <p:cNvPicPr>
            <a:picLocks noChangeAspect="1"/>
          </p:cNvPicPr>
          <p:nvPr/>
        </p:nvPicPr>
        <p:blipFill>
          <a:blip r:embed="rId3"/>
          <a:stretch>
            <a:fillRect/>
          </a:stretch>
        </p:blipFill>
        <p:spPr>
          <a:xfrm>
            <a:off x="193512" y="803069"/>
            <a:ext cx="8419306" cy="4084674"/>
          </a:xfrm>
          <a:prstGeom prst="rect">
            <a:avLst/>
          </a:prstGeom>
        </p:spPr>
      </p:pic>
      <p:pic>
        <p:nvPicPr>
          <p:cNvPr id="2" name="Picture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D726D377-91B1-FAC3-7516-F21680B6CFAD}"/>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66658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89723" y="1249853"/>
            <a:ext cx="8229600" cy="857250"/>
          </a:xfrm>
        </p:spPr>
        <p:txBody>
          <a:bodyPr lIns="91440" tIns="45720" rIns="91440" bIns="45720" anchor="ctr"/>
          <a:lstStyle/>
          <a:p>
            <a:r>
              <a:rPr lang="en-US">
                <a:latin typeface="Calibri"/>
                <a:cs typeface="Calibri"/>
              </a:rPr>
              <a:t>Viral suppression among persons living with diagnosed HIV</a:t>
            </a:r>
            <a:endParaRPr lang="en-US" strike="sngStrike"/>
          </a:p>
        </p:txBody>
      </p:sp>
    </p:spTree>
    <p:extLst>
      <p:ext uri="{BB962C8B-B14F-4D97-AF65-F5344CB8AC3E}">
        <p14:creationId xmlns:p14="http://schemas.microsoft.com/office/powerpoint/2010/main" val="96998061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E528A6-8C04-0EA8-123F-DF0C827B19A0}"/>
              </a:ext>
            </a:extLst>
          </p:cNvPr>
          <p:cNvSpPr txBox="1"/>
          <p:nvPr/>
        </p:nvSpPr>
        <p:spPr>
          <a:xfrm>
            <a:off x="0" y="4842246"/>
            <a:ext cx="8847100" cy="3693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a:p>
            <a:endParaRPr lang="en-US" sz="900">
              <a:solidFill>
                <a:srgbClr val="000000"/>
              </a:solidFill>
              <a:latin typeface="Calibri" panose="020F0502020204030204" pitchFamily="34" charset="0"/>
              <a:cs typeface="Calibri" panose="020F0502020204030204" pitchFamily="34" charset="0"/>
            </a:endParaRPr>
          </a:p>
        </p:txBody>
      </p:sp>
      <p:pic>
        <p:nvPicPr>
          <p:cNvPr id="5" name="Picture 4" descr="Bar graph of viral suppression during 2023 among persons living with diagnosed HIV, by selected characteristics, in the United States.">
            <a:extLst>
              <a:ext uri="{FF2B5EF4-FFF2-40B4-BE49-F238E27FC236}">
                <a16:creationId xmlns:a16="http://schemas.microsoft.com/office/drawing/2014/main" id="{CB082AA0-8546-AA93-772A-FF1E1944D70B}"/>
              </a:ext>
            </a:extLst>
          </p:cNvPr>
          <p:cNvPicPr>
            <a:picLocks noChangeAspect="1"/>
          </p:cNvPicPr>
          <p:nvPr/>
        </p:nvPicPr>
        <p:blipFill>
          <a:blip r:embed="rId3"/>
          <a:stretch>
            <a:fillRect/>
          </a:stretch>
        </p:blipFill>
        <p:spPr>
          <a:xfrm>
            <a:off x="296900" y="628415"/>
            <a:ext cx="8394920" cy="4365114"/>
          </a:xfrm>
          <a:prstGeom prst="rect">
            <a:avLst/>
          </a:prstGeom>
        </p:spPr>
      </p:pic>
      <p:sp>
        <p:nvSpPr>
          <p:cNvPr id="4" name="Text Placeholder 1">
            <a:extLst>
              <a:ext uri="{FF2B5EF4-FFF2-40B4-BE49-F238E27FC236}">
                <a16:creationId xmlns:a16="http://schemas.microsoft.com/office/drawing/2014/main" id="{C79BC89F-4724-A172-3F69-258303F6BD37}"/>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during 2023 among persons living with diagnosed HIV, by selected characteristics—United States</a:t>
            </a:r>
          </a:p>
        </p:txBody>
      </p:sp>
      <p:pic>
        <p:nvPicPr>
          <p:cNvPr id="2" name="Picture 1" descr="Logo&#10;&#10;Description automatically generated">
            <a:extLst>
              <a:ext uri="{FF2B5EF4-FFF2-40B4-BE49-F238E27FC236}">
                <a16:creationId xmlns:a16="http://schemas.microsoft.com/office/drawing/2014/main" id="{55A0C7FB-A664-9E25-2826-D5A8F56C6CB1}"/>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336873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154" y="123634"/>
            <a:ext cx="8528247"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Viral suppression during 2023 among persons living with diagnosed HIV—United﻿﻿﻿﻿</a:t>
            </a:r>
            <a:r>
              <a:rPr lang="en-US" sz="2000" b="1" dirty="0">
                <a:solidFill>
                  <a:schemeClr val="bg1"/>
                </a:solidFill>
                <a:latin typeface="Nordique Inline" panose="020F0502020204030204" pitchFamily="2" charset="0"/>
              </a:rPr>
              <a:t> </a:t>
            </a:r>
            <a:r>
              <a:rPr lang="en-US" sz="2000" b="1" dirty="0">
                <a:solidFill>
                  <a:schemeClr val="bg1"/>
                </a:solidFill>
              </a:rPr>
              <a:t>States and Puerto Rico</a:t>
            </a:r>
          </a:p>
        </p:txBody>
      </p:sp>
      <p:pic>
        <p:nvPicPr>
          <p:cNvPr id="5" name="Picture 4" descr="Map of viral suppression during 2023 among persons living with diagnosed HIV in the United States.">
            <a:extLst>
              <a:ext uri="{FF2B5EF4-FFF2-40B4-BE49-F238E27FC236}">
                <a16:creationId xmlns:a16="http://schemas.microsoft.com/office/drawing/2014/main" id="{59674A1A-047A-C9F9-CD9A-B1DADF46A07F}"/>
              </a:ext>
            </a:extLst>
          </p:cNvPr>
          <p:cNvPicPr>
            <a:picLocks noChangeAspect="1"/>
          </p:cNvPicPr>
          <p:nvPr/>
        </p:nvPicPr>
        <p:blipFill>
          <a:blip r:embed="rId3"/>
          <a:stretch>
            <a:fillRect/>
          </a:stretch>
        </p:blipFill>
        <p:spPr>
          <a:xfrm>
            <a:off x="92455" y="717420"/>
            <a:ext cx="8348902" cy="4335696"/>
          </a:xfrm>
          <a:prstGeom prst="rect">
            <a:avLst/>
          </a:prstGeom>
        </p:spPr>
      </p:pic>
      <p:pic>
        <p:nvPicPr>
          <p:cNvPr id="2" name="Picture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C4DE1007-0F72-2EAA-6492-79C668754043}"/>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3" name="TextBox 12">
            <a:extLst>
              <a:ext uri="{FF2B5EF4-FFF2-40B4-BE49-F238E27FC236}">
                <a16:creationId xmlns:a16="http://schemas.microsoft.com/office/drawing/2014/main" id="{2A85520D-CCF1-AC9D-469D-4B1D60901A51}"/>
              </a:ext>
            </a:extLst>
          </p:cNvPr>
          <p:cNvSpPr txBox="1"/>
          <p:nvPr/>
        </p:nvSpPr>
        <p:spPr>
          <a:xfrm>
            <a:off x="87154" y="4836948"/>
            <a:ext cx="8451446"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a:t>
            </a: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900" b="0" i="0" u="non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presented for persons aged ≥ 13 years </a:t>
            </a:r>
            <a:r>
              <a:rPr lang="en-US" sz="900" b="0" i="0" dirty="0">
                <a:solidFill>
                  <a:srgbClr val="000000"/>
                </a:solidFill>
                <a:effectLst/>
                <a:latin typeface="Calibri" panose="020F0502020204030204" pitchFamily="34" charset="0"/>
                <a:cs typeface="Calibri" panose="020F0502020204030204" pitchFamily="34" charset="0"/>
              </a:rPr>
              <a:t>by year-end 2023</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9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does not include Puerto Rico. </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3199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during 2023 among males with HIV attributed to male-to-male sexual contact, by race/ethnicity—United States</a:t>
            </a:r>
          </a:p>
        </p:txBody>
      </p:sp>
      <p:pic>
        <p:nvPicPr>
          <p:cNvPr id="10" name="Picture 9" descr="Bar chart of viral suppression during 2023 among males with HIV attributed to male-to-male sexual contact, by race/ethnicity, in the United States.">
            <a:extLst>
              <a:ext uri="{FF2B5EF4-FFF2-40B4-BE49-F238E27FC236}">
                <a16:creationId xmlns:a16="http://schemas.microsoft.com/office/drawing/2014/main" id="{DB7BE16C-79A0-FEFE-1115-F5DE5E6DD0DF}"/>
              </a:ext>
            </a:extLst>
          </p:cNvPr>
          <p:cNvPicPr>
            <a:picLocks noChangeAspect="1"/>
          </p:cNvPicPr>
          <p:nvPr/>
        </p:nvPicPr>
        <p:blipFill>
          <a:blip r:embed="rId3"/>
          <a:stretch>
            <a:fillRect/>
          </a:stretch>
        </p:blipFill>
        <p:spPr>
          <a:xfrm>
            <a:off x="285605" y="1034837"/>
            <a:ext cx="8559526" cy="3731075"/>
          </a:xfrm>
          <a:prstGeom prst="rect">
            <a:avLst/>
          </a:prstGeom>
        </p:spPr>
      </p:pic>
      <p:sp>
        <p:nvSpPr>
          <p:cNvPr id="2" name="TextBox 1">
            <a:extLst>
              <a:ext uri="{FF2B5EF4-FFF2-40B4-BE49-F238E27FC236}">
                <a16:creationId xmlns:a16="http://schemas.microsoft.com/office/drawing/2014/main" id="{B501B42A-0DE1-A5A3-306E-D7AA48663886}"/>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4" name="Picture 3" descr="Logo&#10;&#10;Description automatically generated">
            <a:extLst>
              <a:ext uri="{FF2B5EF4-FFF2-40B4-BE49-F238E27FC236}">
                <a16:creationId xmlns:a16="http://schemas.microsoft.com/office/drawing/2014/main" id="{0AD8276F-3EEC-86DB-C6EC-F091C9BC3105}"/>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01870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DEF82AD-3CA7-7BCC-B53F-8D96123DE1A1}"/>
              </a:ext>
            </a:extLst>
          </p:cNvPr>
          <p:cNvSpPr txBox="1">
            <a:spLocks/>
          </p:cNvSpPr>
          <p:nvPr/>
        </p:nvSpPr>
        <p:spPr>
          <a:xfrm>
            <a:off x="193512" y="115371"/>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during 2023 among persons with HIV attributed to injection drug use, by sex and race/ethnicity—United States</a:t>
            </a:r>
          </a:p>
        </p:txBody>
      </p:sp>
      <p:pic>
        <p:nvPicPr>
          <p:cNvPr id="21" name="Picture 20" descr="Two bar charts of viral suppression during 2023 among males and females with HIV attributed to injection drug use, by race/ethnicity, in the United States.">
            <a:extLst>
              <a:ext uri="{FF2B5EF4-FFF2-40B4-BE49-F238E27FC236}">
                <a16:creationId xmlns:a16="http://schemas.microsoft.com/office/drawing/2014/main" id="{559F9840-106E-B772-B02A-D3571DEED4B3}"/>
              </a:ext>
            </a:extLst>
          </p:cNvPr>
          <p:cNvPicPr>
            <a:picLocks noChangeAspect="1"/>
          </p:cNvPicPr>
          <p:nvPr/>
        </p:nvPicPr>
        <p:blipFill>
          <a:blip r:embed="rId3"/>
          <a:stretch>
            <a:fillRect/>
          </a:stretch>
        </p:blipFill>
        <p:spPr>
          <a:xfrm>
            <a:off x="135161" y="957181"/>
            <a:ext cx="8711939" cy="3657917"/>
          </a:xfrm>
          <a:prstGeom prst="rect">
            <a:avLst/>
          </a:prstGeom>
        </p:spPr>
      </p:pic>
      <p:sp>
        <p:nvSpPr>
          <p:cNvPr id="6" name="TextBox 5">
            <a:extLst>
              <a:ext uri="{FF2B5EF4-FFF2-40B4-BE49-F238E27FC236}">
                <a16:creationId xmlns:a16="http://schemas.microsoft.com/office/drawing/2014/main" id="{10C64713-67B9-0FBD-887D-CB40177ED28C}"/>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2" name="Picture 1" descr="Logo&#10;&#10;Description automatically generated">
            <a:extLst>
              <a:ext uri="{FF2B5EF4-FFF2-40B4-BE49-F238E27FC236}">
                <a16:creationId xmlns:a16="http://schemas.microsoft.com/office/drawing/2014/main" id="{8AF11466-3AC5-724A-63E9-0C56103D3C58}"/>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811884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during 2023 among Hispanic/Latino persons, by selected characteristics—United States</a:t>
            </a:r>
          </a:p>
        </p:txBody>
      </p:sp>
      <p:pic>
        <p:nvPicPr>
          <p:cNvPr id="4" name="Picture 3" descr="Bar chart of viral suppression during 2023 among Hispanic/Latino persons, by selected characteristics, in the United States.">
            <a:extLst>
              <a:ext uri="{FF2B5EF4-FFF2-40B4-BE49-F238E27FC236}">
                <a16:creationId xmlns:a16="http://schemas.microsoft.com/office/drawing/2014/main" id="{C20AD917-887D-998C-8786-8CDF7CDE0124}"/>
              </a:ext>
            </a:extLst>
          </p:cNvPr>
          <p:cNvPicPr>
            <a:picLocks noChangeAspect="1"/>
          </p:cNvPicPr>
          <p:nvPr/>
        </p:nvPicPr>
        <p:blipFill>
          <a:blip r:embed="rId3"/>
          <a:stretch>
            <a:fillRect/>
          </a:stretch>
        </p:blipFill>
        <p:spPr>
          <a:xfrm>
            <a:off x="98063" y="959614"/>
            <a:ext cx="8650974" cy="3956647"/>
          </a:xfrm>
          <a:prstGeom prst="rect">
            <a:avLst/>
          </a:prstGeom>
        </p:spPr>
      </p:pic>
      <p:sp>
        <p:nvSpPr>
          <p:cNvPr id="7" name="TextBox 6">
            <a:extLst>
              <a:ext uri="{FF2B5EF4-FFF2-40B4-BE49-F238E27FC236}">
                <a16:creationId xmlns:a16="http://schemas.microsoft.com/office/drawing/2014/main" id="{DC210D16-B881-F136-6831-4821A655AD22}"/>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r>
              <a:rPr lang="en-US" sz="900" b="0" i="0">
                <a:solidFill>
                  <a:srgbClr val="000000"/>
                </a:solidFill>
                <a:effectLst/>
                <a:latin typeface="Calibri" panose="020F0502020204030204" pitchFamily="34" charset="0"/>
                <a:cs typeface="Calibri" panose="020F0502020204030204" pitchFamily="34" charset="0"/>
              </a:rPr>
              <a:t>. </a:t>
            </a:r>
            <a:endParaRPr lang="en-US" sz="900">
              <a:solidFill>
                <a:srgbClr val="000000"/>
              </a:solidFill>
              <a:latin typeface="Calibri" panose="020F0502020204030204" pitchFamily="34" charset="0"/>
              <a:cs typeface="Calibri" panose="020F0502020204030204" pitchFamily="34" charset="0"/>
            </a:endParaRPr>
          </a:p>
        </p:txBody>
      </p:sp>
      <p:pic>
        <p:nvPicPr>
          <p:cNvPr id="3" name="Picture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B2583038-ECFB-70B4-3D56-D993563A1FED}"/>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335680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Viral suppression during 2023 among Black/African American females—United States</a:t>
            </a:r>
          </a:p>
        </p:txBody>
      </p:sp>
      <p:pic>
        <p:nvPicPr>
          <p:cNvPr id="5" name="Picture 4" descr="Bar chart of viral suppression during 2023 among Black females, by selected characteristics, in the United States.">
            <a:extLst>
              <a:ext uri="{FF2B5EF4-FFF2-40B4-BE49-F238E27FC236}">
                <a16:creationId xmlns:a16="http://schemas.microsoft.com/office/drawing/2014/main" id="{530CE66B-2D8C-604A-FCDD-1A912F9FCBBA}"/>
              </a:ext>
            </a:extLst>
          </p:cNvPr>
          <p:cNvPicPr>
            <a:picLocks noChangeAspect="1"/>
          </p:cNvPicPr>
          <p:nvPr/>
        </p:nvPicPr>
        <p:blipFill>
          <a:blip r:embed="rId3"/>
          <a:stretch>
            <a:fillRect/>
          </a:stretch>
        </p:blipFill>
        <p:spPr>
          <a:xfrm>
            <a:off x="415348" y="990897"/>
            <a:ext cx="8535140" cy="3798137"/>
          </a:xfrm>
          <a:prstGeom prst="rect">
            <a:avLst/>
          </a:prstGeom>
        </p:spPr>
      </p:pic>
      <p:sp>
        <p:nvSpPr>
          <p:cNvPr id="2" name="TextBox 1">
            <a:extLst>
              <a:ext uri="{FF2B5EF4-FFF2-40B4-BE49-F238E27FC236}">
                <a16:creationId xmlns:a16="http://schemas.microsoft.com/office/drawing/2014/main" id="{DFB4A45B-3BE3-0F12-902C-A08A0A38E287}"/>
              </a:ext>
            </a:extLst>
          </p:cNvPr>
          <p:cNvSpPr txBox="1"/>
          <p:nvPr/>
        </p:nvSpPr>
        <p:spPr>
          <a:xfrm>
            <a:off x="20675" y="4789034"/>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by year-end 2023</a:t>
            </a:r>
            <a:r>
              <a:rPr lang="en-US" sz="900" b="0" i="0">
                <a:solidFill>
                  <a:srgbClr val="000000"/>
                </a:solidFill>
                <a:effectLst/>
                <a:latin typeface="Calibri" panose="020F0502020204030204" pitchFamily="34" charset="0"/>
                <a:cs typeface="Calibri" panose="020F0502020204030204" pitchFamily="34" charset="0"/>
              </a:rPr>
              <a:t>.</a:t>
            </a:r>
            <a:endParaRPr lang="en-US" sz="900">
              <a:solidFill>
                <a:srgbClr val="000000"/>
              </a:solidFill>
              <a:latin typeface="Calibri" panose="020F0502020204030204" pitchFamily="34" charset="0"/>
              <a:cs typeface="Calibri" panose="020F0502020204030204" pitchFamily="34" charset="0"/>
            </a:endParaRPr>
          </a:p>
        </p:txBody>
      </p:sp>
      <p:pic>
        <p:nvPicPr>
          <p:cNvPr id="4" name="Picture 3"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EE5EB68-8C54-F43F-2682-3B339A9FC0B9}"/>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05388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154" y="123634"/>
            <a:ext cx="905684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during 2023 among persons aged 13–24 years, by race/ethnicity—United States</a:t>
            </a:r>
          </a:p>
        </p:txBody>
      </p:sp>
      <p:pic>
        <p:nvPicPr>
          <p:cNvPr id="4" name="Picture 3">
            <a:extLst>
              <a:ext uri="{FF2B5EF4-FFF2-40B4-BE49-F238E27FC236}">
                <a16:creationId xmlns:a16="http://schemas.microsoft.com/office/drawing/2014/main" id="{365C476A-0DBB-2760-EE87-84571A2E4334}"/>
              </a:ext>
            </a:extLst>
          </p:cNvPr>
          <p:cNvPicPr>
            <a:picLocks noChangeAspect="1"/>
          </p:cNvPicPr>
          <p:nvPr/>
        </p:nvPicPr>
        <p:blipFill>
          <a:blip r:embed="rId3"/>
          <a:stretch>
            <a:fillRect/>
          </a:stretch>
        </p:blipFill>
        <p:spPr>
          <a:xfrm>
            <a:off x="174345" y="978322"/>
            <a:ext cx="8535140" cy="3822523"/>
          </a:xfrm>
          <a:prstGeom prst="rect">
            <a:avLst/>
          </a:prstGeom>
        </p:spPr>
      </p:pic>
      <p:sp>
        <p:nvSpPr>
          <p:cNvPr id="6" name="TextBox 5">
            <a:extLst>
              <a:ext uri="{FF2B5EF4-FFF2-40B4-BE49-F238E27FC236}">
                <a16:creationId xmlns:a16="http://schemas.microsoft.com/office/drawing/2014/main" id="{BF2FC71A-6734-85F9-F074-C7F596509C31}"/>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r>
              <a:rPr lang="en-US" sz="900" dirty="0">
                <a:solidFill>
                  <a:srgbClr val="000000"/>
                </a:solidFill>
                <a:latin typeface="Calibri" panose="020F0502020204030204" pitchFamily="34" charset="0"/>
                <a:cs typeface="Calibri" panose="020F0502020204030204" pitchFamily="34" charset="0"/>
              </a:rPr>
              <a:t> </a:t>
            </a:r>
            <a:r>
              <a:rPr lang="en-US" sz="900" b="0" i="0" dirty="0">
                <a:solidFill>
                  <a:srgbClr val="000000"/>
                </a:solidFill>
                <a:effectLst/>
                <a:latin typeface="Calibri" panose="020F0502020204030204" pitchFamily="34" charset="0"/>
                <a:cs typeface="Calibri" panose="020F0502020204030204" pitchFamily="34" charset="0"/>
              </a:rPr>
              <a:t>Data are presented for persons aged ≥ 13 years by year-end 2023.</a:t>
            </a:r>
            <a:endParaRPr lang="en-US" sz="900">
              <a:solidFill>
                <a:srgbClr val="000000"/>
              </a:solidFill>
              <a:latin typeface="Calibri" panose="020F0502020204030204" pitchFamily="34" charset="0"/>
              <a:cs typeface="Calibri" panose="020F0502020204030204" pitchFamily="34" charset="0"/>
            </a:endParaRPr>
          </a:p>
        </p:txBody>
      </p:sp>
      <p:pic>
        <p:nvPicPr>
          <p:cNvPr id="3" name="Picture 2" descr="Logo&#10;&#10;Description automatically generated">
            <a:extLst>
              <a:ext uri="{FF2B5EF4-FFF2-40B4-BE49-F238E27FC236}">
                <a16:creationId xmlns:a16="http://schemas.microsoft.com/office/drawing/2014/main" id="{96D002A7-4C48-948D-49C1-0FDE7FDBB7A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266927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086" y="123634"/>
            <a:ext cx="905691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during 2023 among persons aged </a:t>
            </a:r>
            <a:r>
              <a:rPr lang="en-US" sz="2000">
                <a:solidFill>
                  <a:schemeClr val="bg1"/>
                </a:solidFill>
                <a:latin typeface="Calibri" panose="020F0502020204030204" pitchFamily="34" charset="0"/>
              </a:rPr>
              <a:t>≥</a:t>
            </a:r>
            <a:r>
              <a:rPr lang="en-US" sz="2000">
                <a:solidFill>
                  <a:schemeClr val="bg1"/>
                </a:solidFill>
              </a:rPr>
              <a:t> </a:t>
            </a:r>
            <a:r>
              <a:rPr lang="en-US" sz="2000" b="1">
                <a:solidFill>
                  <a:schemeClr val="bg1"/>
                </a:solidFill>
              </a:rPr>
              <a:t>55 years, by race/ethnicity—United States</a:t>
            </a:r>
          </a:p>
        </p:txBody>
      </p:sp>
      <p:pic>
        <p:nvPicPr>
          <p:cNvPr id="5" name="Picture 4" descr="Bar chart of viral suppression during 2023 among persons aged ≥ 55 years, by race/ethnicity, in the United States.">
            <a:extLst>
              <a:ext uri="{FF2B5EF4-FFF2-40B4-BE49-F238E27FC236}">
                <a16:creationId xmlns:a16="http://schemas.microsoft.com/office/drawing/2014/main" id="{B3E6DF89-280D-4ABD-DDC9-98ED7C031A38}"/>
              </a:ext>
            </a:extLst>
          </p:cNvPr>
          <p:cNvPicPr>
            <a:picLocks noChangeAspect="1"/>
          </p:cNvPicPr>
          <p:nvPr/>
        </p:nvPicPr>
        <p:blipFill>
          <a:blip r:embed="rId3"/>
          <a:stretch>
            <a:fillRect/>
          </a:stretch>
        </p:blipFill>
        <p:spPr>
          <a:xfrm>
            <a:off x="680498" y="937761"/>
            <a:ext cx="7681626" cy="4029805"/>
          </a:xfrm>
          <a:prstGeom prst="rect">
            <a:avLst/>
          </a:prstGeom>
        </p:spPr>
      </p:pic>
      <p:sp>
        <p:nvSpPr>
          <p:cNvPr id="6" name="TextBox 5">
            <a:extLst>
              <a:ext uri="{FF2B5EF4-FFF2-40B4-BE49-F238E27FC236}">
                <a16:creationId xmlns:a16="http://schemas.microsoft.com/office/drawing/2014/main" id="{BF2FC71A-6734-85F9-F074-C7F596509C31}"/>
              </a:ext>
            </a:extLst>
          </p:cNvPr>
          <p:cNvSpPr txBox="1"/>
          <p:nvPr/>
        </p:nvSpPr>
        <p:spPr>
          <a:xfrm>
            <a:off x="0" y="4800845"/>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p>
        </p:txBody>
      </p:sp>
      <p:pic>
        <p:nvPicPr>
          <p:cNvPr id="2" name="Picture 1" descr="Logo&#10;&#10;Description automatically generated">
            <a:extLst>
              <a:ext uri="{FF2B5EF4-FFF2-40B4-BE49-F238E27FC236}">
                <a16:creationId xmlns:a16="http://schemas.microsoft.com/office/drawing/2014/main" id="{956E0CF4-09DA-CB04-6B68-0C046DA65FB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315980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109470"/>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HIV care continuum for persons living with diagnosed HIV at year-end 2023—U.S. Southern Region</a:t>
            </a:r>
          </a:p>
        </p:txBody>
      </p:sp>
      <p:pic>
        <p:nvPicPr>
          <p:cNvPr id="8" name="Picture 7" descr="Waffle chart of the diagnosis-based HIV care continuum for persons living with diagnosed HIV in the U.S. Southern Region at year-end 2023 in the United States.">
            <a:extLst>
              <a:ext uri="{FF2B5EF4-FFF2-40B4-BE49-F238E27FC236}">
                <a16:creationId xmlns:a16="http://schemas.microsoft.com/office/drawing/2014/main" id="{2F44D87E-F322-57A1-FEA6-FE85225C783B}"/>
              </a:ext>
            </a:extLst>
          </p:cNvPr>
          <p:cNvPicPr>
            <a:picLocks noChangeAspect="1"/>
          </p:cNvPicPr>
          <p:nvPr/>
        </p:nvPicPr>
        <p:blipFill>
          <a:blip r:embed="rId3"/>
          <a:stretch>
            <a:fillRect/>
          </a:stretch>
        </p:blipFill>
        <p:spPr>
          <a:xfrm>
            <a:off x="706265" y="1007395"/>
            <a:ext cx="7718205" cy="3657917"/>
          </a:xfrm>
          <a:prstGeom prst="rect">
            <a:avLst/>
          </a:prstGeom>
        </p:spPr>
      </p:pic>
      <p:sp>
        <p:nvSpPr>
          <p:cNvPr id="3" name="TextBox 2" descr="Waffle chart of the diagnosis-based HIV care continuum for persons living with diagnosed HIV in the U.S. Southern Region at year-end 2023 in the United States.">
            <a:extLst>
              <a:ext uri="{FF2B5EF4-FFF2-40B4-BE49-F238E27FC236}">
                <a16:creationId xmlns:a16="http://schemas.microsoft.com/office/drawing/2014/main" id="{EEC24640-CAEE-F85C-0A6E-E56F6A71A9B6}"/>
              </a:ext>
            </a:extLst>
          </p:cNvPr>
          <p:cNvSpPr txBox="1"/>
          <p:nvPr/>
        </p:nvSpPr>
        <p:spPr>
          <a:xfrm>
            <a:off x="0" y="4803198"/>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 </a:t>
            </a:r>
            <a:endParaRPr lang="en-US" sz="900">
              <a:solidFill>
                <a:srgbClr val="000000"/>
              </a:solidFill>
              <a:latin typeface="Calibri" panose="020F0502020204030204" pitchFamily="34" charset="0"/>
              <a:cs typeface="Calibri" panose="020F0502020204030204" pitchFamily="34" charset="0"/>
            </a:endParaRPr>
          </a:p>
        </p:txBody>
      </p:sp>
      <p:pic>
        <p:nvPicPr>
          <p:cNvPr id="7" name="Picture 6" descr="Logo&#10;&#10;Description automatically generated">
            <a:extLst>
              <a:ext uri="{FF2B5EF4-FFF2-40B4-BE49-F238E27FC236}">
                <a16:creationId xmlns:a16="http://schemas.microsoft.com/office/drawing/2014/main" id="{EC3FB587-BF04-F3F6-5147-D061AD840AF9}"/>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84691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89723" y="1249853"/>
            <a:ext cx="8229600" cy="857250"/>
          </a:xfrm>
        </p:spPr>
        <p:txBody>
          <a:bodyPr lIns="91440" tIns="45720" rIns="91440" bIns="45720" anchor="ctr"/>
          <a:lstStyle/>
          <a:p>
            <a:r>
              <a:rPr lang="en-US" dirty="0">
                <a:latin typeface="Calibri"/>
                <a:cs typeface="Calibri"/>
              </a:rPr>
              <a:t>Stage of disease at HIV diagnosis</a:t>
            </a:r>
            <a:endParaRPr lang="en-US" dirty="0"/>
          </a:p>
        </p:txBody>
      </p:sp>
    </p:spTree>
    <p:extLst>
      <p:ext uri="{BB962C8B-B14F-4D97-AF65-F5344CB8AC3E}">
        <p14:creationId xmlns:p14="http://schemas.microsoft.com/office/powerpoint/2010/main" val="202796197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Perinatally acquired HIV among persons born in the United States, by year of birth and biological mother's race/ethnicity, 2019–2023—United States</a:t>
            </a:r>
          </a:p>
        </p:txBody>
      </p:sp>
      <p:pic>
        <p:nvPicPr>
          <p:cNvPr id="5" name="Picture 4" descr="Line graph of perinatally acquired HIV among persons born in the United States, by year of birth and birthing person's race/ethnicity from 2019–2023.">
            <a:extLst>
              <a:ext uri="{FF2B5EF4-FFF2-40B4-BE49-F238E27FC236}">
                <a16:creationId xmlns:a16="http://schemas.microsoft.com/office/drawing/2014/main" id="{F018E2AD-72DA-CCA2-7740-8585E0E7380E}"/>
              </a:ext>
            </a:extLst>
          </p:cNvPr>
          <p:cNvPicPr>
            <a:picLocks noChangeAspect="1"/>
          </p:cNvPicPr>
          <p:nvPr/>
        </p:nvPicPr>
        <p:blipFill>
          <a:blip r:embed="rId3"/>
          <a:stretch>
            <a:fillRect/>
          </a:stretch>
        </p:blipFill>
        <p:spPr>
          <a:xfrm>
            <a:off x="612305" y="1056936"/>
            <a:ext cx="7919390" cy="3639627"/>
          </a:xfrm>
          <a:prstGeom prst="rect">
            <a:avLst/>
          </a:prstGeom>
        </p:spPr>
      </p:pic>
      <p:sp>
        <p:nvSpPr>
          <p:cNvPr id="2" name="TextBox 1">
            <a:extLst>
              <a:ext uri="{FF2B5EF4-FFF2-40B4-BE49-F238E27FC236}">
                <a16:creationId xmlns:a16="http://schemas.microsoft.com/office/drawing/2014/main" id="{967EA374-2BD2-03FA-AAFD-793A24115703}"/>
              </a:ext>
            </a:extLst>
          </p:cNvPr>
          <p:cNvSpPr txBox="1"/>
          <p:nvPr/>
        </p:nvSpPr>
        <p:spPr>
          <a:xfrm>
            <a:off x="90124" y="4777220"/>
            <a:ext cx="8302508" cy="230832"/>
          </a:xfrm>
          <a:prstGeom prst="rect">
            <a:avLst/>
          </a:prstGeom>
          <a:noFill/>
        </p:spPr>
        <p:txBody>
          <a:bodyPr wrap="square" rtlCol="0">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Hispanic/Latino persons can be of any race. </a:t>
            </a:r>
            <a:r>
              <a:rPr lang="en-US" sz="900" dirty="0">
                <a:solidFill>
                  <a:srgbClr val="000000"/>
                </a:solidFill>
                <a:latin typeface="Calibri" panose="020F0502020204030204" pitchFamily="34" charset="0"/>
                <a:cs typeface="Calibri" panose="020F0502020204030204" pitchFamily="34" charset="0"/>
              </a:rPr>
              <a:t>Rates are per 100,000 live births.</a:t>
            </a:r>
            <a:endParaRPr lang="en-US" sz="900">
              <a:solidFill>
                <a:srgbClr val="000000"/>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6001C647-7F93-1C95-A035-A1EF610D856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930300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Diagnoses of perinatally acquired HIV among children born during 2023—United States and 6 territories and freely associated states</a:t>
            </a:r>
          </a:p>
        </p:txBody>
      </p:sp>
      <p:pic>
        <p:nvPicPr>
          <p:cNvPr id="7" name="Picture 6" descr="Map of diagnoses of perinatally acquired HIV among children born during 2023 in the United States and 6 territories and freely associated states.">
            <a:extLst>
              <a:ext uri="{FF2B5EF4-FFF2-40B4-BE49-F238E27FC236}">
                <a16:creationId xmlns:a16="http://schemas.microsoft.com/office/drawing/2014/main" id="{9FF5CE59-BE6D-4C46-B14A-A2AB393B58C3}"/>
              </a:ext>
            </a:extLst>
          </p:cNvPr>
          <p:cNvPicPr>
            <a:picLocks noChangeAspect="1"/>
          </p:cNvPicPr>
          <p:nvPr/>
        </p:nvPicPr>
        <p:blipFill>
          <a:blip r:embed="rId3"/>
          <a:stretch>
            <a:fillRect/>
          </a:stretch>
        </p:blipFill>
        <p:spPr>
          <a:xfrm>
            <a:off x="103388" y="471464"/>
            <a:ext cx="8974090" cy="4932091"/>
          </a:xfrm>
          <a:prstGeom prst="rect">
            <a:avLst/>
          </a:prstGeom>
        </p:spPr>
      </p:pic>
      <p:pic>
        <p:nvPicPr>
          <p:cNvPr id="2" name="Picture 1" descr="Logo&#10;&#10;Description automatically generated">
            <a:extLst>
              <a:ext uri="{FF2B5EF4-FFF2-40B4-BE49-F238E27FC236}">
                <a16:creationId xmlns:a16="http://schemas.microsoft.com/office/drawing/2014/main" id="{A7A270D0-6A07-BEEB-968C-79655C40175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618546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0" y="118437"/>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dirty="0">
                <a:solidFill>
                  <a:schemeClr val="bg1"/>
                </a:solidFill>
              </a:rPr>
              <a:t>Time</a:t>
            </a:r>
            <a:r>
              <a:rPr lang="en-US" sz="2000" b="1" dirty="0">
                <a:solidFill>
                  <a:schemeClr val="bg1"/>
                </a:solidFill>
              </a:rPr>
              <a:t> of biological mother's HIV testing among children with diagnosed, perinatally acquired HIV and children exposed to HIV, birth years 2019–2022—United States and Puerto Rico</a:t>
            </a:r>
          </a:p>
        </p:txBody>
      </p:sp>
      <p:pic>
        <p:nvPicPr>
          <p:cNvPr id="7" name="Picture 6" descr="Butterfly chart of time of birthing person's HIV testing among children with diagnosed perinatally acquired HIV and children exposed to HIV for birth years 2020–2023 in the United States and Puerto Rico.">
            <a:extLst>
              <a:ext uri="{FF2B5EF4-FFF2-40B4-BE49-F238E27FC236}">
                <a16:creationId xmlns:a16="http://schemas.microsoft.com/office/drawing/2014/main" id="{3E00EA7B-FCD6-2503-E616-A564F5F2D3E0}"/>
              </a:ext>
            </a:extLst>
          </p:cNvPr>
          <p:cNvPicPr>
            <a:picLocks noChangeAspect="1"/>
          </p:cNvPicPr>
          <p:nvPr/>
        </p:nvPicPr>
        <p:blipFill>
          <a:blip r:embed="rId3"/>
          <a:stretch>
            <a:fillRect/>
          </a:stretch>
        </p:blipFill>
        <p:spPr>
          <a:xfrm>
            <a:off x="204018" y="1117862"/>
            <a:ext cx="8254699" cy="3523793"/>
          </a:xfrm>
          <a:prstGeom prst="rect">
            <a:avLst/>
          </a:prstGeom>
        </p:spPr>
      </p:pic>
      <p:pic>
        <p:nvPicPr>
          <p:cNvPr id="3" name="Picture 2" descr="Logo&#10;&#10;Description automatically generated">
            <a:extLst>
              <a:ext uri="{FF2B5EF4-FFF2-40B4-BE49-F238E27FC236}">
                <a16:creationId xmlns:a16="http://schemas.microsoft.com/office/drawing/2014/main" id="{1DC519D0-17D9-8AA6-28C8-376F11B3FDBC}"/>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08206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27918"/>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Stage of disease at diagnosis among persons with HIV, by selected characteristics, 2023—United States</a:t>
            </a:r>
          </a:p>
        </p:txBody>
      </p:sp>
      <p:pic>
        <p:nvPicPr>
          <p:cNvPr id="21" name="Picture 20" descr="Bar graph of stage of disease at HIV diagnoses by selected characteristics in the United States.">
            <a:extLst>
              <a:ext uri="{FF2B5EF4-FFF2-40B4-BE49-F238E27FC236}">
                <a16:creationId xmlns:a16="http://schemas.microsoft.com/office/drawing/2014/main" id="{8BC6C042-CB6D-E05D-D7B3-9AB50A58699E}"/>
              </a:ext>
            </a:extLst>
          </p:cNvPr>
          <p:cNvPicPr>
            <a:picLocks noChangeAspect="1"/>
          </p:cNvPicPr>
          <p:nvPr/>
        </p:nvPicPr>
        <p:blipFill>
          <a:blip r:embed="rId3"/>
          <a:stretch>
            <a:fillRect/>
          </a:stretch>
        </p:blipFill>
        <p:spPr>
          <a:xfrm>
            <a:off x="183680" y="897867"/>
            <a:ext cx="8766808" cy="3871296"/>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a:t>
            </a:r>
            <a:r>
              <a:rPr lang="en-US" sz="900" b="0" i="0">
                <a:solidFill>
                  <a:srgbClr val="000000"/>
                </a:solidFill>
                <a:effectLst/>
                <a:latin typeface="Calibri" panose="020F0502020204030204" pitchFamily="34" charset="0"/>
                <a:cs typeface="Calibri" panose="020F0502020204030204" pitchFamily="34" charset="0"/>
              </a:rPr>
              <a:t> </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Logo&#10;&#10;Description automatically generated">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94828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Stage 3 (AIDS) at time of HIV diagnosis during 2023—United States</a:t>
            </a:r>
          </a:p>
        </p:txBody>
      </p:sp>
      <p:pic>
        <p:nvPicPr>
          <p:cNvPr id="6" name="Picture 5" descr="Map of stage 3 (AIDS) at time of HIV diagnosis 2023 among persons living with diagnosed HIV in the United States.">
            <a:extLst>
              <a:ext uri="{FF2B5EF4-FFF2-40B4-BE49-F238E27FC236}">
                <a16:creationId xmlns:a16="http://schemas.microsoft.com/office/drawing/2014/main" id="{76AC66B0-6DC4-6C70-607A-E757CE7076DC}"/>
              </a:ext>
            </a:extLst>
          </p:cNvPr>
          <p:cNvPicPr>
            <a:picLocks noChangeAspect="1"/>
          </p:cNvPicPr>
          <p:nvPr/>
        </p:nvPicPr>
        <p:blipFill>
          <a:blip r:embed="rId3"/>
          <a:stretch>
            <a:fillRect/>
          </a:stretch>
        </p:blipFill>
        <p:spPr>
          <a:xfrm>
            <a:off x="292237" y="754865"/>
            <a:ext cx="8559526" cy="4212701"/>
          </a:xfrm>
          <a:prstGeom prst="rect">
            <a:avLst/>
          </a:prstGeom>
        </p:spPr>
      </p:pic>
      <p:sp>
        <p:nvSpPr>
          <p:cNvPr id="5" name="TextBox 4">
            <a:extLst>
              <a:ext uri="{FF2B5EF4-FFF2-40B4-BE49-F238E27FC236}">
                <a16:creationId xmlns:a16="http://schemas.microsoft.com/office/drawing/2014/main" id="{58736265-7E83-188C-07A9-EF3D147C9F23}"/>
              </a:ext>
            </a:extLst>
          </p:cNvPr>
          <p:cNvSpPr txBox="1"/>
          <p:nvPr/>
        </p:nvSpPr>
        <p:spPr>
          <a:xfrm>
            <a:off x="36255" y="4845663"/>
            <a:ext cx="8451446"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a:solidFill>
                  <a:srgbClr val="000000"/>
                </a:solidFill>
                <a:latin typeface="Calibri" panose="020F0502020204030204" pitchFamily="34" charset="0"/>
                <a:cs typeface="Calibri" panose="020F0502020204030204" pitchFamily="34" charset="0"/>
              </a:rPr>
              <a:t>.</a:t>
            </a:r>
          </a:p>
        </p:txBody>
      </p:sp>
      <p:pic>
        <p:nvPicPr>
          <p:cNvPr id="2" name="Picture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F8B7F27-8050-CA26-E0C5-28573ADFDBB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26540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HIV care continuum for persons living with diagnosed HIV at year-end 2023—United States</a:t>
            </a:r>
          </a:p>
        </p:txBody>
      </p:sp>
      <p:pic>
        <p:nvPicPr>
          <p:cNvPr id="3" name="Picture 2" descr="Waffle chart of the diagnosis-based HIV care continuum for persons living with diagnosed HIV in the United States at year-end 2023.">
            <a:extLst>
              <a:ext uri="{FF2B5EF4-FFF2-40B4-BE49-F238E27FC236}">
                <a16:creationId xmlns:a16="http://schemas.microsoft.com/office/drawing/2014/main" id="{3306DFD4-5B8C-2D7B-5067-9558F4520AD8}"/>
              </a:ext>
            </a:extLst>
          </p:cNvPr>
          <p:cNvPicPr>
            <a:picLocks noChangeAspect="1"/>
          </p:cNvPicPr>
          <p:nvPr/>
        </p:nvPicPr>
        <p:blipFill>
          <a:blip r:embed="rId3"/>
          <a:stretch>
            <a:fillRect/>
          </a:stretch>
        </p:blipFill>
        <p:spPr>
          <a:xfrm>
            <a:off x="193512" y="915565"/>
            <a:ext cx="8455885" cy="3639627"/>
          </a:xfrm>
          <a:prstGeom prst="rect">
            <a:avLst/>
          </a:prstGeom>
        </p:spPr>
      </p:pic>
      <p:sp>
        <p:nvSpPr>
          <p:cNvPr id="5" name="TextBox 4">
            <a:extLst>
              <a:ext uri="{FF2B5EF4-FFF2-40B4-BE49-F238E27FC236}">
                <a16:creationId xmlns:a16="http://schemas.microsoft.com/office/drawing/2014/main" id="{58736265-7E83-188C-07A9-EF3D147C9F23}"/>
              </a:ext>
            </a:extLst>
          </p:cNvPr>
          <p:cNvSpPr txBox="1"/>
          <p:nvPr/>
        </p:nvSpPr>
        <p:spPr>
          <a:xfrm>
            <a:off x="36255" y="4845663"/>
            <a:ext cx="8451446"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a:solidFill>
                  <a:srgbClr val="000000"/>
                </a:solidFill>
                <a:latin typeface="Calibri" panose="020F0502020204030204" pitchFamily="34" charset="0"/>
                <a:cs typeface="Calibri" panose="020F0502020204030204" pitchFamily="34" charset="0"/>
              </a:rPr>
              <a:t>.</a:t>
            </a:r>
          </a:p>
        </p:txBody>
      </p:sp>
      <p:pic>
        <p:nvPicPr>
          <p:cNvPr id="4" name="Picture 3"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3A4D4B50-2FC3-4003-A966-E7A07C2D108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0907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89723" y="1249853"/>
            <a:ext cx="8229600" cy="857250"/>
          </a:xfrm>
        </p:spPr>
        <p:txBody>
          <a:bodyPr lIns="91440" tIns="45720" rIns="91440" bIns="45720" anchor="ctr"/>
          <a:lstStyle/>
          <a:p>
            <a:r>
              <a:rPr lang="en-US" dirty="0">
                <a:latin typeface="Calibri"/>
                <a:cs typeface="Calibri"/>
              </a:rPr>
              <a:t>Linkage to HIV medical care</a:t>
            </a:r>
            <a:endParaRPr lang="en-US" dirty="0"/>
          </a:p>
        </p:txBody>
      </p:sp>
    </p:spTree>
    <p:extLst>
      <p:ext uri="{BB962C8B-B14F-4D97-AF65-F5344CB8AC3E}">
        <p14:creationId xmlns:p14="http://schemas.microsoft.com/office/powerpoint/2010/main" val="30076585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selected characteristics, 2023—United States</a:t>
            </a:r>
          </a:p>
        </p:txBody>
      </p:sp>
      <p:pic>
        <p:nvPicPr>
          <p:cNvPr id="5" name="Picture 4" descr="Bar graph of linkage to HIV medical care within 1 month of HIV diagnosis, by selected characteristics in the United States.">
            <a:extLst>
              <a:ext uri="{FF2B5EF4-FFF2-40B4-BE49-F238E27FC236}">
                <a16:creationId xmlns:a16="http://schemas.microsoft.com/office/drawing/2014/main" id="{CB7A40FB-B250-0E25-FA3A-657EFA849049}"/>
              </a:ext>
            </a:extLst>
          </p:cNvPr>
          <p:cNvPicPr>
            <a:picLocks noChangeAspect="1"/>
          </p:cNvPicPr>
          <p:nvPr/>
        </p:nvPicPr>
        <p:blipFill>
          <a:blip r:embed="rId3"/>
          <a:stretch>
            <a:fillRect/>
          </a:stretch>
        </p:blipFill>
        <p:spPr>
          <a:xfrm>
            <a:off x="487326" y="543892"/>
            <a:ext cx="8169348" cy="4480948"/>
          </a:xfrm>
          <a:prstGeom prst="rect">
            <a:avLst/>
          </a:prstGeom>
        </p:spPr>
      </p:pic>
      <p:sp>
        <p:nvSpPr>
          <p:cNvPr id="2" name="TextBox 1">
            <a:extLst>
              <a:ext uri="{FF2B5EF4-FFF2-40B4-BE49-F238E27FC236}">
                <a16:creationId xmlns:a16="http://schemas.microsoft.com/office/drawing/2014/main" id="{2C863286-61EE-27EE-979F-FB3A7F3F59DC}"/>
              </a:ext>
            </a:extLst>
          </p:cNvPr>
          <p:cNvSpPr txBox="1"/>
          <p:nvPr/>
        </p:nvSpPr>
        <p:spPr>
          <a:xfrm>
            <a:off x="0" y="4842246"/>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presented for persons aged ≥ 13 years</a:t>
            </a:r>
            <a:r>
              <a:rPr lang="en-US" sz="900" b="0" i="0" dirty="0">
                <a:solidFill>
                  <a:srgbClr val="000000"/>
                </a:solidFill>
                <a:effectLst/>
                <a:latin typeface="Calibri" panose="020F0502020204030204" pitchFamily="34" charset="0"/>
                <a:cs typeface="Calibri" panose="020F0502020204030204" pitchFamily="34" charset="0"/>
              </a:rPr>
              <a:t> at diagnosis</a:t>
            </a:r>
            <a:r>
              <a:rPr lang="en-US" sz="900" b="0" i="0">
                <a:solidFill>
                  <a:srgbClr val="000000"/>
                </a:solidFill>
                <a:effectLst/>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Hispanic/Latino persons can be of any race. </a:t>
            </a:r>
          </a:p>
        </p:txBody>
      </p:sp>
      <p:pic>
        <p:nvPicPr>
          <p:cNvPr id="4" name="Picture 3"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B279736-6033-BF7C-C2B8-C0F0CE228B8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246666396"/>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7921a0-b950-4335-a72f-6b9f059bfee1">
      <Terms xmlns="http://schemas.microsoft.com/office/infopath/2007/PartnerControls"/>
    </lcf76f155ced4ddcb4097134ff3c332f>
    <TaxCatchAll xmlns="4218b681-4b89-40a3-9e20-f54c8dd666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2580EE2AB58F40B6CB37A3B2FAE754" ma:contentTypeVersion="12" ma:contentTypeDescription="Create a new document." ma:contentTypeScope="" ma:versionID="e1e44f53cb614393ec6b4548f8a3a832">
  <xsd:schema xmlns:xsd="http://www.w3.org/2001/XMLSchema" xmlns:xs="http://www.w3.org/2001/XMLSchema" xmlns:p="http://schemas.microsoft.com/office/2006/metadata/properties" xmlns:ns2="2e7921a0-b950-4335-a72f-6b9f059bfee1" xmlns:ns3="4218b681-4b89-40a3-9e20-f54c8dd6660b" targetNamespace="http://schemas.microsoft.com/office/2006/metadata/properties" ma:root="true" ma:fieldsID="b5fcb1e12ab0b73c9a4d6ff004134f5a" ns2:_="" ns3:_="">
    <xsd:import namespace="2e7921a0-b950-4335-a72f-6b9f059bfee1"/>
    <xsd:import namespace="4218b681-4b89-40a3-9e20-f54c8dd666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921a0-b950-4335-a72f-6b9f059bf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8b681-4b89-40a3-9e20-f54c8dd666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fc11189-ab48-49cc-8330-30740915377f}" ma:internalName="TaxCatchAll" ma:showField="CatchAllData" ma:web="4218b681-4b89-40a3-9e20-f54c8dd666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A39C4-6783-4D51-AA50-5543B66DD2C2}">
  <ds:schemaRefs>
    <ds:schemaRef ds:uri="http://schemas.microsoft.com/sharepoint/v3/contenttype/forms"/>
  </ds:schemaRefs>
</ds:datastoreItem>
</file>

<file path=customXml/itemProps2.xml><?xml version="1.0" encoding="utf-8"?>
<ds:datastoreItem xmlns:ds="http://schemas.openxmlformats.org/officeDocument/2006/customXml" ds:itemID="{5311DC89-8930-49A1-83F2-9615907887D6}">
  <ds:schemaRefs>
    <ds:schemaRef ds:uri="http://schemas.microsoft.com/office/2006/documentManagement/types"/>
    <ds:schemaRef ds:uri="http://purl.org/dc/elements/1.1/"/>
    <ds:schemaRef ds:uri="95e68a9d-902c-4dc5-9777-e20e65690e40"/>
    <ds:schemaRef ds:uri="http://www.w3.org/XML/1998/namespace"/>
    <ds:schemaRef ds:uri="http://schemas.microsoft.com/office/2006/metadata/properties"/>
    <ds:schemaRef ds:uri="http://schemas.microsoft.com/office/infopath/2007/PartnerControls"/>
    <ds:schemaRef ds:uri="http://purl.org/dc/terms/"/>
    <ds:schemaRef ds:uri="http://schemas.openxmlformats.org/package/2006/metadata/core-properties"/>
    <ds:schemaRef ds:uri="d924110e-d2d6-41d4-843d-5ba3e29fec8f"/>
    <ds:schemaRef ds:uri="http://purl.org/dc/dcmitype/"/>
    <ds:schemaRef ds:uri="2e7921a0-b950-4335-a72f-6b9f059bfee1"/>
    <ds:schemaRef ds:uri="4218b681-4b89-40a3-9e20-f54c8dd6660b"/>
  </ds:schemaRefs>
</ds:datastoreItem>
</file>

<file path=customXml/itemProps3.xml><?xml version="1.0" encoding="utf-8"?>
<ds:datastoreItem xmlns:ds="http://schemas.openxmlformats.org/officeDocument/2006/customXml" ds:itemID="{A05CF73B-BF18-4074-953E-0EE1D3185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921a0-b950-4335-a72f-6b9f059bfee1"/>
    <ds:schemaRef ds:uri="4218b681-4b89-40a3-9e20-f54c8dd666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773</TotalTime>
  <Words>11399</Words>
  <Application>Microsoft Office PowerPoint</Application>
  <PresentationFormat>On-screen Show (16:9)</PresentationFormat>
  <Paragraphs>652</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Nordique Inline</vt:lpstr>
      <vt:lpstr>Times New Roman</vt:lpstr>
      <vt:lpstr>Myriad Web Pro</vt:lpstr>
      <vt:lpstr>Arial</vt:lpstr>
      <vt:lpstr>Calibri</vt:lpstr>
      <vt:lpstr>NCEH_ATSDR_combined</vt:lpstr>
      <vt:lpstr>PowerPoint Presentation</vt:lpstr>
      <vt:lpstr>Data Sources and Technical Notes</vt:lpstr>
      <vt:lpstr>PowerPoint Presentation</vt:lpstr>
      <vt:lpstr>Stage of disease at HIV diagnosis</vt:lpstr>
      <vt:lpstr>PowerPoint Presentation</vt:lpstr>
      <vt:lpstr>PowerPoint Presentation</vt:lpstr>
      <vt:lpstr>PowerPoint Presentation</vt:lpstr>
      <vt:lpstr>Linkage to HIV medical care</vt:lpstr>
      <vt:lpstr>PowerPoint Presentation</vt:lpstr>
      <vt:lpstr>PowerPoint Presentation</vt:lpstr>
      <vt:lpstr>Viral suppression within 6 months of HIV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Receipt of HIV medical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Viral suppression among persons living with diagnosed HIV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Satcher Johnson, Anna (CDC/NCHHSTP/DHP)</cp:lastModifiedBy>
  <cp:revision>64</cp:revision>
  <cp:lastPrinted>2025-03-20T17:51:52Z</cp:lastPrinted>
  <dcterms:created xsi:type="dcterms:W3CDTF">2011-03-17T17:43:16Z</dcterms:created>
  <dcterms:modified xsi:type="dcterms:W3CDTF">2025-04-28T15:56:22Z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0x0101008D2580EE2AB58F40B6CB37A3B2FAE754</vt:lpwstr>
  </property>
  <property fmtid="{D5CDD505-2E9C-101B-9397-08002B2CF9AE}" pid="11" name="MediaServiceImageTags">
    <vt:lpwstr/>
  </property>
</Properties>
</file>