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3"/>
  </p:notesMasterIdLst>
  <p:sldIdLst>
    <p:sldId id="286" r:id="rId2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4"/>
      <p:italic r:id="rId4"/>
      <p:boldItalic r:id="rId4"/>
    </p:embeddedFont>
    <p:embeddedFont>
      <p:font typeface="Calibri Light" panose="020F0302020204030204" pitchFamily="34" charset="0"/>
      <p:regular r:id="rId4"/>
      <p:italic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6D"/>
    <a:srgbClr val="595959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25" autoAdjust="0"/>
    <p:restoredTop sz="89048" autoAdjust="0"/>
  </p:normalViewPr>
  <p:slideViewPr>
    <p:cSldViewPr snapToGrid="0" snapToObjects="1">
      <p:cViewPr varScale="1">
        <p:scale>
          <a:sx n="67" d="100"/>
          <a:sy n="67" d="100"/>
        </p:scale>
        <p:origin x="192" y="1080"/>
      </p:cViewPr>
      <p:guideLst/>
    </p:cSldViewPr>
  </p:slideViewPr>
  <p:outlineViewPr>
    <p:cViewPr>
      <p:scale>
        <a:sx n="33" d="100"/>
        <a:sy n="33" d="100"/>
      </p:scale>
      <p:origin x="0" y="-55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4E00B-FDD3-A84B-9604-6F0E67A00F3B}" type="datetimeFigureOut">
              <a:rPr lang="en-US" smtClean="0"/>
              <a:t>8/27/21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8454C-70A6-484B-A18A-4A2F432C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8FB0C-793C-F448-A5DE-1ECE5F46A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56D25A-C6C9-9141-9122-5CF26ED6E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object 25">
            <a:extLst>
              <a:ext uri="{FF2B5EF4-FFF2-40B4-BE49-F238E27FC236}">
                <a16:creationId xmlns:a16="http://schemas.microsoft.com/office/drawing/2014/main" id="{B918C44A-D747-8747-A5A6-C93BD455FBA8}"/>
              </a:ext>
            </a:extLst>
          </p:cNvPr>
          <p:cNvSpPr/>
          <p:nvPr userDrawn="1"/>
        </p:nvSpPr>
        <p:spPr>
          <a:xfrm>
            <a:off x="8259954" y="559130"/>
            <a:ext cx="3176270" cy="0"/>
          </a:xfrm>
          <a:custGeom>
            <a:avLst/>
            <a:gdLst/>
            <a:ahLst/>
            <a:cxnLst/>
            <a:rect l="l" t="t" r="r" b="b"/>
            <a:pathLst>
              <a:path w="3176270">
                <a:moveTo>
                  <a:pt x="0" y="0"/>
                </a:moveTo>
                <a:lnTo>
                  <a:pt x="3175762" y="0"/>
                </a:lnTo>
              </a:path>
            </a:pathLst>
          </a:custGeom>
          <a:ln w="9525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4D061CB1-4803-B342-A614-439ACAD6B78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519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F0AA0-819D-A640-B022-012D3F63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3791"/>
            <a:ext cx="10515600" cy="676897"/>
          </a:xfrm>
        </p:spPr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B38B264-0DFB-CF40-B069-BD295FD1D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61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1405F-5F40-7943-9AB0-2E38C961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23F74CA-E32A-6A47-966C-A4FF4BAB1F16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764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1F1A7-221D-A243-A44A-F0459F93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E1E6899-878F-4343-8BFB-B203B4F3D6CC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105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B10776D-39F1-F14E-8E1B-2E6D083E2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59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36BEDA-FD21-3743-B3E7-55A5D7934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05A86-7A52-C94F-8C94-766E7C864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5DA3C077-2B43-5A4E-A027-44AB7D165F5F}" type="datetimeFigureOut">
              <a:rPr lang="en-US" smtClean="0"/>
              <a:pPr/>
              <a:t>8/27/21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6D62B-34D2-5343-AA45-5F364927B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CB29E-F359-4E44-84A9-50FD2ABBC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30F1DBB4-7CC1-EB4B-A699-6A2257B427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VIRAL HEPATITIS SURVEILLANCE AND CASE MANAGEMENT">
            <a:extLst>
              <a:ext uri="{FF2B5EF4-FFF2-40B4-BE49-F238E27FC236}">
                <a16:creationId xmlns:a16="http://schemas.microsoft.com/office/drawing/2014/main" id="{CA1DF094-451F-43C7-9980-2F0E562D2D6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698900" y="357271"/>
            <a:ext cx="2130556" cy="38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7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600" b="1" i="0" kern="1200">
          <a:solidFill>
            <a:srgbClr val="005E6D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2E7AE-F52B-4146-B560-99C542053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258" y="845752"/>
            <a:ext cx="8580782" cy="676897"/>
          </a:xfrm>
        </p:spPr>
        <p:txBody>
          <a:bodyPr>
            <a:noAutofit/>
          </a:bodyPr>
          <a:lstStyle/>
          <a:p>
            <a:r>
              <a:rPr lang="en-US" dirty="0"/>
              <a:t>Table 5-9. Use of supplementary data sources for case ascertainment, investigation, characterization, and for monitoring of infection trends and disease-related outcomes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able 5-9">
            <a:extLst>
              <a:ext uri="{FF2B5EF4-FFF2-40B4-BE49-F238E27FC236}">
                <a16:creationId xmlns:a16="http://schemas.microsoft.com/office/drawing/2014/main" id="{9B7CDF8A-B32C-C842-9F8B-D400912088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658474"/>
              </p:ext>
            </p:extLst>
          </p:nvPr>
        </p:nvGraphicFramePr>
        <p:xfrm>
          <a:off x="265319" y="1474821"/>
          <a:ext cx="11648661" cy="5116068"/>
        </p:xfrm>
        <a:graphic>
          <a:graphicData uri="http://schemas.openxmlformats.org/drawingml/2006/table">
            <a:tbl>
              <a:tblPr firstRow="1" bandRow="1">
                <a:solidFill>
                  <a:srgbClr val="FFFFFF">
                    <a:alpha val="9804"/>
                  </a:srgbClr>
                </a:solidFill>
                <a:effectLst>
                  <a:outerShdw blurRad="177800" sx="102000" sy="102000" algn="ctr" rotWithShape="0">
                    <a:srgbClr val="000000">
                      <a:alpha val="10000"/>
                    </a:srgbClr>
                  </a:outerShdw>
                </a:effectLst>
                <a:tableStyleId>{2D5ABB26-0587-4C30-8999-92F81FD0307C}</a:tableStyleId>
              </a:tblPr>
              <a:tblGrid>
                <a:gridCol w="1859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8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05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1050" b="1" i="0" spc="-2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Source</a:t>
                      </a:r>
                      <a:endParaRPr sz="105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05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Usefulness</a:t>
                      </a:r>
                      <a:endParaRPr sz="105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678">
                <a:tc>
                  <a:txBody>
                    <a:bodyPr/>
                    <a:lstStyle/>
                    <a:p>
                      <a:pPr marL="57150" marR="273050">
                        <a:lnSpc>
                          <a:spcPts val="1000"/>
                        </a:lnSpc>
                        <a:spcBef>
                          <a:spcPts val="434"/>
                        </a:spcBef>
                      </a:pP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Birth Certificates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04775">
                        <a:lnSpc>
                          <a:spcPts val="1000"/>
                        </a:lnSpc>
                        <a:spcBef>
                          <a:spcPts val="43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Birth</a:t>
                      </a:r>
                      <a:r>
                        <a:rPr sz="900" b="0" i="0" spc="6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certificate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matched</a:t>
                      </a:r>
                      <a:r>
                        <a:rPr sz="900" b="0" i="0" spc="6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identify</a:t>
                      </a:r>
                      <a:r>
                        <a:rPr sz="900" b="0" i="0" spc="6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infants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born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gestational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parents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who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positive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C.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Some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jurisdictions’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birth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certificates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also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have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indicators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history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maternal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C,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which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help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identify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unreported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cases,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although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quality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these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variables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should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validated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ascertainment.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B,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matching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birth</a:t>
                      </a:r>
                      <a:r>
                        <a:rPr lang="en-US" sz="900" b="0" i="0" spc="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certificates to gestational parent-infant pairs in the Perinatal Hepatitis B Prevention Program and/or hepatitis B</a:t>
                      </a: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registry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database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used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assess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appropriate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testing,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administration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immunoglobulin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vaccine.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>
                      <a:solidFill>
                        <a:srgbClr val="005E6D"/>
                      </a:solidFill>
                      <a:prstDash val="solid"/>
                    </a:lnL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079">
                <a:tc>
                  <a:txBody>
                    <a:bodyPr/>
                    <a:lstStyle/>
                    <a:p>
                      <a:pPr marL="57150" marR="27305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Death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Certificates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7145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Death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certificate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used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identify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people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reported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viral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underlying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contributing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cause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death.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information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stored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both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-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text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form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ICD-10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codes.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Though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viral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infections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often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underreported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death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certificates,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crossmatches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between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viral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death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certificates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identify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deaths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among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people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known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have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viral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characterize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trends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mortality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among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affected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populations.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879">
                <a:tc>
                  <a:txBody>
                    <a:bodyPr/>
                    <a:lstStyle/>
                    <a:p>
                      <a:pPr marL="57150" marR="30480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All-payers/Insurance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Claims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8128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These</a:t>
                      </a:r>
                      <a:r>
                        <a:rPr sz="900" b="0" i="0" spc="4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databases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have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information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regarding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specific</a:t>
                      </a:r>
                      <a:r>
                        <a:rPr sz="900" b="0" i="0" spc="4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medical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claims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reimbursements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(e.g.,</a:t>
                      </a:r>
                      <a:r>
                        <a:rPr sz="900" b="0" i="0" spc="4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Medicaid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data).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When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identifiable,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viral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staff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match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viral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these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sources</a:t>
                      </a:r>
                      <a:r>
                        <a:rPr sz="900" b="0" i="0" spc="5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5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identify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unreported</a:t>
                      </a:r>
                      <a:r>
                        <a:rPr sz="900" b="0" i="0" spc="5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cases</a:t>
                      </a:r>
                      <a:r>
                        <a:rPr sz="900" b="0" i="0" spc="5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5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learn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about</a:t>
                      </a:r>
                      <a:r>
                        <a:rPr sz="900" b="0" i="0" spc="5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case-specific</a:t>
                      </a:r>
                      <a:r>
                        <a:rPr sz="900" b="0" i="0" spc="5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viral</a:t>
                      </a:r>
                      <a:r>
                        <a:rPr sz="900" b="0" i="0" spc="5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hepatitis-related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health</a:t>
                      </a:r>
                      <a:r>
                        <a:rPr sz="900" b="0" i="0" spc="5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care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visits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costs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prescribed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medications.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database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cannot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matched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viral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data,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used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standalone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system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a)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provide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estimates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viral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hepatitis-related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health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visits,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prescriptions,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costs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b)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assist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constructing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care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cure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continuum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jurisdiction.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328">
                <a:tc>
                  <a:txBody>
                    <a:bodyPr/>
                    <a:lstStyle/>
                    <a:p>
                      <a:pPr marL="57150" marR="30861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Hospital Discharge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Databases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6256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Hospital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discharge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databases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maintained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by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many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contain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about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hospital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admissions.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databases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generally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contain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inpatient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records;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records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(e.g.,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emergency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department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visits)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available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some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jurisdictions.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Some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conditions,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-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like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endocarditis,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suggestive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risk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behaviors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(e.g.,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injection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drug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use)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viral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hepatitis.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Identifying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distribution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such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conditions,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such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regarding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prevalence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injection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drug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use,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used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inform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hospitals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need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viral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hepatitis.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Matching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viral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hospital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discharge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databases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also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help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monitor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disease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-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severity,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specifics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treatment,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cost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hospitalizations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among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specific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populations.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227">
                <a:tc>
                  <a:txBody>
                    <a:bodyPr/>
                    <a:lstStyle/>
                    <a:p>
                      <a:pPr marL="57150" marR="66675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Electronic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Medical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Health</a:t>
                      </a:r>
                      <a:r>
                        <a:rPr sz="900" b="0" i="0" spc="-4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Records</a:t>
                      </a: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(EHRs)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229235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EHRs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used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obtain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additional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patient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ascertainment,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investigation,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classification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(e.g.,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review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negative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laboratory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clarify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infection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status,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viral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non-viral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hepatitis,</a:t>
                      </a:r>
                      <a:r>
                        <a:rPr sz="900" b="0" i="0" spc="7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collect</a:t>
                      </a:r>
                      <a:r>
                        <a:rPr sz="900" b="0" i="0" spc="7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risk</a:t>
                      </a:r>
                      <a:r>
                        <a:rPr sz="900" b="0" i="0" spc="7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history).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These</a:t>
                      </a:r>
                      <a:r>
                        <a:rPr sz="900" b="0" i="0" spc="7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7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also</a:t>
                      </a:r>
                      <a:r>
                        <a:rPr sz="900" b="0" i="0" spc="7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used</a:t>
                      </a:r>
                      <a:r>
                        <a:rPr sz="900" b="0" i="0" spc="7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identifying</a:t>
                      </a:r>
                      <a:r>
                        <a:rPr sz="900" b="0" i="0" spc="7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unreported</a:t>
                      </a:r>
                      <a:r>
                        <a:rPr sz="900" b="0" i="0" spc="7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cases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facilities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that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have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mining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capabilities.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EHRs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also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potentially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used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identify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missing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lang="en-US" sz="900" b="0" i="0" spc="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elements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from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known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(e.g.,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race/ethnicity)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through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electronic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reporting,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although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EHR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quality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completeness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varies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depending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how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are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stored.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594">
                <a:tc>
                  <a:txBody>
                    <a:bodyPr/>
                    <a:lstStyle/>
                    <a:p>
                      <a:pPr marL="57150" marR="7620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Supplementary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Laboratory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Data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225425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addition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positive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viral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laboratory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results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that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routinely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received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by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jurisdictions,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some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also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receive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non-positive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laboratory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(e.g.,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undetectable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HBV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DNA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undetectable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HCV</a:t>
                      </a:r>
                      <a:r>
                        <a:rPr sz="900" b="0" i="0" spc="6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RNA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results).</a:t>
                      </a:r>
                      <a:r>
                        <a:rPr sz="900" b="0" i="0" spc="6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available,</a:t>
                      </a:r>
                      <a:r>
                        <a:rPr sz="900" b="0" i="0" spc="6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viral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</a:t>
                      </a:r>
                      <a:r>
                        <a:rPr sz="900" b="0" i="0" spc="6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staff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6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these</a:t>
                      </a:r>
                      <a:r>
                        <a:rPr sz="900" b="0" i="0" spc="6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identify</a:t>
                      </a:r>
                      <a:r>
                        <a:rPr sz="900" b="0" i="0" spc="6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acute</a:t>
                      </a:r>
                      <a:r>
                        <a:rPr sz="900" b="0" i="0" spc="6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cases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by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conversion,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differentiate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between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acute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reactivation,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identify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lang="en-US" sz="900" b="0" i="0" spc="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reinfection,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determine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laboratory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likely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false-positive,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estimate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en-US"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treatment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coverage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their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jurisdiction,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detect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prevalence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viral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suppression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certain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communities.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Staff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these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clarify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whether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positive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HBV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DNA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HCV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RNA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chronic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case,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reinfection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(hepatitis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C),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reactivation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(hepatitis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B),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possibly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represents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treatment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failure.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addition,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pregnancy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status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added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laboratory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encourage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timely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reporting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-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pregnancy.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834">
                <a:tc>
                  <a:txBody>
                    <a:bodyPr/>
                    <a:lstStyle/>
                    <a:p>
                      <a:pPr marL="57150" marR="22606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Infectious Disease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 Databases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2065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Viral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matched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infectious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disease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databases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(e.g.,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-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HIV,</a:t>
                      </a:r>
                      <a:r>
                        <a:rPr lang="en-US" sz="900" b="0" i="0" spc="-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sexually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transmitted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infections,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tuberculosis)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obtain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additional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patient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investigation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classification.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Matching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viral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those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infectious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diseases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also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used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monitor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rates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coinfection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inform</a:t>
                      </a:r>
                      <a:r>
                        <a:rPr sz="9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data-to-care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interventions.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6227">
                <a:tc>
                  <a:txBody>
                    <a:bodyPr/>
                    <a:lstStyle/>
                    <a:p>
                      <a:pPr marL="57150" marR="230504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Jurisdiction-specific</a:t>
                      </a:r>
                      <a:r>
                        <a:rPr lang="en-US" sz="900" b="0" i="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Non-infectious Disease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 Databases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8255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Non-infectious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disease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related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conditions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also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matched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viral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databases.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example,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matching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databases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cancer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registries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chronic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disease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surveillance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databases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used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identify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prevalence</a:t>
                      </a:r>
                      <a:r>
                        <a:rPr sz="900" b="0" i="0" spc="5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these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outcomes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among</a:t>
                      </a:r>
                      <a:r>
                        <a:rPr sz="9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patients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chronic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C.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from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injury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prevention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records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also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used</a:t>
                      </a:r>
                      <a:r>
                        <a:rPr sz="9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better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characterize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intersecting</a:t>
                      </a:r>
                      <a:r>
                        <a:rPr sz="900" b="0" i="0" spc="4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epidemics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infectious</a:t>
                      </a:r>
                      <a:r>
                        <a:rPr sz="900" b="0" i="0" spc="4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diseases,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opioid,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methamphetamine,</a:t>
                      </a:r>
                      <a:r>
                        <a:rPr sz="900" b="0" i="0" spc="4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</a:t>
                      </a:r>
                      <a:r>
                        <a:rPr sz="900" b="0" i="0" spc="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drug</a:t>
                      </a:r>
                      <a:r>
                        <a:rPr sz="900" b="0" i="0" spc="4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</a:t>
                      </a:r>
                      <a:r>
                        <a:rPr lang="en-US"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-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disorder,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inform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development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integrated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public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health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interventions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people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who</a:t>
                      </a:r>
                      <a:r>
                        <a:rPr sz="900" b="0" i="0" spc="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</a:t>
                      </a:r>
                      <a:r>
                        <a:rPr sz="90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9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drugs.</a:t>
                      </a:r>
                      <a:endParaRPr sz="9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60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VH Surveillan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3859</TotalTime>
  <Words>919</Words>
  <Application>Microsoft Macintosh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Calibri Light</vt:lpstr>
      <vt:lpstr>Office Theme</vt:lpstr>
      <vt:lpstr>Table 5-9. Use of supplementary data sources for case ascertainment, investigation, characterization, and for monitoring of infection trends and disease-related outcomes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DVH_Guidance_for_VH_Surveillance_Table_5-9</dc:title>
  <dc:subject/>
  <dc:creator/>
  <cp:keywords/>
  <dc:description/>
  <cp:lastModifiedBy>BanyanComm7</cp:lastModifiedBy>
  <cp:revision>450</cp:revision>
  <dcterms:created xsi:type="dcterms:W3CDTF">2021-08-23T13:02:24Z</dcterms:created>
  <dcterms:modified xsi:type="dcterms:W3CDTF">2021-08-27T15:19:04Z</dcterms:modified>
  <cp:category/>
</cp:coreProperties>
</file>