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4"/>
      <p:italic r:id="rId4"/>
      <p:boldItalic r:id="rId4"/>
    </p:embeddedFont>
    <p:embeddedFont>
      <p:font typeface="Calibri Light" panose="020F0302020204030204" pitchFamily="34" charset="0"/>
      <p:regular r:id="rId4"/>
      <p:italic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6D"/>
    <a:srgbClr val="595959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25" autoAdjust="0"/>
    <p:restoredTop sz="89048" autoAdjust="0"/>
  </p:normalViewPr>
  <p:slideViewPr>
    <p:cSldViewPr snapToGrid="0" snapToObjects="1">
      <p:cViewPr varScale="1">
        <p:scale>
          <a:sx n="67" d="100"/>
          <a:sy n="67" d="100"/>
        </p:scale>
        <p:origin x="192" y="1080"/>
      </p:cViewPr>
      <p:guideLst/>
    </p:cSldViewPr>
  </p:slideViewPr>
  <p:outlineViewPr>
    <p:cViewPr>
      <p:scale>
        <a:sx n="33" d="100"/>
        <a:sy n="33" d="100"/>
      </p:scale>
      <p:origin x="0" y="-55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NUL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4E00B-FDD3-A84B-9604-6F0E67A00F3B}" type="datetimeFigureOut">
              <a:rPr lang="en-US" smtClean="0"/>
              <a:t>8/27/21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8454C-70A6-484B-A18A-4A2F432C8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8FB0C-793C-F448-A5DE-1ECE5F46AE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56D25A-C6C9-9141-9122-5CF26ED6E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object 25">
            <a:extLst>
              <a:ext uri="{FF2B5EF4-FFF2-40B4-BE49-F238E27FC236}">
                <a16:creationId xmlns:a16="http://schemas.microsoft.com/office/drawing/2014/main" id="{B918C44A-D747-8747-A5A6-C93BD455FBA8}"/>
              </a:ext>
            </a:extLst>
          </p:cNvPr>
          <p:cNvSpPr/>
          <p:nvPr userDrawn="1"/>
        </p:nvSpPr>
        <p:spPr>
          <a:xfrm>
            <a:off x="8259954" y="559130"/>
            <a:ext cx="3176270" cy="0"/>
          </a:xfrm>
          <a:custGeom>
            <a:avLst/>
            <a:gdLst/>
            <a:ahLst/>
            <a:cxnLst/>
            <a:rect l="l" t="t" r="r" b="b"/>
            <a:pathLst>
              <a:path w="3176270">
                <a:moveTo>
                  <a:pt x="0" y="0"/>
                </a:moveTo>
                <a:lnTo>
                  <a:pt x="3175762" y="0"/>
                </a:lnTo>
              </a:path>
            </a:pathLst>
          </a:custGeom>
          <a:ln w="9525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4D061CB1-4803-B342-A614-439ACAD6B7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9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F0AA0-819D-A640-B022-012D3F63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3791"/>
            <a:ext cx="10515600" cy="676897"/>
          </a:xfrm>
        </p:spPr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B38B264-0DFB-CF40-B069-BD295FD1D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561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405F-5F40-7943-9AB0-2E38C961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16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23F74CA-E32A-6A47-966C-A4FF4BAB1F16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764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1F1A7-221D-A243-A44A-F0459F933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8E1E6899-878F-4343-8BFB-B203B4F3D6C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10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1B10776D-39F1-F14E-8E1B-2E6D083E2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816499"/>
            <a:ext cx="10515600" cy="6768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59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6BEDA-FD21-3743-B3E7-55A5D7934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05A86-7A52-C94F-8C94-766E7C864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5DA3C077-2B43-5A4E-A027-44AB7D165F5F}" type="datetimeFigureOut">
              <a:rPr lang="en-US" smtClean="0"/>
              <a:pPr/>
              <a:t>8/27/21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6D62B-34D2-5343-AA45-5F364927B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CB29E-F359-4E44-84A9-50FD2ABBC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797979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30F1DBB4-7CC1-EB4B-A699-6A2257B427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VIRAL HEPATITIS SURVEILLANCE AND CASE MANAGEMENT">
            <a:extLst>
              <a:ext uri="{FF2B5EF4-FFF2-40B4-BE49-F238E27FC236}">
                <a16:creationId xmlns:a16="http://schemas.microsoft.com/office/drawing/2014/main" id="{CA1DF094-451F-43C7-9980-2F0E562D2D6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698900" y="357271"/>
            <a:ext cx="2130556" cy="38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97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600" b="1" i="0" kern="1200">
          <a:solidFill>
            <a:srgbClr val="005E6D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8BC5-2443-2E4E-877C-2FBED796F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8618" y="1013791"/>
            <a:ext cx="8754761" cy="676897"/>
          </a:xfrm>
        </p:spPr>
        <p:txBody>
          <a:bodyPr>
            <a:normAutofit/>
          </a:bodyPr>
          <a:lstStyle/>
          <a:p>
            <a:r>
              <a:rPr lang="en-US" dirty="0"/>
              <a:t>Table 5-2. Person and case identification variables in the National Electronic Disease </a:t>
            </a:r>
            <a:br>
              <a:rPr lang="en-US" dirty="0"/>
            </a:br>
            <a:r>
              <a:rPr lang="en-US" dirty="0"/>
              <a:t>Surveillance System Base System (NBS)</a:t>
            </a:r>
          </a:p>
        </p:txBody>
      </p:sp>
      <p:graphicFrame>
        <p:nvGraphicFramePr>
          <p:cNvPr id="5" name="Table 5-2">
            <a:extLst>
              <a:ext uri="{FF2B5EF4-FFF2-40B4-BE49-F238E27FC236}">
                <a16:creationId xmlns:a16="http://schemas.microsoft.com/office/drawing/2014/main" id="{992E5FCC-A02F-B546-9613-B56980B00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923643"/>
              </p:ext>
            </p:extLst>
          </p:nvPr>
        </p:nvGraphicFramePr>
        <p:xfrm>
          <a:off x="1718618" y="1925692"/>
          <a:ext cx="8754761" cy="2658499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9804"/>
                  </a:srgbClr>
                </a:solidFill>
                <a:effectLst>
                  <a:outerShdw blurRad="177800" sx="102000" sy="102000" algn="ctr" rotWithShape="0">
                    <a:srgbClr val="000000">
                      <a:alpha val="10000"/>
                    </a:srgbClr>
                  </a:outerShdw>
                </a:effectLst>
                <a:tableStyleId>{2D5ABB26-0587-4C30-8999-92F81FD0307C}</a:tableStyleId>
              </a:tblPr>
              <a:tblGrid>
                <a:gridCol w="1545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38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483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</a:t>
                      </a:r>
                      <a:r>
                        <a:rPr lang="en-US" sz="1200" b="1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r>
                        <a:rPr sz="1200" b="1" i="0" spc="-2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</a:t>
                      </a:r>
                      <a:r>
                        <a:rPr lang="en-US" sz="1200" b="1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5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ariable</a:t>
                      </a:r>
                      <a:r>
                        <a:rPr lang="en-US"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508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</a:t>
                      </a:r>
                      <a:r>
                        <a:rPr sz="1200" b="1" i="0" spc="-4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r>
                        <a:rPr lang="en-US"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58419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</a:t>
                      </a:r>
                      <a:r>
                        <a:rPr sz="1200" b="1" i="0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sz="1200" b="1" i="0" spc="1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Question/</a:t>
                      </a:r>
                      <a:r>
                        <a:rPr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Variable</a:t>
                      </a:r>
                      <a:r>
                        <a:rPr lang="en-US" sz="1200" b="1" i="0" spc="-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200" b="1" i="0" spc="5" dirty="0">
                          <a:solidFill>
                            <a:srgbClr val="FFFFF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sz="12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67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DEM197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08279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spc="-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</a:t>
                      </a: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erson_local_id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6096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Alphanumeric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(&lt;200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characters)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0810" algn="l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local ID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the subject/entity of the</a:t>
                      </a:r>
                      <a:endParaRPr sz="1050" b="0" i="0" spc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7150" marR="48260" algn="l">
                        <a:lnSpc>
                          <a:spcPct val="100000"/>
                        </a:lnSpc>
                      </a:pP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case.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is the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 that the state NBS application assigned to the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 when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 was entered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into NBS.</a:t>
                      </a:r>
                      <a:endParaRPr sz="1050" b="0" i="0" spc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67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INV168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23114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Case_local_id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Alphanumeric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(&lt;200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characters)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82550" algn="l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State-assigned expanded case ID/local record</a:t>
                      </a:r>
                      <a:r>
                        <a:rPr lang="en-US"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 in source NBS Master Message.</a:t>
                      </a:r>
                      <a:endParaRPr sz="1050" b="0" i="0" spc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lnB w="63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67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NOT109/</a:t>
                      </a: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nbs</a:t>
                      </a:r>
                      <a:r>
                        <a:rPr sz="1050" b="0" i="0" spc="-10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tate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NND_</a:t>
                      </a:r>
                      <a:r>
                        <a:rPr sz="1050" b="0" i="0" spc="-20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</a:t>
                      </a:r>
                      <a:r>
                        <a:rPr sz="1050" b="0" i="0" spc="5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eporting_</a:t>
                      </a:r>
                      <a:r>
                        <a:rPr sz="1050" b="0" i="0" dirty="0" err="1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State_Cd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6096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Alphanumeric</a:t>
                      </a:r>
                      <a:r>
                        <a:rPr lang="en-US"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(&lt;20</a:t>
                      </a:r>
                      <a:r>
                        <a:rPr lang="en-US" sz="1050" b="0" i="0" spc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sz="1050" b="0" i="0" spc="5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characters)</a:t>
                      </a:r>
                      <a:endParaRPr sz="105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R w="6350">
                      <a:solidFill>
                        <a:srgbClr val="005E6D"/>
                      </a:solidFill>
                      <a:prstDash val="solid"/>
                    </a:lnR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0" marR="139065" algn="l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50" b="0" i="0" spc="0" dirty="0">
                          <a:solidFill>
                            <a:srgbClr val="231F2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NBS reporting state code.</a:t>
                      </a:r>
                      <a:endParaRPr sz="1050" b="0" i="0" spc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>
                    <a:lnL w="6350">
                      <a:solidFill>
                        <a:srgbClr val="005E6D"/>
                      </a:solidFill>
                      <a:prstDash val="solid"/>
                    </a:lnL>
                    <a:lnT w="6350">
                      <a:solidFill>
                        <a:srgbClr val="005E6D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398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VH Surveillan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3855</TotalTime>
  <Words>124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Table 5-2. Person and case identification variables in the National Electronic Disease  Surveillance System Base System (NBS)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DVH_Guidance_for_VH_Surveillance_Table_5-2</dc:title>
  <dc:subject/>
  <dc:creator/>
  <cp:keywords/>
  <dc:description/>
  <cp:lastModifiedBy>BanyanComm7</cp:lastModifiedBy>
  <cp:revision>450</cp:revision>
  <dcterms:created xsi:type="dcterms:W3CDTF">2021-08-23T13:02:24Z</dcterms:created>
  <dcterms:modified xsi:type="dcterms:W3CDTF">2021-08-27T15:10:46Z</dcterms:modified>
  <cp:category/>
</cp:coreProperties>
</file>