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cd.who.int/browse10/2019/en%23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10067-01E3-7C4A-9310-345F7556E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279" y="1053407"/>
            <a:ext cx="9329670" cy="676897"/>
          </a:xfrm>
        </p:spPr>
        <p:txBody>
          <a:bodyPr>
            <a:noAutofit/>
          </a:bodyPr>
          <a:lstStyle/>
          <a:p>
            <a:r>
              <a:rPr lang="en-US" dirty="0"/>
              <a:t>Table 5-10. International Statistical Classification of Diseases and Related Health Problems, Tenth Revision (ICD- 10) codes for hepatitis A, hepatitis B, and hepatitis C for clinical diagnosis and cause of death coding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Table 5-10">
            <a:extLst>
              <a:ext uri="{FF2B5EF4-FFF2-40B4-BE49-F238E27FC236}">
                <a16:creationId xmlns:a16="http://schemas.microsoft.com/office/drawing/2014/main" id="{36A5FDFC-A51D-9040-8C06-C7CD39801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38789"/>
              </p:ext>
            </p:extLst>
          </p:nvPr>
        </p:nvGraphicFramePr>
        <p:xfrm>
          <a:off x="2602982" y="1872447"/>
          <a:ext cx="6986035" cy="1829064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1903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2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233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Condition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20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ICD-10</a:t>
                      </a:r>
                      <a:r>
                        <a:rPr sz="1200" b="1" i="0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Codes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27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105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B15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27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105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B16, </a:t>
                      </a:r>
                      <a:r>
                        <a:rPr sz="105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B17.0,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B18.0, and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B18.1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7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1050" b="0" i="0" spc="-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B17.1</a:t>
                      </a: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B18.2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0587E-8908-F242-B33F-645505465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55395" y="3892323"/>
            <a:ext cx="7289423" cy="378065"/>
          </a:xfrm>
        </p:spPr>
        <p:txBody>
          <a:bodyPr/>
          <a:lstStyle/>
          <a:p>
            <a:r>
              <a:rPr lang="en-US" dirty="0">
                <a:solidFill>
                  <a:srgbClr val="595959"/>
                </a:solidFill>
              </a:rPr>
              <a:t>Source: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spc="-10" dirty="0">
                <a:solidFill>
                  <a:srgbClr val="595959"/>
                </a:solidFill>
              </a:rPr>
              <a:t>World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Health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Organization.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ICD-10</a:t>
            </a:r>
            <a:r>
              <a:rPr lang="en-US" spc="-5" dirty="0">
                <a:solidFill>
                  <a:srgbClr val="595959"/>
                </a:solidFill>
              </a:rPr>
              <a:t> Version: 2019. Available </a:t>
            </a:r>
            <a:r>
              <a:rPr lang="en-US" dirty="0">
                <a:solidFill>
                  <a:srgbClr val="595959"/>
                </a:solidFill>
              </a:rPr>
              <a:t>at: </a:t>
            </a:r>
            <a:r>
              <a:rPr lang="en-US" u="sng" spc="-5" dirty="0">
                <a:solidFill>
                  <a:srgbClr val="0563C1"/>
                </a:solidFill>
                <a:uFill>
                  <a:solidFill>
                    <a:srgbClr val="205E9E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https://icd.who.int/browse10/2019/en#</a:t>
            </a:r>
            <a:r>
              <a:rPr lang="en-US" spc="-5" dirty="0">
                <a:solidFill>
                  <a:schemeClr val="bg1">
                    <a:lumMod val="6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pc="-5" dirty="0">
                <a:solidFill>
                  <a:schemeClr val="bg1">
                    <a:lumMod val="65000"/>
                  </a:schemeClr>
                </a:solidFill>
              </a:rPr>
              <a:t>.</a:t>
            </a:r>
            <a:r>
              <a:rPr lang="en-US" spc="5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pc="-5" dirty="0">
                <a:solidFill>
                  <a:srgbClr val="595959"/>
                </a:solidFill>
              </a:rPr>
              <a:t>Accessed</a:t>
            </a:r>
            <a:r>
              <a:rPr lang="en-US" spc="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on</a:t>
            </a:r>
            <a:r>
              <a:rPr lang="en-US" spc="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May</a:t>
            </a:r>
            <a:r>
              <a:rPr lang="en-US" spc="10" dirty="0">
                <a:solidFill>
                  <a:srgbClr val="595959"/>
                </a:solidFill>
              </a:rPr>
              <a:t> </a:t>
            </a:r>
            <a:r>
              <a:rPr lang="en-US" spc="-10" dirty="0">
                <a:solidFill>
                  <a:srgbClr val="595959"/>
                </a:solidFill>
              </a:rPr>
              <a:t>20,</a:t>
            </a:r>
            <a:r>
              <a:rPr lang="en-US" spc="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2021.</a:t>
            </a:r>
          </a:p>
        </p:txBody>
      </p:sp>
    </p:spTree>
    <p:extLst>
      <p:ext uri="{BB962C8B-B14F-4D97-AF65-F5344CB8AC3E}">
        <p14:creationId xmlns:p14="http://schemas.microsoft.com/office/powerpoint/2010/main" val="1594741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93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Table 5-10. International Statistical Classification of Diseases and Related Health Problems, Tenth Revision (ICD- 10) codes for hepatitis A, hepatitis B, and hepatitis C for clinical diagnosis and cause of death coding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DVH_Guidance_for_VH_Surveillance_Table_5-10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2021-08-27T15:19:58Z</dcterms:modified>
  <cp:category/>
</cp:coreProperties>
</file>