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
  </p:notesMasterIdLst>
  <p:sldIdLst>
    <p:sldId id="276" r:id="rId2"/>
  </p:sldIdLst>
  <p:sldSz cx="12192000" cy="6858000"/>
  <p:notesSz cx="6858000" cy="9144000"/>
  <p:embeddedFontLst>
    <p:embeddedFont>
      <p:font typeface="Calibri" panose="020F0502020204030204" pitchFamily="34" charset="0"/>
      <p:regular r:id="rId4"/>
      <p:bold r:id="rId4"/>
      <p:italic r:id="rId4"/>
      <p:boldItalic r:id="rId4"/>
    </p:embeddedFont>
    <p:embeddedFont>
      <p:font typeface="Calibri Light" panose="020F0302020204030204" pitchFamily="34" charset="0"/>
      <p:regular r:id="rId4"/>
      <p:italic r:id="rId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6D"/>
    <a:srgbClr val="595959"/>
    <a:srgbClr val="7979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25" autoAdjust="0"/>
    <p:restoredTop sz="89048" autoAdjust="0"/>
  </p:normalViewPr>
  <p:slideViewPr>
    <p:cSldViewPr snapToGrid="0" snapToObjects="1">
      <p:cViewPr varScale="1">
        <p:scale>
          <a:sx n="67" d="100"/>
          <a:sy n="67" d="100"/>
        </p:scale>
        <p:origin x="192" y="1080"/>
      </p:cViewPr>
      <p:guideLst/>
    </p:cSldViewPr>
  </p:slideViewPr>
  <p:outlineViewPr>
    <p:cViewPr>
      <p:scale>
        <a:sx n="33" d="100"/>
        <a:sy n="33" d="100"/>
      </p:scale>
      <p:origin x="0" y="-557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font"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D4E00B-FDD3-A84B-9604-6F0E67A00F3B}" type="datetimeFigureOut">
              <a:rPr lang="en-US" smtClean="0"/>
              <a:t>8/27/21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8454C-70A6-484B-A18A-4A2F432C85AC}" type="slidenum">
              <a:rPr lang="en-US" smtClean="0"/>
              <a:t>‹#›</a:t>
            </a:fld>
            <a:endParaRPr lang="en-US"/>
          </a:p>
        </p:txBody>
      </p:sp>
    </p:spTree>
    <p:extLst>
      <p:ext uri="{BB962C8B-B14F-4D97-AF65-F5344CB8AC3E}">
        <p14:creationId xmlns:p14="http://schemas.microsoft.com/office/powerpoint/2010/main" val="3043850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8FB0C-793C-F448-A5DE-1ECE5F46AEA0}"/>
              </a:ext>
            </a:extLst>
          </p:cNvPr>
          <p:cNvSpPr>
            <a:spLocks noGrp="1"/>
          </p:cNvSpPr>
          <p:nvPr>
            <p:ph type="ctrTitle"/>
          </p:nvPr>
        </p:nvSpPr>
        <p:spPr>
          <a:xfrm>
            <a:off x="1524000" y="1122363"/>
            <a:ext cx="9144000" cy="2387600"/>
          </a:xfrm>
        </p:spPr>
        <p:txBody>
          <a:bodyPr anchor="b">
            <a:normAutofit/>
          </a:bodyPr>
          <a:lstStyle>
            <a:lvl1pPr algn="ctr">
              <a:defRPr sz="1600" b="1" i="0">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C556D25A-C6C9-9141-9122-5CF26ED6EAA7}"/>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1" name="object 25">
            <a:extLst>
              <a:ext uri="{FF2B5EF4-FFF2-40B4-BE49-F238E27FC236}">
                <a16:creationId xmlns:a16="http://schemas.microsoft.com/office/drawing/2014/main" id="{B918C44A-D747-8747-A5A6-C93BD455FBA8}"/>
              </a:ext>
            </a:extLst>
          </p:cNvPr>
          <p:cNvSpPr/>
          <p:nvPr userDrawn="1"/>
        </p:nvSpPr>
        <p:spPr>
          <a:xfrm>
            <a:off x="8259954" y="559130"/>
            <a:ext cx="3176270" cy="0"/>
          </a:xfrm>
          <a:custGeom>
            <a:avLst/>
            <a:gdLst/>
            <a:ahLst/>
            <a:cxnLst/>
            <a:rect l="l" t="t" r="r" b="b"/>
            <a:pathLst>
              <a:path w="3176270">
                <a:moveTo>
                  <a:pt x="0" y="0"/>
                </a:moveTo>
                <a:lnTo>
                  <a:pt x="3175762" y="0"/>
                </a:lnTo>
              </a:path>
            </a:pathLst>
          </a:custGeom>
          <a:ln w="9525">
            <a:solidFill>
              <a:srgbClr val="005E6D"/>
            </a:solidFill>
          </a:ln>
        </p:spPr>
        <p:txBody>
          <a:bodyPr wrap="square" lIns="0" tIns="0" rIns="0" bIns="0" rtlCol="0"/>
          <a:lstStyle/>
          <a:p>
            <a:endParaRPr/>
          </a:p>
        </p:txBody>
      </p:sp>
      <p:sp>
        <p:nvSpPr>
          <p:cNvPr id="23" name="Text Placeholder 2">
            <a:extLst>
              <a:ext uri="{FF2B5EF4-FFF2-40B4-BE49-F238E27FC236}">
                <a16:creationId xmlns:a16="http://schemas.microsoft.com/office/drawing/2014/main" id="{4D061CB1-4803-B342-A614-439ACAD6B787}"/>
              </a:ext>
            </a:extLst>
          </p:cNvPr>
          <p:cNvSpPr>
            <a:spLocks noGrp="1"/>
          </p:cNvSpPr>
          <p:nvPr>
            <p:ph type="body" idx="10"/>
          </p:nvPr>
        </p:nvSpPr>
        <p:spPr>
          <a:xfrm>
            <a:off x="831850" y="5816499"/>
            <a:ext cx="10515600" cy="676897"/>
          </a:xfrm>
          <a:prstGeom prst="rect">
            <a:avLst/>
          </a:prstGeom>
        </p:spPr>
        <p:txBody>
          <a:bodyPr/>
          <a:lstStyle>
            <a:lvl1pPr marL="0" indent="0">
              <a:buNone/>
              <a:defRPr sz="900" b="0" i="0">
                <a:solidFill>
                  <a:srgbClr val="797979"/>
                </a:solidFill>
                <a:latin typeface="Calibri Light" panose="020F0302020204030204" pitchFamily="34" charset="0"/>
                <a:cs typeface="Calibri Light" panose="020F03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575197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F0AA0-819D-A640-B022-012D3F632299}"/>
              </a:ext>
            </a:extLst>
          </p:cNvPr>
          <p:cNvSpPr>
            <a:spLocks noGrp="1"/>
          </p:cNvSpPr>
          <p:nvPr>
            <p:ph type="title"/>
          </p:nvPr>
        </p:nvSpPr>
        <p:spPr>
          <a:xfrm>
            <a:off x="838200" y="1013791"/>
            <a:ext cx="10515600" cy="676897"/>
          </a:xfrm>
        </p:spPr>
        <p:txBody>
          <a:bodyPr/>
          <a:lstStyle>
            <a:lvl1pPr>
              <a:defRPr b="1" i="0">
                <a:latin typeface="Calibri" panose="020F0502020204030204" pitchFamily="34" charset="0"/>
                <a:cs typeface="Calibri" panose="020F0502020204030204" pitchFamily="34" charset="0"/>
              </a:defRPr>
            </a:lvl1pPr>
          </a:lstStyle>
          <a:p>
            <a:r>
              <a:rPr lang="en-US" dirty="0"/>
              <a:t>Click to edit Master title style</a:t>
            </a:r>
          </a:p>
        </p:txBody>
      </p:sp>
      <p:sp>
        <p:nvSpPr>
          <p:cNvPr id="12" name="Text Placeholder 2">
            <a:extLst>
              <a:ext uri="{FF2B5EF4-FFF2-40B4-BE49-F238E27FC236}">
                <a16:creationId xmlns:a16="http://schemas.microsoft.com/office/drawing/2014/main" id="{FB38B264-0DFB-CF40-B069-BD295FD1D05A}"/>
              </a:ext>
            </a:extLst>
          </p:cNvPr>
          <p:cNvSpPr>
            <a:spLocks noGrp="1"/>
          </p:cNvSpPr>
          <p:nvPr>
            <p:ph type="body" idx="1"/>
          </p:nvPr>
        </p:nvSpPr>
        <p:spPr>
          <a:xfrm>
            <a:off x="831850" y="5816499"/>
            <a:ext cx="10515600" cy="676897"/>
          </a:xfrm>
          <a:prstGeom prst="rect">
            <a:avLst/>
          </a:prstGeom>
        </p:spPr>
        <p:txBody>
          <a:bodyPr/>
          <a:lstStyle>
            <a:lvl1pPr marL="0" indent="0">
              <a:buNone/>
              <a:defRPr sz="900" b="0" i="0">
                <a:solidFill>
                  <a:srgbClr val="797979"/>
                </a:solidFill>
                <a:latin typeface="Calibri Light" panose="020F0302020204030204" pitchFamily="34" charset="0"/>
                <a:cs typeface="Calibri Light" panose="020F03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5561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405F-5F40-7943-9AB0-2E38C961A869}"/>
              </a:ext>
            </a:extLst>
          </p:cNvPr>
          <p:cNvSpPr>
            <a:spLocks noGrp="1"/>
          </p:cNvSpPr>
          <p:nvPr>
            <p:ph type="title"/>
          </p:nvPr>
        </p:nvSpPr>
        <p:spPr>
          <a:xfrm>
            <a:off x="831850" y="1709738"/>
            <a:ext cx="10515600" cy="2852737"/>
          </a:xfrm>
        </p:spPr>
        <p:txBody>
          <a:bodyPr anchor="b">
            <a:normAutofit/>
          </a:bodyPr>
          <a:lstStyle>
            <a:lvl1pPr>
              <a:defRPr sz="1600" b="1" i="0">
                <a:latin typeface="Calibri" panose="020F0502020204030204" pitchFamily="34" charset="0"/>
                <a:cs typeface="Calibri" panose="020F0502020204030204" pitchFamily="34" charset="0"/>
              </a:defRPr>
            </a:lvl1pPr>
          </a:lstStyle>
          <a:p>
            <a:r>
              <a:rPr lang="en-US" dirty="0"/>
              <a:t>Click to edit Master title style</a:t>
            </a:r>
          </a:p>
        </p:txBody>
      </p:sp>
      <p:sp>
        <p:nvSpPr>
          <p:cNvPr id="7" name="Text Placeholder 2">
            <a:extLst>
              <a:ext uri="{FF2B5EF4-FFF2-40B4-BE49-F238E27FC236}">
                <a16:creationId xmlns:a16="http://schemas.microsoft.com/office/drawing/2014/main" id="{523F74CA-E32A-6A47-966C-A4FF4BAB1F16}"/>
              </a:ext>
            </a:extLst>
          </p:cNvPr>
          <p:cNvSpPr>
            <a:spLocks noGrp="1"/>
          </p:cNvSpPr>
          <p:nvPr>
            <p:ph type="body" idx="10"/>
          </p:nvPr>
        </p:nvSpPr>
        <p:spPr>
          <a:xfrm>
            <a:off x="831850" y="5816499"/>
            <a:ext cx="10515600" cy="676897"/>
          </a:xfrm>
          <a:prstGeom prst="rect">
            <a:avLst/>
          </a:prstGeom>
        </p:spPr>
        <p:txBody>
          <a:bodyPr/>
          <a:lstStyle>
            <a:lvl1pPr marL="0" indent="0">
              <a:buNone/>
              <a:defRPr sz="900" b="0" i="0">
                <a:solidFill>
                  <a:srgbClr val="797979"/>
                </a:solidFill>
                <a:latin typeface="Calibri Light" panose="020F0302020204030204" pitchFamily="34" charset="0"/>
                <a:cs typeface="Calibri Light" panose="020F03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2764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1F1A7-221D-A243-A44A-F0459F933D5A}"/>
              </a:ext>
            </a:extLst>
          </p:cNvPr>
          <p:cNvSpPr>
            <a:spLocks noGrp="1"/>
          </p:cNvSpPr>
          <p:nvPr>
            <p:ph type="title"/>
          </p:nvPr>
        </p:nvSpPr>
        <p:spPr/>
        <p:txBody>
          <a:bodyPr/>
          <a:lstStyle>
            <a:lvl1pPr>
              <a:defRPr b="1" i="0">
                <a:latin typeface="Calibri" panose="020F0502020204030204" pitchFamily="34" charset="0"/>
                <a:cs typeface="Calibri" panose="020F0502020204030204" pitchFamily="34" charset="0"/>
              </a:defRPr>
            </a:lvl1pPr>
          </a:lstStyle>
          <a:p>
            <a:r>
              <a:rPr lang="en-US" dirty="0"/>
              <a:t>Click to edit Master title style</a:t>
            </a:r>
          </a:p>
        </p:txBody>
      </p:sp>
      <p:sp>
        <p:nvSpPr>
          <p:cNvPr id="7" name="Text Placeholder 2">
            <a:extLst>
              <a:ext uri="{FF2B5EF4-FFF2-40B4-BE49-F238E27FC236}">
                <a16:creationId xmlns:a16="http://schemas.microsoft.com/office/drawing/2014/main" id="{8E1E6899-878F-4343-8BFB-B203B4F3D6CC}"/>
              </a:ext>
            </a:extLst>
          </p:cNvPr>
          <p:cNvSpPr>
            <a:spLocks noGrp="1"/>
          </p:cNvSpPr>
          <p:nvPr>
            <p:ph type="body" idx="10"/>
          </p:nvPr>
        </p:nvSpPr>
        <p:spPr>
          <a:xfrm>
            <a:off x="831850" y="5816499"/>
            <a:ext cx="10515600" cy="676897"/>
          </a:xfrm>
          <a:prstGeom prst="rect">
            <a:avLst/>
          </a:prstGeom>
        </p:spPr>
        <p:txBody>
          <a:bodyPr/>
          <a:lstStyle>
            <a:lvl1pPr marL="0" indent="0">
              <a:buNone/>
              <a:defRPr sz="900" b="0" i="0">
                <a:solidFill>
                  <a:srgbClr val="797979"/>
                </a:solidFill>
                <a:latin typeface="Calibri Light" panose="020F0302020204030204" pitchFamily="34" charset="0"/>
                <a:cs typeface="Calibri Light" panose="020F03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63105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1B10776D-39F1-F14E-8E1B-2E6D083E2431}"/>
              </a:ext>
            </a:extLst>
          </p:cNvPr>
          <p:cNvSpPr>
            <a:spLocks noGrp="1"/>
          </p:cNvSpPr>
          <p:nvPr>
            <p:ph type="body" idx="1"/>
          </p:nvPr>
        </p:nvSpPr>
        <p:spPr>
          <a:xfrm>
            <a:off x="831850" y="5816499"/>
            <a:ext cx="10515600" cy="676897"/>
          </a:xfrm>
          <a:prstGeom prst="rect">
            <a:avLst/>
          </a:prstGeom>
        </p:spPr>
        <p:txBody>
          <a:bodyPr/>
          <a:lstStyle>
            <a:lvl1pPr marL="0" indent="0">
              <a:buNone/>
              <a:defRPr sz="900" b="0" i="0">
                <a:solidFill>
                  <a:srgbClr val="797979"/>
                </a:solidFill>
                <a:latin typeface="Calibri Light" panose="020F0302020204030204" pitchFamily="34" charset="0"/>
                <a:cs typeface="Calibri Light" panose="020F03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6675909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36BEDA-FD21-3743-B3E7-55A5D79342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a:extLst>
              <a:ext uri="{FF2B5EF4-FFF2-40B4-BE49-F238E27FC236}">
                <a16:creationId xmlns:a16="http://schemas.microsoft.com/office/drawing/2014/main" id="{5D905A86-7A52-C94F-8C94-766E7C864F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rgbClr val="797979"/>
                </a:solidFill>
                <a:latin typeface="Calibri Light" panose="020F0302020204030204" pitchFamily="34" charset="0"/>
                <a:cs typeface="Calibri Light" panose="020F0302020204030204" pitchFamily="34" charset="0"/>
              </a:defRPr>
            </a:lvl1pPr>
          </a:lstStyle>
          <a:p>
            <a:fld id="{5DA3C077-2B43-5A4E-A027-44AB7D165F5F}" type="datetimeFigureOut">
              <a:rPr lang="en-US" smtClean="0"/>
              <a:pPr/>
              <a:t>8/27/21</a:t>
            </a:fld>
            <a:endParaRPr lang="en-US" dirty="0"/>
          </a:p>
        </p:txBody>
      </p:sp>
      <p:sp>
        <p:nvSpPr>
          <p:cNvPr id="5" name="Footer Placeholder 4">
            <a:extLst>
              <a:ext uri="{FF2B5EF4-FFF2-40B4-BE49-F238E27FC236}">
                <a16:creationId xmlns:a16="http://schemas.microsoft.com/office/drawing/2014/main" id="{2296D62B-34D2-5343-AA45-5F364927B6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rgbClr val="797979"/>
                </a:solidFill>
                <a:latin typeface="Calibri Light" panose="020F0302020204030204" pitchFamily="34" charset="0"/>
                <a:cs typeface="Calibri Light" panose="020F03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028CB29E-F359-4E44-84A9-50FD2ABBC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797979"/>
                </a:solidFill>
                <a:latin typeface="Calibri Light" panose="020F0302020204030204" pitchFamily="34" charset="0"/>
                <a:cs typeface="Calibri Light" panose="020F0302020204030204" pitchFamily="34" charset="0"/>
              </a:defRPr>
            </a:lvl1pPr>
          </a:lstStyle>
          <a:p>
            <a:fld id="{30F1DBB4-7CC1-EB4B-A699-6A2257B427FB}" type="slidenum">
              <a:rPr lang="en-US" smtClean="0"/>
              <a:pPr/>
              <a:t>‹#›</a:t>
            </a:fld>
            <a:endParaRPr lang="en-US" dirty="0"/>
          </a:p>
        </p:txBody>
      </p:sp>
      <p:pic>
        <p:nvPicPr>
          <p:cNvPr id="24" name="Picture 23" descr="VIRAL HEPATITIS SURVEILLANCE AND CASE MANAGEMENT">
            <a:extLst>
              <a:ext uri="{FF2B5EF4-FFF2-40B4-BE49-F238E27FC236}">
                <a16:creationId xmlns:a16="http://schemas.microsoft.com/office/drawing/2014/main" id="{CA1DF094-451F-43C7-9980-2F0E562D2D6E}"/>
              </a:ext>
            </a:extLst>
          </p:cNvPr>
          <p:cNvPicPr>
            <a:picLocks noChangeAspect="1"/>
          </p:cNvPicPr>
          <p:nvPr userDrawn="1"/>
        </p:nvPicPr>
        <p:blipFill>
          <a:blip r:embed="rId7"/>
          <a:stretch>
            <a:fillRect/>
          </a:stretch>
        </p:blipFill>
        <p:spPr>
          <a:xfrm>
            <a:off x="9698900" y="357271"/>
            <a:ext cx="2130556" cy="385573"/>
          </a:xfrm>
          <a:prstGeom prst="rect">
            <a:avLst/>
          </a:prstGeom>
        </p:spPr>
      </p:pic>
    </p:spTree>
    <p:extLst>
      <p:ext uri="{BB962C8B-B14F-4D97-AF65-F5344CB8AC3E}">
        <p14:creationId xmlns:p14="http://schemas.microsoft.com/office/powerpoint/2010/main" val="3339972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txStyles>
    <p:titleStyle>
      <a:lvl1pPr algn="ctr" defTabSz="914400" rtl="0" eaLnBrk="1" latinLnBrk="0" hangingPunct="1">
        <a:lnSpc>
          <a:spcPct val="90000"/>
        </a:lnSpc>
        <a:spcBef>
          <a:spcPct val="0"/>
        </a:spcBef>
        <a:buNone/>
        <a:defRPr sz="1600" b="1" i="0" kern="1200">
          <a:solidFill>
            <a:srgbClr val="005E6D"/>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phl.org/aboutAPHL/publications/Documents/ID-2019Jan-HCV-Test-Result-Interpretation-Guid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36D63-D5EA-764F-811A-17C847FEB257}"/>
              </a:ext>
            </a:extLst>
          </p:cNvPr>
          <p:cNvSpPr>
            <a:spLocks noGrp="1"/>
          </p:cNvSpPr>
          <p:nvPr>
            <p:ph type="title"/>
          </p:nvPr>
        </p:nvSpPr>
        <p:spPr/>
        <p:txBody>
          <a:bodyPr/>
          <a:lstStyle/>
          <a:p>
            <a:r>
              <a:rPr lang="en-US" dirty="0"/>
              <a:t>Table 5-1. Classification of hepatitis C cases diagnosed concurrently with hepatitis A</a:t>
            </a:r>
          </a:p>
        </p:txBody>
      </p:sp>
      <p:graphicFrame>
        <p:nvGraphicFramePr>
          <p:cNvPr id="7" name="Table 5-1">
            <a:extLst>
              <a:ext uri="{FF2B5EF4-FFF2-40B4-BE49-F238E27FC236}">
                <a16:creationId xmlns:a16="http://schemas.microsoft.com/office/drawing/2014/main" id="{BA4FCE89-1591-9843-98E4-435153420814}"/>
              </a:ext>
            </a:extLst>
          </p:cNvPr>
          <p:cNvGraphicFramePr>
            <a:graphicFrameLocks noGrp="1"/>
          </p:cNvGraphicFramePr>
          <p:nvPr>
            <p:extLst>
              <p:ext uri="{D42A27DB-BD31-4B8C-83A1-F6EECF244321}">
                <p14:modId xmlns:p14="http://schemas.microsoft.com/office/powerpoint/2010/main" val="3207533318"/>
              </p:ext>
            </p:extLst>
          </p:nvPr>
        </p:nvGraphicFramePr>
        <p:xfrm>
          <a:off x="838200" y="1680528"/>
          <a:ext cx="7096759" cy="4843779"/>
        </p:xfrm>
        <a:graphic>
          <a:graphicData uri="http://schemas.openxmlformats.org/drawingml/2006/table">
            <a:tbl>
              <a:tblPr firstRow="1" bandRow="1">
                <a:solidFill>
                  <a:srgbClr val="FFFFFF">
                    <a:alpha val="9804"/>
                  </a:srgbClr>
                </a:solidFill>
                <a:effectLst>
                  <a:outerShdw blurRad="177800" sx="102000" sy="102000" algn="ctr" rotWithShape="0">
                    <a:srgbClr val="000000">
                      <a:alpha val="10000"/>
                    </a:srgbClr>
                  </a:outerShdw>
                </a:effectLst>
                <a:tableStyleId>{2D5ABB26-0587-4C30-8999-92F81FD0307C}</a:tableStyleId>
              </a:tblPr>
              <a:tblGrid>
                <a:gridCol w="2534201">
                  <a:extLst>
                    <a:ext uri="{9D8B030D-6E8A-4147-A177-3AD203B41FA5}">
                      <a16:colId xmlns:a16="http://schemas.microsoft.com/office/drawing/2014/main" val="20000"/>
                    </a:ext>
                  </a:extLst>
                </a:gridCol>
                <a:gridCol w="1011698">
                  <a:extLst>
                    <a:ext uri="{9D8B030D-6E8A-4147-A177-3AD203B41FA5}">
                      <a16:colId xmlns:a16="http://schemas.microsoft.com/office/drawing/2014/main" val="20001"/>
                    </a:ext>
                  </a:extLst>
                </a:gridCol>
                <a:gridCol w="3550860">
                  <a:extLst>
                    <a:ext uri="{9D8B030D-6E8A-4147-A177-3AD203B41FA5}">
                      <a16:colId xmlns:a16="http://schemas.microsoft.com/office/drawing/2014/main" val="20002"/>
                    </a:ext>
                  </a:extLst>
                </a:gridCol>
              </a:tblGrid>
              <a:tr h="331470">
                <a:tc>
                  <a:txBody>
                    <a:bodyPr/>
                    <a:lstStyle/>
                    <a:p>
                      <a:pPr marL="57150">
                        <a:lnSpc>
                          <a:spcPts val="1040"/>
                        </a:lnSpc>
                        <a:spcBef>
                          <a:spcPts val="260"/>
                        </a:spcBef>
                      </a:pPr>
                      <a:r>
                        <a:rPr sz="900" b="1" i="0" spc="5" dirty="0">
                          <a:solidFill>
                            <a:srgbClr val="FFFFFF"/>
                          </a:solidFill>
                          <a:latin typeface="Calibri" panose="020F0502020204030204" pitchFamily="34" charset="0"/>
                          <a:cs typeface="Calibri" panose="020F0502020204030204" pitchFamily="34" charset="0"/>
                        </a:rPr>
                        <a:t>Scenario</a:t>
                      </a:r>
                      <a:endParaRPr sz="900" b="1" i="0" dirty="0">
                        <a:latin typeface="Calibri" panose="020F0502020204030204" pitchFamily="34" charset="0"/>
                        <a:cs typeface="Calibri" panose="020F0502020204030204" pitchFamily="34" charset="0"/>
                      </a:endParaRPr>
                    </a:p>
                    <a:p>
                      <a:pPr marL="57150">
                        <a:lnSpc>
                          <a:spcPts val="1040"/>
                        </a:lnSpc>
                      </a:pPr>
                      <a:r>
                        <a:rPr sz="900" b="1" i="0" dirty="0">
                          <a:solidFill>
                            <a:srgbClr val="FFFFFF"/>
                          </a:solidFill>
                          <a:latin typeface="Calibri" panose="020F0502020204030204" pitchFamily="34" charset="0"/>
                          <a:cs typeface="Calibri" panose="020F0502020204030204" pitchFamily="34" charset="0"/>
                        </a:rPr>
                        <a:t>Confirmed</a:t>
                      </a:r>
                      <a:r>
                        <a:rPr sz="900" b="1" i="0" spc="10" dirty="0">
                          <a:solidFill>
                            <a:srgbClr val="FFFFFF"/>
                          </a:solidFill>
                          <a:latin typeface="Calibri" panose="020F0502020204030204" pitchFamily="34" charset="0"/>
                          <a:cs typeface="Calibri" panose="020F0502020204030204" pitchFamily="34" charset="0"/>
                        </a:rPr>
                        <a:t> </a:t>
                      </a:r>
                      <a:r>
                        <a:rPr sz="900" b="1" i="0" dirty="0">
                          <a:solidFill>
                            <a:srgbClr val="FFFFFF"/>
                          </a:solidFill>
                          <a:latin typeface="Calibri" panose="020F0502020204030204" pitchFamily="34" charset="0"/>
                          <a:cs typeface="Calibri" panose="020F0502020204030204" pitchFamily="34" charset="0"/>
                        </a:rPr>
                        <a:t>hepatitis</a:t>
                      </a:r>
                      <a:r>
                        <a:rPr sz="900" b="1" i="0" spc="15" dirty="0">
                          <a:solidFill>
                            <a:srgbClr val="FFFFFF"/>
                          </a:solidFill>
                          <a:latin typeface="Calibri" panose="020F0502020204030204" pitchFamily="34" charset="0"/>
                          <a:cs typeface="Calibri" panose="020F0502020204030204" pitchFamily="34" charset="0"/>
                        </a:rPr>
                        <a:t> </a:t>
                      </a:r>
                      <a:r>
                        <a:rPr sz="900" b="1" i="0" spc="-40" dirty="0">
                          <a:solidFill>
                            <a:srgbClr val="FFFFFF"/>
                          </a:solidFill>
                          <a:latin typeface="Calibri" panose="020F0502020204030204" pitchFamily="34" charset="0"/>
                          <a:cs typeface="Calibri" panose="020F0502020204030204" pitchFamily="34" charset="0"/>
                        </a:rPr>
                        <a:t>A*</a:t>
                      </a:r>
                      <a:r>
                        <a:rPr sz="900" b="1" i="0" spc="15" dirty="0">
                          <a:solidFill>
                            <a:srgbClr val="FFFFFF"/>
                          </a:solidFill>
                          <a:latin typeface="Calibri" panose="020F0502020204030204" pitchFamily="34" charset="0"/>
                          <a:cs typeface="Calibri" panose="020F0502020204030204" pitchFamily="34" charset="0"/>
                        </a:rPr>
                        <a:t> </a:t>
                      </a:r>
                      <a:r>
                        <a:rPr sz="900" b="1" i="0" spc="-5" dirty="0">
                          <a:solidFill>
                            <a:srgbClr val="FFFFFF"/>
                          </a:solidFill>
                          <a:latin typeface="Calibri" panose="020F0502020204030204" pitchFamily="34" charset="0"/>
                          <a:cs typeface="Calibri" panose="020F0502020204030204" pitchFamily="34" charset="0"/>
                        </a:rPr>
                        <a:t>AND…</a:t>
                      </a:r>
                      <a:endParaRPr sz="900" b="1" i="0" dirty="0">
                        <a:latin typeface="Calibri" panose="020F0502020204030204" pitchFamily="34" charset="0"/>
                        <a:cs typeface="Calibri" panose="020F0502020204030204" pitchFamily="34" charset="0"/>
                      </a:endParaRPr>
                    </a:p>
                  </a:txBody>
                  <a:tcPr marT="33020" marB="0">
                    <a:lnR w="6350">
                      <a:solidFill>
                        <a:srgbClr val="FFFFFF"/>
                      </a:solidFill>
                      <a:prstDash val="solid"/>
                    </a:lnR>
                    <a:solidFill>
                      <a:srgbClr val="005E6D"/>
                    </a:solidFill>
                  </a:tcPr>
                </a:tc>
                <a:tc>
                  <a:txBody>
                    <a:bodyPr/>
                    <a:lstStyle/>
                    <a:p>
                      <a:pPr marL="57150">
                        <a:lnSpc>
                          <a:spcPct val="100000"/>
                        </a:lnSpc>
                        <a:spcBef>
                          <a:spcPts val="760"/>
                        </a:spcBef>
                      </a:pPr>
                      <a:r>
                        <a:rPr sz="900" b="1" i="0" spc="5" dirty="0">
                          <a:solidFill>
                            <a:srgbClr val="FFFFFF"/>
                          </a:solidFill>
                          <a:latin typeface="Calibri" panose="020F0502020204030204" pitchFamily="34" charset="0"/>
                          <a:cs typeface="Calibri" panose="020F0502020204030204" pitchFamily="34" charset="0"/>
                        </a:rPr>
                        <a:t>Classification</a:t>
                      </a:r>
                      <a:endParaRPr sz="900" b="1" i="0" dirty="0">
                        <a:latin typeface="Calibri" panose="020F0502020204030204" pitchFamily="34" charset="0"/>
                        <a:cs typeface="Calibri" panose="020F0502020204030204" pitchFamily="34" charset="0"/>
                      </a:endParaRPr>
                    </a:p>
                  </a:txBody>
                  <a:tcPr marT="96520" marB="0">
                    <a:lnL w="6350">
                      <a:solidFill>
                        <a:srgbClr val="FFFFFF"/>
                      </a:solidFill>
                      <a:prstDash val="solid"/>
                    </a:lnL>
                    <a:lnR w="6350">
                      <a:solidFill>
                        <a:srgbClr val="FFFFFF"/>
                      </a:solidFill>
                      <a:prstDash val="solid"/>
                    </a:lnR>
                    <a:solidFill>
                      <a:srgbClr val="005E6D"/>
                    </a:solidFill>
                  </a:tcPr>
                </a:tc>
                <a:tc>
                  <a:txBody>
                    <a:bodyPr/>
                    <a:lstStyle/>
                    <a:p>
                      <a:pPr marL="57150">
                        <a:lnSpc>
                          <a:spcPct val="100000"/>
                        </a:lnSpc>
                        <a:spcBef>
                          <a:spcPts val="760"/>
                        </a:spcBef>
                      </a:pPr>
                      <a:r>
                        <a:rPr sz="900" b="1" i="0" spc="10" dirty="0">
                          <a:solidFill>
                            <a:srgbClr val="FFFFFF"/>
                          </a:solidFill>
                          <a:latin typeface="Calibri" panose="020F0502020204030204" pitchFamily="34" charset="0"/>
                          <a:cs typeface="Calibri" panose="020F0502020204030204" pitchFamily="34" charset="0"/>
                        </a:rPr>
                        <a:t>Rationale</a:t>
                      </a:r>
                      <a:endParaRPr sz="900" b="1" i="0" dirty="0">
                        <a:latin typeface="Calibri" panose="020F0502020204030204" pitchFamily="34" charset="0"/>
                        <a:cs typeface="Calibri" panose="020F0502020204030204" pitchFamily="34" charset="0"/>
                      </a:endParaRPr>
                    </a:p>
                  </a:txBody>
                  <a:tcPr marT="96520" marB="0">
                    <a:lnL w="6350">
                      <a:solidFill>
                        <a:srgbClr val="FFFFFF"/>
                      </a:solidFill>
                      <a:prstDash val="solid"/>
                    </a:lnL>
                    <a:solidFill>
                      <a:srgbClr val="005E6D"/>
                    </a:solidFill>
                  </a:tcPr>
                </a:tc>
                <a:extLst>
                  <a:ext uri="{0D108BD9-81ED-4DB2-BD59-A6C34878D82A}">
                    <a16:rowId xmlns:a16="http://schemas.microsoft.com/office/drawing/2014/main" val="10000"/>
                  </a:ext>
                </a:extLst>
              </a:tr>
              <a:tr h="610870">
                <a:tc>
                  <a:txBody>
                    <a:bodyPr/>
                    <a:lstStyle/>
                    <a:p>
                      <a:pPr marL="73025" marR="452120">
                        <a:lnSpc>
                          <a:spcPts val="1000"/>
                        </a:lnSpc>
                        <a:spcBef>
                          <a:spcPts val="434"/>
                        </a:spcBef>
                      </a:pPr>
                      <a:r>
                        <a:rPr sz="900" b="0" i="0" dirty="0">
                          <a:solidFill>
                            <a:srgbClr val="231F20"/>
                          </a:solidFill>
                          <a:latin typeface="Calibri" panose="020F0502020204030204" pitchFamily="34" charset="0"/>
                          <a:cs typeface="Calibri" panose="020F0502020204030204" pitchFamily="34" charset="0"/>
                        </a:rPr>
                        <a:t>Hepatitis</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virus</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lang="en-US"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conversion</a:t>
                      </a:r>
                      <a:r>
                        <a:rPr sz="900" b="0" i="0" spc="5" baseline="30000" dirty="0">
                          <a:solidFill>
                            <a:srgbClr val="231F20"/>
                          </a:solidFill>
                          <a:latin typeface="Calibri" panose="020F0502020204030204" pitchFamily="34" charset="0"/>
                          <a:cs typeface="Calibri" panose="020F0502020204030204" pitchFamily="34" charset="0"/>
                        </a:rPr>
                        <a:t>*</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txBody>
                  <a:tcPr marT="91440" marB="91440">
                    <a:lnR w="6350">
                      <a:solidFill>
                        <a:srgbClr val="005E6D"/>
                      </a:solidFill>
                      <a:prstDash val="solid"/>
                    </a:lnR>
                    <a:lnB w="6350">
                      <a:solidFill>
                        <a:srgbClr val="005E6D"/>
                      </a:solidFill>
                      <a:prstDash val="solid"/>
                    </a:lnB>
                    <a:solidFill>
                      <a:srgbClr val="FFFFFF"/>
                    </a:solidFill>
                  </a:tcPr>
                </a:tc>
                <a:tc>
                  <a:txBody>
                    <a:bodyPr/>
                    <a:lstStyle/>
                    <a:p>
                      <a:pPr marL="73025" marR="217170">
                        <a:lnSpc>
                          <a:spcPts val="1000"/>
                        </a:lnSpc>
                        <a:spcBef>
                          <a:spcPts val="434"/>
                        </a:spcBef>
                      </a:pPr>
                      <a:r>
                        <a:rPr sz="900" b="0" i="0" spc="5" dirty="0">
                          <a:solidFill>
                            <a:srgbClr val="231F20"/>
                          </a:solidFill>
                          <a:latin typeface="Calibri" panose="020F0502020204030204" pitchFamily="34" charset="0"/>
                          <a:cs typeface="Calibri" panose="020F0502020204030204" pitchFamily="34" charset="0"/>
                        </a:rPr>
                        <a:t>Confirmed</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acute</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R w="6350">
                      <a:solidFill>
                        <a:srgbClr val="005E6D"/>
                      </a:solidFill>
                      <a:prstDash val="solid"/>
                    </a:lnR>
                    <a:lnB w="6350">
                      <a:solidFill>
                        <a:srgbClr val="005E6D"/>
                      </a:solidFill>
                      <a:prstDash val="solid"/>
                    </a:lnB>
                    <a:solidFill>
                      <a:srgbClr val="FFFFFF"/>
                    </a:solidFill>
                  </a:tcPr>
                </a:tc>
                <a:tc>
                  <a:txBody>
                    <a:bodyPr/>
                    <a:lstStyle/>
                    <a:p>
                      <a:pPr marL="73025" marR="142240">
                        <a:lnSpc>
                          <a:spcPts val="1000"/>
                        </a:lnSpc>
                        <a:spcBef>
                          <a:spcPts val="434"/>
                        </a:spcBef>
                      </a:pPr>
                      <a:r>
                        <a:rPr sz="900" b="0" i="0" dirty="0">
                          <a:solidFill>
                            <a:srgbClr val="231F20"/>
                          </a:solidFill>
                          <a:latin typeface="Calibri" panose="020F0502020204030204" pitchFamily="34" charset="0"/>
                          <a:cs typeface="Calibri" panose="020F0502020204030204" pitchFamily="34" charset="0"/>
                        </a:rPr>
                        <a:t>Documented</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conversion.</a:t>
                      </a:r>
                      <a:r>
                        <a:rPr sz="900" b="0" i="0" spc="-5" baseline="30000" dirty="0">
                          <a:solidFill>
                            <a:srgbClr val="231F20"/>
                          </a:solidFill>
                          <a:latin typeface="Calibri" panose="020F0502020204030204" pitchFamily="34" charset="0"/>
                          <a:cs typeface="Calibri" panose="020F0502020204030204" pitchFamily="34" charset="0"/>
                        </a:rPr>
                        <a:t>†</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Clinical</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criteria</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not</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required</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to</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met</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for</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acute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case</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classification.</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However,</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because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patient</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has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confirmed</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A,</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clinical</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criteria</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are</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present.</a:t>
                      </a:r>
                      <a:r>
                        <a:rPr sz="900" b="0" i="0" spc="5" baseline="30000" dirty="0">
                          <a:solidFill>
                            <a:srgbClr val="231F20"/>
                          </a:solidFill>
                          <a:latin typeface="Calibri" panose="020F0502020204030204" pitchFamily="34" charset="0"/>
                          <a:cs typeface="Calibri" panose="020F0502020204030204" pitchFamily="34" charset="0"/>
                        </a:rPr>
                        <a:t>*</a:t>
                      </a:r>
                      <a:endParaRPr sz="900" b="0" i="0" baseline="3000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B w="6350">
                      <a:solidFill>
                        <a:srgbClr val="005E6D"/>
                      </a:solidFill>
                      <a:prstDash val="solid"/>
                    </a:lnB>
                    <a:solidFill>
                      <a:srgbClr val="FFFFFF"/>
                    </a:solidFill>
                  </a:tcPr>
                </a:tc>
                <a:extLst>
                  <a:ext uri="{0D108BD9-81ED-4DB2-BD59-A6C34878D82A}">
                    <a16:rowId xmlns:a16="http://schemas.microsoft.com/office/drawing/2014/main" val="10001"/>
                  </a:ext>
                </a:extLst>
              </a:tr>
              <a:tr h="1061721">
                <a:tc>
                  <a:txBody>
                    <a:bodyPr/>
                    <a:lstStyle/>
                    <a:p>
                      <a:pPr marL="187325" indent="-114935">
                        <a:lnSpc>
                          <a:spcPct val="100000"/>
                        </a:lnSpc>
                        <a:spcBef>
                          <a:spcPts val="385"/>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Negative anti-HCV</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Positive</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detection</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test</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HCV</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conversion</a:t>
                      </a:r>
                      <a:r>
                        <a:rPr sz="900" b="0" i="0" spc="-5" baseline="30000" dirty="0">
                          <a:solidFill>
                            <a:srgbClr val="231F20"/>
                          </a:solidFill>
                          <a:latin typeface="Calibri" panose="020F0502020204030204" pitchFamily="34" charset="0"/>
                          <a:cs typeface="Calibri" panose="020F0502020204030204" pitchFamily="34" charset="0"/>
                        </a:rPr>
                        <a:t>†</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not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txBody>
                  <a:tcPr marT="91440" marB="91440">
                    <a:lnR w="6350">
                      <a:solidFill>
                        <a:srgbClr val="005E6D"/>
                      </a:solidFill>
                      <a:prstDash val="solid"/>
                    </a:lnR>
                    <a:lnT w="6350">
                      <a:solidFill>
                        <a:srgbClr val="005E6D"/>
                      </a:solidFill>
                      <a:prstDash val="solid"/>
                    </a:lnT>
                    <a:lnB w="6350">
                      <a:solidFill>
                        <a:srgbClr val="005E6D"/>
                      </a:solidFill>
                      <a:prstDash val="solid"/>
                    </a:lnB>
                    <a:solidFill>
                      <a:srgbClr val="FFFFFF"/>
                    </a:solidFill>
                  </a:tcPr>
                </a:tc>
                <a:tc>
                  <a:txBody>
                    <a:bodyPr/>
                    <a:lstStyle/>
                    <a:p>
                      <a:pPr marL="73025" marR="217170">
                        <a:lnSpc>
                          <a:spcPts val="1000"/>
                        </a:lnSpc>
                        <a:spcBef>
                          <a:spcPts val="484"/>
                        </a:spcBef>
                      </a:pPr>
                      <a:r>
                        <a:rPr sz="900" b="0" i="0" spc="5" dirty="0">
                          <a:solidFill>
                            <a:srgbClr val="231F20"/>
                          </a:solidFill>
                          <a:latin typeface="Calibri" panose="020F0502020204030204" pitchFamily="34" charset="0"/>
                          <a:cs typeface="Calibri" panose="020F0502020204030204" pitchFamily="34" charset="0"/>
                        </a:rPr>
                        <a:t>Confirmed</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acute</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R w="6350">
                      <a:solidFill>
                        <a:srgbClr val="005E6D"/>
                      </a:solidFill>
                      <a:prstDash val="solid"/>
                    </a:lnR>
                    <a:lnT w="6350">
                      <a:solidFill>
                        <a:srgbClr val="005E6D"/>
                      </a:solidFill>
                      <a:prstDash val="solid"/>
                    </a:lnT>
                    <a:lnB w="6350">
                      <a:solidFill>
                        <a:srgbClr val="005E6D"/>
                      </a:solidFill>
                      <a:prstDash val="solid"/>
                    </a:lnB>
                    <a:solidFill>
                      <a:srgbClr val="FFFFFF"/>
                    </a:solidFill>
                  </a:tcPr>
                </a:tc>
                <a:tc>
                  <a:txBody>
                    <a:bodyPr/>
                    <a:lstStyle/>
                    <a:p>
                      <a:pPr marL="73025" marR="151765">
                        <a:lnSpc>
                          <a:spcPts val="1000"/>
                        </a:lnSpc>
                        <a:spcBef>
                          <a:spcPts val="484"/>
                        </a:spcBef>
                      </a:pPr>
                      <a:r>
                        <a:rPr sz="900" b="0" i="0" spc="0" dirty="0">
                          <a:solidFill>
                            <a:srgbClr val="231F20"/>
                          </a:solidFill>
                          <a:latin typeface="Calibri" panose="020F0502020204030204" pitchFamily="34" charset="0"/>
                          <a:cs typeface="Calibri" panose="020F0502020204030204" pitchFamily="34" charset="0"/>
                        </a:rPr>
                        <a:t>For the first 8 weeks following exposure to HCV, anti-HCV</a:t>
                      </a:r>
                      <a:r>
                        <a:rPr lang="en-US" sz="900" b="0" i="0" spc="0" dirty="0">
                          <a:solidFill>
                            <a:srgbClr val="231F20"/>
                          </a:solidFill>
                          <a:latin typeface="Calibri" panose="020F0502020204030204" pitchFamily="34" charset="0"/>
                          <a:cs typeface="Calibri" panose="020F0502020204030204" pitchFamily="34" charset="0"/>
                        </a:rPr>
                        <a:t> </a:t>
                      </a:r>
                      <a:r>
                        <a:rPr sz="900" b="0" i="0" spc="0" dirty="0">
                          <a:solidFill>
                            <a:srgbClr val="231F20"/>
                          </a:solidFill>
                          <a:latin typeface="Calibri" panose="020F0502020204030204" pitchFamily="34" charset="0"/>
                          <a:cs typeface="Calibri" panose="020F0502020204030204" pitchFamily="34" charset="0"/>
                        </a:rPr>
                        <a:t>tests might not detect HCV antibodies.</a:t>
                      </a:r>
                      <a:r>
                        <a:rPr sz="900" b="0" i="0" spc="0" baseline="30000" dirty="0">
                          <a:solidFill>
                            <a:srgbClr val="231F20"/>
                          </a:solidFill>
                          <a:latin typeface="Calibri" panose="020F0502020204030204" pitchFamily="34" charset="0"/>
                          <a:cs typeface="Calibri" panose="020F0502020204030204" pitchFamily="34" charset="0"/>
                        </a:rPr>
                        <a:t>‡,§</a:t>
                      </a:r>
                      <a:r>
                        <a:rPr sz="900" b="0" i="0" spc="0" baseline="33333" dirty="0">
                          <a:solidFill>
                            <a:srgbClr val="231F20"/>
                          </a:solidFill>
                          <a:latin typeface="Calibri" panose="020F0502020204030204" pitchFamily="34" charset="0"/>
                          <a:cs typeface="Calibri" panose="020F0502020204030204" pitchFamily="34" charset="0"/>
                        </a:rPr>
                        <a:t> </a:t>
                      </a:r>
                      <a:r>
                        <a:rPr sz="900" b="0" i="0" spc="0" dirty="0">
                          <a:solidFill>
                            <a:srgbClr val="231F20"/>
                          </a:solidFill>
                          <a:latin typeface="Calibri" panose="020F0502020204030204" pitchFamily="34" charset="0"/>
                          <a:cs typeface="Calibri" panose="020F0502020204030204" pitchFamily="34" charset="0"/>
                        </a:rPr>
                        <a:t>HCV RNA is likely</a:t>
                      </a:r>
                      <a:r>
                        <a:rPr lang="en-US" sz="900" b="0" i="0" spc="0" dirty="0">
                          <a:solidFill>
                            <a:srgbClr val="231F20"/>
                          </a:solidFill>
                          <a:latin typeface="Calibri" panose="020F0502020204030204" pitchFamily="34" charset="0"/>
                          <a:cs typeface="Calibri" panose="020F0502020204030204" pitchFamily="34" charset="0"/>
                        </a:rPr>
                        <a:t> </a:t>
                      </a:r>
                      <a:r>
                        <a:rPr sz="900" b="0" i="0" spc="0" dirty="0">
                          <a:solidFill>
                            <a:srgbClr val="231F20"/>
                          </a:solidFill>
                          <a:latin typeface="Calibri" panose="020F0502020204030204" pitchFamily="34" charset="0"/>
                          <a:cs typeface="Calibri" panose="020F0502020204030204" pitchFamily="34" charset="0"/>
                        </a:rPr>
                        <a:t>detectable </a:t>
                      </a:r>
                      <a:r>
                        <a:rPr sz="900" b="0" i="0" spc="0" baseline="-12345" dirty="0">
                          <a:solidFill>
                            <a:srgbClr val="231F20"/>
                          </a:solidFill>
                          <a:latin typeface="Calibri" panose="020F0502020204030204" pitchFamily="34" charset="0"/>
                          <a:cs typeface="Calibri" panose="020F0502020204030204" pitchFamily="34" charset="0"/>
                        </a:rPr>
                        <a:t>~</a:t>
                      </a:r>
                      <a:r>
                        <a:rPr sz="900" b="0" i="0" spc="0" dirty="0">
                          <a:solidFill>
                            <a:srgbClr val="231F20"/>
                          </a:solidFill>
                          <a:latin typeface="Calibri" panose="020F0502020204030204" pitchFamily="34" charset="0"/>
                          <a:cs typeface="Calibri" panose="020F0502020204030204" pitchFamily="34" charset="0"/>
                        </a:rPr>
                        <a:t>1–2 weeks after HCV exposure.</a:t>
                      </a:r>
                      <a:r>
                        <a:rPr sz="900" b="0" i="0" spc="0" baseline="30000" dirty="0">
                          <a:solidFill>
                            <a:srgbClr val="231F20"/>
                          </a:solidFill>
                          <a:latin typeface="Calibri" panose="020F0502020204030204" pitchFamily="34" charset="0"/>
                          <a:cs typeface="Calibri" panose="020F0502020204030204" pitchFamily="34" charset="0"/>
                        </a:rPr>
                        <a:t>‡</a:t>
                      </a:r>
                      <a:r>
                        <a:rPr sz="900" b="0" i="0" spc="0" dirty="0">
                          <a:solidFill>
                            <a:srgbClr val="231F20"/>
                          </a:solidFill>
                          <a:latin typeface="Calibri" panose="020F0502020204030204" pitchFamily="34" charset="0"/>
                          <a:cs typeface="Calibri" panose="020F0502020204030204" pitchFamily="34" charset="0"/>
                        </a:rPr>
                        <a:t> If HCV RNA</a:t>
                      </a:r>
                      <a:r>
                        <a:rPr lang="en-US" sz="900" b="0" i="0" spc="0" dirty="0">
                          <a:solidFill>
                            <a:srgbClr val="231F20"/>
                          </a:solidFill>
                          <a:latin typeface="Calibri" panose="020F0502020204030204" pitchFamily="34" charset="0"/>
                          <a:cs typeface="Calibri" panose="020F0502020204030204" pitchFamily="34" charset="0"/>
                        </a:rPr>
                        <a:t> </a:t>
                      </a:r>
                      <a:r>
                        <a:rPr sz="900" b="0" i="0" spc="0" dirty="0">
                          <a:solidFill>
                            <a:srgbClr val="231F20"/>
                          </a:solidFill>
                          <a:latin typeface="Calibri" panose="020F0502020204030204" pitchFamily="34" charset="0"/>
                          <a:cs typeface="Calibri" panose="020F0502020204030204" pitchFamily="34" charset="0"/>
                        </a:rPr>
                        <a:t>is detectable and anti-HCV is not detectable in the same</a:t>
                      </a:r>
                      <a:r>
                        <a:rPr lang="en-US" sz="900" b="0" i="0" spc="0" dirty="0">
                          <a:solidFill>
                            <a:srgbClr val="231F20"/>
                          </a:solidFill>
                          <a:latin typeface="Calibri" panose="020F0502020204030204" pitchFamily="34" charset="0"/>
                          <a:cs typeface="Calibri" panose="020F0502020204030204" pitchFamily="34" charset="0"/>
                        </a:rPr>
                        <a:t> </a:t>
                      </a:r>
                      <a:r>
                        <a:rPr sz="900" b="0" i="0" spc="0" dirty="0">
                          <a:solidFill>
                            <a:srgbClr val="231F20"/>
                          </a:solidFill>
                          <a:latin typeface="Calibri" panose="020F0502020204030204" pitchFamily="34" charset="0"/>
                          <a:cs typeface="Calibri" panose="020F0502020204030204" pitchFamily="34" charset="0"/>
                        </a:rPr>
                        <a:t>specimen, this could indicate early acute HCV infection.</a:t>
                      </a:r>
                      <a:r>
                        <a:rPr sz="900" b="0" i="0" spc="0" baseline="30000" dirty="0">
                          <a:solidFill>
                            <a:srgbClr val="231F20"/>
                          </a:solidFill>
                          <a:latin typeface="Calibri" panose="020F0502020204030204" pitchFamily="34" charset="0"/>
                          <a:cs typeface="Calibri" panose="020F0502020204030204" pitchFamily="34" charset="0"/>
                        </a:rPr>
                        <a:t>‡</a:t>
                      </a:r>
                      <a:r>
                        <a:rPr sz="900" b="0" i="0" spc="0" dirty="0">
                          <a:solidFill>
                            <a:srgbClr val="231F20"/>
                          </a:solidFill>
                          <a:latin typeface="Calibri" panose="020F0502020204030204" pitchFamily="34" charset="0"/>
                          <a:cs typeface="Calibri" panose="020F0502020204030204" pitchFamily="34" charset="0"/>
                        </a:rPr>
                        <a:t> This scenario might be more common in settings where HCV testing is regularly performed (e.g., syringe services</a:t>
                      </a:r>
                      <a:r>
                        <a:rPr lang="en-US" sz="900" b="0" i="0" spc="0" dirty="0">
                          <a:solidFill>
                            <a:srgbClr val="231F20"/>
                          </a:solidFill>
                          <a:latin typeface="Calibri" panose="020F0502020204030204" pitchFamily="34" charset="0"/>
                          <a:cs typeface="Calibri" panose="020F0502020204030204" pitchFamily="34" charset="0"/>
                        </a:rPr>
                        <a:t> </a:t>
                      </a:r>
                      <a:r>
                        <a:rPr sz="900" b="0" i="0" spc="0" dirty="0">
                          <a:solidFill>
                            <a:srgbClr val="231F20"/>
                          </a:solidFill>
                          <a:latin typeface="Calibri" panose="020F0502020204030204" pitchFamily="34" charset="0"/>
                          <a:cs typeface="Calibri" panose="020F0502020204030204" pitchFamily="34" charset="0"/>
                        </a:rPr>
                        <a:t>providers and blood donation centers).</a:t>
                      </a:r>
                      <a:endParaRPr sz="900" b="0" i="0" spc="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T w="6350">
                      <a:solidFill>
                        <a:srgbClr val="005E6D"/>
                      </a:solidFill>
                      <a:prstDash val="solid"/>
                    </a:lnT>
                    <a:lnB w="6350">
                      <a:solidFill>
                        <a:srgbClr val="005E6D"/>
                      </a:solidFill>
                      <a:prstDash val="solid"/>
                    </a:lnB>
                    <a:solidFill>
                      <a:srgbClr val="FFFFFF"/>
                    </a:solidFill>
                  </a:tcPr>
                </a:tc>
                <a:extLst>
                  <a:ext uri="{0D108BD9-81ED-4DB2-BD59-A6C34878D82A}">
                    <a16:rowId xmlns:a16="http://schemas.microsoft.com/office/drawing/2014/main" val="10002"/>
                  </a:ext>
                </a:extLst>
              </a:tr>
              <a:tr h="1042669">
                <a:tc>
                  <a:txBody>
                    <a:bodyPr/>
                    <a:lstStyle/>
                    <a:p>
                      <a:pPr marL="187325" indent="-114935">
                        <a:lnSpc>
                          <a:spcPct val="100000"/>
                        </a:lnSpc>
                        <a:spcBef>
                          <a:spcPts val="385"/>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Positive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anti-HCV</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(by</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history</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or</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Positive</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detection</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test</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HCV</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conversion</a:t>
                      </a:r>
                      <a:r>
                        <a:rPr sz="900" b="0" i="0" baseline="30000" dirty="0">
                          <a:solidFill>
                            <a:srgbClr val="231F20"/>
                          </a:solidFill>
                          <a:latin typeface="Calibri" panose="020F0502020204030204" pitchFamily="34" charset="0"/>
                          <a:cs typeface="Calibri" panose="020F0502020204030204" pitchFamily="34" charset="0"/>
                        </a:rPr>
                        <a:t>*</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not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p>
                      <a:pPr marL="187325" marR="208279" indent="-114300">
                        <a:lnSpc>
                          <a:spcPts val="1000"/>
                        </a:lnSpc>
                        <a:spcBef>
                          <a:spcPts val="4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Documentation</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of</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recent</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initiation</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of</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injection</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drug</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use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within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12</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months</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of</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first</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report</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to</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public</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health</a:t>
                      </a:r>
                      <a:endParaRPr sz="900" b="0" i="0" dirty="0">
                        <a:latin typeface="Calibri" panose="020F0502020204030204" pitchFamily="34" charset="0"/>
                        <a:cs typeface="Calibri" panose="020F0502020204030204" pitchFamily="34" charset="0"/>
                      </a:endParaRPr>
                    </a:p>
                  </a:txBody>
                  <a:tcPr marT="91440" marB="91440">
                    <a:lnR w="6350">
                      <a:solidFill>
                        <a:srgbClr val="005E6D"/>
                      </a:solidFill>
                      <a:prstDash val="solid"/>
                    </a:lnR>
                    <a:lnT w="6350">
                      <a:solidFill>
                        <a:srgbClr val="005E6D"/>
                      </a:solidFill>
                      <a:prstDash val="solid"/>
                    </a:lnT>
                    <a:lnB w="6350">
                      <a:solidFill>
                        <a:srgbClr val="005E6D"/>
                      </a:solidFill>
                      <a:prstDash val="solid"/>
                    </a:lnB>
                    <a:solidFill>
                      <a:srgbClr val="FFFFFF"/>
                    </a:solidFill>
                  </a:tcPr>
                </a:tc>
                <a:tc>
                  <a:txBody>
                    <a:bodyPr/>
                    <a:lstStyle/>
                    <a:p>
                      <a:pPr marL="73025" marR="217170">
                        <a:lnSpc>
                          <a:spcPts val="1000"/>
                        </a:lnSpc>
                        <a:spcBef>
                          <a:spcPts val="484"/>
                        </a:spcBef>
                      </a:pPr>
                      <a:r>
                        <a:rPr sz="900" b="0" i="0" spc="5" dirty="0">
                          <a:solidFill>
                            <a:srgbClr val="231F20"/>
                          </a:solidFill>
                          <a:latin typeface="Calibri" panose="020F0502020204030204" pitchFamily="34" charset="0"/>
                          <a:cs typeface="Calibri" panose="020F0502020204030204" pitchFamily="34" charset="0"/>
                        </a:rPr>
                        <a:t>Confirmed</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acute</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R w="6350">
                      <a:solidFill>
                        <a:srgbClr val="005E6D"/>
                      </a:solidFill>
                      <a:prstDash val="solid"/>
                    </a:lnR>
                    <a:lnT w="6350">
                      <a:solidFill>
                        <a:srgbClr val="005E6D"/>
                      </a:solidFill>
                      <a:prstDash val="solid"/>
                    </a:lnT>
                    <a:lnB w="6350">
                      <a:solidFill>
                        <a:srgbClr val="005E6D"/>
                      </a:solidFill>
                      <a:prstDash val="solid"/>
                    </a:lnB>
                    <a:solidFill>
                      <a:srgbClr val="FFFFFF"/>
                    </a:solidFill>
                  </a:tcPr>
                </a:tc>
                <a:tc>
                  <a:txBody>
                    <a:bodyPr/>
                    <a:lstStyle/>
                    <a:p>
                      <a:pPr marL="73025" marR="219710">
                        <a:lnSpc>
                          <a:spcPts val="1000"/>
                        </a:lnSpc>
                        <a:spcBef>
                          <a:spcPts val="484"/>
                        </a:spcBef>
                      </a:pPr>
                      <a:r>
                        <a:rPr sz="900" b="0" i="0" dirty="0">
                          <a:solidFill>
                            <a:srgbClr val="231F20"/>
                          </a:solidFill>
                          <a:latin typeface="Calibri" panose="020F0502020204030204" pitchFamily="34" charset="0"/>
                          <a:cs typeface="Calibri" panose="020F0502020204030204" pitchFamily="34" charset="0"/>
                        </a:rPr>
                        <a:t>The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risk</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of</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infection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associated</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with</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injection</a:t>
                      </a:r>
                      <a:r>
                        <a:rPr sz="900" b="0" i="0" spc="2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drug</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use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strong</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following</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onset</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of</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injection.</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However,</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the</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absence</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of</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information</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about</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recent</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initiation</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of</a:t>
                      </a:r>
                      <a:r>
                        <a:rPr sz="900" b="0" i="0" spc="2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injection</a:t>
                      </a:r>
                      <a:r>
                        <a:rPr lang="en-US" sz="900" b="0" i="0" spc="5" dirty="0">
                          <a:solidFill>
                            <a:schemeClr val="tx1"/>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drug</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use,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this</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case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would</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classified</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confirmed</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chronic</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See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below</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scenario.</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T w="6350">
                      <a:solidFill>
                        <a:srgbClr val="005E6D"/>
                      </a:solidFill>
                      <a:prstDash val="solid"/>
                    </a:lnT>
                    <a:lnB w="6350">
                      <a:solidFill>
                        <a:srgbClr val="005E6D"/>
                      </a:solidFill>
                      <a:prstDash val="solid"/>
                    </a:lnB>
                    <a:solidFill>
                      <a:srgbClr val="FFFFFF"/>
                    </a:solidFill>
                  </a:tcPr>
                </a:tc>
                <a:extLst>
                  <a:ext uri="{0D108BD9-81ED-4DB2-BD59-A6C34878D82A}">
                    <a16:rowId xmlns:a16="http://schemas.microsoft.com/office/drawing/2014/main" val="10003"/>
                  </a:ext>
                </a:extLst>
              </a:tr>
              <a:tr h="806451">
                <a:tc>
                  <a:txBody>
                    <a:bodyPr/>
                    <a:lstStyle/>
                    <a:p>
                      <a:pPr marL="187325" indent="-114935">
                        <a:lnSpc>
                          <a:spcPct val="100000"/>
                        </a:lnSpc>
                        <a:spcBef>
                          <a:spcPts val="385"/>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Positive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anti-HCV</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(by</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history</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or</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Positive</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detection</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test</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HCV</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conversion</a:t>
                      </a:r>
                      <a:r>
                        <a:rPr sz="900" b="0" i="0" spc="-5" baseline="30000" dirty="0">
                          <a:solidFill>
                            <a:srgbClr val="231F20"/>
                          </a:solidFill>
                          <a:latin typeface="Calibri" panose="020F0502020204030204" pitchFamily="34" charset="0"/>
                          <a:cs typeface="Calibri" panose="020F0502020204030204" pitchFamily="34" charset="0"/>
                        </a:rPr>
                        <a:t>†</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not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txBody>
                  <a:tcPr marT="91440" marB="91440">
                    <a:lnR w="6350">
                      <a:solidFill>
                        <a:srgbClr val="005E6D"/>
                      </a:solidFill>
                      <a:prstDash val="solid"/>
                    </a:lnR>
                    <a:lnT w="6350">
                      <a:solidFill>
                        <a:srgbClr val="005E6D"/>
                      </a:solidFill>
                      <a:prstDash val="solid"/>
                    </a:lnT>
                    <a:lnB w="6350">
                      <a:solidFill>
                        <a:srgbClr val="005E6D"/>
                      </a:solidFill>
                      <a:prstDash val="solid"/>
                    </a:lnB>
                    <a:solidFill>
                      <a:srgbClr val="FFFFFF"/>
                    </a:solidFill>
                  </a:tcPr>
                </a:tc>
                <a:tc>
                  <a:txBody>
                    <a:bodyPr/>
                    <a:lstStyle/>
                    <a:p>
                      <a:pPr marL="73025" marR="217170">
                        <a:lnSpc>
                          <a:spcPts val="1000"/>
                        </a:lnSpc>
                        <a:spcBef>
                          <a:spcPts val="484"/>
                        </a:spcBef>
                      </a:pPr>
                      <a:r>
                        <a:rPr sz="900" b="0" i="0" spc="5" dirty="0">
                          <a:solidFill>
                            <a:srgbClr val="231F20"/>
                          </a:solidFill>
                          <a:latin typeface="Calibri" panose="020F0502020204030204" pitchFamily="34" charset="0"/>
                          <a:cs typeface="Calibri" panose="020F0502020204030204" pitchFamily="34" charset="0"/>
                        </a:rPr>
                        <a:t>Confirmed</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chronic</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R w="6350">
                      <a:solidFill>
                        <a:srgbClr val="005E6D"/>
                      </a:solidFill>
                      <a:prstDash val="solid"/>
                    </a:lnR>
                    <a:lnT w="6350">
                      <a:solidFill>
                        <a:srgbClr val="005E6D"/>
                      </a:solidFill>
                      <a:prstDash val="solid"/>
                    </a:lnT>
                    <a:lnB w="6350">
                      <a:solidFill>
                        <a:srgbClr val="005E6D"/>
                      </a:solidFill>
                      <a:prstDash val="solid"/>
                    </a:lnB>
                    <a:solidFill>
                      <a:srgbClr val="FFFFFF"/>
                    </a:solidFill>
                  </a:tcPr>
                </a:tc>
                <a:tc>
                  <a:txBody>
                    <a:bodyPr/>
                    <a:lstStyle/>
                    <a:p>
                      <a:pPr marL="73025" marR="125730">
                        <a:lnSpc>
                          <a:spcPts val="1000"/>
                        </a:lnSpc>
                        <a:spcBef>
                          <a:spcPts val="484"/>
                        </a:spcBef>
                      </a:pPr>
                      <a:r>
                        <a:rPr sz="900" b="0" i="0" dirty="0">
                          <a:solidFill>
                            <a:srgbClr val="231F20"/>
                          </a:solidFill>
                          <a:latin typeface="Calibri" panose="020F0502020204030204" pitchFamily="34" charset="0"/>
                          <a:cs typeface="Calibri" panose="020F0502020204030204" pitchFamily="34" charset="0"/>
                        </a:rPr>
                        <a:t>The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2020</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acute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case</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definition,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under</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clinical</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criteria,</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states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that</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more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likely</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diagnosis,</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such</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as</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another</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viral</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infection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(e.g.,</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should</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be</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considered</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possible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explanation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for</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presence</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of</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clinical</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criteria</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before</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considering</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that</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the</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clinical</a:t>
                      </a:r>
                      <a:r>
                        <a:rPr sz="900" b="0" i="0" spc="4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criteria</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for</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acute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is</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met.</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T w="6350">
                      <a:solidFill>
                        <a:srgbClr val="005E6D"/>
                      </a:solidFill>
                      <a:prstDash val="solid"/>
                    </a:lnT>
                    <a:lnB w="6350">
                      <a:solidFill>
                        <a:srgbClr val="005E6D"/>
                      </a:solidFill>
                      <a:prstDash val="solid"/>
                    </a:lnB>
                    <a:solidFill>
                      <a:srgbClr val="FFFFFF"/>
                    </a:solidFill>
                  </a:tcPr>
                </a:tc>
                <a:extLst>
                  <a:ext uri="{0D108BD9-81ED-4DB2-BD59-A6C34878D82A}">
                    <a16:rowId xmlns:a16="http://schemas.microsoft.com/office/drawing/2014/main" val="10004"/>
                  </a:ext>
                </a:extLst>
              </a:tr>
              <a:tr h="871219">
                <a:tc>
                  <a:txBody>
                    <a:bodyPr/>
                    <a:lstStyle/>
                    <a:p>
                      <a:pPr marL="187325" indent="-114935">
                        <a:lnSpc>
                          <a:spcPct val="100000"/>
                        </a:lnSpc>
                        <a:spcBef>
                          <a:spcPts val="385"/>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Positive</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anti-HCV</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No</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HCV</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detection</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reported</a:t>
                      </a:r>
                      <a:endParaRPr sz="900" b="0" i="0" dirty="0">
                        <a:latin typeface="Calibri" panose="020F0502020204030204" pitchFamily="34" charset="0"/>
                        <a:cs typeface="Calibri" panose="020F0502020204030204" pitchFamily="34" charset="0"/>
                      </a:endParaRPr>
                    </a:p>
                    <a:p>
                      <a:pPr marL="187325" indent="-114935">
                        <a:lnSpc>
                          <a:spcPct val="100000"/>
                        </a:lnSpc>
                        <a:spcBef>
                          <a:spcPts val="370"/>
                        </a:spcBef>
                        <a:buChar char="•"/>
                        <a:tabLst>
                          <a:tab pos="187960" algn="l"/>
                        </a:tabLst>
                      </a:pPr>
                      <a:r>
                        <a:rPr sz="900" b="0" i="0" dirty="0">
                          <a:solidFill>
                            <a:srgbClr val="231F20"/>
                          </a:solidFill>
                          <a:latin typeface="Calibri" panose="020F0502020204030204" pitchFamily="34" charset="0"/>
                          <a:cs typeface="Calibri" panose="020F0502020204030204" pitchFamily="34" charset="0"/>
                        </a:rPr>
                        <a:t>HCV</a:t>
                      </a:r>
                      <a:r>
                        <a:rPr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test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conversion</a:t>
                      </a:r>
                      <a:r>
                        <a:rPr sz="900" b="0" i="0" spc="-5" baseline="30000" dirty="0">
                          <a:solidFill>
                            <a:srgbClr val="231F20"/>
                          </a:solidFill>
                          <a:latin typeface="Calibri" panose="020F0502020204030204" pitchFamily="34" charset="0"/>
                          <a:cs typeface="Calibri" panose="020F0502020204030204" pitchFamily="34" charset="0"/>
                        </a:rPr>
                        <a:t>†</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not</a:t>
                      </a:r>
                      <a:r>
                        <a:rPr sz="900" b="0" i="0" spc="1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documented</a:t>
                      </a:r>
                      <a:endParaRPr sz="900" b="0" i="0" dirty="0">
                        <a:latin typeface="Calibri" panose="020F0502020204030204" pitchFamily="34" charset="0"/>
                        <a:cs typeface="Calibri" panose="020F0502020204030204" pitchFamily="34" charset="0"/>
                      </a:endParaRPr>
                    </a:p>
                  </a:txBody>
                  <a:tcPr marT="91440" marB="91440">
                    <a:lnR w="6350">
                      <a:solidFill>
                        <a:srgbClr val="005E6D"/>
                      </a:solidFill>
                      <a:prstDash val="solid"/>
                    </a:lnR>
                    <a:lnT w="6350">
                      <a:solidFill>
                        <a:srgbClr val="005E6D"/>
                      </a:solidFill>
                      <a:prstDash val="solid"/>
                    </a:lnT>
                    <a:solidFill>
                      <a:srgbClr val="FFFFFF"/>
                    </a:solidFill>
                  </a:tcPr>
                </a:tc>
                <a:tc>
                  <a:txBody>
                    <a:bodyPr/>
                    <a:lstStyle/>
                    <a:p>
                      <a:pPr marL="73025" marR="217170">
                        <a:lnSpc>
                          <a:spcPts val="1000"/>
                        </a:lnSpc>
                        <a:spcBef>
                          <a:spcPts val="484"/>
                        </a:spcBef>
                      </a:pPr>
                      <a:r>
                        <a:rPr sz="900" b="0" i="0" spc="5" dirty="0">
                          <a:solidFill>
                            <a:srgbClr val="231F20"/>
                          </a:solidFill>
                          <a:latin typeface="Calibri" panose="020F0502020204030204" pitchFamily="34" charset="0"/>
                          <a:cs typeface="Calibri" panose="020F0502020204030204" pitchFamily="34" charset="0"/>
                        </a:rPr>
                        <a:t>Probable</a:t>
                      </a:r>
                      <a:r>
                        <a:rPr lang="en-US" sz="900" b="0" i="0" spc="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chronic</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R w="6350">
                      <a:solidFill>
                        <a:srgbClr val="005E6D"/>
                      </a:solidFill>
                      <a:prstDash val="solid"/>
                    </a:lnR>
                    <a:lnT w="6350">
                      <a:solidFill>
                        <a:srgbClr val="005E6D"/>
                      </a:solidFill>
                      <a:prstDash val="solid"/>
                    </a:lnT>
                    <a:solidFill>
                      <a:srgbClr val="FFFFFF"/>
                    </a:solidFill>
                  </a:tcPr>
                </a:tc>
                <a:tc>
                  <a:txBody>
                    <a:bodyPr/>
                    <a:lstStyle/>
                    <a:p>
                      <a:pPr marL="73025" marR="125730">
                        <a:lnSpc>
                          <a:spcPts val="1000"/>
                        </a:lnSpc>
                        <a:spcBef>
                          <a:spcPts val="484"/>
                        </a:spcBef>
                      </a:pPr>
                      <a:r>
                        <a:rPr sz="900" b="0" i="0" dirty="0">
                          <a:solidFill>
                            <a:srgbClr val="231F20"/>
                          </a:solidFill>
                          <a:latin typeface="Calibri" panose="020F0502020204030204" pitchFamily="34" charset="0"/>
                          <a:cs typeface="Calibri" panose="020F0502020204030204" pitchFamily="34" charset="0"/>
                        </a:rPr>
                        <a:t>The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2020</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acute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case</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definition,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under</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clinical</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criteria,</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states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that</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more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likely</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diagnosis,</a:t>
                      </a:r>
                      <a:r>
                        <a:rPr sz="900" b="0" i="0" spc="2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such</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as</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another</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viral</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infection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(e.g.,</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should</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be</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considered</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as</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possible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explanation</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for</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the</a:t>
                      </a:r>
                      <a:r>
                        <a:rPr sz="900" b="0" i="0" spc="2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presence</a:t>
                      </a:r>
                      <a:r>
                        <a:rPr sz="900" b="0" i="0" spc="2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of</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clinical</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criteria</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before</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considering</a:t>
                      </a:r>
                      <a:r>
                        <a:rPr sz="900" b="0" i="0" spc="4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that</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the</a:t>
                      </a:r>
                      <a:r>
                        <a:rPr sz="900" b="0" i="0" spc="3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clinical</a:t>
                      </a:r>
                      <a:r>
                        <a:rPr sz="900" b="0" i="0" spc="40"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criteria</a:t>
                      </a:r>
                      <a:r>
                        <a:rPr lang="en-US" sz="900" b="0" i="0" spc="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for</a:t>
                      </a:r>
                      <a:r>
                        <a:rPr sz="900" b="0" i="0" spc="10"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acute</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hepatitis</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C</a:t>
                      </a:r>
                      <a:r>
                        <a:rPr sz="900" b="0" i="0" spc="15" dirty="0">
                          <a:solidFill>
                            <a:srgbClr val="231F20"/>
                          </a:solidFill>
                          <a:latin typeface="Calibri" panose="020F0502020204030204" pitchFamily="34" charset="0"/>
                          <a:cs typeface="Calibri" panose="020F0502020204030204" pitchFamily="34" charset="0"/>
                        </a:rPr>
                        <a:t> </a:t>
                      </a:r>
                      <a:r>
                        <a:rPr sz="900" b="0" i="0" dirty="0">
                          <a:solidFill>
                            <a:srgbClr val="231F20"/>
                          </a:solidFill>
                          <a:latin typeface="Calibri" panose="020F0502020204030204" pitchFamily="34" charset="0"/>
                          <a:cs typeface="Calibri" panose="020F0502020204030204" pitchFamily="34" charset="0"/>
                        </a:rPr>
                        <a:t>is</a:t>
                      </a:r>
                      <a:r>
                        <a:rPr sz="900" b="0" i="0" spc="15" dirty="0">
                          <a:solidFill>
                            <a:srgbClr val="231F20"/>
                          </a:solidFill>
                          <a:latin typeface="Calibri" panose="020F0502020204030204" pitchFamily="34" charset="0"/>
                          <a:cs typeface="Calibri" panose="020F0502020204030204" pitchFamily="34" charset="0"/>
                        </a:rPr>
                        <a:t> </a:t>
                      </a:r>
                      <a:r>
                        <a:rPr sz="900" b="0" i="0" spc="5" dirty="0">
                          <a:solidFill>
                            <a:srgbClr val="231F20"/>
                          </a:solidFill>
                          <a:latin typeface="Calibri" panose="020F0502020204030204" pitchFamily="34" charset="0"/>
                          <a:cs typeface="Calibri" panose="020F0502020204030204" pitchFamily="34" charset="0"/>
                        </a:rPr>
                        <a:t>met.</a:t>
                      </a:r>
                      <a:endParaRPr sz="900" b="0" i="0" dirty="0">
                        <a:latin typeface="Calibri" panose="020F0502020204030204" pitchFamily="34" charset="0"/>
                        <a:cs typeface="Calibri" panose="020F0502020204030204" pitchFamily="34" charset="0"/>
                      </a:endParaRPr>
                    </a:p>
                  </a:txBody>
                  <a:tcPr marT="91440" marB="91440">
                    <a:lnL w="6350">
                      <a:solidFill>
                        <a:srgbClr val="005E6D"/>
                      </a:solidFill>
                      <a:prstDash val="solid"/>
                    </a:lnL>
                    <a:lnT w="6350">
                      <a:solidFill>
                        <a:srgbClr val="005E6D"/>
                      </a:solidFill>
                      <a:prstDash val="solid"/>
                    </a:lnT>
                    <a:solidFill>
                      <a:srgbClr val="FFFFFF"/>
                    </a:solidFill>
                  </a:tcPr>
                </a:tc>
                <a:extLst>
                  <a:ext uri="{0D108BD9-81ED-4DB2-BD59-A6C34878D82A}">
                    <a16:rowId xmlns:a16="http://schemas.microsoft.com/office/drawing/2014/main" val="10005"/>
                  </a:ext>
                </a:extLst>
              </a:tr>
            </a:tbl>
          </a:graphicData>
        </a:graphic>
      </p:graphicFrame>
      <p:sp>
        <p:nvSpPr>
          <p:cNvPr id="3" name="Text Placeholder 2">
            <a:extLst>
              <a:ext uri="{FF2B5EF4-FFF2-40B4-BE49-F238E27FC236}">
                <a16:creationId xmlns:a16="http://schemas.microsoft.com/office/drawing/2014/main" id="{693264D8-47B4-434E-9AD3-9B4D8CF924BD}"/>
              </a:ext>
            </a:extLst>
          </p:cNvPr>
          <p:cNvSpPr>
            <a:spLocks noGrp="1"/>
          </p:cNvSpPr>
          <p:nvPr>
            <p:ph type="body" idx="1"/>
          </p:nvPr>
        </p:nvSpPr>
        <p:spPr>
          <a:xfrm>
            <a:off x="8142224" y="1690688"/>
            <a:ext cx="3371834" cy="5021581"/>
          </a:xfrm>
        </p:spPr>
        <p:txBody>
          <a:bodyPr/>
          <a:lstStyle/>
          <a:p>
            <a:pPr marL="38100">
              <a:lnSpc>
                <a:spcPct val="100000"/>
              </a:lnSpc>
              <a:spcBef>
                <a:spcPts val="245"/>
              </a:spcBef>
            </a:pPr>
            <a:r>
              <a:rPr lang="en-US" dirty="0">
                <a:solidFill>
                  <a:srgbClr val="595959"/>
                </a:solidFill>
              </a:rPr>
              <a:t>*A case of confirmed hepatitis A, in this context, has evidence of</a:t>
            </a:r>
          </a:p>
          <a:p>
            <a:pPr marL="209550" marR="30480" indent="-114300">
              <a:lnSpc>
                <a:spcPts val="950"/>
              </a:lnSpc>
              <a:spcBef>
                <a:spcPts val="235"/>
              </a:spcBef>
              <a:buAutoNum type="arabicParenR"/>
              <a:tabLst>
                <a:tab pos="209550" algn="l"/>
              </a:tabLst>
            </a:pPr>
            <a:r>
              <a:rPr lang="en-US" dirty="0">
                <a:solidFill>
                  <a:srgbClr val="595959"/>
                </a:solidFill>
              </a:rPr>
              <a:t>acute hepatitis symptoms (i.e., the abrupt onset of symptoms consistent with acute viral hepatitis [e.g., fever, headache, malaise, anorexia, nausea, vomiting, diarrhea, abdominal pain, or dark urine]), </a:t>
            </a:r>
            <a:r>
              <a:rPr lang="en-US" b="1" dirty="0">
                <a:solidFill>
                  <a:srgbClr val="595959"/>
                </a:solidFill>
              </a:rPr>
              <a:t>AND</a:t>
            </a:r>
            <a:r>
              <a:rPr lang="en-US" dirty="0">
                <a:solidFill>
                  <a:srgbClr val="595959"/>
                </a:solidFill>
              </a:rPr>
              <a:t> </a:t>
            </a:r>
          </a:p>
          <a:p>
            <a:pPr marL="209550" indent="-114300">
              <a:lnSpc>
                <a:spcPct val="100000"/>
              </a:lnSpc>
              <a:spcBef>
                <a:spcPts val="125"/>
              </a:spcBef>
              <a:buAutoNum type="arabicParenR"/>
              <a:tabLst>
                <a:tab pos="209550" algn="l"/>
              </a:tabLst>
            </a:pPr>
            <a:r>
              <a:rPr lang="en-US" dirty="0">
                <a:solidFill>
                  <a:srgbClr val="595959"/>
                </a:solidFill>
              </a:rPr>
              <a:t>acute hepatitis signs or laboratory abnormalities (defined as a report of jaundice or peak elevated total bilirubin levels ≥3.0 mg/dL or peak ALT levels &gt;200 IU/L), </a:t>
            </a:r>
            <a:r>
              <a:rPr lang="en-US" b="1" dirty="0">
                <a:solidFill>
                  <a:srgbClr val="595959"/>
                </a:solidFill>
              </a:rPr>
              <a:t>AND</a:t>
            </a:r>
          </a:p>
          <a:p>
            <a:pPr marL="209550" indent="-114300">
              <a:lnSpc>
                <a:spcPct val="100000"/>
              </a:lnSpc>
              <a:spcBef>
                <a:spcPts val="145"/>
              </a:spcBef>
              <a:buAutoNum type="arabicParenR"/>
              <a:tabLst>
                <a:tab pos="209550" algn="l"/>
              </a:tabLst>
            </a:pPr>
            <a:r>
              <a:rPr lang="en-US" dirty="0">
                <a:solidFill>
                  <a:srgbClr val="595959"/>
                </a:solidFill>
              </a:rPr>
              <a:t>anti-HAV IgM positive and/or HAV RNA positive. </a:t>
            </a:r>
            <a:br>
              <a:rPr lang="en-US" dirty="0">
                <a:solidFill>
                  <a:srgbClr val="595959"/>
                </a:solidFill>
              </a:rPr>
            </a:br>
            <a:r>
              <a:rPr lang="en-US" b="1" dirty="0">
                <a:solidFill>
                  <a:srgbClr val="595959"/>
                </a:solidFill>
              </a:rPr>
              <a:t>†Anti-HCV test conversion</a:t>
            </a:r>
            <a:r>
              <a:rPr lang="en-US" dirty="0">
                <a:solidFill>
                  <a:srgbClr val="595959"/>
                </a:solidFill>
              </a:rPr>
              <a:t>: 1) documented negative HCV antibody (anti-HCV) test followed by a positive HCV antibody test within 12 months or 2) documented negative HCV detection test followed by a positive anti-HCV test within 12 months.</a:t>
            </a:r>
            <a:br>
              <a:rPr lang="en-US" dirty="0">
                <a:solidFill>
                  <a:srgbClr val="595959"/>
                </a:solidFill>
              </a:rPr>
            </a:br>
            <a:endParaRPr lang="en-US" dirty="0">
              <a:solidFill>
                <a:srgbClr val="595959"/>
              </a:solidFill>
            </a:endParaRPr>
          </a:p>
          <a:p>
            <a:pPr marL="38100" marR="321310">
              <a:lnSpc>
                <a:spcPts val="950"/>
              </a:lnSpc>
              <a:spcBef>
                <a:spcPts val="215"/>
              </a:spcBef>
            </a:pPr>
            <a:r>
              <a:rPr lang="en-US" b="1" dirty="0">
                <a:solidFill>
                  <a:srgbClr val="595959"/>
                </a:solidFill>
              </a:rPr>
              <a:t>HCV detection test conversion</a:t>
            </a:r>
            <a:r>
              <a:rPr lang="en-US" dirty="0">
                <a:solidFill>
                  <a:srgbClr val="595959"/>
                </a:solidFill>
              </a:rPr>
              <a:t>: 1) documented negative anti-HCV test followed by a positive HCV detection test within 12 months or 2) documented negative HCV detection test in someone without a prior diagnosis of hepatitis C followed by a positive HCV detection test within 12 months.</a:t>
            </a:r>
            <a:br>
              <a:rPr lang="en-US" dirty="0">
                <a:solidFill>
                  <a:srgbClr val="595959"/>
                </a:solidFill>
              </a:rPr>
            </a:br>
            <a:endParaRPr lang="en-US" dirty="0">
              <a:solidFill>
                <a:srgbClr val="595959"/>
              </a:solidFill>
            </a:endParaRPr>
          </a:p>
          <a:p>
            <a:pPr marL="38100">
              <a:lnSpc>
                <a:spcPct val="100000"/>
              </a:lnSpc>
              <a:spcBef>
                <a:spcPts val="125"/>
              </a:spcBef>
            </a:pPr>
            <a:r>
              <a:rPr lang="en-US" dirty="0">
                <a:solidFill>
                  <a:srgbClr val="595959"/>
                </a:solidFill>
              </a:rPr>
              <a:t>‡Source of information: </a:t>
            </a:r>
            <a:r>
              <a:rPr lang="en-US" u="sng" dirty="0">
                <a:solidFill>
                  <a:schemeClr val="bg1">
                    <a:lumMod val="65000"/>
                  </a:schemeClr>
                </a:solidFill>
                <a:uFill>
                  <a:solidFill>
                    <a:srgbClr val="205E9E"/>
                  </a:solidFill>
                </a:uFill>
                <a:hlinkClick r:id="rId2"/>
              </a:rPr>
              <a:t>https://www.aphl.org/aboutAPHL/publications/Documents/ID-2019Jan-HCV-Test-Result-Interpretation-Guide.pdf</a:t>
            </a:r>
            <a:endParaRPr lang="en-US" dirty="0">
              <a:solidFill>
                <a:schemeClr val="bg1">
                  <a:lumMod val="65000"/>
                </a:schemeClr>
              </a:solidFill>
            </a:endParaRPr>
          </a:p>
          <a:p>
            <a:pPr marL="38100" marR="264795">
              <a:lnSpc>
                <a:spcPts val="950"/>
              </a:lnSpc>
              <a:spcBef>
                <a:spcPts val="235"/>
              </a:spcBef>
            </a:pPr>
            <a:r>
              <a:rPr lang="en-US" baseline="33333" dirty="0">
                <a:solidFill>
                  <a:srgbClr val="595959"/>
                </a:solidFill>
              </a:rPr>
              <a:t>§</a:t>
            </a:r>
            <a:r>
              <a:rPr lang="en-US" dirty="0">
                <a:solidFill>
                  <a:srgbClr val="595959"/>
                </a:solidFill>
              </a:rPr>
              <a:t>In people who are immunocompromised, development of HCV antibodies might not occur or be delayed. In people who have risks for HCV infection, HCV detection testing, regardless of HCV antibody status, should always be performed to determine presence or absence of infection.</a:t>
            </a:r>
          </a:p>
          <a:p>
            <a:endParaRPr lang="en-US" dirty="0"/>
          </a:p>
        </p:txBody>
      </p:sp>
    </p:spTree>
    <p:extLst>
      <p:ext uri="{BB962C8B-B14F-4D97-AF65-F5344CB8AC3E}">
        <p14:creationId xmlns:p14="http://schemas.microsoft.com/office/powerpoint/2010/main" val="2075992151"/>
      </p:ext>
    </p:extLst>
  </p:cSld>
  <p:clrMapOvr>
    <a:masterClrMapping/>
  </p:clrMapOvr>
</p:sld>
</file>

<file path=ppt/theme/theme1.xml><?xml version="1.0" encoding="utf-8"?>
<a:theme xmlns:a="http://schemas.openxmlformats.org/drawingml/2006/main" name="Office Theme">
  <a:themeElements>
    <a:clrScheme name="DVH Surveillan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3856</TotalTime>
  <Words>680</Words>
  <Application>Microsoft Macintosh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Arial</vt:lpstr>
      <vt:lpstr>Calibri Light</vt:lpstr>
      <vt:lpstr>Office Theme</vt:lpstr>
      <vt:lpstr>Table 5-1. Classification of hepatitis C cases diagnosed concurrently with hepatitis 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DVH_Guidance_for_VH_Surveillance_Table_5-1</dc:title>
  <dc:subject/>
  <dc:creator/>
  <cp:keywords/>
  <dc:description/>
  <cp:lastModifiedBy>BanyanComm7</cp:lastModifiedBy>
  <cp:revision>450</cp:revision>
  <dcterms:created xsi:type="dcterms:W3CDTF">2021-08-23T13:02:24Z</dcterms:created>
  <dcterms:modified xsi:type="dcterms:W3CDTF">2021-08-27T15:09:38Z</dcterms:modified>
  <cp:category/>
</cp:coreProperties>
</file>