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74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4"/>
      <p:italic r:id="rId4"/>
      <p:boldItalic r:id="rId4"/>
    </p:embeddedFont>
    <p:embeddedFont>
      <p:font typeface="Calibri Light" panose="020F0302020204030204" pitchFamily="34" charset="0"/>
      <p:regular r:id="rId4"/>
      <p:italic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6D"/>
    <a:srgbClr val="595959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89048" autoAdjust="0"/>
  </p:normalViewPr>
  <p:slideViewPr>
    <p:cSldViewPr snapToGrid="0" snapToObjects="1">
      <p:cViewPr varScale="1">
        <p:scale>
          <a:sx n="103" d="100"/>
          <a:sy n="103" d="100"/>
        </p:scale>
        <p:origin x="192" y="304"/>
      </p:cViewPr>
      <p:guideLst/>
    </p:cSldViewPr>
  </p:slideViewPr>
  <p:outlineViewPr>
    <p:cViewPr>
      <p:scale>
        <a:sx n="33" d="100"/>
        <a:sy n="33" d="100"/>
      </p:scale>
      <p:origin x="0" y="-55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4E00B-FDD3-A84B-9604-6F0E67A00F3B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8454C-70A6-484B-A18A-4A2F432C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8FB0C-793C-F448-A5DE-1ECE5F46A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6D25A-C6C9-9141-9122-5CF26ED6E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object 25">
            <a:extLst>
              <a:ext uri="{FF2B5EF4-FFF2-40B4-BE49-F238E27FC236}">
                <a16:creationId xmlns:a16="http://schemas.microsoft.com/office/drawing/2014/main" id="{B918C44A-D747-8747-A5A6-C93BD455FBA8}"/>
              </a:ext>
            </a:extLst>
          </p:cNvPr>
          <p:cNvSpPr/>
          <p:nvPr userDrawn="1"/>
        </p:nvSpPr>
        <p:spPr>
          <a:xfrm>
            <a:off x="8259954" y="559130"/>
            <a:ext cx="3176270" cy="0"/>
          </a:xfrm>
          <a:custGeom>
            <a:avLst/>
            <a:gdLst/>
            <a:ahLst/>
            <a:cxnLst/>
            <a:rect l="l" t="t" r="r" b="b"/>
            <a:pathLst>
              <a:path w="3176270">
                <a:moveTo>
                  <a:pt x="0" y="0"/>
                </a:moveTo>
                <a:lnTo>
                  <a:pt x="3175762" y="0"/>
                </a:lnTo>
              </a:path>
            </a:pathLst>
          </a:custGeom>
          <a:ln w="9525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4D061CB1-4803-B342-A614-439ACAD6B7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1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0AA0-819D-A640-B022-012D3F63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3791"/>
            <a:ext cx="10515600" cy="676897"/>
          </a:xfrm>
        </p:spPr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B38B264-0DFB-CF40-B069-BD295FD1D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6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405F-5F40-7943-9AB0-2E38C961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23F74CA-E32A-6A47-966C-A4FF4BAB1F1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764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F1A7-221D-A243-A44A-F0459F93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E1E6899-878F-4343-8BFB-B203B4F3D6C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10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B10776D-39F1-F14E-8E1B-2E6D083E2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5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6BEDA-FD21-3743-B3E7-55A5D7934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05A86-7A52-C94F-8C94-766E7C864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5DA3C077-2B43-5A4E-A027-44AB7D165F5F}" type="datetimeFigureOut">
              <a:rPr lang="en-US" smtClean="0"/>
              <a:pPr/>
              <a:t>8/27/21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6D62B-34D2-5343-AA45-5F364927B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B29E-F359-4E44-84A9-50FD2ABBC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30F1DBB4-7CC1-EB4B-A699-6A2257B427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VIRAL HEPATITIS SURVEILLANCE AND CASE MANAGEMENT">
            <a:extLst>
              <a:ext uri="{FF2B5EF4-FFF2-40B4-BE49-F238E27FC236}">
                <a16:creationId xmlns:a16="http://schemas.microsoft.com/office/drawing/2014/main" id="{CA1DF094-451F-43C7-9980-2F0E562D2D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98900" y="357271"/>
            <a:ext cx="2130556" cy="38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" b="1" i="0" kern="1200">
          <a:solidFill>
            <a:srgbClr val="005E6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0F1C0-83DB-6A44-BE95-6AF3DD74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dirty="0"/>
            </a:br>
            <a:r>
              <a:rPr lang="en-US" dirty="0"/>
              <a:t>Table 4-4. US Centers for Disease Control and Prevention (CDC) and Council of State and Territorial Epidemiologists (CSTE) case definition for perinatal hepatitis C, 2018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4-4">
            <a:extLst>
              <a:ext uri="{FF2B5EF4-FFF2-40B4-BE49-F238E27FC236}">
                <a16:creationId xmlns:a16="http://schemas.microsoft.com/office/drawing/2014/main" id="{524F1FC6-BA7A-F04B-99AC-B7F7002AF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105413"/>
              </p:ext>
            </p:extLst>
          </p:nvPr>
        </p:nvGraphicFramePr>
        <p:xfrm>
          <a:off x="2428193" y="1820332"/>
          <a:ext cx="7807823" cy="3700752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9804"/>
                  </a:srgbClr>
                </a:solidFill>
                <a:effectLst>
                  <a:outerShdw blurRad="177800" dist="50800" dir="5400000" sx="102000" sy="102000" algn="ctr" rotWithShape="0">
                    <a:srgbClr val="000000">
                      <a:alpha val="10000"/>
                    </a:srgbClr>
                  </a:outerShdw>
                </a:effectLst>
                <a:tableStyleId>{2D5ABB26-0587-4C30-8999-92F81FD0307C}</a:tableStyleId>
              </a:tblPr>
              <a:tblGrid>
                <a:gridCol w="2101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308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100" b="1" i="0" kern="1200" spc="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Criteria Type</a:t>
                      </a:r>
                    </a:p>
                  </a:txBody>
                  <a:tcPr marR="0" marT="0" marB="0" anchor="ctr"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100" b="1" i="0" kern="1200" spc="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Criteria</a:t>
                      </a:r>
                    </a:p>
                  </a:txBody>
                  <a:tcPr marL="0" marR="0"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7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Demographic</a:t>
                      </a:r>
                      <a:endParaRPr sz="10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2545" marB="0"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50495">
                        <a:lnSpc>
                          <a:spcPts val="1000"/>
                        </a:lnSpc>
                        <a:spcBef>
                          <a:spcPts val="434"/>
                        </a:spcBef>
                      </a:pP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Diagnosis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10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sz="10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</a:t>
                      </a:r>
                      <a:r>
                        <a:rPr sz="10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infant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2–36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</a:t>
                      </a:r>
                      <a:endParaRPr sz="10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55244" marB="0">
                    <a:lnL w="6350">
                      <a:solidFill>
                        <a:srgbClr val="005E6D"/>
                      </a:solidFill>
                      <a:prstDash val="solid"/>
                    </a:lnL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Clinical</a:t>
                      </a:r>
                      <a:endParaRPr sz="10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8895" marB="0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23876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Ranges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from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asymptomatic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fulminant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endParaRPr sz="10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299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Laboratory*</a:t>
                      </a:r>
                      <a:endParaRPr sz="10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8895" marB="0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223520">
                        <a:lnSpc>
                          <a:spcPct val="101899"/>
                        </a:lnSpc>
                        <a:spcBef>
                          <a:spcPts val="365"/>
                        </a:spcBef>
                      </a:pP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Child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u="sng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evidence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shown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by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following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laboratory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results:</a:t>
                      </a:r>
                      <a:endParaRPr sz="10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14300">
                        <a:lnSpc>
                          <a:spcPts val="1040"/>
                        </a:lnSpc>
                        <a:spcBef>
                          <a:spcPts val="370"/>
                        </a:spcBef>
                        <a:buChar char="•"/>
                        <a:tabLst>
                          <a:tab pos="171450" algn="l"/>
                        </a:tabLst>
                      </a:pPr>
                      <a:r>
                        <a:rPr sz="1000" b="1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Diagnostic</a:t>
                      </a:r>
                      <a:r>
                        <a:rPr sz="1000" b="1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1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Laboratory</a:t>
                      </a:r>
                      <a:r>
                        <a:rPr sz="1000" b="1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1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Evidence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sz="10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>
                        <a:lnSpc>
                          <a:spcPts val="1040"/>
                        </a:lnSpc>
                      </a:pP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HCV</a:t>
                      </a:r>
                      <a:r>
                        <a:rPr sz="100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detection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test:</a:t>
                      </a:r>
                      <a:endParaRPr sz="10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292735" indent="-114300">
                        <a:lnSpc>
                          <a:spcPct val="101899"/>
                        </a:lnSpc>
                        <a:spcBef>
                          <a:spcPts val="450"/>
                        </a:spcBef>
                      </a:pP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»</a:t>
                      </a:r>
                      <a:r>
                        <a:rPr sz="1000" b="0" i="0" spc="4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Positive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nucleic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acid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-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(NAT)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HCV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RNA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(including</a:t>
                      </a:r>
                      <a:r>
                        <a:rPr sz="10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qualitative,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quantitative,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genotype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testing)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during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2–36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1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endParaRPr sz="10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239395" indent="-114300">
                        <a:lnSpc>
                          <a:spcPct val="101899"/>
                        </a:lnSpc>
                        <a:spcBef>
                          <a:spcPts val="450"/>
                        </a:spcBef>
                      </a:pP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»</a:t>
                      </a:r>
                      <a:r>
                        <a:rPr sz="1000" b="0" i="0" spc="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Positive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</a:t>
                      </a:r>
                      <a:r>
                        <a:rPr sz="10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indicating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presence</a:t>
                      </a:r>
                      <a:r>
                        <a:rPr sz="10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HCV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antigen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during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2–36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</a:t>
                      </a:r>
                      <a:endParaRPr sz="10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6355" marB="0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543">
                <a:tc>
                  <a:txBody>
                    <a:bodyPr/>
                    <a:lstStyle/>
                    <a:p>
                      <a:pPr marL="57150" marR="64769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Epidemiologic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Linkage</a:t>
                      </a:r>
                      <a:endParaRPr sz="10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60960" indent="-114300">
                        <a:lnSpc>
                          <a:spcPts val="1000"/>
                        </a:lnSpc>
                        <a:spcBef>
                          <a:spcPts val="735"/>
                        </a:spcBef>
                        <a:buChar char="•"/>
                        <a:tabLst>
                          <a:tab pos="171450" algn="l"/>
                        </a:tabLst>
                      </a:pP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Maternal</a:t>
                      </a:r>
                      <a:r>
                        <a:rPr sz="10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infection</a:t>
                      </a:r>
                      <a:r>
                        <a:rPr sz="10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10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10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sz="10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10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any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duration,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known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1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endParaRPr sz="10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158750" indent="-114300">
                        <a:lnSpc>
                          <a:spcPts val="1000"/>
                        </a:lnSpc>
                        <a:spcBef>
                          <a:spcPts val="450"/>
                        </a:spcBef>
                        <a:buChar char="•"/>
                        <a:tabLst>
                          <a:tab pos="171450" algn="l"/>
                        </a:tabLst>
                      </a:pP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known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have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been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exposed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via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sz="100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mechanism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than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perinatally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(e.g.,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sz="1000" b="0" i="0" spc="229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acquired</a:t>
                      </a:r>
                      <a:r>
                        <a:rPr sz="1000" b="0" i="0" spc="229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via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health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care)</a:t>
                      </a:r>
                      <a:endParaRPr sz="10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3345" marB="0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256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100" b="1" i="0" spc="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</a:t>
                      </a:r>
                      <a:r>
                        <a:rPr sz="110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100" b="1" i="0" spc="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</a:t>
                      </a:r>
                      <a:endParaRPr sz="11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0" marT="0" marB="0" anchor="ctr"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100" b="1" i="0" spc="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Classification</a:t>
                      </a:r>
                      <a:endParaRPr sz="11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7558">
                <a:tc>
                  <a:txBody>
                    <a:bodyPr/>
                    <a:lstStyle/>
                    <a:p>
                      <a:pPr marL="57150" marR="255904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Confirmed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Perinatal*</a:t>
                      </a:r>
                      <a:endParaRPr sz="10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>
                    <a:lnR w="63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404495" indent="-114300" algn="just">
                        <a:lnSpc>
                          <a:spcPts val="1000"/>
                        </a:lnSpc>
                        <a:spcBef>
                          <a:spcPts val="735"/>
                        </a:spcBef>
                        <a:buChar char="•"/>
                        <a:tabLst>
                          <a:tab pos="171450" algn="l"/>
                        </a:tabLst>
                      </a:pP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 a positive HCV detection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performed during 2–36 months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1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</a:t>
                      </a:r>
                      <a:endParaRPr sz="10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185420" indent="-114300">
                        <a:lnSpc>
                          <a:spcPts val="1000"/>
                        </a:lnSpc>
                        <a:spcBef>
                          <a:spcPts val="450"/>
                        </a:spcBef>
                        <a:buChar char="•"/>
                        <a:tabLst>
                          <a:tab pos="171450" algn="l"/>
                        </a:tabLst>
                      </a:pP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known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have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been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exposed</a:t>
                      </a:r>
                      <a:r>
                        <a:rPr sz="100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en-US"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hepatitis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via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US" sz="1000" b="0" i="0" spc="229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mechanism</a:t>
                      </a:r>
                      <a:r>
                        <a:rPr sz="1000" b="0" i="0" spc="229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than</a:t>
                      </a:r>
                      <a:r>
                        <a:rPr sz="100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0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perinatally.</a:t>
                      </a:r>
                      <a:endParaRPr sz="10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3345" marB="0">
                    <a:lnL w="6350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D671D-BC5B-A440-BAEF-5DF04F6EA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31729" y="5685977"/>
            <a:ext cx="7654308" cy="814546"/>
          </a:xfrm>
        </p:spPr>
        <p:txBody>
          <a:bodyPr/>
          <a:lstStyle/>
          <a:p>
            <a:pPr marL="12700" marR="5080">
              <a:lnSpc>
                <a:spcPts val="950"/>
              </a:lnSpc>
              <a:spcBef>
                <a:spcPts val="190"/>
              </a:spcBef>
            </a:pPr>
            <a:r>
              <a:rPr lang="en-US" dirty="0">
                <a:solidFill>
                  <a:srgbClr val="595959"/>
                </a:solidFill>
              </a:rPr>
              <a:t>*Surveillance</a:t>
            </a:r>
            <a:r>
              <a:rPr lang="en-US" spc="-1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programs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should</a:t>
            </a:r>
            <a:r>
              <a:rPr lang="en-US" spc="-1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provide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prevention</a:t>
            </a:r>
            <a:r>
              <a:rPr lang="en-US" spc="-1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programs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with</a:t>
            </a:r>
            <a:r>
              <a:rPr lang="en-US" spc="-1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information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on people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who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have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positive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test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outcomes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for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post-test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counseling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and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referral</a:t>
            </a:r>
          </a:p>
          <a:p>
            <a:pPr marL="12700" marR="161925">
              <a:lnSpc>
                <a:spcPts val="950"/>
              </a:lnSpc>
            </a:pPr>
            <a:r>
              <a:rPr lang="en-US" dirty="0">
                <a:solidFill>
                  <a:srgbClr val="595959"/>
                </a:solidFill>
              </a:rPr>
              <a:t>to treatment and </a:t>
            </a:r>
            <a:r>
              <a:rPr lang="en-US" spc="-5" dirty="0">
                <a:solidFill>
                  <a:srgbClr val="595959"/>
                </a:solidFill>
              </a:rPr>
              <a:t>care, </a:t>
            </a:r>
            <a:r>
              <a:rPr lang="en-US" dirty="0">
                <a:solidFill>
                  <a:srgbClr val="595959"/>
                </a:solidFill>
              </a:rPr>
              <a:t>as </a:t>
            </a:r>
            <a:r>
              <a:rPr lang="en-US" spc="-5" dirty="0">
                <a:solidFill>
                  <a:srgbClr val="595959"/>
                </a:solidFill>
              </a:rPr>
              <a:t>appropriate. At </a:t>
            </a:r>
            <a:r>
              <a:rPr lang="en-US" dirty="0">
                <a:solidFill>
                  <a:srgbClr val="595959"/>
                </a:solidFill>
              </a:rPr>
              <a:t>present no HCV antigen tests are approved by the US Food and Drug </a:t>
            </a:r>
            <a:r>
              <a:rPr lang="en-US" spc="-5" dirty="0">
                <a:solidFill>
                  <a:srgbClr val="595959"/>
                </a:solidFill>
              </a:rPr>
              <a:t>Administration (FDA). </a:t>
            </a:r>
            <a:r>
              <a:rPr lang="en-US" dirty="0">
                <a:solidFill>
                  <a:srgbClr val="595959"/>
                </a:solidFill>
              </a:rPr>
              <a:t>These tests will be acceptable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laboratory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criteria,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equivalent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to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HCV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RNA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testing,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when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an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spc="-5" dirty="0">
                <a:solidFill>
                  <a:srgbClr val="595959"/>
                </a:solidFill>
              </a:rPr>
              <a:t>FDA- </a:t>
            </a:r>
            <a:r>
              <a:rPr lang="en-US" dirty="0">
                <a:solidFill>
                  <a:srgbClr val="595959"/>
                </a:solidFill>
              </a:rPr>
              <a:t>approved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test becomes </a:t>
            </a:r>
            <a:r>
              <a:rPr lang="en-US" spc="-5" dirty="0">
                <a:solidFill>
                  <a:srgbClr val="595959"/>
                </a:solidFill>
              </a:rPr>
              <a:t>available.</a:t>
            </a:r>
            <a:endParaRPr lang="en-US" dirty="0">
              <a:solidFill>
                <a:srgbClr val="595959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955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VH Surveilla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3855</TotalTime>
  <Words>269</Words>
  <Application>Microsoft Macintosh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 Table 4-4. US Centers for Disease Control and Prevention (CDC) and Council of State and Territorial Epidemiologists (CSTE) case definition for perinatal hepatitis C, 2018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DVH_Guidance_for_VH_Surveillance_Table_4-4</dc:title>
  <dc:subject/>
  <dc:creator/>
  <cp:keywords/>
  <dc:description/>
  <cp:lastModifiedBy>BanyanComm7</cp:lastModifiedBy>
  <cp:revision>450</cp:revision>
  <dcterms:created xsi:type="dcterms:W3CDTF">2021-08-23T13:02:24Z</dcterms:created>
  <dcterms:modified xsi:type="dcterms:W3CDTF">2021-08-27T15:07:18Z</dcterms:modified>
  <cp:category/>
</cp:coreProperties>
</file>