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9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cal-devices/safety-%20communications/update-fda-warns-biotin-may-interfere-lab-tests-fda-safety-communication" TargetMode="External"/><Relationship Id="rId2" Type="http://schemas.openxmlformats.org/officeDocument/2006/relationships/hyperlink" Target="https://www.cdc.gov/mmwr/pdf/wk/mm62e0507a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83A7-3F3D-1A43-8EC0-46EFAAE9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891"/>
            <a:ext cx="10515600" cy="676897"/>
          </a:xfrm>
        </p:spPr>
        <p:txBody>
          <a:bodyPr/>
          <a:lstStyle/>
          <a:p>
            <a:r>
              <a:rPr lang="en-US" dirty="0"/>
              <a:t>Table 4-1. Interpretation of hepatitis C laboratory results</a:t>
            </a:r>
          </a:p>
        </p:txBody>
      </p:sp>
      <p:graphicFrame>
        <p:nvGraphicFramePr>
          <p:cNvPr id="4" name="Table 4-1">
            <a:extLst>
              <a:ext uri="{FF2B5EF4-FFF2-40B4-BE49-F238E27FC236}">
                <a16:creationId xmlns:a16="http://schemas.microsoft.com/office/drawing/2014/main" id="{5877BAB9-FC7B-B94A-B0A7-5B1CAD49C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03022"/>
              </p:ext>
            </p:extLst>
          </p:nvPr>
        </p:nvGraphicFramePr>
        <p:xfrm>
          <a:off x="838200" y="1230948"/>
          <a:ext cx="10515600" cy="3355021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77800" sx="102000" sy="102000" algn="ctr" rotWithShape="0">
                    <a:srgbClr val="000000">
                      <a:alpha val="10000"/>
                    </a:srgbClr>
                  </a:outerShdw>
                </a:effectLst>
                <a:tableStyleId>{2D5ABB26-0587-4C30-8999-92F81FD0307C}</a:tableStyleId>
              </a:tblPr>
              <a:tblGrid>
                <a:gridCol w="3592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9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/>
                      </a:pPr>
                      <a:r>
                        <a:rPr lang="en-US" sz="1200" b="1" i="0" spc="-2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lang="en-US" sz="1200" b="1" i="0" spc="-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Outcome*</a:t>
                      </a:r>
                      <a:endParaRPr lang="en-US"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/>
                      </a:pPr>
                      <a:r>
                        <a:rPr sz="1200" b="1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Interpretation†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ctr">
                        <a:lnSpc>
                          <a:spcPct val="100000"/>
                        </a:lnSpc>
                        <a:spcBef>
                          <a:spcPts val="580"/>
                        </a:spcBef>
                        <a:tabLst/>
                      </a:pPr>
                      <a:r>
                        <a:rPr sz="1200" b="1" i="0" spc="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sz="1200" b="1" i="0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200" b="1" i="0" spc="1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Actions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marL="57150" marR="676275" algn="l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Nonreactive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virus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(HCV)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HCV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lnSpc>
                          <a:spcPts val="1040"/>
                        </a:lnSpc>
                        <a:spcBef>
                          <a:spcPts val="335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cases.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7150" marR="238125" algn="l">
                        <a:lnSpc>
                          <a:spcPts val="1000"/>
                        </a:lnSpc>
                        <a:spcBef>
                          <a:spcPts val="60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Though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would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considered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jurisdictions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reporting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(especially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among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</a:t>
                      </a:r>
                      <a:r>
                        <a:rPr lang="en-US" sz="1050" b="0" i="0" u="none" spc="5" dirty="0">
                          <a:solidFill>
                            <a:schemeClr val="tx1"/>
                          </a:solidFill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u="sng" dirty="0">
                          <a:solidFill>
                            <a:srgbClr val="231F20"/>
                          </a:solidFill>
                          <a:uFill>
                            <a:solidFill>
                              <a:srgbClr val="231F20"/>
                            </a:solidFill>
                          </a:u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age).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might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instances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sz="105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recommended.</a:t>
                      </a:r>
                      <a:r>
                        <a:rPr sz="1050" b="0" i="0" baseline="33333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‡</a:t>
                      </a:r>
                      <a:endParaRPr sz="1050" b="0" i="0" baseline="33333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Reactive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</a:t>
                      </a:r>
                      <a:r>
                        <a:rPr sz="1050" b="0" i="0" spc="7" baseline="33333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§</a:t>
                      </a:r>
                      <a:endParaRPr sz="1050" b="0" i="0" baseline="33333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Presumptive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96215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consistent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infection,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infection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resolved,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biologic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positivity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antibody.</a:t>
                      </a:r>
                      <a:r>
                        <a:rPr lang="en-US" sz="1050" b="0" i="0" spc="-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RNA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infection.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Reactive HCV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5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49860" indent="-114300" algn="l">
                        <a:lnSpc>
                          <a:spcPct val="972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nucleic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acid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(NAT)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RNA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(including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qualitative,</a:t>
                      </a:r>
                      <a:r>
                        <a:rPr lang="en-US"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quantitative,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genotype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testing)</a:t>
                      </a:r>
                      <a:r>
                        <a:rPr sz="1050" b="0" i="0" spc="2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sz="105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</a:t>
                      </a:r>
                      <a:r>
                        <a:rPr sz="1050" b="0" i="0" spc="-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antigen*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02284" algn="l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appropriate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counseling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linkage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care.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219"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Reactive HCV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endParaRPr sz="105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marR="100330" indent="-114300" algn="l">
                        <a:lnSpc>
                          <a:spcPct val="97200"/>
                        </a:lnSpc>
                        <a:spcBef>
                          <a:spcPts val="40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-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RNA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(including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qualitative,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quantitative,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genotype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testing)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1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OR/AND</a:t>
                      </a:r>
                      <a:endParaRPr sz="105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71450" indent="-114300" algn="l">
                        <a:lnSpc>
                          <a:spcPct val="100000"/>
                        </a:lnSpc>
                        <a:spcBef>
                          <a:spcPts val="370"/>
                        </a:spcBef>
                        <a:buChar char="•"/>
                        <a:tabLst>
                          <a:tab pos="171450" algn="l"/>
                        </a:tabLst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  <a:r>
                        <a:rPr sz="1050" b="0" i="0" spc="-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antigen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>
                        <a:lnSpc>
                          <a:spcPct val="100000"/>
                        </a:lnSpc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8895" algn="l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might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consistent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clearance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sz="1050" b="0" i="0" spc="229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successful</a:t>
                      </a:r>
                      <a:r>
                        <a:rPr sz="1050" b="0" i="0" spc="229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treatment</a:t>
                      </a:r>
                      <a:r>
                        <a:rPr sz="1050" b="0" i="0" spc="2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false-positive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HCV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antibody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result.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required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cases.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Further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testing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</a:t>
                      </a:r>
                      <a:r>
                        <a:rPr sz="1050" b="0" i="0" spc="1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recommended</a:t>
                      </a:r>
                      <a:r>
                        <a:rPr sz="1050" b="0" i="0" spc="2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</a:t>
                      </a:r>
                      <a:r>
                        <a:rPr sz="1050" b="0" i="0" spc="1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instances.</a:t>
                      </a:r>
                      <a:r>
                        <a:rPr sz="1050" b="0" i="0" spc="7" baseline="33333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¶</a:t>
                      </a:r>
                      <a:endParaRPr sz="1050" b="0" i="0" baseline="33333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925ED-1C72-9841-BD00-B1B9B6A4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366" y="4725208"/>
            <a:ext cx="10627434" cy="2061542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245"/>
              </a:spcBef>
            </a:pPr>
            <a:r>
              <a:rPr lang="en-US" sz="900" spc="-15" dirty="0">
                <a:solidFill>
                  <a:srgbClr val="595959"/>
                </a:solidFill>
              </a:rPr>
              <a:t>Table</a:t>
            </a:r>
            <a:r>
              <a:rPr lang="en-US" sz="900" spc="10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modified</a:t>
            </a:r>
            <a:r>
              <a:rPr lang="en-US" sz="900" spc="1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from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u="sng" spc="-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https://www.cdc.gov/mmwr/pdf/wk/mm62e0507a2.p</a:t>
            </a:r>
            <a:r>
              <a:rPr lang="en-US" u="sng" spc="-5" dirty="0">
                <a:solidFill>
                  <a:srgbClr val="0563C1"/>
                </a:solidFill>
                <a:uFill>
                  <a:solidFill>
                    <a:srgbClr val="205E9E"/>
                  </a:solidFill>
                </a:u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pPr marL="38100" marR="30480">
              <a:lnSpc>
                <a:spcPts val="950"/>
              </a:lnSpc>
              <a:spcBef>
                <a:spcPts val="235"/>
              </a:spcBef>
            </a:pPr>
            <a:r>
              <a:rPr lang="en-US" sz="900" dirty="0">
                <a:solidFill>
                  <a:srgbClr val="595959"/>
                </a:solidFill>
              </a:rPr>
              <a:t>*Surveillance programs should provide prevention programs with information on people who have positive test outcomes for post-test counseling and referral to treatment and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care,</a:t>
            </a:r>
            <a:r>
              <a:rPr lang="en-US" sz="900" dirty="0">
                <a:solidFill>
                  <a:srgbClr val="595959"/>
                </a:solidFill>
              </a:rPr>
              <a:t> as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appropriate.</a:t>
            </a:r>
            <a:r>
              <a:rPr lang="en-US" sz="900" dirty="0">
                <a:solidFill>
                  <a:srgbClr val="595959"/>
                </a:solidFill>
              </a:rPr>
              <a:t> No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HCV antigen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tests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have been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approved by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US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Food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and Drug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Administration</a:t>
            </a:r>
            <a:r>
              <a:rPr lang="en-US" sz="900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(FDA).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When an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spc="-5" dirty="0">
                <a:solidFill>
                  <a:srgbClr val="595959"/>
                </a:solidFill>
              </a:rPr>
              <a:t>FDA-approved</a:t>
            </a:r>
            <a:r>
              <a:rPr lang="en-US" sz="900" dirty="0">
                <a:solidFill>
                  <a:srgbClr val="595959"/>
                </a:solidFill>
              </a:rPr>
              <a:t> test</a:t>
            </a:r>
            <a:r>
              <a:rPr lang="en-US" sz="900" spc="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becomes </a:t>
            </a:r>
            <a:r>
              <a:rPr lang="en-US" sz="900" spc="-5" dirty="0">
                <a:solidFill>
                  <a:srgbClr val="595959"/>
                </a:solidFill>
              </a:rPr>
              <a:t>available, </a:t>
            </a:r>
            <a:r>
              <a:rPr lang="en-US" sz="900" dirty="0">
                <a:solidFill>
                  <a:srgbClr val="595959"/>
                </a:solidFill>
              </a:rPr>
              <a:t>it will be acceptable laboratory criteria, equivalent to HCV RNA testing. For surveillance purposes, the reporting of positive genotype test results should be considered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equivalent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to HCV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RNA detection,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RNA is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required for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this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test. </a:t>
            </a:r>
            <a:r>
              <a:rPr lang="en-US" sz="900" spc="-10" dirty="0">
                <a:solidFill>
                  <a:srgbClr val="595959"/>
                </a:solidFill>
              </a:rPr>
              <a:t>However,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 genotype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 in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which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genotype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cannot be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determined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is not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same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as a “not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detected” HCV RNA result.</a:t>
            </a:r>
          </a:p>
          <a:p>
            <a:pPr marL="38100" marR="69850" algn="just">
              <a:lnSpc>
                <a:spcPts val="950"/>
              </a:lnSpc>
              <a:spcBef>
                <a:spcPts val="215"/>
              </a:spcBef>
            </a:pPr>
            <a:r>
              <a:rPr lang="en-US" sz="900" spc="-5" dirty="0">
                <a:solidFill>
                  <a:srgbClr val="595959"/>
                </a:solidFill>
              </a:rPr>
              <a:t>†Ingestion </a:t>
            </a:r>
            <a:r>
              <a:rPr lang="en-US" sz="900" dirty="0">
                <a:solidFill>
                  <a:srgbClr val="595959"/>
                </a:solidFill>
              </a:rPr>
              <a:t>of high levels of biotin can significantly interfere with certain commonly used biotinylated immunoassays and cause false-positive or false-negative laboratory test results. </a:t>
            </a:r>
            <a:r>
              <a:rPr lang="en-US" sz="900" spc="-5" dirty="0">
                <a:solidFill>
                  <a:srgbClr val="595959"/>
                </a:solidFill>
              </a:rPr>
              <a:t>Currently, </a:t>
            </a:r>
            <a:r>
              <a:rPr lang="en-US" sz="900" dirty="0">
                <a:solidFill>
                  <a:srgbClr val="595959"/>
                </a:solidFill>
              </a:rPr>
              <a:t>the </a:t>
            </a:r>
            <a:r>
              <a:rPr lang="en-US" sz="900" spc="-10" dirty="0">
                <a:solidFill>
                  <a:srgbClr val="595959"/>
                </a:solidFill>
              </a:rPr>
              <a:t>FDA </a:t>
            </a:r>
            <a:r>
              <a:rPr lang="en-US" sz="900" dirty="0">
                <a:solidFill>
                  <a:srgbClr val="595959"/>
                </a:solidFill>
              </a:rPr>
              <a:t>is investigating thresholds associated with false-positive and false-negative tests. </a:t>
            </a:r>
            <a:r>
              <a:rPr lang="en-US" sz="900" spc="-5" dirty="0">
                <a:solidFill>
                  <a:srgbClr val="595959"/>
                </a:solidFill>
              </a:rPr>
              <a:t>Reference: </a:t>
            </a:r>
            <a:r>
              <a:rPr lang="en-US" sz="900" u="sng" spc="-5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205E9E"/>
                  </a:solidFill>
                </a:uFill>
                <a:hlinkClick r:id="rId3"/>
              </a:rPr>
              <a:t>https://www.fda.gov/medical-devices/safety- communications/update-fda-warns-biotin-may-interfere-lab-tests-fda-safety-communication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pPr marL="38100" marR="169545">
              <a:lnSpc>
                <a:spcPts val="950"/>
              </a:lnSpc>
              <a:spcBef>
                <a:spcPts val="219"/>
              </a:spcBef>
            </a:pPr>
            <a:r>
              <a:rPr lang="en-US" sz="900" spc="-10" dirty="0">
                <a:solidFill>
                  <a:srgbClr val="595959"/>
                </a:solidFill>
              </a:rPr>
              <a:t>‡Further </a:t>
            </a:r>
            <a:r>
              <a:rPr lang="en-US" sz="900" dirty="0">
                <a:solidFill>
                  <a:srgbClr val="595959"/>
                </a:solidFill>
              </a:rPr>
              <a:t>testing might be recommended if a recent HCV </a:t>
            </a:r>
            <a:r>
              <a:rPr lang="en-US" sz="900" spc="-5" dirty="0">
                <a:solidFill>
                  <a:srgbClr val="595959"/>
                </a:solidFill>
              </a:rPr>
              <a:t>exposure </a:t>
            </a:r>
            <a:r>
              <a:rPr lang="en-US" sz="900" dirty="0">
                <a:solidFill>
                  <a:srgbClr val="595959"/>
                </a:solidFill>
              </a:rPr>
              <a:t>is suspected in the past 6 months (or longer in people who are immunocompromised) or if there is concern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regarding the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handling 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storage of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the specimen.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If recent</a:t>
            </a:r>
            <a:r>
              <a:rPr lang="en-US" sz="900" spc="-5" dirty="0">
                <a:solidFill>
                  <a:srgbClr val="595959"/>
                </a:solidFill>
              </a:rPr>
              <a:t> exposure</a:t>
            </a:r>
            <a:r>
              <a:rPr lang="en-US" sz="900" dirty="0">
                <a:solidFill>
                  <a:srgbClr val="595959"/>
                </a:solidFill>
              </a:rPr>
              <a:t> is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suspected, test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for the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presence of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virus using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either a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spc="-15" dirty="0">
                <a:solidFill>
                  <a:srgbClr val="595959"/>
                </a:solidFill>
              </a:rPr>
              <a:t>NAT</a:t>
            </a:r>
            <a:r>
              <a:rPr lang="en-US" sz="900" dirty="0">
                <a:solidFill>
                  <a:srgbClr val="595959"/>
                </a:solidFill>
              </a:rPr>
              <a:t> for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HCV RNA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or a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 for HCV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antigen (if available). If HCV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RNA testing is not </a:t>
            </a:r>
            <a:r>
              <a:rPr lang="en-US" sz="900" spc="-5" dirty="0">
                <a:solidFill>
                  <a:srgbClr val="595959"/>
                </a:solidFill>
              </a:rPr>
              <a:t>feasible,</a:t>
            </a:r>
            <a:r>
              <a:rPr lang="en-US" sz="900" dirty="0">
                <a:solidFill>
                  <a:srgbClr val="595959"/>
                </a:solidFill>
              </a:rPr>
              <a:t> conduct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follow-up testing for HCV antibody to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demonstrate test conversion.</a:t>
            </a:r>
          </a:p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lang="en-US" sz="900" spc="-7" baseline="33333" dirty="0">
                <a:solidFill>
                  <a:srgbClr val="595959"/>
                </a:solidFill>
              </a:rPr>
              <a:t>§</a:t>
            </a:r>
            <a:r>
              <a:rPr lang="en-US" sz="900" spc="-5" dirty="0">
                <a:solidFill>
                  <a:srgbClr val="595959"/>
                </a:solidFill>
              </a:rPr>
              <a:t>If </a:t>
            </a:r>
            <a:r>
              <a:rPr lang="en-US" sz="900" dirty="0">
                <a:solidFill>
                  <a:srgbClr val="595959"/>
                </a:solidFill>
              </a:rPr>
              <a:t>the HCV RNA result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is </a:t>
            </a:r>
            <a:r>
              <a:rPr lang="en-US" sz="900" spc="-5" dirty="0">
                <a:solidFill>
                  <a:srgbClr val="595959"/>
                </a:solidFill>
              </a:rPr>
              <a:t>indeterminate,</a:t>
            </a:r>
            <a:r>
              <a:rPr lang="en-US" sz="900" dirty="0">
                <a:solidFill>
                  <a:srgbClr val="595959"/>
                </a:solidFill>
              </a:rPr>
              <a:t> consider provider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follow-up to discuss interpretation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of result and re-testing</a:t>
            </a:r>
            <a:r>
              <a:rPr lang="en-US" sz="900" spc="-5" dirty="0">
                <a:solidFill>
                  <a:srgbClr val="595959"/>
                </a:solidFill>
              </a:rPr>
              <a:t> strategy.</a:t>
            </a:r>
            <a:endParaRPr lang="en-US" sz="900" dirty="0">
              <a:solidFill>
                <a:srgbClr val="595959"/>
              </a:solidFill>
            </a:endParaRPr>
          </a:p>
          <a:p>
            <a:pPr marL="38100" marR="106680">
              <a:lnSpc>
                <a:spcPts val="950"/>
              </a:lnSpc>
              <a:spcBef>
                <a:spcPts val="235"/>
              </a:spcBef>
            </a:pPr>
            <a:r>
              <a:rPr lang="en-US" sz="900" spc="-7" baseline="33333" dirty="0">
                <a:solidFill>
                  <a:srgbClr val="595959"/>
                </a:solidFill>
              </a:rPr>
              <a:t>¶</a:t>
            </a:r>
            <a:r>
              <a:rPr lang="en-US" sz="900" spc="-5" dirty="0">
                <a:solidFill>
                  <a:srgbClr val="595959"/>
                </a:solidFill>
              </a:rPr>
              <a:t>Further </a:t>
            </a:r>
            <a:r>
              <a:rPr lang="en-US" sz="900" dirty="0">
                <a:solidFill>
                  <a:srgbClr val="595959"/>
                </a:solidFill>
              </a:rPr>
              <a:t>testing might be recommended if a recent HCV </a:t>
            </a:r>
            <a:r>
              <a:rPr lang="en-US" sz="900" spc="-5" dirty="0">
                <a:solidFill>
                  <a:srgbClr val="595959"/>
                </a:solidFill>
              </a:rPr>
              <a:t>exposure </a:t>
            </a:r>
            <a:r>
              <a:rPr lang="en-US" sz="900" dirty="0">
                <a:solidFill>
                  <a:srgbClr val="595959"/>
                </a:solidFill>
              </a:rPr>
              <a:t>is suspected in the past 6 months, or if there is concern regarding the handling or storage of the specimen.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If distinction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between true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positivity and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biologic false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positivity for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HCV antibody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is desired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and the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sample is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repeatedly </a:t>
            </a:r>
            <a:r>
              <a:rPr lang="en-US" sz="900" spc="-5" dirty="0">
                <a:solidFill>
                  <a:srgbClr val="595959"/>
                </a:solidFill>
              </a:rPr>
              <a:t>reactive, </a:t>
            </a:r>
            <a:r>
              <a:rPr lang="en-US" sz="900" dirty="0">
                <a:solidFill>
                  <a:srgbClr val="595959"/>
                </a:solidFill>
              </a:rPr>
              <a:t>testing with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an alternative HCV antibody assay may be useful. In certain situations </a:t>
            </a:r>
            <a:r>
              <a:rPr lang="en-US" sz="900" spc="-5" dirty="0">
                <a:solidFill>
                  <a:srgbClr val="595959"/>
                </a:solidFill>
              </a:rPr>
              <a:t>(e.g., </a:t>
            </a:r>
            <a:r>
              <a:rPr lang="en-US" sz="900" dirty="0">
                <a:solidFill>
                  <a:srgbClr val="595959"/>
                </a:solidFill>
              </a:rPr>
              <a:t>suspected HCV infection within the past 6 months, clinical evidence of HCV infection, and questionable specimen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integrity), follow up with another HCV RNA</a:t>
            </a:r>
            <a:r>
              <a:rPr lang="en-US" sz="900" spc="-5" dirty="0">
                <a:solidFill>
                  <a:srgbClr val="595959"/>
                </a:solidFill>
              </a:rPr>
              <a:t> </a:t>
            </a:r>
            <a:r>
              <a:rPr lang="en-US" sz="900" dirty="0">
                <a:solidFill>
                  <a:srgbClr val="595959"/>
                </a:solidFill>
              </a:rPr>
              <a:t>test and appropriate counseling.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82708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629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4-1. Interpretation of hepatitis C laboratory results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DVH_Guidance_for_VH_Surveillance_Table_4-1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2021-08-27T15:02:09Z</dcterms:modified>
  <cp:category/>
</cp:coreProperties>
</file>