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3"/>
  </p:notesMasterIdLst>
  <p:sldIdLst>
    <p:sldId id="335" r:id="rId2"/>
  </p:sldIdLst>
  <p:sldSz cx="12192000" cy="6858000"/>
  <p:notesSz cx="6858000" cy="9144000"/>
  <p:embeddedFontLst>
    <p:embeddedFont>
      <p:font typeface="Calibri" panose="020F0502020204030204" pitchFamily="34" charset="0"/>
      <p:regular r:id="rId4"/>
      <p:bold r:id="rId5"/>
      <p:italic r:id="rId6"/>
      <p:boldItalic r:id="rId7"/>
    </p:embeddedFont>
    <p:embeddedFont>
      <p:font typeface="Calibri Light" panose="020F0302020204030204" pitchFamily="34" charset="0"/>
      <p:regular r:id="rId8"/>
      <p:italic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6D"/>
    <a:srgbClr val="595959"/>
    <a:srgbClr val="7979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325" autoAdjust="0"/>
    <p:restoredTop sz="89048" autoAdjust="0"/>
  </p:normalViewPr>
  <p:slideViewPr>
    <p:cSldViewPr snapToGrid="0" snapToObjects="1">
      <p:cViewPr varScale="1">
        <p:scale>
          <a:sx n="67" d="100"/>
          <a:sy n="67" d="100"/>
        </p:scale>
        <p:origin x="192" y="1080"/>
      </p:cViewPr>
      <p:guideLst/>
    </p:cSldViewPr>
  </p:slideViewPr>
  <p:outlineViewPr>
    <p:cViewPr>
      <p:scale>
        <a:sx n="33" d="100"/>
        <a:sy n="33" d="100"/>
      </p:scale>
      <p:origin x="0" y="-557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D4E00B-FDD3-A84B-9604-6F0E67A00F3B}" type="datetimeFigureOut">
              <a:rPr lang="en-US" smtClean="0"/>
              <a:t>8/27/21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8454C-70A6-484B-A18A-4A2F432C85AC}" type="slidenum">
              <a:rPr lang="en-US" smtClean="0"/>
              <a:t>‹#›</a:t>
            </a:fld>
            <a:endParaRPr lang="en-US"/>
          </a:p>
        </p:txBody>
      </p:sp>
    </p:spTree>
    <p:extLst>
      <p:ext uri="{BB962C8B-B14F-4D97-AF65-F5344CB8AC3E}">
        <p14:creationId xmlns:p14="http://schemas.microsoft.com/office/powerpoint/2010/main" val="3043850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8FB0C-793C-F448-A5DE-1ECE5F46AEA0}"/>
              </a:ext>
            </a:extLst>
          </p:cNvPr>
          <p:cNvSpPr>
            <a:spLocks noGrp="1"/>
          </p:cNvSpPr>
          <p:nvPr>
            <p:ph type="ctrTitle"/>
          </p:nvPr>
        </p:nvSpPr>
        <p:spPr>
          <a:xfrm>
            <a:off x="1524000" y="1122363"/>
            <a:ext cx="9144000" cy="2387600"/>
          </a:xfrm>
        </p:spPr>
        <p:txBody>
          <a:bodyPr anchor="b">
            <a:normAutofit/>
          </a:bodyPr>
          <a:lstStyle>
            <a:lvl1pPr algn="ctr">
              <a:defRPr sz="1600" b="1" i="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C556D25A-C6C9-9141-9122-5CF26ED6EAA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object 25">
            <a:extLst>
              <a:ext uri="{FF2B5EF4-FFF2-40B4-BE49-F238E27FC236}">
                <a16:creationId xmlns:a16="http://schemas.microsoft.com/office/drawing/2014/main" id="{B918C44A-D747-8747-A5A6-C93BD455FBA8}"/>
              </a:ext>
            </a:extLst>
          </p:cNvPr>
          <p:cNvSpPr/>
          <p:nvPr userDrawn="1"/>
        </p:nvSpPr>
        <p:spPr>
          <a:xfrm>
            <a:off x="8259954" y="559130"/>
            <a:ext cx="3176270" cy="0"/>
          </a:xfrm>
          <a:custGeom>
            <a:avLst/>
            <a:gdLst/>
            <a:ahLst/>
            <a:cxnLst/>
            <a:rect l="l" t="t" r="r" b="b"/>
            <a:pathLst>
              <a:path w="3176270">
                <a:moveTo>
                  <a:pt x="0" y="0"/>
                </a:moveTo>
                <a:lnTo>
                  <a:pt x="3175762" y="0"/>
                </a:lnTo>
              </a:path>
            </a:pathLst>
          </a:custGeom>
          <a:ln w="9525">
            <a:solidFill>
              <a:srgbClr val="005E6D"/>
            </a:solidFill>
          </a:ln>
        </p:spPr>
        <p:txBody>
          <a:bodyPr wrap="square" lIns="0" tIns="0" rIns="0" bIns="0" rtlCol="0"/>
          <a:lstStyle/>
          <a:p>
            <a:endParaRPr/>
          </a:p>
        </p:txBody>
      </p:sp>
      <p:sp>
        <p:nvSpPr>
          <p:cNvPr id="23" name="Text Placeholder 2">
            <a:extLst>
              <a:ext uri="{FF2B5EF4-FFF2-40B4-BE49-F238E27FC236}">
                <a16:creationId xmlns:a16="http://schemas.microsoft.com/office/drawing/2014/main" id="{4D061CB1-4803-B342-A614-439ACAD6B787}"/>
              </a:ext>
            </a:extLst>
          </p:cNvPr>
          <p:cNvSpPr>
            <a:spLocks noGrp="1"/>
          </p:cNvSpPr>
          <p:nvPr>
            <p:ph type="body" idx="10"/>
          </p:nvPr>
        </p:nvSpPr>
        <p:spPr>
          <a:xfrm>
            <a:off x="831850" y="5816499"/>
            <a:ext cx="10515600" cy="676897"/>
          </a:xfrm>
          <a:prstGeom prst="rect">
            <a:avLst/>
          </a:prstGeom>
        </p:spPr>
        <p:txBody>
          <a:bodyPr/>
          <a:lstStyle>
            <a:lvl1pPr marL="0" indent="0">
              <a:buNone/>
              <a:defRPr sz="900" b="0" i="0">
                <a:solidFill>
                  <a:srgbClr val="797979"/>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575197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F0AA0-819D-A640-B022-012D3F632299}"/>
              </a:ext>
            </a:extLst>
          </p:cNvPr>
          <p:cNvSpPr>
            <a:spLocks noGrp="1"/>
          </p:cNvSpPr>
          <p:nvPr>
            <p:ph type="title"/>
          </p:nvPr>
        </p:nvSpPr>
        <p:spPr>
          <a:xfrm>
            <a:off x="838200" y="1013791"/>
            <a:ext cx="10515600" cy="676897"/>
          </a:xfrm>
        </p:spPr>
        <p:txBody>
          <a:bodyPr/>
          <a:lstStyle>
            <a:lvl1pPr>
              <a:defRPr b="1" i="0">
                <a:latin typeface="Calibri" panose="020F0502020204030204" pitchFamily="34" charset="0"/>
                <a:cs typeface="Calibri" panose="020F0502020204030204" pitchFamily="34" charset="0"/>
              </a:defRPr>
            </a:lvl1pPr>
          </a:lstStyle>
          <a:p>
            <a:r>
              <a:rPr lang="en-US" dirty="0"/>
              <a:t>Click to edit Master title style</a:t>
            </a:r>
          </a:p>
        </p:txBody>
      </p:sp>
      <p:sp>
        <p:nvSpPr>
          <p:cNvPr id="12" name="Text Placeholder 2">
            <a:extLst>
              <a:ext uri="{FF2B5EF4-FFF2-40B4-BE49-F238E27FC236}">
                <a16:creationId xmlns:a16="http://schemas.microsoft.com/office/drawing/2014/main" id="{FB38B264-0DFB-CF40-B069-BD295FD1D05A}"/>
              </a:ext>
            </a:extLst>
          </p:cNvPr>
          <p:cNvSpPr>
            <a:spLocks noGrp="1"/>
          </p:cNvSpPr>
          <p:nvPr>
            <p:ph type="body" idx="1"/>
          </p:nvPr>
        </p:nvSpPr>
        <p:spPr>
          <a:xfrm>
            <a:off x="831850" y="5816499"/>
            <a:ext cx="10515600" cy="676897"/>
          </a:xfrm>
          <a:prstGeom prst="rect">
            <a:avLst/>
          </a:prstGeom>
        </p:spPr>
        <p:txBody>
          <a:bodyPr/>
          <a:lstStyle>
            <a:lvl1pPr marL="0" indent="0">
              <a:buNone/>
              <a:defRPr sz="900" b="0" i="0">
                <a:solidFill>
                  <a:srgbClr val="797979"/>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55613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1405F-5F40-7943-9AB0-2E38C961A869}"/>
              </a:ext>
            </a:extLst>
          </p:cNvPr>
          <p:cNvSpPr>
            <a:spLocks noGrp="1"/>
          </p:cNvSpPr>
          <p:nvPr>
            <p:ph type="title"/>
          </p:nvPr>
        </p:nvSpPr>
        <p:spPr>
          <a:xfrm>
            <a:off x="831850" y="1709738"/>
            <a:ext cx="10515600" cy="2852737"/>
          </a:xfrm>
        </p:spPr>
        <p:txBody>
          <a:bodyPr anchor="b">
            <a:normAutofit/>
          </a:bodyPr>
          <a:lstStyle>
            <a:lvl1pPr>
              <a:defRPr sz="1600" b="1" i="0">
                <a:latin typeface="Calibri" panose="020F0502020204030204" pitchFamily="34" charset="0"/>
                <a:cs typeface="Calibri" panose="020F050202020403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523F74CA-E32A-6A47-966C-A4FF4BAB1F16}"/>
              </a:ext>
            </a:extLst>
          </p:cNvPr>
          <p:cNvSpPr>
            <a:spLocks noGrp="1"/>
          </p:cNvSpPr>
          <p:nvPr>
            <p:ph type="body" idx="10"/>
          </p:nvPr>
        </p:nvSpPr>
        <p:spPr>
          <a:xfrm>
            <a:off x="831850" y="5816499"/>
            <a:ext cx="10515600" cy="676897"/>
          </a:xfrm>
          <a:prstGeom prst="rect">
            <a:avLst/>
          </a:prstGeom>
        </p:spPr>
        <p:txBody>
          <a:bodyPr/>
          <a:lstStyle>
            <a:lvl1pPr marL="0" indent="0">
              <a:buNone/>
              <a:defRPr sz="900" b="0" i="0">
                <a:solidFill>
                  <a:srgbClr val="797979"/>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927644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1F1A7-221D-A243-A44A-F0459F933D5A}"/>
              </a:ext>
            </a:extLst>
          </p:cNvPr>
          <p:cNvSpPr>
            <a:spLocks noGrp="1"/>
          </p:cNvSpPr>
          <p:nvPr>
            <p:ph type="title"/>
          </p:nvPr>
        </p:nvSpPr>
        <p:spPr/>
        <p:txBody>
          <a:bodyPr/>
          <a:lstStyle>
            <a:lvl1pPr>
              <a:defRPr b="1" i="0">
                <a:latin typeface="Calibri" panose="020F0502020204030204" pitchFamily="34" charset="0"/>
                <a:cs typeface="Calibri" panose="020F050202020403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8E1E6899-878F-4343-8BFB-B203B4F3D6CC}"/>
              </a:ext>
            </a:extLst>
          </p:cNvPr>
          <p:cNvSpPr>
            <a:spLocks noGrp="1"/>
          </p:cNvSpPr>
          <p:nvPr>
            <p:ph type="body" idx="10"/>
          </p:nvPr>
        </p:nvSpPr>
        <p:spPr>
          <a:xfrm>
            <a:off x="831850" y="5816499"/>
            <a:ext cx="10515600" cy="676897"/>
          </a:xfrm>
          <a:prstGeom prst="rect">
            <a:avLst/>
          </a:prstGeom>
        </p:spPr>
        <p:txBody>
          <a:bodyPr/>
          <a:lstStyle>
            <a:lvl1pPr marL="0" indent="0">
              <a:buNone/>
              <a:defRPr sz="900" b="0" i="0">
                <a:solidFill>
                  <a:srgbClr val="797979"/>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63105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1B10776D-39F1-F14E-8E1B-2E6D083E2431}"/>
              </a:ext>
            </a:extLst>
          </p:cNvPr>
          <p:cNvSpPr>
            <a:spLocks noGrp="1"/>
          </p:cNvSpPr>
          <p:nvPr>
            <p:ph type="body" idx="1"/>
          </p:nvPr>
        </p:nvSpPr>
        <p:spPr>
          <a:xfrm>
            <a:off x="831850" y="5816499"/>
            <a:ext cx="10515600" cy="676897"/>
          </a:xfrm>
          <a:prstGeom prst="rect">
            <a:avLst/>
          </a:prstGeom>
        </p:spPr>
        <p:txBody>
          <a:bodyPr/>
          <a:lstStyle>
            <a:lvl1pPr marL="0" indent="0">
              <a:buNone/>
              <a:defRPr sz="900" b="0" i="0">
                <a:solidFill>
                  <a:srgbClr val="797979"/>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675909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36BEDA-FD21-3743-B3E7-55A5D79342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5D905A86-7A52-C94F-8C94-766E7C864F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rgbClr val="797979"/>
                </a:solidFill>
                <a:latin typeface="Calibri Light" panose="020F0302020204030204" pitchFamily="34" charset="0"/>
                <a:cs typeface="Calibri Light" panose="020F0302020204030204" pitchFamily="34" charset="0"/>
              </a:defRPr>
            </a:lvl1pPr>
          </a:lstStyle>
          <a:p>
            <a:fld id="{5DA3C077-2B43-5A4E-A027-44AB7D165F5F}" type="datetimeFigureOut">
              <a:rPr lang="en-US" smtClean="0"/>
              <a:pPr/>
              <a:t>8/27/21</a:t>
            </a:fld>
            <a:endParaRPr lang="en-US" dirty="0"/>
          </a:p>
        </p:txBody>
      </p:sp>
      <p:sp>
        <p:nvSpPr>
          <p:cNvPr id="5" name="Footer Placeholder 4">
            <a:extLst>
              <a:ext uri="{FF2B5EF4-FFF2-40B4-BE49-F238E27FC236}">
                <a16:creationId xmlns:a16="http://schemas.microsoft.com/office/drawing/2014/main" id="{2296D62B-34D2-5343-AA45-5F364927B6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rgbClr val="797979"/>
                </a:solidFill>
                <a:latin typeface="Calibri Light" panose="020F0302020204030204" pitchFamily="34" charset="0"/>
                <a:cs typeface="Calibri Light" panose="020F03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028CB29E-F359-4E44-84A9-50FD2ABBCA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rgbClr val="797979"/>
                </a:solidFill>
                <a:latin typeface="Calibri Light" panose="020F0302020204030204" pitchFamily="34" charset="0"/>
                <a:cs typeface="Calibri Light" panose="020F0302020204030204" pitchFamily="34" charset="0"/>
              </a:defRPr>
            </a:lvl1pPr>
          </a:lstStyle>
          <a:p>
            <a:fld id="{30F1DBB4-7CC1-EB4B-A699-6A2257B427FB}" type="slidenum">
              <a:rPr lang="en-US" smtClean="0"/>
              <a:pPr/>
              <a:t>‹#›</a:t>
            </a:fld>
            <a:endParaRPr lang="en-US" dirty="0"/>
          </a:p>
        </p:txBody>
      </p:sp>
      <p:pic>
        <p:nvPicPr>
          <p:cNvPr id="24" name="Picture 23" descr="VIRAL HEPATITIS SURVEILLANCE AND CASE MANAGEMENT">
            <a:extLst>
              <a:ext uri="{FF2B5EF4-FFF2-40B4-BE49-F238E27FC236}">
                <a16:creationId xmlns:a16="http://schemas.microsoft.com/office/drawing/2014/main" id="{CA1DF094-451F-43C7-9980-2F0E562D2D6E}"/>
              </a:ext>
            </a:extLst>
          </p:cNvPr>
          <p:cNvPicPr>
            <a:picLocks noChangeAspect="1"/>
          </p:cNvPicPr>
          <p:nvPr userDrawn="1"/>
        </p:nvPicPr>
        <p:blipFill>
          <a:blip r:embed="rId7"/>
          <a:stretch>
            <a:fillRect/>
          </a:stretch>
        </p:blipFill>
        <p:spPr>
          <a:xfrm>
            <a:off x="9698900" y="357271"/>
            <a:ext cx="2130556" cy="385573"/>
          </a:xfrm>
          <a:prstGeom prst="rect">
            <a:avLst/>
          </a:prstGeom>
        </p:spPr>
      </p:pic>
    </p:spTree>
    <p:extLst>
      <p:ext uri="{BB962C8B-B14F-4D97-AF65-F5344CB8AC3E}">
        <p14:creationId xmlns:p14="http://schemas.microsoft.com/office/powerpoint/2010/main" val="3339972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txStyles>
    <p:titleStyle>
      <a:lvl1pPr algn="ctr" defTabSz="914400" rtl="0" eaLnBrk="1" latinLnBrk="0" hangingPunct="1">
        <a:lnSpc>
          <a:spcPct val="90000"/>
        </a:lnSpc>
        <a:spcBef>
          <a:spcPct val="0"/>
        </a:spcBef>
        <a:buNone/>
        <a:defRPr sz="1600" b="1" i="0" kern="1200">
          <a:solidFill>
            <a:srgbClr val="005E6D"/>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dc.gov/mmwr/volumes/67/rr/pdfs/rr6701-H.PDF" TargetMode="External"/><Relationship Id="rId2" Type="http://schemas.openxmlformats.org/officeDocument/2006/relationships/hyperlink" Target="https://www.kidneymedicinejournal.org/article/S2590-0595(19)30103-7/fulltext" TargetMode="External"/><Relationship Id="rId1" Type="http://schemas.openxmlformats.org/officeDocument/2006/relationships/slideLayout" Target="../slideLayouts/slideLayout2.xml"/><Relationship Id="rId4" Type="http://schemas.openxmlformats.org/officeDocument/2006/relationships/hyperlink" Target="https://www.fda.gov/medical-devices/safety-communications/update-fda-warns-biotin-may-interfere-lab-tests-fda-safety-communic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ble 3-1 Title">
            <a:extLst>
              <a:ext uri="{FF2B5EF4-FFF2-40B4-BE49-F238E27FC236}">
                <a16:creationId xmlns:a16="http://schemas.microsoft.com/office/drawing/2014/main" id="{49C20DCF-82FC-FD43-97B4-2273D8D2FE02}"/>
              </a:ext>
            </a:extLst>
          </p:cNvPr>
          <p:cNvSpPr>
            <a:spLocks noGrp="1"/>
          </p:cNvSpPr>
          <p:nvPr>
            <p:ph type="title"/>
          </p:nvPr>
        </p:nvSpPr>
        <p:spPr/>
        <p:txBody>
          <a:bodyPr/>
          <a:lstStyle/>
          <a:p>
            <a:r>
              <a:rPr lang="en-US" dirty="0"/>
              <a:t>Table 3-1. Interpretation of hepatitis B laboratory results</a:t>
            </a:r>
          </a:p>
        </p:txBody>
      </p:sp>
      <p:graphicFrame>
        <p:nvGraphicFramePr>
          <p:cNvPr id="4" name="Table 3-1">
            <a:extLst>
              <a:ext uri="{FF2B5EF4-FFF2-40B4-BE49-F238E27FC236}">
                <a16:creationId xmlns:a16="http://schemas.microsoft.com/office/drawing/2014/main" id="{155A7A5F-1802-1147-9F5D-3D9406D679D7}"/>
              </a:ext>
            </a:extLst>
          </p:cNvPr>
          <p:cNvGraphicFramePr>
            <a:graphicFrameLocks noGrp="1"/>
          </p:cNvGraphicFramePr>
          <p:nvPr>
            <p:extLst>
              <p:ext uri="{D42A27DB-BD31-4B8C-83A1-F6EECF244321}">
                <p14:modId xmlns:p14="http://schemas.microsoft.com/office/powerpoint/2010/main" val="2957519053"/>
              </p:ext>
            </p:extLst>
          </p:nvPr>
        </p:nvGraphicFramePr>
        <p:xfrm>
          <a:off x="1031012" y="1746725"/>
          <a:ext cx="5496670" cy="3443648"/>
        </p:xfrm>
        <a:graphic>
          <a:graphicData uri="http://schemas.openxmlformats.org/drawingml/2006/table">
            <a:tbl>
              <a:tblPr firstRow="1" bandRow="1">
                <a:solidFill>
                  <a:srgbClr val="FFFFFF">
                    <a:alpha val="9804"/>
                  </a:srgbClr>
                </a:solidFill>
                <a:effectLst>
                  <a:outerShdw blurRad="184348" sx="102000" sy="102000" algn="ctr" rotWithShape="0">
                    <a:prstClr val="black">
                      <a:alpha val="10166"/>
                    </a:prstClr>
                  </a:outerShdw>
                </a:effectLst>
                <a:tableStyleId>{2D5ABB26-0587-4C30-8999-92F81FD0307C}</a:tableStyleId>
              </a:tblPr>
              <a:tblGrid>
                <a:gridCol w="469190">
                  <a:extLst>
                    <a:ext uri="{9D8B030D-6E8A-4147-A177-3AD203B41FA5}">
                      <a16:colId xmlns:a16="http://schemas.microsoft.com/office/drawing/2014/main" val="20000"/>
                    </a:ext>
                  </a:extLst>
                </a:gridCol>
                <a:gridCol w="469190">
                  <a:extLst>
                    <a:ext uri="{9D8B030D-6E8A-4147-A177-3AD203B41FA5}">
                      <a16:colId xmlns:a16="http://schemas.microsoft.com/office/drawing/2014/main" val="20001"/>
                    </a:ext>
                  </a:extLst>
                </a:gridCol>
                <a:gridCol w="469190">
                  <a:extLst>
                    <a:ext uri="{9D8B030D-6E8A-4147-A177-3AD203B41FA5}">
                      <a16:colId xmlns:a16="http://schemas.microsoft.com/office/drawing/2014/main" val="20002"/>
                    </a:ext>
                  </a:extLst>
                </a:gridCol>
                <a:gridCol w="469190">
                  <a:extLst>
                    <a:ext uri="{9D8B030D-6E8A-4147-A177-3AD203B41FA5}">
                      <a16:colId xmlns:a16="http://schemas.microsoft.com/office/drawing/2014/main" val="1882852886"/>
                    </a:ext>
                  </a:extLst>
                </a:gridCol>
                <a:gridCol w="469190">
                  <a:extLst>
                    <a:ext uri="{9D8B030D-6E8A-4147-A177-3AD203B41FA5}">
                      <a16:colId xmlns:a16="http://schemas.microsoft.com/office/drawing/2014/main" val="412924958"/>
                    </a:ext>
                  </a:extLst>
                </a:gridCol>
                <a:gridCol w="3150720">
                  <a:extLst>
                    <a:ext uri="{9D8B030D-6E8A-4147-A177-3AD203B41FA5}">
                      <a16:colId xmlns:a16="http://schemas.microsoft.com/office/drawing/2014/main" val="3872397961"/>
                    </a:ext>
                  </a:extLst>
                </a:gridCol>
              </a:tblGrid>
              <a:tr h="491346">
                <a:tc>
                  <a:txBody>
                    <a:bodyPr/>
                    <a:lstStyle/>
                    <a:p>
                      <a:pPr marL="57150" algn="l">
                        <a:lnSpc>
                          <a:spcPct val="100000"/>
                        </a:lnSpc>
                        <a:spcBef>
                          <a:spcPts val="760"/>
                        </a:spcBef>
                      </a:pPr>
                      <a:r>
                        <a:rPr lang="en-US" sz="1050" b="1" i="0" spc="5" dirty="0" err="1">
                          <a:solidFill>
                            <a:srgbClr val="FFFFFF"/>
                          </a:solidFill>
                          <a:latin typeface="Calibri" panose="020F0502020204030204" pitchFamily="34" charset="0"/>
                          <a:cs typeface="Calibri" panose="020F0502020204030204" pitchFamily="34" charset="0"/>
                        </a:rPr>
                        <a:t>HBsAG</a:t>
                      </a:r>
                      <a:endParaRPr sz="1050" b="1" i="0" dirty="0">
                        <a:latin typeface="Calibri" panose="020F0502020204030204" pitchFamily="34" charset="0"/>
                        <a:cs typeface="Calibri" panose="020F0502020204030204" pitchFamily="34" charset="0"/>
                      </a:endParaRPr>
                    </a:p>
                  </a:txBody>
                  <a:tcPr marL="0" marR="0" marT="0" marB="0" anchor="ctr">
                    <a:lnR w="6350">
                      <a:solidFill>
                        <a:srgbClr val="FFFFFF"/>
                      </a:solidFill>
                      <a:prstDash val="solid"/>
                    </a:lnR>
                    <a:solidFill>
                      <a:srgbClr val="005E6D"/>
                    </a:solidFill>
                  </a:tcPr>
                </a:tc>
                <a:tc>
                  <a:txBody>
                    <a:bodyPr/>
                    <a:lstStyle/>
                    <a:p>
                      <a:pPr marL="57150" marR="111125" algn="ctr">
                        <a:lnSpc>
                          <a:spcPts val="1000"/>
                        </a:lnSpc>
                        <a:spcBef>
                          <a:spcPts val="360"/>
                        </a:spcBef>
                      </a:pPr>
                      <a:r>
                        <a:rPr lang="en-US" sz="1050" b="1" i="0" spc="5" dirty="0">
                          <a:solidFill>
                            <a:srgbClr val="FFFFFF"/>
                          </a:solidFill>
                          <a:latin typeface="Calibri" panose="020F0502020204030204" pitchFamily="34" charset="0"/>
                          <a:cs typeface="Calibri" panose="020F0502020204030204" pitchFamily="34" charset="0"/>
                        </a:rPr>
                        <a:t>Total anti-HBc</a:t>
                      </a:r>
                      <a:endParaRPr sz="1050" b="1" i="0" dirty="0">
                        <a:latin typeface="Calibri" panose="020F0502020204030204" pitchFamily="34" charset="0"/>
                        <a:cs typeface="Calibri" panose="020F0502020204030204" pitchFamily="34" charset="0"/>
                      </a:endParaRPr>
                    </a:p>
                  </a:txBody>
                  <a:tcPr marL="0" marR="0" marT="0" marB="0" anchor="ctr">
                    <a:lnL w="6350">
                      <a:solidFill>
                        <a:srgbClr val="FFFFFF"/>
                      </a:solidFill>
                      <a:prstDash val="solid"/>
                    </a:lnL>
                    <a:lnR w="6350">
                      <a:solidFill>
                        <a:srgbClr val="FFFFFF"/>
                      </a:solidFill>
                      <a:prstDash val="solid"/>
                    </a:lnR>
                    <a:solidFill>
                      <a:srgbClr val="005E6D"/>
                    </a:solidFill>
                  </a:tcPr>
                </a:tc>
                <a:tc>
                  <a:txBody>
                    <a:bodyPr/>
                    <a:lstStyle/>
                    <a:p>
                      <a:pPr marL="57150" algn="ctr">
                        <a:lnSpc>
                          <a:spcPct val="100000"/>
                        </a:lnSpc>
                        <a:spcBef>
                          <a:spcPts val="760"/>
                        </a:spcBef>
                      </a:pPr>
                      <a:r>
                        <a:rPr lang="en-US" sz="1050" b="1" i="0" spc="10" dirty="0">
                          <a:solidFill>
                            <a:srgbClr val="FFFFFF"/>
                          </a:solidFill>
                          <a:latin typeface="Calibri" panose="020F0502020204030204" pitchFamily="34" charset="0"/>
                          <a:cs typeface="Calibri" panose="020F0502020204030204" pitchFamily="34" charset="0"/>
                        </a:rPr>
                        <a:t>Anti-HBc </a:t>
                      </a:r>
                      <a:br>
                        <a:rPr lang="en-US" sz="1050" b="1" i="0" spc="10" dirty="0">
                          <a:solidFill>
                            <a:srgbClr val="FFFFFF"/>
                          </a:solidFill>
                          <a:latin typeface="Calibri" panose="020F0502020204030204" pitchFamily="34" charset="0"/>
                          <a:cs typeface="Calibri" panose="020F0502020204030204" pitchFamily="34" charset="0"/>
                        </a:rPr>
                      </a:br>
                      <a:r>
                        <a:rPr lang="en-US" sz="1050" b="1" i="0" spc="10" dirty="0">
                          <a:solidFill>
                            <a:srgbClr val="FFFFFF"/>
                          </a:solidFill>
                          <a:latin typeface="Calibri" panose="020F0502020204030204" pitchFamily="34" charset="0"/>
                          <a:cs typeface="Calibri" panose="020F0502020204030204" pitchFamily="34" charset="0"/>
                        </a:rPr>
                        <a:t>IgM</a:t>
                      </a:r>
                      <a:endParaRPr sz="1050" b="1" i="0" dirty="0">
                        <a:latin typeface="Calibri" panose="020F0502020204030204" pitchFamily="34" charset="0"/>
                        <a:cs typeface="Calibri" panose="020F0502020204030204" pitchFamily="34" charset="0"/>
                      </a:endParaRPr>
                    </a:p>
                  </a:txBody>
                  <a:tcPr marL="0" marR="0" marT="0" marB="0" anchor="ctr">
                    <a:lnL w="6350">
                      <a:solidFill>
                        <a:srgbClr val="FFFFFF"/>
                      </a:solidFill>
                      <a:prstDash val="solid"/>
                    </a:lnL>
                    <a:lnR w="6350" cap="flat" cmpd="sng" algn="ctr">
                      <a:solidFill>
                        <a:srgbClr val="FFFFFF"/>
                      </a:solidFill>
                      <a:prstDash val="solid"/>
                      <a:round/>
                      <a:headEnd type="none" w="med" len="med"/>
                      <a:tailEnd type="none" w="med" len="med"/>
                    </a:lnR>
                    <a:solidFill>
                      <a:srgbClr val="005E6D"/>
                    </a:solidFill>
                  </a:tcPr>
                </a:tc>
                <a:tc>
                  <a:txBody>
                    <a:bodyPr/>
                    <a:lstStyle/>
                    <a:p>
                      <a:pPr marL="57150" marR="0" lvl="0" indent="0" algn="ctr" defTabSz="914400" rtl="0" eaLnBrk="1" fontAlgn="auto" latinLnBrk="0" hangingPunct="1">
                        <a:lnSpc>
                          <a:spcPct val="100000"/>
                        </a:lnSpc>
                        <a:spcBef>
                          <a:spcPts val="760"/>
                        </a:spcBef>
                        <a:spcAft>
                          <a:spcPts val="0"/>
                        </a:spcAft>
                        <a:buClrTx/>
                        <a:buSzTx/>
                        <a:buFontTx/>
                        <a:buNone/>
                        <a:tabLst/>
                        <a:defRPr/>
                      </a:pPr>
                      <a:r>
                        <a:rPr lang="en-US" sz="1050" b="1" i="0" spc="10" dirty="0">
                          <a:solidFill>
                            <a:srgbClr val="FFFFFF"/>
                          </a:solidFill>
                          <a:latin typeface="Calibri" panose="020F0502020204030204" pitchFamily="34" charset="0"/>
                          <a:cs typeface="Calibri" panose="020F0502020204030204" pitchFamily="34" charset="0"/>
                        </a:rPr>
                        <a:t>Anti-HBs</a:t>
                      </a:r>
                      <a:endParaRPr lang="en-US" sz="1050" b="1" i="0" dirty="0">
                        <a:latin typeface="Calibri" panose="020F0502020204030204" pitchFamily="34" charset="0"/>
                        <a:cs typeface="Calibri" panose="020F0502020204030204" pitchFamily="34" charset="0"/>
                      </a:endParaRPr>
                    </a:p>
                  </a:txBody>
                  <a:tcPr marL="0" marR="0" marT="0" marB="0" anchor="ctr">
                    <a:lnL w="6350">
                      <a:solidFill>
                        <a:srgbClr val="FFFFFF"/>
                      </a:solidFill>
                      <a:prstDash val="solid"/>
                    </a:lnL>
                    <a:lnR w="6350" cap="flat" cmpd="sng" algn="ctr">
                      <a:solidFill>
                        <a:srgbClr val="FFFFFF"/>
                      </a:solidFill>
                      <a:prstDash val="solid"/>
                      <a:round/>
                      <a:headEnd type="none" w="med" len="med"/>
                      <a:tailEnd type="none" w="med" len="med"/>
                    </a:lnR>
                    <a:solidFill>
                      <a:srgbClr val="005E6D"/>
                    </a:solidFill>
                  </a:tcPr>
                </a:tc>
                <a:tc>
                  <a:txBody>
                    <a:bodyPr/>
                    <a:lstStyle/>
                    <a:p>
                      <a:pPr marL="57150" marR="0" lvl="0" indent="0" algn="ctr" defTabSz="914400" rtl="0" eaLnBrk="1" fontAlgn="auto" latinLnBrk="0" hangingPunct="1">
                        <a:lnSpc>
                          <a:spcPct val="100000"/>
                        </a:lnSpc>
                        <a:spcBef>
                          <a:spcPts val="760"/>
                        </a:spcBef>
                        <a:spcAft>
                          <a:spcPts val="0"/>
                        </a:spcAft>
                        <a:buClrTx/>
                        <a:buSzTx/>
                        <a:buFontTx/>
                        <a:buNone/>
                        <a:tabLst/>
                        <a:defRPr/>
                      </a:pPr>
                      <a:r>
                        <a:rPr lang="en-US" sz="1050" b="1" i="0" spc="10" dirty="0">
                          <a:solidFill>
                            <a:srgbClr val="FFFFFF"/>
                          </a:solidFill>
                          <a:latin typeface="Calibri" panose="020F0502020204030204" pitchFamily="34" charset="0"/>
                          <a:cs typeface="Calibri" panose="020F0502020204030204" pitchFamily="34" charset="0"/>
                        </a:rPr>
                        <a:t>HBV DNA</a:t>
                      </a:r>
                      <a:endParaRPr lang="en-US" sz="1050" b="1" i="0" dirty="0">
                        <a:latin typeface="Calibri" panose="020F0502020204030204" pitchFamily="34" charset="0"/>
                        <a:cs typeface="Calibri" panose="020F0502020204030204" pitchFamily="34" charset="0"/>
                      </a:endParaRPr>
                    </a:p>
                  </a:txBody>
                  <a:tcPr marL="0" marR="0" marT="0" marB="0" anchor="ctr">
                    <a:lnL w="6350">
                      <a:solidFill>
                        <a:srgbClr val="FFFFFF"/>
                      </a:solidFill>
                      <a:prstDash val="solid"/>
                    </a:lnL>
                    <a:lnR w="6350" cap="flat" cmpd="sng" algn="ctr">
                      <a:solidFill>
                        <a:srgbClr val="FFFFFF"/>
                      </a:solidFill>
                      <a:prstDash val="solid"/>
                      <a:round/>
                      <a:headEnd type="none" w="med" len="med"/>
                      <a:tailEnd type="none" w="med" len="med"/>
                    </a:lnR>
                    <a:solidFill>
                      <a:srgbClr val="005E6D"/>
                    </a:solidFill>
                  </a:tcPr>
                </a:tc>
                <a:tc>
                  <a:txBody>
                    <a:bodyPr/>
                    <a:lstStyle/>
                    <a:p>
                      <a:pPr marL="57150" marR="0" lvl="0" indent="0" algn="ctr" defTabSz="914400" rtl="0" eaLnBrk="1" fontAlgn="auto" latinLnBrk="0" hangingPunct="1">
                        <a:lnSpc>
                          <a:spcPct val="100000"/>
                        </a:lnSpc>
                        <a:spcBef>
                          <a:spcPts val="760"/>
                        </a:spcBef>
                        <a:spcAft>
                          <a:spcPts val="0"/>
                        </a:spcAft>
                        <a:buClrTx/>
                        <a:buSzTx/>
                        <a:buFontTx/>
                        <a:buNone/>
                        <a:tabLst/>
                        <a:defRPr/>
                      </a:pPr>
                      <a:r>
                        <a:rPr lang="en-US" sz="1050" b="1" i="0" spc="10" dirty="0">
                          <a:solidFill>
                            <a:srgbClr val="FFFFFF"/>
                          </a:solidFill>
                          <a:latin typeface="Calibri" panose="020F0502020204030204" pitchFamily="34" charset="0"/>
                          <a:cs typeface="Calibri" panose="020F0502020204030204" pitchFamily="34" charset="0"/>
                        </a:rPr>
                        <a:t>Possible Interpretation*</a:t>
                      </a:r>
                      <a:endParaRPr lang="en-US" sz="1050" b="1" i="0" dirty="0">
                        <a:latin typeface="Calibri" panose="020F0502020204030204" pitchFamily="34" charset="0"/>
                        <a:cs typeface="Calibri" panose="020F0502020204030204" pitchFamily="34" charset="0"/>
                      </a:endParaRPr>
                    </a:p>
                  </a:txBody>
                  <a:tcPr marL="0" marR="0" marT="0" marB="0" anchor="ctr">
                    <a:lnL w="6350">
                      <a:solidFill>
                        <a:srgbClr val="FFFFFF"/>
                      </a:solidFill>
                      <a:prstDash val="solid"/>
                    </a:lnL>
                    <a:solidFill>
                      <a:srgbClr val="005E6D"/>
                    </a:solidFill>
                  </a:tcPr>
                </a:tc>
                <a:extLst>
                  <a:ext uri="{0D108BD9-81ED-4DB2-BD59-A6C34878D82A}">
                    <a16:rowId xmlns:a16="http://schemas.microsoft.com/office/drawing/2014/main" val="10000"/>
                  </a:ext>
                </a:extLst>
              </a:tr>
              <a:tr h="374359">
                <a:tc>
                  <a:txBody>
                    <a:bodyPr/>
                    <a:lstStyle/>
                    <a:p>
                      <a:pPr marL="57150" lvl="0" indent="-57150" algn="ctr">
                        <a:lnSpc>
                          <a:spcPct val="100000"/>
                        </a:lnSpc>
                        <a:spcBef>
                          <a:spcPts val="530"/>
                        </a:spcBef>
                        <a:tabLst/>
                      </a:pPr>
                      <a:r>
                        <a:rPr lang="en-US" sz="900" b="0" i="0" dirty="0">
                          <a:solidFill>
                            <a:srgbClr val="231F20"/>
                          </a:solidFill>
                          <a:latin typeface="Calibri" panose="020F0502020204030204" pitchFamily="34" charset="0"/>
                          <a:cs typeface="Calibri" panose="020F0502020204030204" pitchFamily="34" charset="0"/>
                        </a:rPr>
                        <a:t>–</a:t>
                      </a:r>
                      <a:endParaRPr sz="900" b="0" i="0" dirty="0">
                        <a:latin typeface="Calibri" panose="020F0502020204030204" pitchFamily="34" charset="0"/>
                        <a:cs typeface="Calibri" panose="020F0502020204030204" pitchFamily="34" charset="0"/>
                      </a:endParaRPr>
                    </a:p>
                  </a:txBody>
                  <a:tcPr anchor="ctr" anchorCtr="1">
                    <a:lnR w="6350">
                      <a:solidFill>
                        <a:srgbClr val="005E6D"/>
                      </a:solidFill>
                      <a:prstDash val="solid"/>
                    </a:lnR>
                    <a:lnB w="6350">
                      <a:solidFill>
                        <a:srgbClr val="005E6D"/>
                      </a:solidFill>
                      <a:prstDash val="solid"/>
                    </a:lnB>
                    <a:solidFill>
                      <a:srgbClr val="FFFFFF"/>
                    </a:solidFill>
                  </a:tcPr>
                </a:tc>
                <a:tc>
                  <a:txBody>
                    <a:bodyPr/>
                    <a:lstStyle/>
                    <a:p>
                      <a:pPr marL="57150" indent="-53975" algn="ctr">
                        <a:lnSpc>
                          <a:spcPct val="100000"/>
                        </a:lnSpc>
                        <a:spcBef>
                          <a:spcPts val="530"/>
                        </a:spcBef>
                        <a:tabLst/>
                      </a:pP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anchor="ctr" anchorCtr="1">
                    <a:lnL w="6350">
                      <a:solidFill>
                        <a:srgbClr val="005E6D"/>
                      </a:solidFill>
                      <a:prstDash val="solid"/>
                    </a:lnL>
                    <a:lnR w="6350">
                      <a:solidFill>
                        <a:srgbClr val="005E6D"/>
                      </a:solidFill>
                      <a:prstDash val="solid"/>
                    </a:lnR>
                    <a:lnB w="6350">
                      <a:solidFill>
                        <a:srgbClr val="005E6D"/>
                      </a:solidFill>
                      <a:prstDash val="solid"/>
                    </a:lnB>
                    <a:solidFill>
                      <a:srgbClr val="FFFFFF"/>
                    </a:solidFill>
                  </a:tcPr>
                </a:tc>
                <a:tc>
                  <a:txBody>
                    <a:bodyPr/>
                    <a:lstStyle/>
                    <a:p>
                      <a:pPr marL="57150" indent="-53975" algn="ctr">
                        <a:lnSpc>
                          <a:spcPct val="100000"/>
                        </a:lnSpc>
                        <a:spcBef>
                          <a:spcPts val="530"/>
                        </a:spcBef>
                        <a:tabLst/>
                      </a:pP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anchor="ctr" anchorCtr="1">
                    <a:lnL w="6350">
                      <a:solidFill>
                        <a:srgbClr val="005E6D"/>
                      </a:solidFill>
                      <a:prstDash val="solid"/>
                    </a:lnL>
                    <a:lnR w="6350" cap="flat" cmpd="sng" algn="ctr">
                      <a:solidFill>
                        <a:srgbClr val="005E6D"/>
                      </a:solidFill>
                      <a:prstDash val="solid"/>
                      <a:round/>
                      <a:headEnd type="none" w="med" len="med"/>
                      <a:tailEnd type="none" w="med" len="med"/>
                    </a:lnR>
                    <a:lnB w="6350">
                      <a:solidFill>
                        <a:srgbClr val="005E6D"/>
                      </a:solidFill>
                      <a:prstDash val="solid"/>
                    </a:lnB>
                    <a:solidFill>
                      <a:srgbClr val="FFFFFF"/>
                    </a:solidFill>
                  </a:tcPr>
                </a:tc>
                <a:tc>
                  <a:txBody>
                    <a:bodyPr/>
                    <a:lstStyle/>
                    <a:p>
                      <a:pPr marL="57150" marR="0" lvl="0" indent="-53975" algn="ctr" defTabSz="914400" rtl="0" eaLnBrk="1" fontAlgn="auto" latinLnBrk="0" hangingPunct="1">
                        <a:lnSpc>
                          <a:spcPct val="100000"/>
                        </a:lnSpc>
                        <a:spcBef>
                          <a:spcPts val="530"/>
                        </a:spcBef>
                        <a:spcAft>
                          <a:spcPts val="0"/>
                        </a:spcAft>
                        <a:buClrTx/>
                        <a:buSzTx/>
                        <a:buFontTx/>
                        <a:buNone/>
                        <a:tabLst/>
                        <a:defRPr/>
                      </a:pP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anchor="ctr" anchorCtr="1">
                    <a:lnL w="6350">
                      <a:solidFill>
                        <a:srgbClr val="005E6D"/>
                      </a:solidFill>
                      <a:prstDash val="solid"/>
                    </a:lnL>
                    <a:lnR w="6350" cap="flat" cmpd="sng" algn="ctr">
                      <a:solidFill>
                        <a:srgbClr val="005E6D"/>
                      </a:solidFill>
                      <a:prstDash val="solid"/>
                      <a:round/>
                      <a:headEnd type="none" w="med" len="med"/>
                      <a:tailEnd type="none" w="med" len="med"/>
                    </a:lnR>
                    <a:lnB w="6350" cap="flat" cmpd="sng" algn="ctr">
                      <a:solidFill>
                        <a:srgbClr val="005E6D"/>
                      </a:solidFill>
                      <a:prstDash val="solid"/>
                      <a:round/>
                      <a:headEnd type="none" w="med" len="med"/>
                      <a:tailEnd type="none" w="med" len="med"/>
                    </a:lnB>
                    <a:solidFill>
                      <a:srgbClr val="FFFFFF"/>
                    </a:solidFill>
                  </a:tcPr>
                </a:tc>
                <a:tc>
                  <a:txBody>
                    <a:bodyPr/>
                    <a:lstStyle/>
                    <a:p>
                      <a:pPr marL="57150" marR="0" lvl="0" indent="0" algn="ctr" defTabSz="914400" rtl="0" eaLnBrk="1" fontAlgn="auto" latinLnBrk="0" hangingPunct="1">
                        <a:lnSpc>
                          <a:spcPct val="100000"/>
                        </a:lnSpc>
                        <a:spcBef>
                          <a:spcPts val="530"/>
                        </a:spcBef>
                        <a:spcAft>
                          <a:spcPts val="0"/>
                        </a:spcAft>
                        <a:buClrTx/>
                        <a:buSzTx/>
                        <a:buFontTx/>
                        <a:buNone/>
                        <a:tabLst/>
                        <a:defRPr/>
                      </a:pP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anchor="ctr" anchorCtr="1">
                    <a:lnL w="6350">
                      <a:solidFill>
                        <a:srgbClr val="005E6D"/>
                      </a:solidFill>
                      <a:prstDash val="solid"/>
                    </a:lnL>
                    <a:lnR w="6350" cap="flat" cmpd="sng" algn="ctr">
                      <a:solidFill>
                        <a:srgbClr val="005E6D"/>
                      </a:solidFill>
                      <a:prstDash val="solid"/>
                      <a:round/>
                      <a:headEnd type="none" w="med" len="med"/>
                      <a:tailEnd type="none" w="med" len="med"/>
                    </a:lnR>
                    <a:lnB w="6350" cap="flat" cmpd="sng" algn="ctr">
                      <a:solidFill>
                        <a:srgbClr val="005E6D"/>
                      </a:solidFill>
                      <a:prstDash val="solid"/>
                      <a:round/>
                      <a:headEnd type="none" w="med" len="med"/>
                      <a:tailEnd type="none" w="med" len="med"/>
                    </a:lnB>
                    <a:solidFill>
                      <a:srgbClr val="FFFFFF"/>
                    </a:solidFill>
                  </a:tcPr>
                </a:tc>
                <a:tc>
                  <a:txBody>
                    <a:bodyPr/>
                    <a:lstStyle/>
                    <a:p>
                      <a:pPr marL="91440" algn="l">
                        <a:lnSpc>
                          <a:spcPct val="100000"/>
                        </a:lnSpc>
                        <a:spcBef>
                          <a:spcPts val="530"/>
                        </a:spcBef>
                      </a:pPr>
                      <a:r>
                        <a:rPr lang="en-US" sz="900" b="0" i="0" dirty="0">
                          <a:solidFill>
                            <a:srgbClr val="231F20"/>
                          </a:solidFill>
                          <a:latin typeface="Calibri" panose="020F0502020204030204" pitchFamily="34" charset="0"/>
                          <a:cs typeface="Calibri" panose="020F0502020204030204" pitchFamily="34" charset="0"/>
                        </a:rPr>
                        <a:t>Never infected: susceptible if never vaccinated or vaccine failure</a:t>
                      </a:r>
                      <a:endParaRPr sz="900" b="0" i="0" dirty="0">
                        <a:latin typeface="Calibri" panose="020F0502020204030204" pitchFamily="34" charset="0"/>
                        <a:cs typeface="Calibri" panose="020F0502020204030204" pitchFamily="34" charset="0"/>
                      </a:endParaRPr>
                    </a:p>
                  </a:txBody>
                  <a:tcPr anchor="ctr">
                    <a:lnL w="6350">
                      <a:solidFill>
                        <a:srgbClr val="005E6D"/>
                      </a:solidFill>
                      <a:prstDash val="solid"/>
                    </a:lnL>
                    <a:lnB w="6350" cap="flat" cmpd="sng" algn="ctr">
                      <a:solidFill>
                        <a:srgbClr val="005E6D"/>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74359">
                <a:tc>
                  <a:txBody>
                    <a:bodyPr/>
                    <a:lstStyle/>
                    <a:p>
                      <a:pPr marL="346075" marR="223520" lvl="0" indent="-115888" algn="ctr">
                        <a:lnSpc>
                          <a:spcPts val="1000"/>
                        </a:lnSpc>
                        <a:spcBef>
                          <a:spcPts val="484"/>
                        </a:spcBef>
                        <a:tabLst/>
                      </a:pPr>
                      <a:r>
                        <a:rPr lang="en-US" sz="900" b="0" i="0" spc="5" dirty="0">
                          <a:solidFill>
                            <a:srgbClr val="231F20"/>
                          </a:solidFill>
                          <a:latin typeface="Calibri" panose="020F0502020204030204" pitchFamily="34" charset="0"/>
                          <a:cs typeface="Calibri" panose="020F0502020204030204" pitchFamily="34" charset="0"/>
                        </a:rPr>
                        <a:t>+</a:t>
                      </a:r>
                      <a:endParaRPr sz="900" b="0" i="0" dirty="0">
                        <a:latin typeface="Calibri" panose="020F0502020204030204" pitchFamily="34" charset="0"/>
                        <a:cs typeface="Calibri" panose="020F0502020204030204" pitchFamily="34" charset="0"/>
                      </a:endParaRPr>
                    </a:p>
                  </a:txBody>
                  <a:tcPr anchor="ctr" anchorCtr="1">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marR="0" lvl="0" indent="-53975" algn="ctr" defTabSz="914400" rtl="0" eaLnBrk="1" fontAlgn="auto" latinLnBrk="0" hangingPunct="1">
                        <a:lnSpc>
                          <a:spcPct val="100000"/>
                        </a:lnSpc>
                        <a:spcBef>
                          <a:spcPts val="885"/>
                        </a:spcBef>
                        <a:spcAft>
                          <a:spcPts val="0"/>
                        </a:spcAft>
                        <a:buClrTx/>
                        <a:buSzTx/>
                        <a:buFontTx/>
                        <a:buNone/>
                        <a:tabLst/>
                        <a:defRPr/>
                      </a:pP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anchor="ctr" anchorCtr="1">
                    <a:lnL w="6350">
                      <a:solidFill>
                        <a:srgbClr val="005E6D"/>
                      </a:solidFill>
                      <a:prstDash val="solid"/>
                    </a:lnL>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marR="0" lvl="0" indent="-53975" algn="ctr" defTabSz="914400" rtl="0" eaLnBrk="1" fontAlgn="auto" latinLnBrk="0" hangingPunct="1">
                        <a:lnSpc>
                          <a:spcPct val="100000"/>
                        </a:lnSpc>
                        <a:spcBef>
                          <a:spcPts val="885"/>
                        </a:spcBef>
                        <a:spcAft>
                          <a:spcPts val="0"/>
                        </a:spcAft>
                        <a:buClrTx/>
                        <a:buSzTx/>
                        <a:buFontTx/>
                        <a:buNone/>
                        <a:tabLst/>
                        <a:defRPr/>
                      </a:pP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anchor="ctr" anchorCtr="1">
                    <a:lnL w="6350">
                      <a:solidFill>
                        <a:srgbClr val="005E6D"/>
                      </a:solidFill>
                      <a:prstDash val="solid"/>
                    </a:lnL>
                    <a:lnR w="6350" cap="flat" cmpd="sng" algn="ctr">
                      <a:solidFill>
                        <a:srgbClr val="005E6D"/>
                      </a:solidFill>
                      <a:prstDash val="solid"/>
                      <a:round/>
                      <a:headEnd type="none" w="med" len="med"/>
                      <a:tailEnd type="none" w="med" len="med"/>
                    </a:lnR>
                    <a:lnT w="6350">
                      <a:solidFill>
                        <a:srgbClr val="005E6D"/>
                      </a:solidFill>
                      <a:prstDash val="solid"/>
                    </a:lnT>
                    <a:lnB w="6350">
                      <a:solidFill>
                        <a:srgbClr val="005E6D"/>
                      </a:solidFill>
                      <a:prstDash val="solid"/>
                    </a:lnB>
                    <a:solidFill>
                      <a:srgbClr val="FFFFFF"/>
                    </a:solidFill>
                  </a:tcPr>
                </a:tc>
                <a:tc>
                  <a:txBody>
                    <a:bodyPr/>
                    <a:lstStyle/>
                    <a:p>
                      <a:pPr marL="57150" marR="0" lvl="0" indent="-53975" algn="ctr" defTabSz="914400" rtl="0" eaLnBrk="1" fontAlgn="auto" latinLnBrk="0" hangingPunct="1">
                        <a:lnSpc>
                          <a:spcPct val="100000"/>
                        </a:lnSpc>
                        <a:spcBef>
                          <a:spcPts val="885"/>
                        </a:spcBef>
                        <a:spcAft>
                          <a:spcPts val="0"/>
                        </a:spcAft>
                        <a:buClrTx/>
                        <a:buSzTx/>
                        <a:buFontTx/>
                        <a:buNone/>
                        <a:tabLst/>
                        <a:defRPr/>
                      </a:pP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anchor="ctr" anchorCtr="1">
                    <a:lnL w="6350">
                      <a:solidFill>
                        <a:srgbClr val="005E6D"/>
                      </a:solidFill>
                      <a:prstDash val="solid"/>
                    </a:lnL>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marR="0" lvl="0" indent="-57150" algn="ctr" defTabSz="914400" rtl="0" eaLnBrk="1" fontAlgn="auto" latinLnBrk="0" hangingPunct="1">
                        <a:lnSpc>
                          <a:spcPct val="100000"/>
                        </a:lnSpc>
                        <a:spcBef>
                          <a:spcPts val="885"/>
                        </a:spcBef>
                        <a:spcAft>
                          <a:spcPts val="0"/>
                        </a:spcAft>
                        <a:buClrTx/>
                        <a:buSzTx/>
                        <a:buFontTx/>
                        <a:buNone/>
                        <a:tabLst/>
                        <a:defRPr/>
                      </a:pPr>
                      <a:r>
                        <a:rPr lang="en-US" sz="900" b="0" i="0" dirty="0">
                          <a:latin typeface="Calibri" panose="020F0502020204030204" pitchFamily="34" charset="0"/>
                          <a:cs typeface="Calibri" panose="020F0502020204030204" pitchFamily="34" charset="0"/>
                        </a:rPr>
                        <a:t>+ or </a:t>
                      </a: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marT="0" marB="0" anchor="ctr" anchorCtr="1">
                    <a:lnL w="6350">
                      <a:solidFill>
                        <a:srgbClr val="005E6D"/>
                      </a:solidFill>
                      <a:prstDash val="solid"/>
                    </a:lnL>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91440" algn="l">
                        <a:lnSpc>
                          <a:spcPct val="100000"/>
                        </a:lnSpc>
                        <a:spcBef>
                          <a:spcPts val="885"/>
                        </a:spcBef>
                      </a:pPr>
                      <a:r>
                        <a:rPr lang="en-US" sz="900" b="0" i="0" dirty="0">
                          <a:solidFill>
                            <a:srgbClr val="231F20"/>
                          </a:solidFill>
                          <a:latin typeface="Calibri" panose="020F0502020204030204" pitchFamily="34" charset="0"/>
                          <a:cs typeface="Calibri" panose="020F0502020204030204" pitchFamily="34" charset="0"/>
                        </a:rPr>
                        <a:t>Early acute infection (if HBV DNA is positive); transiently positive for HBsAg after vaccination (if HBV DNA is negative)</a:t>
                      </a:r>
                      <a:r>
                        <a:rPr lang="en-US" sz="900" b="0" i="0" spc="-5" dirty="0">
                          <a:solidFill>
                            <a:srgbClr val="231F20"/>
                          </a:solidFill>
                          <a:latin typeface="Calibri" panose="020F0502020204030204" pitchFamily="34" charset="0"/>
                          <a:cs typeface="Calibri" panose="020F0502020204030204" pitchFamily="34" charset="0"/>
                        </a:rPr>
                        <a:t>†</a:t>
                      </a:r>
                      <a:endParaRPr sz="900" b="0" i="0" dirty="0">
                        <a:latin typeface="Calibri" panose="020F0502020204030204" pitchFamily="34" charset="0"/>
                        <a:cs typeface="Calibri" panose="020F0502020204030204" pitchFamily="34" charset="0"/>
                      </a:endParaRPr>
                    </a:p>
                  </a:txBody>
                  <a:tcPr anchor="ctr">
                    <a:lnL w="6350">
                      <a:solidFill>
                        <a:srgbClr val="005E6D"/>
                      </a:solidFill>
                      <a:prstDash val="solid"/>
                    </a:lnL>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33974">
                <a:tc>
                  <a:txBody>
                    <a:bodyPr/>
                    <a:lstStyle/>
                    <a:p>
                      <a:pPr marL="57150" marR="223520" lvl="0" indent="173038" algn="ctr">
                        <a:lnSpc>
                          <a:spcPts val="1000"/>
                        </a:lnSpc>
                        <a:spcBef>
                          <a:spcPts val="484"/>
                        </a:spcBef>
                        <a:tabLst/>
                      </a:pPr>
                      <a:r>
                        <a:rPr lang="en-US" sz="900" b="0" i="0" spc="5" dirty="0">
                          <a:solidFill>
                            <a:srgbClr val="231F20"/>
                          </a:solidFill>
                          <a:latin typeface="Calibri" panose="020F0502020204030204" pitchFamily="34" charset="0"/>
                          <a:cs typeface="Calibri" panose="020F0502020204030204" pitchFamily="34" charset="0"/>
                        </a:rPr>
                        <a:t>+</a:t>
                      </a:r>
                      <a:endParaRPr sz="900" b="0" i="0" dirty="0">
                        <a:latin typeface="Calibri" panose="020F0502020204030204" pitchFamily="34" charset="0"/>
                        <a:cs typeface="Calibri" panose="020F0502020204030204" pitchFamily="34" charset="0"/>
                      </a:endParaRPr>
                    </a:p>
                  </a:txBody>
                  <a:tcPr anchor="ctr" anchorCtr="1">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marR="459105" indent="403225" algn="ctr">
                        <a:lnSpc>
                          <a:spcPts val="1000"/>
                        </a:lnSpc>
                        <a:spcBef>
                          <a:spcPts val="484"/>
                        </a:spcBef>
                        <a:tabLst/>
                      </a:pPr>
                      <a:r>
                        <a:rPr lang="en-US" sz="900" b="0" i="0" dirty="0">
                          <a:solidFill>
                            <a:srgbClr val="231F20"/>
                          </a:solidFill>
                          <a:latin typeface="Calibri" panose="020F0502020204030204" pitchFamily="34" charset="0"/>
                          <a:cs typeface="Calibri" panose="020F0502020204030204" pitchFamily="34" charset="0"/>
                        </a:rPr>
                        <a:t>+</a:t>
                      </a:r>
                      <a:endParaRPr sz="900" b="0" i="0" dirty="0">
                        <a:latin typeface="Calibri" panose="020F0502020204030204" pitchFamily="34" charset="0"/>
                        <a:cs typeface="Calibri" panose="020F0502020204030204" pitchFamily="34" charset="0"/>
                      </a:endParaRPr>
                    </a:p>
                  </a:txBody>
                  <a:tcPr anchor="ctr" anchorCtr="1">
                    <a:lnL w="6350">
                      <a:solidFill>
                        <a:srgbClr val="005E6D"/>
                      </a:solidFill>
                      <a:prstDash val="solid"/>
                    </a:lnL>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indent="-53975" algn="ctr">
                        <a:lnSpc>
                          <a:spcPct val="100000"/>
                        </a:lnSpc>
                        <a:spcBef>
                          <a:spcPts val="885"/>
                        </a:spcBef>
                        <a:tabLst/>
                      </a:pPr>
                      <a:r>
                        <a:rPr lang="en-US" sz="900" b="0" i="0" spc="5" dirty="0">
                          <a:solidFill>
                            <a:srgbClr val="231F20"/>
                          </a:solidFill>
                          <a:latin typeface="Calibri" panose="020F0502020204030204" pitchFamily="34" charset="0"/>
                          <a:cs typeface="Calibri" panose="020F0502020204030204" pitchFamily="34" charset="0"/>
                        </a:rPr>
                        <a:t>+</a:t>
                      </a:r>
                      <a:endParaRPr sz="900" b="0" i="0" dirty="0">
                        <a:latin typeface="Calibri" panose="020F0502020204030204" pitchFamily="34" charset="0"/>
                        <a:cs typeface="Calibri" panose="020F0502020204030204" pitchFamily="34" charset="0"/>
                      </a:endParaRPr>
                    </a:p>
                  </a:txBody>
                  <a:tcPr anchor="ctr" anchorCtr="1">
                    <a:lnL w="6350">
                      <a:solidFill>
                        <a:srgbClr val="005E6D"/>
                      </a:solidFill>
                      <a:prstDash val="solid"/>
                    </a:lnL>
                    <a:lnR w="6350" cap="flat" cmpd="sng" algn="ctr">
                      <a:solidFill>
                        <a:srgbClr val="005E6D"/>
                      </a:solidFill>
                      <a:prstDash val="solid"/>
                      <a:round/>
                      <a:headEnd type="none" w="med" len="med"/>
                      <a:tailEnd type="none" w="med" len="med"/>
                    </a:lnR>
                    <a:lnT w="6350">
                      <a:solidFill>
                        <a:srgbClr val="005E6D"/>
                      </a:solidFill>
                      <a:prstDash val="solid"/>
                    </a:lnT>
                    <a:lnB w="6350">
                      <a:solidFill>
                        <a:srgbClr val="005E6D"/>
                      </a:solidFill>
                      <a:prstDash val="solid"/>
                    </a:lnB>
                    <a:solidFill>
                      <a:srgbClr val="FFFFFF"/>
                    </a:solidFill>
                  </a:tcPr>
                </a:tc>
                <a:tc>
                  <a:txBody>
                    <a:bodyPr/>
                    <a:lstStyle/>
                    <a:p>
                      <a:pPr marL="57150" marR="0" lvl="0" indent="-53975" algn="ctr" defTabSz="914400" rtl="0" eaLnBrk="1" fontAlgn="auto" latinLnBrk="0" hangingPunct="1">
                        <a:lnSpc>
                          <a:spcPct val="100000"/>
                        </a:lnSpc>
                        <a:spcBef>
                          <a:spcPts val="885"/>
                        </a:spcBef>
                        <a:spcAft>
                          <a:spcPts val="0"/>
                        </a:spcAft>
                        <a:buClrTx/>
                        <a:buSzTx/>
                        <a:buFontTx/>
                        <a:buNone/>
                        <a:tabLst/>
                        <a:defRPr/>
                      </a:pP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anchor="ctr" anchorCtr="1">
                    <a:lnL w="6350">
                      <a:solidFill>
                        <a:srgbClr val="005E6D"/>
                      </a:solidFill>
                      <a:prstDash val="solid"/>
                    </a:lnL>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algn="ctr">
                        <a:lnSpc>
                          <a:spcPct val="100000"/>
                        </a:lnSpc>
                        <a:spcBef>
                          <a:spcPts val="885"/>
                        </a:spcBef>
                      </a:pPr>
                      <a:r>
                        <a:rPr lang="en-US" sz="900" b="0" i="0" dirty="0">
                          <a:solidFill>
                            <a:srgbClr val="231F20"/>
                          </a:solidFill>
                          <a:latin typeface="Calibri" panose="020F0502020204030204" pitchFamily="34" charset="0"/>
                          <a:cs typeface="Calibri" panose="020F0502020204030204" pitchFamily="34" charset="0"/>
                        </a:rPr>
                        <a:t>+</a:t>
                      </a:r>
                      <a:endParaRPr sz="900" b="0" i="0" dirty="0">
                        <a:latin typeface="Calibri" panose="020F0502020204030204" pitchFamily="34" charset="0"/>
                        <a:cs typeface="Calibri" panose="020F0502020204030204" pitchFamily="34" charset="0"/>
                      </a:endParaRPr>
                    </a:p>
                  </a:txBody>
                  <a:tcPr anchor="ctr" anchorCtr="1">
                    <a:lnL w="6350">
                      <a:solidFill>
                        <a:srgbClr val="005E6D"/>
                      </a:solidFill>
                      <a:prstDash val="solid"/>
                    </a:lnL>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91440" algn="l">
                        <a:lnSpc>
                          <a:spcPct val="100000"/>
                        </a:lnSpc>
                        <a:spcBef>
                          <a:spcPts val="885"/>
                        </a:spcBef>
                      </a:pPr>
                      <a:r>
                        <a:rPr lang="en-US" sz="900" b="0" i="0" dirty="0">
                          <a:solidFill>
                            <a:srgbClr val="231F20"/>
                          </a:solidFill>
                          <a:latin typeface="Calibri" panose="020F0502020204030204" pitchFamily="34" charset="0"/>
                          <a:cs typeface="Calibri" panose="020F0502020204030204" pitchFamily="34" charset="0"/>
                        </a:rPr>
                        <a:t>Acute infection </a:t>
                      </a:r>
                      <a:endParaRPr sz="900" b="0" i="0" dirty="0">
                        <a:latin typeface="Calibri" panose="020F0502020204030204" pitchFamily="34" charset="0"/>
                        <a:cs typeface="Calibri" panose="020F0502020204030204" pitchFamily="34" charset="0"/>
                      </a:endParaRPr>
                    </a:p>
                  </a:txBody>
                  <a:tcPr anchor="ctr">
                    <a:lnL w="6350">
                      <a:solidFill>
                        <a:srgbClr val="005E6D"/>
                      </a:solidFill>
                      <a:prstDash val="solid"/>
                    </a:lnL>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74359">
                <a:tc>
                  <a:txBody>
                    <a:bodyPr/>
                    <a:lstStyle/>
                    <a:p>
                      <a:pPr marL="57150" marR="0" lvl="0" indent="-57150" algn="ctr" defTabSz="914400" rtl="0" eaLnBrk="1" fontAlgn="auto" latinLnBrk="0" hangingPunct="1">
                        <a:lnSpc>
                          <a:spcPct val="100000"/>
                        </a:lnSpc>
                        <a:spcBef>
                          <a:spcPts val="885"/>
                        </a:spcBef>
                        <a:spcAft>
                          <a:spcPts val="0"/>
                        </a:spcAft>
                        <a:buClrTx/>
                        <a:buSzTx/>
                        <a:buFontTx/>
                        <a:buNone/>
                        <a:tabLst/>
                        <a:defRPr/>
                      </a:pP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anchor="ctr" anchorCtr="1">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indent="-53975" algn="ctr">
                        <a:lnSpc>
                          <a:spcPct val="100000"/>
                        </a:lnSpc>
                        <a:spcBef>
                          <a:spcPts val="885"/>
                        </a:spcBef>
                        <a:tabLst/>
                      </a:pPr>
                      <a:r>
                        <a:rPr lang="en-US" sz="900" b="0" i="0" dirty="0">
                          <a:solidFill>
                            <a:srgbClr val="231F20"/>
                          </a:solidFill>
                          <a:latin typeface="Calibri" panose="020F0502020204030204" pitchFamily="34" charset="0"/>
                          <a:cs typeface="Calibri" panose="020F0502020204030204" pitchFamily="34" charset="0"/>
                        </a:rPr>
                        <a:t>+</a:t>
                      </a:r>
                      <a:endParaRPr sz="900" b="0" i="0" dirty="0">
                        <a:latin typeface="Calibri" panose="020F0502020204030204" pitchFamily="34" charset="0"/>
                        <a:cs typeface="Calibri" panose="020F0502020204030204" pitchFamily="34" charset="0"/>
                      </a:endParaRPr>
                    </a:p>
                  </a:txBody>
                  <a:tcPr anchor="ctr" anchorCtr="1">
                    <a:lnL w="6350">
                      <a:solidFill>
                        <a:srgbClr val="005E6D"/>
                      </a:solidFill>
                      <a:prstDash val="solid"/>
                    </a:lnL>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indent="-53975" algn="ctr">
                        <a:lnSpc>
                          <a:spcPct val="100000"/>
                        </a:lnSpc>
                        <a:spcBef>
                          <a:spcPts val="885"/>
                        </a:spcBef>
                        <a:tabLst/>
                      </a:pPr>
                      <a:r>
                        <a:rPr lang="en-US" sz="900" b="0" i="0" spc="5" dirty="0">
                          <a:solidFill>
                            <a:srgbClr val="231F20"/>
                          </a:solidFill>
                          <a:latin typeface="Calibri" panose="020F0502020204030204" pitchFamily="34" charset="0"/>
                          <a:cs typeface="Calibri" panose="020F0502020204030204" pitchFamily="34" charset="0"/>
                        </a:rPr>
                        <a:t>+</a:t>
                      </a:r>
                      <a:endParaRPr sz="900" b="0" i="0" dirty="0">
                        <a:latin typeface="Calibri" panose="020F0502020204030204" pitchFamily="34" charset="0"/>
                        <a:cs typeface="Calibri" panose="020F0502020204030204" pitchFamily="34" charset="0"/>
                      </a:endParaRPr>
                    </a:p>
                  </a:txBody>
                  <a:tcPr anchor="ctr" anchorCtr="1">
                    <a:lnL w="6350">
                      <a:solidFill>
                        <a:srgbClr val="005E6D"/>
                      </a:solidFill>
                      <a:prstDash val="solid"/>
                    </a:lnL>
                    <a:lnR w="6350" cap="flat" cmpd="sng" algn="ctr">
                      <a:solidFill>
                        <a:srgbClr val="005E6D"/>
                      </a:solidFill>
                      <a:prstDash val="solid"/>
                      <a:round/>
                      <a:headEnd type="none" w="med" len="med"/>
                      <a:tailEnd type="none" w="med" len="med"/>
                    </a:lnR>
                    <a:lnT w="6350">
                      <a:solidFill>
                        <a:srgbClr val="005E6D"/>
                      </a:solidFill>
                      <a:prstDash val="solid"/>
                    </a:lnT>
                    <a:lnB w="6350">
                      <a:solidFill>
                        <a:srgbClr val="005E6D"/>
                      </a:solidFill>
                      <a:prstDash val="solid"/>
                    </a:lnB>
                    <a:solidFill>
                      <a:srgbClr val="FFFFFF"/>
                    </a:solidFill>
                  </a:tcPr>
                </a:tc>
                <a:tc>
                  <a:txBody>
                    <a:bodyPr/>
                    <a:lstStyle/>
                    <a:p>
                      <a:pPr marL="57150" marR="0" lvl="0" indent="-57150" algn="ctr" defTabSz="914400" rtl="0" eaLnBrk="1" fontAlgn="auto" latinLnBrk="0" hangingPunct="1">
                        <a:lnSpc>
                          <a:spcPct val="100000"/>
                        </a:lnSpc>
                        <a:spcBef>
                          <a:spcPts val="885"/>
                        </a:spcBef>
                        <a:spcAft>
                          <a:spcPts val="0"/>
                        </a:spcAft>
                        <a:buClrTx/>
                        <a:buSzTx/>
                        <a:buFontTx/>
                        <a:buNone/>
                        <a:tabLst/>
                        <a:defRPr/>
                      </a:pPr>
                      <a:r>
                        <a:rPr lang="en-US" sz="900" b="0" i="0" dirty="0">
                          <a:latin typeface="Calibri" panose="020F0502020204030204" pitchFamily="34" charset="0"/>
                          <a:cs typeface="Calibri" panose="020F0502020204030204" pitchFamily="34" charset="0"/>
                        </a:rPr>
                        <a:t>+ or </a:t>
                      </a: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marT="0" marB="0" anchor="ctr" anchorCtr="1">
                    <a:lnL w="6350">
                      <a:solidFill>
                        <a:srgbClr val="005E6D"/>
                      </a:solidFill>
                      <a:prstDash val="solid"/>
                    </a:lnL>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marR="0" lvl="0" indent="-57150" algn="ctr" defTabSz="914400" rtl="0" eaLnBrk="1" fontAlgn="auto" latinLnBrk="0" hangingPunct="1">
                        <a:lnSpc>
                          <a:spcPct val="100000"/>
                        </a:lnSpc>
                        <a:spcBef>
                          <a:spcPts val="885"/>
                        </a:spcBef>
                        <a:spcAft>
                          <a:spcPts val="0"/>
                        </a:spcAft>
                        <a:buClrTx/>
                        <a:buSzTx/>
                        <a:buFontTx/>
                        <a:buNone/>
                        <a:tabLst/>
                        <a:defRPr/>
                      </a:pPr>
                      <a:r>
                        <a:rPr lang="en-US" sz="900" b="0" i="0" dirty="0">
                          <a:latin typeface="Calibri" panose="020F0502020204030204" pitchFamily="34" charset="0"/>
                          <a:cs typeface="Calibri" panose="020F0502020204030204" pitchFamily="34" charset="0"/>
                        </a:rPr>
                        <a:t>+ or </a:t>
                      </a: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marT="0" marB="0" anchor="ctr" anchorCtr="1">
                    <a:lnL w="6350">
                      <a:solidFill>
                        <a:srgbClr val="005E6D"/>
                      </a:solidFill>
                      <a:prstDash val="solid"/>
                    </a:lnL>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91440" algn="l">
                        <a:lnSpc>
                          <a:spcPct val="100000"/>
                        </a:lnSpc>
                        <a:spcBef>
                          <a:spcPts val="885"/>
                        </a:spcBef>
                      </a:pPr>
                      <a:r>
                        <a:rPr lang="en-US" sz="900" b="0" i="0" dirty="0">
                          <a:solidFill>
                            <a:srgbClr val="231F20"/>
                          </a:solidFill>
                          <a:latin typeface="Calibri" panose="020F0502020204030204" pitchFamily="34" charset="0"/>
                          <a:cs typeface="Calibri" panose="020F0502020204030204" pitchFamily="34" charset="0"/>
                        </a:rPr>
                        <a:t>Acute resolving infection; “window period” if anti-HBs is negative</a:t>
                      </a:r>
                      <a:endParaRPr sz="900" b="0" i="0" dirty="0">
                        <a:latin typeface="Calibri" panose="020F0502020204030204" pitchFamily="34" charset="0"/>
                        <a:cs typeface="Calibri" panose="020F0502020204030204" pitchFamily="34" charset="0"/>
                      </a:endParaRPr>
                    </a:p>
                  </a:txBody>
                  <a:tcPr anchor="ctr">
                    <a:lnL w="6350">
                      <a:solidFill>
                        <a:srgbClr val="005E6D"/>
                      </a:solidFill>
                      <a:prstDash val="solid"/>
                    </a:lnL>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33974">
                <a:tc>
                  <a:txBody>
                    <a:bodyPr/>
                    <a:lstStyle/>
                    <a:p>
                      <a:pPr marL="57150" marR="0" lvl="0" indent="-57150" algn="ctr" defTabSz="914400" rtl="0" eaLnBrk="1" fontAlgn="auto" latinLnBrk="0" hangingPunct="1">
                        <a:lnSpc>
                          <a:spcPct val="100000"/>
                        </a:lnSpc>
                        <a:spcBef>
                          <a:spcPts val="885"/>
                        </a:spcBef>
                        <a:spcAft>
                          <a:spcPts val="0"/>
                        </a:spcAft>
                        <a:buClrTx/>
                        <a:buSzTx/>
                        <a:buFontTx/>
                        <a:buNone/>
                        <a:tabLst/>
                        <a:defRPr/>
                      </a:pP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anchor="ctr" anchorCtr="1">
                    <a:lnR w="6350">
                      <a:solidFill>
                        <a:srgbClr val="005E6D"/>
                      </a:solidFill>
                      <a:prstDash val="solid"/>
                    </a:lnR>
                    <a:lnT w="6350">
                      <a:solidFill>
                        <a:srgbClr val="005E6D"/>
                      </a:solidFill>
                      <a:prstDash val="solid"/>
                    </a:lnT>
                    <a:lnB w="6350" cap="flat" cmpd="sng" algn="ctr">
                      <a:solidFill>
                        <a:srgbClr val="005E6D"/>
                      </a:solidFill>
                      <a:prstDash val="solid"/>
                      <a:round/>
                      <a:headEnd type="none" w="med" len="med"/>
                      <a:tailEnd type="none" w="med" len="med"/>
                    </a:lnB>
                    <a:solidFill>
                      <a:srgbClr val="FFFFFF"/>
                    </a:solidFill>
                  </a:tcPr>
                </a:tc>
                <a:tc>
                  <a:txBody>
                    <a:bodyPr/>
                    <a:lstStyle/>
                    <a:p>
                      <a:pPr marL="57150" marR="459105" indent="403225" algn="ctr">
                        <a:lnSpc>
                          <a:spcPts val="1000"/>
                        </a:lnSpc>
                        <a:spcBef>
                          <a:spcPts val="484"/>
                        </a:spcBef>
                        <a:tabLst/>
                      </a:pPr>
                      <a:r>
                        <a:rPr lang="en-US" sz="900" b="0" i="0" dirty="0">
                          <a:solidFill>
                            <a:srgbClr val="231F20"/>
                          </a:solidFill>
                          <a:latin typeface="Calibri" panose="020F0502020204030204" pitchFamily="34" charset="0"/>
                          <a:cs typeface="Calibri" panose="020F0502020204030204" pitchFamily="34" charset="0"/>
                        </a:rPr>
                        <a:t>+</a:t>
                      </a:r>
                      <a:endParaRPr sz="900" b="0" i="0" dirty="0">
                        <a:latin typeface="Calibri" panose="020F0502020204030204" pitchFamily="34" charset="0"/>
                        <a:cs typeface="Calibri" panose="020F0502020204030204" pitchFamily="34" charset="0"/>
                      </a:endParaRPr>
                    </a:p>
                  </a:txBody>
                  <a:tcPr anchor="ctr" anchorCtr="1">
                    <a:lnL w="6350">
                      <a:solidFill>
                        <a:srgbClr val="005E6D"/>
                      </a:solidFill>
                      <a:prstDash val="solid"/>
                    </a:lnL>
                    <a:lnR w="6350">
                      <a:solidFill>
                        <a:srgbClr val="005E6D"/>
                      </a:solidFill>
                      <a:prstDash val="solid"/>
                    </a:lnR>
                    <a:lnT w="6350">
                      <a:solidFill>
                        <a:srgbClr val="005E6D"/>
                      </a:solidFill>
                      <a:prstDash val="solid"/>
                    </a:lnT>
                    <a:lnB w="6350" cap="flat" cmpd="sng" algn="ctr">
                      <a:solidFill>
                        <a:srgbClr val="005E6D"/>
                      </a:solidFill>
                      <a:prstDash val="solid"/>
                      <a:round/>
                      <a:headEnd type="none" w="med" len="med"/>
                      <a:tailEnd type="none" w="med" len="med"/>
                    </a:lnB>
                    <a:solidFill>
                      <a:srgbClr val="FFFFFF"/>
                    </a:solidFill>
                  </a:tcPr>
                </a:tc>
                <a:tc>
                  <a:txBody>
                    <a:bodyPr/>
                    <a:lstStyle/>
                    <a:p>
                      <a:pPr marL="57150" marR="244475" lvl="0" indent="174625" algn="ctr" defTabSz="914400" rtl="0" eaLnBrk="1" fontAlgn="auto" latinLnBrk="0" hangingPunct="1">
                        <a:lnSpc>
                          <a:spcPts val="1000"/>
                        </a:lnSpc>
                        <a:spcBef>
                          <a:spcPts val="484"/>
                        </a:spcBef>
                        <a:spcAft>
                          <a:spcPts val="0"/>
                        </a:spcAft>
                        <a:buClrTx/>
                        <a:buSzTx/>
                        <a:buFontTx/>
                        <a:buNone/>
                        <a:tabLst/>
                        <a:defRPr/>
                      </a:pP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anchor="ctr" anchorCtr="1">
                    <a:lnL w="6350">
                      <a:solidFill>
                        <a:srgbClr val="005E6D"/>
                      </a:solidFill>
                      <a:prstDash val="solid"/>
                    </a:lnL>
                    <a:lnR w="6350" cap="flat" cmpd="sng" algn="ctr">
                      <a:solidFill>
                        <a:srgbClr val="005E6D"/>
                      </a:solidFill>
                      <a:prstDash val="solid"/>
                      <a:round/>
                      <a:headEnd type="none" w="med" len="med"/>
                      <a:tailEnd type="none" w="med" len="med"/>
                    </a:lnR>
                    <a:lnT w="6350">
                      <a:solidFill>
                        <a:srgbClr val="005E6D"/>
                      </a:solidFill>
                      <a:prstDash val="solid"/>
                    </a:lnT>
                    <a:lnB w="6350" cap="flat" cmpd="sng" algn="ctr">
                      <a:solidFill>
                        <a:srgbClr val="005E6D"/>
                      </a:solidFill>
                      <a:prstDash val="solid"/>
                      <a:round/>
                      <a:headEnd type="none" w="med" len="med"/>
                      <a:tailEnd type="none" w="med" len="med"/>
                    </a:lnB>
                    <a:solidFill>
                      <a:srgbClr val="FFFFFF"/>
                    </a:solidFill>
                  </a:tcPr>
                </a:tc>
                <a:tc>
                  <a:txBody>
                    <a:bodyPr/>
                    <a:lstStyle/>
                    <a:p>
                      <a:pPr marL="57150" marR="244475" indent="174625" algn="ctr">
                        <a:lnSpc>
                          <a:spcPts val="1000"/>
                        </a:lnSpc>
                        <a:spcBef>
                          <a:spcPts val="484"/>
                        </a:spcBef>
                        <a:tabLst/>
                      </a:pPr>
                      <a:r>
                        <a:rPr lang="en-US" sz="900" b="0" i="0" dirty="0">
                          <a:solidFill>
                            <a:srgbClr val="231F20"/>
                          </a:solidFill>
                          <a:latin typeface="Calibri" panose="020F0502020204030204" pitchFamily="34" charset="0"/>
                          <a:cs typeface="Calibri" panose="020F0502020204030204" pitchFamily="34" charset="0"/>
                        </a:rPr>
                        <a:t>+</a:t>
                      </a:r>
                      <a:endParaRPr sz="900" b="0" i="0" dirty="0">
                        <a:latin typeface="Calibri" panose="020F0502020204030204" pitchFamily="34" charset="0"/>
                        <a:cs typeface="Calibri" panose="020F0502020204030204" pitchFamily="34" charset="0"/>
                      </a:endParaRPr>
                    </a:p>
                  </a:txBody>
                  <a:tcPr anchor="ctr" anchorCtr="1">
                    <a:lnL w="6350">
                      <a:solidFill>
                        <a:srgbClr val="005E6D"/>
                      </a:solidFill>
                      <a:prstDash val="solid"/>
                    </a:lnL>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marR="244475" lvl="0" indent="174625" algn="ctr" defTabSz="914400" rtl="0" eaLnBrk="1" fontAlgn="auto" latinLnBrk="0" hangingPunct="1">
                        <a:lnSpc>
                          <a:spcPts val="1000"/>
                        </a:lnSpc>
                        <a:spcBef>
                          <a:spcPts val="484"/>
                        </a:spcBef>
                        <a:spcAft>
                          <a:spcPts val="0"/>
                        </a:spcAft>
                        <a:buClrTx/>
                        <a:buSzTx/>
                        <a:buFontTx/>
                        <a:buNone/>
                        <a:tabLst/>
                        <a:defRPr/>
                      </a:pP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anchor="ctr" anchorCtr="1">
                    <a:lnL w="6350">
                      <a:solidFill>
                        <a:srgbClr val="005E6D"/>
                      </a:solidFill>
                      <a:prstDash val="solid"/>
                    </a:lnL>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91440" marR="244475" algn="l">
                        <a:lnSpc>
                          <a:spcPts val="1000"/>
                        </a:lnSpc>
                        <a:spcBef>
                          <a:spcPts val="484"/>
                        </a:spcBef>
                      </a:pPr>
                      <a:r>
                        <a:rPr lang="en-US" sz="900" b="0" i="0" dirty="0">
                          <a:solidFill>
                            <a:srgbClr val="231F20"/>
                          </a:solidFill>
                          <a:latin typeface="Calibri" panose="020F0502020204030204" pitchFamily="34" charset="0"/>
                          <a:cs typeface="Calibri" panose="020F0502020204030204" pitchFamily="34" charset="0"/>
                        </a:rPr>
                        <a:t>Recovered from past infection and immune</a:t>
                      </a:r>
                      <a:endParaRPr sz="900" b="0" i="0" dirty="0">
                        <a:latin typeface="Calibri" panose="020F0502020204030204" pitchFamily="34" charset="0"/>
                        <a:cs typeface="Calibri" panose="020F0502020204030204" pitchFamily="34" charset="0"/>
                      </a:endParaRPr>
                    </a:p>
                  </a:txBody>
                  <a:tcPr anchor="ctr">
                    <a:lnL w="6350">
                      <a:solidFill>
                        <a:srgbClr val="005E6D"/>
                      </a:solidFill>
                      <a:prstDash val="solid"/>
                    </a:lnL>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33974">
                <a:tc>
                  <a:txBody>
                    <a:bodyPr/>
                    <a:lstStyle/>
                    <a:p>
                      <a:pPr marL="57150" marR="0" lvl="0" indent="-57150" algn="ctr" defTabSz="914400" rtl="0" eaLnBrk="1" fontAlgn="auto" latinLnBrk="0" hangingPunct="1">
                        <a:lnSpc>
                          <a:spcPct val="100000"/>
                        </a:lnSpc>
                        <a:spcBef>
                          <a:spcPts val="885"/>
                        </a:spcBef>
                        <a:spcAft>
                          <a:spcPts val="0"/>
                        </a:spcAft>
                        <a:buClrTx/>
                        <a:buSzTx/>
                        <a:buFontTx/>
                        <a:buNone/>
                        <a:tabLst/>
                        <a:defRPr/>
                      </a:pPr>
                      <a:r>
                        <a:rPr lang="en-US" sz="900" b="0" i="0" dirty="0">
                          <a:latin typeface="Calibri" panose="020F0502020204030204" pitchFamily="34" charset="0"/>
                          <a:cs typeface="Calibri" panose="020F0502020204030204" pitchFamily="34" charset="0"/>
                        </a:rPr>
                        <a:t>+</a:t>
                      </a:r>
                    </a:p>
                  </a:txBody>
                  <a:tcPr anchor="ctr" anchorCtr="1">
                    <a:lnR w="6350" cap="flat" cmpd="sng" algn="ctr">
                      <a:solidFill>
                        <a:srgbClr val="005E6D"/>
                      </a:solidFill>
                      <a:prstDash val="solid"/>
                      <a:round/>
                      <a:headEnd type="none" w="med" len="med"/>
                      <a:tailEnd type="none" w="med" len="med"/>
                    </a:lnR>
                    <a:lnT w="6350">
                      <a:solidFill>
                        <a:srgbClr val="005E6D"/>
                      </a:solidFill>
                      <a:prstDash val="solid"/>
                    </a:lnT>
                    <a:lnB w="6350" cap="flat" cmpd="sng" algn="ctr">
                      <a:solidFill>
                        <a:srgbClr val="005E6D"/>
                      </a:solidFill>
                      <a:prstDash val="solid"/>
                      <a:round/>
                      <a:headEnd type="none" w="med" len="med"/>
                      <a:tailEnd type="none" w="med" len="med"/>
                    </a:lnB>
                    <a:solidFill>
                      <a:srgbClr val="FFFFFF"/>
                    </a:solidFill>
                  </a:tcPr>
                </a:tc>
                <a:tc>
                  <a:txBody>
                    <a:bodyPr/>
                    <a:lstStyle/>
                    <a:p>
                      <a:pPr marL="57150" marR="459105" indent="403225" algn="ctr">
                        <a:lnSpc>
                          <a:spcPts val="1000"/>
                        </a:lnSpc>
                        <a:spcBef>
                          <a:spcPts val="484"/>
                        </a:spcBef>
                        <a:tabLst/>
                      </a:pPr>
                      <a:r>
                        <a:rPr lang="en-US" sz="900" b="0" i="0" dirty="0">
                          <a:latin typeface="Calibri" panose="020F0502020204030204" pitchFamily="34" charset="0"/>
                          <a:cs typeface="Calibri" panose="020F0502020204030204" pitchFamily="34" charset="0"/>
                        </a:rPr>
                        <a:t>+</a:t>
                      </a:r>
                      <a:endParaRPr sz="900" b="0" i="0" dirty="0">
                        <a:latin typeface="Calibri" panose="020F0502020204030204" pitchFamily="34" charset="0"/>
                        <a:cs typeface="Calibri" panose="020F0502020204030204" pitchFamily="34" charset="0"/>
                      </a:endParaRPr>
                    </a:p>
                  </a:txBody>
                  <a:tcPr anchor="ctr" anchorCtr="1">
                    <a:lnL w="6350" cap="flat" cmpd="sng" algn="ctr">
                      <a:solidFill>
                        <a:srgbClr val="005E6D"/>
                      </a:solidFill>
                      <a:prstDash val="solid"/>
                      <a:round/>
                      <a:headEnd type="none" w="med" len="med"/>
                      <a:tailEnd type="none" w="med" len="med"/>
                    </a:lnL>
                    <a:lnR w="6350" cap="flat" cmpd="sng" algn="ctr">
                      <a:solidFill>
                        <a:srgbClr val="005E6D"/>
                      </a:solidFill>
                      <a:prstDash val="solid"/>
                      <a:round/>
                      <a:headEnd type="none" w="med" len="med"/>
                      <a:tailEnd type="none" w="med" len="med"/>
                    </a:lnR>
                    <a:lnT w="6350">
                      <a:solidFill>
                        <a:srgbClr val="005E6D"/>
                      </a:solidFill>
                      <a:prstDash val="solid"/>
                    </a:lnT>
                    <a:lnB w="6350" cap="flat" cmpd="sng" algn="ctr">
                      <a:solidFill>
                        <a:srgbClr val="005E6D"/>
                      </a:solidFill>
                      <a:prstDash val="solid"/>
                      <a:round/>
                      <a:headEnd type="none" w="med" len="med"/>
                      <a:tailEnd type="none" w="med" len="med"/>
                    </a:lnB>
                    <a:solidFill>
                      <a:srgbClr val="FFFFFF"/>
                    </a:solidFill>
                  </a:tcPr>
                </a:tc>
                <a:tc>
                  <a:txBody>
                    <a:bodyPr/>
                    <a:lstStyle/>
                    <a:p>
                      <a:pPr marL="57150" marR="244475" lvl="0" indent="174625" algn="ctr" defTabSz="914400" rtl="0" eaLnBrk="1" fontAlgn="auto" latinLnBrk="0" hangingPunct="1">
                        <a:lnSpc>
                          <a:spcPts val="1000"/>
                        </a:lnSpc>
                        <a:spcBef>
                          <a:spcPts val="484"/>
                        </a:spcBef>
                        <a:spcAft>
                          <a:spcPts val="0"/>
                        </a:spcAft>
                        <a:buClrTx/>
                        <a:buSzTx/>
                        <a:buFontTx/>
                        <a:buNone/>
                        <a:tabLst/>
                        <a:defRPr/>
                      </a:pP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anchor="ctr" anchorCtr="1">
                    <a:lnL w="6350" cap="flat" cmpd="sng" algn="ctr">
                      <a:solidFill>
                        <a:srgbClr val="005E6D"/>
                      </a:solidFill>
                      <a:prstDash val="solid"/>
                      <a:round/>
                      <a:headEnd type="none" w="med" len="med"/>
                      <a:tailEnd type="none" w="med" len="med"/>
                    </a:lnL>
                    <a:lnR w="6350" cap="flat" cmpd="sng" algn="ctr">
                      <a:solidFill>
                        <a:srgbClr val="005E6D"/>
                      </a:solidFill>
                      <a:prstDash val="solid"/>
                      <a:round/>
                      <a:headEnd type="none" w="med" len="med"/>
                      <a:tailEnd type="none" w="med" len="med"/>
                    </a:lnR>
                    <a:lnT w="6350">
                      <a:solidFill>
                        <a:srgbClr val="005E6D"/>
                      </a:solidFill>
                      <a:prstDash val="solid"/>
                    </a:lnT>
                    <a:lnB w="6350" cap="flat" cmpd="sng" algn="ctr">
                      <a:solidFill>
                        <a:srgbClr val="005E6D"/>
                      </a:solidFill>
                      <a:prstDash val="solid"/>
                      <a:round/>
                      <a:headEnd type="none" w="med" len="med"/>
                      <a:tailEnd type="none" w="med" len="med"/>
                    </a:lnB>
                    <a:solidFill>
                      <a:srgbClr val="FFFFFF"/>
                    </a:solidFill>
                  </a:tcPr>
                </a:tc>
                <a:tc>
                  <a:txBody>
                    <a:bodyPr/>
                    <a:lstStyle/>
                    <a:p>
                      <a:pPr marL="57150" marR="244475" lvl="0" indent="174625" algn="ctr" defTabSz="914400" rtl="0" eaLnBrk="1" fontAlgn="auto" latinLnBrk="0" hangingPunct="1">
                        <a:lnSpc>
                          <a:spcPts val="1000"/>
                        </a:lnSpc>
                        <a:spcBef>
                          <a:spcPts val="484"/>
                        </a:spcBef>
                        <a:spcAft>
                          <a:spcPts val="0"/>
                        </a:spcAft>
                        <a:buClrTx/>
                        <a:buSzTx/>
                        <a:buFontTx/>
                        <a:buNone/>
                        <a:tabLst/>
                        <a:defRPr/>
                      </a:pP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anchor="ctr" anchorCtr="1">
                    <a:lnL w="6350" cap="flat" cmpd="sng" algn="ctr">
                      <a:solidFill>
                        <a:srgbClr val="005E6D"/>
                      </a:solidFill>
                      <a:prstDash val="solid"/>
                      <a:round/>
                      <a:headEnd type="none" w="med" len="med"/>
                      <a:tailEnd type="none" w="med" len="med"/>
                    </a:lnL>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marR="244475" lvl="0" indent="174625" algn="ctr" defTabSz="914400" rtl="0" eaLnBrk="1" fontAlgn="auto" latinLnBrk="0" hangingPunct="1">
                        <a:lnSpc>
                          <a:spcPts val="1000"/>
                        </a:lnSpc>
                        <a:spcBef>
                          <a:spcPts val="484"/>
                        </a:spcBef>
                        <a:spcAft>
                          <a:spcPts val="0"/>
                        </a:spcAft>
                        <a:buClrTx/>
                        <a:buSzTx/>
                        <a:buFontTx/>
                        <a:buNone/>
                        <a:tabLst/>
                        <a:defRPr/>
                      </a:pPr>
                      <a:r>
                        <a:rPr lang="en-US" sz="900" b="0" i="0" dirty="0">
                          <a:latin typeface="Calibri" panose="020F0502020204030204" pitchFamily="34" charset="0"/>
                          <a:cs typeface="Calibri" panose="020F0502020204030204" pitchFamily="34" charset="0"/>
                        </a:rPr>
                        <a:t>+</a:t>
                      </a:r>
                    </a:p>
                  </a:txBody>
                  <a:tcPr anchor="ctr" anchorCtr="1">
                    <a:lnL w="6350" cap="flat" cmpd="sng" algn="ctr">
                      <a:solidFill>
                        <a:srgbClr val="005E6D"/>
                      </a:solidFill>
                      <a:prstDash val="solid"/>
                      <a:round/>
                      <a:headEnd type="none" w="med" len="med"/>
                      <a:tailEnd type="none" w="med" len="med"/>
                    </a:lnL>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91440" marR="244475" algn="l">
                        <a:lnSpc>
                          <a:spcPts val="1000"/>
                        </a:lnSpc>
                        <a:spcBef>
                          <a:spcPts val="484"/>
                        </a:spcBef>
                      </a:pPr>
                      <a:r>
                        <a:rPr lang="en-US" sz="900" b="0" i="0" dirty="0">
                          <a:latin typeface="Calibri" panose="020F0502020204030204" pitchFamily="34" charset="0"/>
                          <a:cs typeface="Calibri" panose="020F0502020204030204" pitchFamily="34" charset="0"/>
                        </a:rPr>
                        <a:t>Chronic HBV infection</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extLst>
                  <a:ext uri="{0D108BD9-81ED-4DB2-BD59-A6C34878D82A}">
                    <a16:rowId xmlns:a16="http://schemas.microsoft.com/office/drawing/2014/main" val="376621125"/>
                  </a:ext>
                </a:extLst>
              </a:tr>
              <a:tr h="353561">
                <a:tc>
                  <a:txBody>
                    <a:bodyPr/>
                    <a:lstStyle/>
                    <a:p>
                      <a:pPr marL="57150" marR="0" lvl="0" indent="-57150" algn="ctr" defTabSz="914400" rtl="0" eaLnBrk="1" fontAlgn="auto" latinLnBrk="0" hangingPunct="1">
                        <a:lnSpc>
                          <a:spcPct val="100000"/>
                        </a:lnSpc>
                        <a:spcBef>
                          <a:spcPts val="885"/>
                        </a:spcBef>
                        <a:spcAft>
                          <a:spcPts val="0"/>
                        </a:spcAft>
                        <a:buClrTx/>
                        <a:buSzTx/>
                        <a:buFontTx/>
                        <a:buNone/>
                        <a:tabLst/>
                        <a:defRPr/>
                      </a:pP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anchor="ctr" anchorCtr="1">
                    <a:lnR w="6350" cap="flat" cmpd="sng" algn="ctr">
                      <a:solidFill>
                        <a:srgbClr val="005E6D"/>
                      </a:solidFill>
                      <a:prstDash val="solid"/>
                      <a:round/>
                      <a:headEnd type="none" w="med" len="med"/>
                      <a:tailEnd type="none" w="med" len="med"/>
                    </a:lnR>
                    <a:lnT w="6350">
                      <a:solidFill>
                        <a:srgbClr val="005E6D"/>
                      </a:solidFill>
                      <a:prstDash val="solid"/>
                    </a:lnT>
                    <a:lnB w="6350" cap="flat" cmpd="sng" algn="ctr">
                      <a:solidFill>
                        <a:srgbClr val="005E6D"/>
                      </a:solidFill>
                      <a:prstDash val="solid"/>
                      <a:round/>
                      <a:headEnd type="none" w="med" len="med"/>
                      <a:tailEnd type="none" w="med" len="med"/>
                    </a:lnB>
                    <a:solidFill>
                      <a:srgbClr val="FFFFFF"/>
                    </a:solidFill>
                  </a:tcPr>
                </a:tc>
                <a:tc>
                  <a:txBody>
                    <a:bodyPr/>
                    <a:lstStyle/>
                    <a:p>
                      <a:pPr marL="57150" marR="459105" lvl="0" indent="403225" algn="ctr" defTabSz="914400" rtl="0" eaLnBrk="1" fontAlgn="auto" latinLnBrk="0" hangingPunct="1">
                        <a:lnSpc>
                          <a:spcPts val="1000"/>
                        </a:lnSpc>
                        <a:spcBef>
                          <a:spcPts val="484"/>
                        </a:spcBef>
                        <a:spcAft>
                          <a:spcPts val="0"/>
                        </a:spcAft>
                        <a:buClrTx/>
                        <a:buSzTx/>
                        <a:buFontTx/>
                        <a:buNone/>
                        <a:tabLst/>
                        <a:defRPr/>
                      </a:pP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anchor="ctr" anchorCtr="1">
                    <a:lnL w="6350" cap="flat" cmpd="sng" algn="ctr">
                      <a:solidFill>
                        <a:srgbClr val="005E6D"/>
                      </a:solidFill>
                      <a:prstDash val="solid"/>
                      <a:round/>
                      <a:headEnd type="none" w="med" len="med"/>
                      <a:tailEnd type="none" w="med" len="med"/>
                    </a:lnL>
                    <a:lnR w="6350" cap="flat" cmpd="sng" algn="ctr">
                      <a:solidFill>
                        <a:srgbClr val="005E6D"/>
                      </a:solidFill>
                      <a:prstDash val="solid"/>
                      <a:round/>
                      <a:headEnd type="none" w="med" len="med"/>
                      <a:tailEnd type="none" w="med" len="med"/>
                    </a:lnR>
                    <a:lnT w="6350">
                      <a:solidFill>
                        <a:srgbClr val="005E6D"/>
                      </a:solidFill>
                      <a:prstDash val="solid"/>
                    </a:lnT>
                    <a:lnB w="6350" cap="flat" cmpd="sng" algn="ctr">
                      <a:solidFill>
                        <a:srgbClr val="005E6D"/>
                      </a:solidFill>
                      <a:prstDash val="solid"/>
                      <a:round/>
                      <a:headEnd type="none" w="med" len="med"/>
                      <a:tailEnd type="none" w="med" len="med"/>
                    </a:lnB>
                    <a:solidFill>
                      <a:srgbClr val="FFFFFF"/>
                    </a:solidFill>
                  </a:tcPr>
                </a:tc>
                <a:tc>
                  <a:txBody>
                    <a:bodyPr/>
                    <a:lstStyle/>
                    <a:p>
                      <a:pPr marL="57150" marR="244475" lvl="0" indent="174625" algn="ctr" defTabSz="914400" rtl="0" eaLnBrk="1" fontAlgn="auto" latinLnBrk="0" hangingPunct="1">
                        <a:lnSpc>
                          <a:spcPts val="1000"/>
                        </a:lnSpc>
                        <a:spcBef>
                          <a:spcPts val="484"/>
                        </a:spcBef>
                        <a:spcAft>
                          <a:spcPts val="0"/>
                        </a:spcAft>
                        <a:buClrTx/>
                        <a:buSzTx/>
                        <a:buFontTx/>
                        <a:buNone/>
                        <a:tabLst/>
                        <a:defRPr/>
                      </a:pP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anchor="ctr" anchorCtr="1">
                    <a:lnL w="6350" cap="flat" cmpd="sng" algn="ctr">
                      <a:solidFill>
                        <a:srgbClr val="005E6D"/>
                      </a:solidFill>
                      <a:prstDash val="solid"/>
                      <a:round/>
                      <a:headEnd type="none" w="med" len="med"/>
                      <a:tailEnd type="none" w="med" len="med"/>
                    </a:lnL>
                    <a:lnR w="6350" cap="flat" cmpd="sng" algn="ctr">
                      <a:solidFill>
                        <a:srgbClr val="005E6D"/>
                      </a:solidFill>
                      <a:prstDash val="solid"/>
                      <a:round/>
                      <a:headEnd type="none" w="med" len="med"/>
                      <a:tailEnd type="none" w="med" len="med"/>
                    </a:lnR>
                    <a:lnT w="6350">
                      <a:solidFill>
                        <a:srgbClr val="005E6D"/>
                      </a:solidFill>
                      <a:prstDash val="solid"/>
                    </a:lnT>
                    <a:lnB w="6350" cap="flat" cmpd="sng" algn="ctr">
                      <a:solidFill>
                        <a:srgbClr val="005E6D"/>
                      </a:solidFill>
                      <a:prstDash val="solid"/>
                      <a:round/>
                      <a:headEnd type="none" w="med" len="med"/>
                      <a:tailEnd type="none" w="med" len="med"/>
                    </a:lnB>
                    <a:solidFill>
                      <a:srgbClr val="FFFFFF"/>
                    </a:solidFill>
                  </a:tcPr>
                </a:tc>
                <a:tc>
                  <a:txBody>
                    <a:bodyPr/>
                    <a:lstStyle/>
                    <a:p>
                      <a:pPr marL="57150" marR="244475" indent="174625" algn="ctr">
                        <a:lnSpc>
                          <a:spcPts val="1000"/>
                        </a:lnSpc>
                        <a:spcBef>
                          <a:spcPts val="484"/>
                        </a:spcBef>
                        <a:tabLst/>
                      </a:pPr>
                      <a:r>
                        <a:rPr lang="en-US" sz="900" b="0" i="0" dirty="0">
                          <a:latin typeface="Calibri" panose="020F0502020204030204" pitchFamily="34" charset="0"/>
                          <a:cs typeface="Calibri" panose="020F0502020204030204" pitchFamily="34" charset="0"/>
                        </a:rPr>
                        <a:t>+</a:t>
                      </a:r>
                      <a:endParaRPr sz="900" b="0" i="0" dirty="0">
                        <a:latin typeface="Calibri" panose="020F0502020204030204" pitchFamily="34" charset="0"/>
                        <a:cs typeface="Calibri" panose="020F0502020204030204" pitchFamily="34" charset="0"/>
                      </a:endParaRPr>
                    </a:p>
                  </a:txBody>
                  <a:tcPr anchor="ctr" anchorCtr="1">
                    <a:lnL w="6350" cap="flat" cmpd="sng" algn="ctr">
                      <a:solidFill>
                        <a:srgbClr val="005E6D"/>
                      </a:solidFill>
                      <a:prstDash val="solid"/>
                      <a:round/>
                      <a:headEnd type="none" w="med" len="med"/>
                      <a:tailEnd type="none" w="med" len="med"/>
                    </a:lnL>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marR="244475" lvl="0" indent="174625" algn="ctr" defTabSz="914400" rtl="0" eaLnBrk="1" fontAlgn="auto" latinLnBrk="0" hangingPunct="1">
                        <a:lnSpc>
                          <a:spcPts val="1000"/>
                        </a:lnSpc>
                        <a:spcBef>
                          <a:spcPts val="484"/>
                        </a:spcBef>
                        <a:spcAft>
                          <a:spcPts val="0"/>
                        </a:spcAft>
                        <a:buClrTx/>
                        <a:buSzTx/>
                        <a:buFontTx/>
                        <a:buNone/>
                        <a:tabLst/>
                        <a:defRPr/>
                      </a:pP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anchor="ctr" anchorCtr="1">
                    <a:lnL w="6350" cap="flat" cmpd="sng" algn="ctr">
                      <a:solidFill>
                        <a:srgbClr val="005E6D"/>
                      </a:solidFill>
                      <a:prstDash val="solid"/>
                      <a:round/>
                      <a:headEnd type="none" w="med" len="med"/>
                      <a:tailEnd type="none" w="med" len="med"/>
                    </a:lnL>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91440" marR="244475" algn="l">
                        <a:lnSpc>
                          <a:spcPts val="1000"/>
                        </a:lnSpc>
                        <a:spcBef>
                          <a:spcPts val="484"/>
                        </a:spcBef>
                      </a:pPr>
                      <a:r>
                        <a:rPr lang="en-US" sz="900" b="0" i="0" dirty="0">
                          <a:latin typeface="Calibri" panose="020F0502020204030204" pitchFamily="34" charset="0"/>
                          <a:cs typeface="Calibri" panose="020F0502020204030204" pitchFamily="34" charset="0"/>
                        </a:rPr>
                        <a:t>Immune from vaccination; passive anti-HBs transfer after hepatitis B immune globulin administration</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extLst>
                  <a:ext uri="{0D108BD9-81ED-4DB2-BD59-A6C34878D82A}">
                    <a16:rowId xmlns:a16="http://schemas.microsoft.com/office/drawing/2014/main" val="1452316985"/>
                  </a:ext>
                </a:extLst>
              </a:tr>
              <a:tr h="233974">
                <a:tc>
                  <a:txBody>
                    <a:bodyPr/>
                    <a:lstStyle/>
                    <a:p>
                      <a:pPr marL="57150" marR="0" lvl="0" indent="-57150" algn="ctr" defTabSz="914400" rtl="0" eaLnBrk="1" fontAlgn="auto" latinLnBrk="0" hangingPunct="1">
                        <a:lnSpc>
                          <a:spcPct val="100000"/>
                        </a:lnSpc>
                        <a:spcBef>
                          <a:spcPts val="885"/>
                        </a:spcBef>
                        <a:spcAft>
                          <a:spcPts val="0"/>
                        </a:spcAft>
                        <a:buClrTx/>
                        <a:buSzTx/>
                        <a:buFontTx/>
                        <a:buNone/>
                        <a:tabLst/>
                        <a:defRPr/>
                      </a:pP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anchor="ctr" anchorCtr="1">
                    <a:lnR w="6350" cap="flat" cmpd="sng" algn="ctr">
                      <a:solidFill>
                        <a:srgbClr val="005E6D"/>
                      </a:solidFill>
                      <a:prstDash val="solid"/>
                      <a:round/>
                      <a:headEnd type="none" w="med" len="med"/>
                      <a:tailEnd type="none" w="med" len="med"/>
                    </a:lnR>
                    <a:lnT w="6350">
                      <a:solidFill>
                        <a:srgbClr val="005E6D"/>
                      </a:solidFill>
                      <a:prstDash val="solid"/>
                    </a:lnT>
                    <a:lnB w="6350" cap="flat" cmpd="sng" algn="ctr">
                      <a:solidFill>
                        <a:srgbClr val="005E6D"/>
                      </a:solidFill>
                      <a:prstDash val="solid"/>
                      <a:round/>
                      <a:headEnd type="none" w="med" len="med"/>
                      <a:tailEnd type="none" w="med" len="med"/>
                    </a:lnB>
                    <a:solidFill>
                      <a:srgbClr val="FFFFFF"/>
                    </a:solidFill>
                  </a:tcPr>
                </a:tc>
                <a:tc>
                  <a:txBody>
                    <a:bodyPr/>
                    <a:lstStyle/>
                    <a:p>
                      <a:pPr marL="57150" marR="459105" indent="403225" algn="ctr">
                        <a:lnSpc>
                          <a:spcPts val="1000"/>
                        </a:lnSpc>
                        <a:spcBef>
                          <a:spcPts val="484"/>
                        </a:spcBef>
                        <a:tabLst/>
                      </a:pPr>
                      <a:r>
                        <a:rPr lang="en-US" sz="900" b="0" i="0" dirty="0">
                          <a:latin typeface="Calibri" panose="020F0502020204030204" pitchFamily="34" charset="0"/>
                          <a:cs typeface="Calibri" panose="020F0502020204030204" pitchFamily="34" charset="0"/>
                        </a:rPr>
                        <a:t>+</a:t>
                      </a:r>
                      <a:endParaRPr sz="900" b="0" i="0" dirty="0">
                        <a:latin typeface="Calibri" panose="020F0502020204030204" pitchFamily="34" charset="0"/>
                        <a:cs typeface="Calibri" panose="020F0502020204030204" pitchFamily="34" charset="0"/>
                      </a:endParaRPr>
                    </a:p>
                  </a:txBody>
                  <a:tcPr anchor="ctr" anchorCtr="1">
                    <a:lnL w="6350" cap="flat" cmpd="sng" algn="ctr">
                      <a:solidFill>
                        <a:srgbClr val="005E6D"/>
                      </a:solidFill>
                      <a:prstDash val="solid"/>
                      <a:round/>
                      <a:headEnd type="none" w="med" len="med"/>
                      <a:tailEnd type="none" w="med" len="med"/>
                    </a:lnL>
                    <a:lnR w="6350" cap="flat" cmpd="sng" algn="ctr">
                      <a:solidFill>
                        <a:srgbClr val="005E6D"/>
                      </a:solidFill>
                      <a:prstDash val="solid"/>
                      <a:round/>
                      <a:headEnd type="none" w="med" len="med"/>
                      <a:tailEnd type="none" w="med" len="med"/>
                    </a:lnR>
                    <a:lnT w="6350">
                      <a:solidFill>
                        <a:srgbClr val="005E6D"/>
                      </a:solidFill>
                      <a:prstDash val="solid"/>
                    </a:lnT>
                    <a:lnB w="6350" cap="flat" cmpd="sng" algn="ctr">
                      <a:solidFill>
                        <a:srgbClr val="005E6D"/>
                      </a:solidFill>
                      <a:prstDash val="solid"/>
                      <a:round/>
                      <a:headEnd type="none" w="med" len="med"/>
                      <a:tailEnd type="none" w="med" len="med"/>
                    </a:lnB>
                    <a:solidFill>
                      <a:srgbClr val="FFFFFF"/>
                    </a:solidFill>
                  </a:tcPr>
                </a:tc>
                <a:tc>
                  <a:txBody>
                    <a:bodyPr/>
                    <a:lstStyle/>
                    <a:p>
                      <a:pPr marL="57150" marR="244475" lvl="0" indent="174625" algn="ctr" defTabSz="914400" rtl="0" eaLnBrk="1" fontAlgn="auto" latinLnBrk="0" hangingPunct="1">
                        <a:lnSpc>
                          <a:spcPts val="1000"/>
                        </a:lnSpc>
                        <a:spcBef>
                          <a:spcPts val="484"/>
                        </a:spcBef>
                        <a:spcAft>
                          <a:spcPts val="0"/>
                        </a:spcAft>
                        <a:buClrTx/>
                        <a:buSzTx/>
                        <a:buFontTx/>
                        <a:buNone/>
                        <a:tabLst/>
                        <a:defRPr/>
                      </a:pP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anchor="ctr" anchorCtr="1">
                    <a:lnL w="6350" cap="flat" cmpd="sng" algn="ctr">
                      <a:solidFill>
                        <a:srgbClr val="005E6D"/>
                      </a:solidFill>
                      <a:prstDash val="solid"/>
                      <a:round/>
                      <a:headEnd type="none" w="med" len="med"/>
                      <a:tailEnd type="none" w="med" len="med"/>
                    </a:lnL>
                    <a:lnR w="6350" cap="flat" cmpd="sng" algn="ctr">
                      <a:solidFill>
                        <a:srgbClr val="005E6D"/>
                      </a:solidFill>
                      <a:prstDash val="solid"/>
                      <a:round/>
                      <a:headEnd type="none" w="med" len="med"/>
                      <a:tailEnd type="none" w="med" len="med"/>
                    </a:lnR>
                    <a:lnT w="6350">
                      <a:solidFill>
                        <a:srgbClr val="005E6D"/>
                      </a:solidFill>
                      <a:prstDash val="solid"/>
                    </a:lnT>
                    <a:lnB w="6350" cap="flat" cmpd="sng" algn="ctr">
                      <a:solidFill>
                        <a:srgbClr val="005E6D"/>
                      </a:solidFill>
                      <a:prstDash val="solid"/>
                      <a:round/>
                      <a:headEnd type="none" w="med" len="med"/>
                      <a:tailEnd type="none" w="med" len="med"/>
                    </a:lnB>
                    <a:solidFill>
                      <a:srgbClr val="FFFFFF"/>
                    </a:solidFill>
                  </a:tcPr>
                </a:tc>
                <a:tc>
                  <a:txBody>
                    <a:bodyPr/>
                    <a:lstStyle/>
                    <a:p>
                      <a:pPr marL="57150" marR="0" lvl="0" indent="-53975" algn="ctr" defTabSz="914400" rtl="0" eaLnBrk="1" fontAlgn="auto" latinLnBrk="0" hangingPunct="1">
                        <a:lnSpc>
                          <a:spcPct val="100000"/>
                        </a:lnSpc>
                        <a:spcBef>
                          <a:spcPts val="885"/>
                        </a:spcBef>
                        <a:spcAft>
                          <a:spcPts val="0"/>
                        </a:spcAft>
                        <a:buClrTx/>
                        <a:buSzTx/>
                        <a:buFontTx/>
                        <a:buNone/>
                        <a:tabLst/>
                        <a:defRPr/>
                      </a:pP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anchor="ctr" anchorCtr="1">
                    <a:lnL w="6350" cap="flat" cmpd="sng" algn="ctr">
                      <a:solidFill>
                        <a:srgbClr val="005E6D"/>
                      </a:solidFill>
                      <a:prstDash val="solid"/>
                      <a:round/>
                      <a:headEnd type="none" w="med" len="med"/>
                      <a:tailEnd type="none" w="med" len="med"/>
                    </a:lnL>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marR="0" lvl="0" indent="-57150" algn="ctr" defTabSz="914400" rtl="0" eaLnBrk="1" fontAlgn="auto" latinLnBrk="0" hangingPunct="1">
                        <a:lnSpc>
                          <a:spcPct val="100000"/>
                        </a:lnSpc>
                        <a:spcBef>
                          <a:spcPts val="885"/>
                        </a:spcBef>
                        <a:spcAft>
                          <a:spcPts val="0"/>
                        </a:spcAft>
                        <a:buClrTx/>
                        <a:buSzTx/>
                        <a:buFontTx/>
                        <a:buNone/>
                        <a:tabLst/>
                        <a:defRPr/>
                      </a:pPr>
                      <a:r>
                        <a:rPr lang="en-US" sz="900" b="0" i="0" dirty="0">
                          <a:latin typeface="Calibri" panose="020F0502020204030204" pitchFamily="34" charset="0"/>
                          <a:cs typeface="Calibri" panose="020F0502020204030204" pitchFamily="34" charset="0"/>
                        </a:rPr>
                        <a:t>+ or </a:t>
                      </a: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marT="0" marB="0" anchor="ctr" anchorCtr="1">
                    <a:lnL w="6350" cap="flat" cmpd="sng" algn="ctr">
                      <a:solidFill>
                        <a:srgbClr val="005E6D"/>
                      </a:solidFill>
                      <a:prstDash val="solid"/>
                      <a:round/>
                      <a:headEnd type="none" w="med" len="med"/>
                      <a:tailEnd type="none" w="med" len="med"/>
                    </a:lnL>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91440" marR="244475" algn="l">
                        <a:lnSpc>
                          <a:spcPts val="1000"/>
                        </a:lnSpc>
                        <a:spcBef>
                          <a:spcPts val="484"/>
                        </a:spcBef>
                      </a:pPr>
                      <a:r>
                        <a:rPr lang="en-US" sz="900" b="0" i="0" dirty="0">
                          <a:latin typeface="Calibri" panose="020F0502020204030204" pitchFamily="34" charset="0"/>
                          <a:cs typeface="Calibri" panose="020F0502020204030204" pitchFamily="34" charset="0"/>
                        </a:rPr>
                        <a:t>Isolated total anti-HBc positive</a:t>
                      </a:r>
                      <a:r>
                        <a:rPr lang="en-US" sz="900" b="0" i="0" spc="-5" dirty="0">
                          <a:solidFill>
                            <a:srgbClr val="231F20"/>
                          </a:solidFill>
                          <a:latin typeface="Calibri" panose="020F0502020204030204" pitchFamily="34" charset="0"/>
                          <a:cs typeface="Calibri" panose="020F0502020204030204" pitchFamily="34" charset="0"/>
                        </a:rPr>
                        <a:t>‡</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extLst>
                  <a:ext uri="{0D108BD9-81ED-4DB2-BD59-A6C34878D82A}">
                    <a16:rowId xmlns:a16="http://schemas.microsoft.com/office/drawing/2014/main" val="350454797"/>
                  </a:ext>
                </a:extLst>
              </a:tr>
              <a:tr h="233974">
                <a:tc>
                  <a:txBody>
                    <a:bodyPr/>
                    <a:lstStyle/>
                    <a:p>
                      <a:pPr marL="57150" marR="0" lvl="0" indent="-57150" algn="ctr" defTabSz="914400" rtl="0" eaLnBrk="1" fontAlgn="auto" latinLnBrk="0" hangingPunct="1">
                        <a:lnSpc>
                          <a:spcPct val="100000"/>
                        </a:lnSpc>
                        <a:spcBef>
                          <a:spcPts val="885"/>
                        </a:spcBef>
                        <a:spcAft>
                          <a:spcPts val="0"/>
                        </a:spcAft>
                        <a:buClrTx/>
                        <a:buSzTx/>
                        <a:buFontTx/>
                        <a:buNone/>
                        <a:tabLst/>
                        <a:defRPr/>
                      </a:pP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anchor="ctr" anchorCtr="1">
                    <a:lnR w="6350" cap="flat" cmpd="sng" algn="ctr">
                      <a:solidFill>
                        <a:srgbClr val="005E6D"/>
                      </a:solidFill>
                      <a:prstDash val="solid"/>
                      <a:round/>
                      <a:headEnd type="none" w="med" len="med"/>
                      <a:tailEnd type="none" w="med" len="med"/>
                    </a:lnR>
                    <a:lnT w="6350">
                      <a:solidFill>
                        <a:srgbClr val="005E6D"/>
                      </a:solidFill>
                      <a:prstDash val="solid"/>
                    </a:lnT>
                    <a:lnB w="6350" cap="flat" cmpd="sng" algn="ctr">
                      <a:solidFill>
                        <a:srgbClr val="005E6D"/>
                      </a:solidFill>
                      <a:prstDash val="solid"/>
                      <a:round/>
                      <a:headEnd type="none" w="med" len="med"/>
                      <a:tailEnd type="none" w="med" len="med"/>
                    </a:lnB>
                    <a:solidFill>
                      <a:srgbClr val="FFFFFF"/>
                    </a:solidFill>
                  </a:tcPr>
                </a:tc>
                <a:tc>
                  <a:txBody>
                    <a:bodyPr/>
                    <a:lstStyle/>
                    <a:p>
                      <a:pPr marL="57150" marR="0" lvl="0" indent="-57150" algn="ctr" defTabSz="914400" rtl="0" eaLnBrk="1" fontAlgn="auto" latinLnBrk="0" hangingPunct="1">
                        <a:lnSpc>
                          <a:spcPct val="100000"/>
                        </a:lnSpc>
                        <a:spcBef>
                          <a:spcPts val="885"/>
                        </a:spcBef>
                        <a:spcAft>
                          <a:spcPts val="0"/>
                        </a:spcAft>
                        <a:buClrTx/>
                        <a:buSzTx/>
                        <a:buFontTx/>
                        <a:buNone/>
                        <a:tabLst/>
                        <a:defRPr/>
                      </a:pPr>
                      <a:r>
                        <a:rPr lang="en-US" sz="900" b="0" i="0" dirty="0">
                          <a:latin typeface="Calibri" panose="020F0502020204030204" pitchFamily="34" charset="0"/>
                          <a:cs typeface="Calibri" panose="020F0502020204030204" pitchFamily="34" charset="0"/>
                        </a:rPr>
                        <a:t>+ or </a:t>
                      </a: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marT="0" marB="0" anchor="ctr" anchorCtr="1">
                    <a:lnL w="6350" cap="flat" cmpd="sng" algn="ctr">
                      <a:solidFill>
                        <a:srgbClr val="005E6D"/>
                      </a:solidFill>
                      <a:prstDash val="solid"/>
                      <a:round/>
                      <a:headEnd type="none" w="med" len="med"/>
                      <a:tailEnd type="none" w="med" len="med"/>
                    </a:lnL>
                    <a:lnR w="6350" cap="flat" cmpd="sng" algn="ctr">
                      <a:solidFill>
                        <a:srgbClr val="005E6D"/>
                      </a:solidFill>
                      <a:prstDash val="solid"/>
                      <a:round/>
                      <a:headEnd type="none" w="med" len="med"/>
                      <a:tailEnd type="none" w="med" len="med"/>
                    </a:lnR>
                    <a:lnT w="6350">
                      <a:solidFill>
                        <a:srgbClr val="005E6D"/>
                      </a:solidFill>
                      <a:prstDash val="solid"/>
                    </a:lnT>
                    <a:lnB w="6350" cap="flat" cmpd="sng" algn="ctr">
                      <a:solidFill>
                        <a:srgbClr val="005E6D"/>
                      </a:solidFill>
                      <a:prstDash val="solid"/>
                      <a:round/>
                      <a:headEnd type="none" w="med" len="med"/>
                      <a:tailEnd type="none" w="med" len="med"/>
                    </a:lnB>
                    <a:solidFill>
                      <a:srgbClr val="FFFFFF"/>
                    </a:solidFill>
                  </a:tcPr>
                </a:tc>
                <a:tc>
                  <a:txBody>
                    <a:bodyPr/>
                    <a:lstStyle/>
                    <a:p>
                      <a:pPr marL="57150" marR="244475" lvl="0" indent="174625" algn="ctr" defTabSz="914400" rtl="0" eaLnBrk="1" fontAlgn="auto" latinLnBrk="0" hangingPunct="1">
                        <a:lnSpc>
                          <a:spcPts val="1000"/>
                        </a:lnSpc>
                        <a:spcBef>
                          <a:spcPts val="484"/>
                        </a:spcBef>
                        <a:spcAft>
                          <a:spcPts val="0"/>
                        </a:spcAft>
                        <a:buClrTx/>
                        <a:buSzTx/>
                        <a:buFontTx/>
                        <a:buNone/>
                        <a:tabLst/>
                        <a:defRPr/>
                      </a:pP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anchor="ctr" anchorCtr="1">
                    <a:lnL w="6350" cap="flat" cmpd="sng" algn="ctr">
                      <a:solidFill>
                        <a:srgbClr val="005E6D"/>
                      </a:solidFill>
                      <a:prstDash val="solid"/>
                      <a:round/>
                      <a:headEnd type="none" w="med" len="med"/>
                      <a:tailEnd type="none" w="med" len="med"/>
                    </a:lnL>
                    <a:lnR w="6350" cap="flat" cmpd="sng" algn="ctr">
                      <a:solidFill>
                        <a:srgbClr val="005E6D"/>
                      </a:solidFill>
                      <a:prstDash val="solid"/>
                      <a:round/>
                      <a:headEnd type="none" w="med" len="med"/>
                      <a:tailEnd type="none" w="med" len="med"/>
                    </a:lnR>
                    <a:lnT w="6350">
                      <a:solidFill>
                        <a:srgbClr val="005E6D"/>
                      </a:solidFill>
                      <a:prstDash val="solid"/>
                    </a:lnT>
                    <a:lnB w="6350" cap="flat" cmpd="sng" algn="ctr">
                      <a:solidFill>
                        <a:srgbClr val="005E6D"/>
                      </a:solidFill>
                      <a:prstDash val="solid"/>
                      <a:round/>
                      <a:headEnd type="none" w="med" len="med"/>
                      <a:tailEnd type="none" w="med" len="med"/>
                    </a:lnB>
                    <a:solidFill>
                      <a:srgbClr val="FFFFFF"/>
                    </a:solidFill>
                  </a:tcPr>
                </a:tc>
                <a:tc>
                  <a:txBody>
                    <a:bodyPr/>
                    <a:lstStyle/>
                    <a:p>
                      <a:pPr marL="57150" marR="0" lvl="0" indent="-57150" algn="ctr" defTabSz="914400" rtl="0" eaLnBrk="1" fontAlgn="auto" latinLnBrk="0" hangingPunct="1">
                        <a:lnSpc>
                          <a:spcPct val="100000"/>
                        </a:lnSpc>
                        <a:spcBef>
                          <a:spcPts val="885"/>
                        </a:spcBef>
                        <a:spcAft>
                          <a:spcPts val="0"/>
                        </a:spcAft>
                        <a:buClrTx/>
                        <a:buSzTx/>
                        <a:buFontTx/>
                        <a:buNone/>
                        <a:tabLst/>
                        <a:defRPr/>
                      </a:pPr>
                      <a:r>
                        <a:rPr lang="en-US" sz="900" b="0" i="0" dirty="0">
                          <a:latin typeface="Calibri" panose="020F0502020204030204" pitchFamily="34" charset="0"/>
                          <a:cs typeface="Calibri" panose="020F0502020204030204" pitchFamily="34" charset="0"/>
                        </a:rPr>
                        <a:t>+ or </a:t>
                      </a: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marT="0" marB="0" anchor="ctr" anchorCtr="1">
                    <a:lnL w="6350" cap="flat" cmpd="sng" algn="ctr">
                      <a:solidFill>
                        <a:srgbClr val="005E6D"/>
                      </a:solidFill>
                      <a:prstDash val="solid"/>
                      <a:round/>
                      <a:headEnd type="none" w="med" len="med"/>
                      <a:tailEnd type="none" w="med" len="med"/>
                    </a:lnL>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marR="244475" lvl="0" indent="174625" algn="ctr" defTabSz="914400" rtl="0" eaLnBrk="1" fontAlgn="auto" latinLnBrk="0" hangingPunct="1">
                        <a:lnSpc>
                          <a:spcPts val="1000"/>
                        </a:lnSpc>
                        <a:spcBef>
                          <a:spcPts val="484"/>
                        </a:spcBef>
                        <a:spcAft>
                          <a:spcPts val="0"/>
                        </a:spcAft>
                        <a:buClrTx/>
                        <a:buSzTx/>
                        <a:buFontTx/>
                        <a:buNone/>
                        <a:tabLst/>
                        <a:defRPr/>
                      </a:pPr>
                      <a:r>
                        <a:rPr lang="en-US" sz="900" b="0" i="0" dirty="0">
                          <a:latin typeface="Calibri" panose="020F0502020204030204" pitchFamily="34" charset="0"/>
                          <a:cs typeface="Calibri" panose="020F0502020204030204" pitchFamily="34" charset="0"/>
                        </a:rPr>
                        <a:t>+</a:t>
                      </a:r>
                    </a:p>
                  </a:txBody>
                  <a:tcPr anchor="ctr" anchorCtr="1">
                    <a:lnL w="6350" cap="flat" cmpd="sng" algn="ctr">
                      <a:solidFill>
                        <a:srgbClr val="005E6D"/>
                      </a:solidFill>
                      <a:prstDash val="solid"/>
                      <a:round/>
                      <a:headEnd type="none" w="med" len="med"/>
                      <a:tailEnd type="none" w="med" len="med"/>
                    </a:lnL>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91440" marR="244475" algn="l">
                        <a:lnSpc>
                          <a:spcPts val="1000"/>
                        </a:lnSpc>
                        <a:spcBef>
                          <a:spcPts val="484"/>
                        </a:spcBef>
                      </a:pPr>
                      <a:r>
                        <a:rPr lang="en-US" sz="900" b="0" i="0" dirty="0">
                          <a:latin typeface="Calibri" panose="020F0502020204030204" pitchFamily="34" charset="0"/>
                          <a:cs typeface="Calibri" panose="020F0502020204030204" pitchFamily="34" charset="0"/>
                        </a:rPr>
                        <a:t>Occult HBV infection</a:t>
                      </a:r>
                      <a:r>
                        <a:rPr lang="en-US" sz="800" b="0" i="0" spc="7" baseline="33333" dirty="0">
                          <a:solidFill>
                            <a:srgbClr val="231F20"/>
                          </a:solidFill>
                          <a:latin typeface="Calibri" panose="020F0502020204030204" pitchFamily="34" charset="0"/>
                          <a:cs typeface="Calibri" panose="020F0502020204030204" pitchFamily="34" charset="0"/>
                        </a:rPr>
                        <a:t>§</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extLst>
                  <a:ext uri="{0D108BD9-81ED-4DB2-BD59-A6C34878D82A}">
                    <a16:rowId xmlns:a16="http://schemas.microsoft.com/office/drawing/2014/main" val="3769923117"/>
                  </a:ext>
                </a:extLst>
              </a:tr>
              <a:tr h="305794">
                <a:tc>
                  <a:txBody>
                    <a:bodyPr/>
                    <a:lstStyle/>
                    <a:p>
                      <a:pPr marL="57150" marR="0" lvl="0" indent="-57150" algn="ctr" defTabSz="914400" rtl="0" eaLnBrk="1" fontAlgn="auto" latinLnBrk="0" hangingPunct="1">
                        <a:lnSpc>
                          <a:spcPct val="100000"/>
                        </a:lnSpc>
                        <a:spcBef>
                          <a:spcPts val="885"/>
                        </a:spcBef>
                        <a:spcAft>
                          <a:spcPts val="0"/>
                        </a:spcAft>
                        <a:buClrTx/>
                        <a:buSzTx/>
                        <a:buFontTx/>
                        <a:buNone/>
                        <a:tabLst/>
                        <a:defRPr/>
                      </a:pPr>
                      <a:r>
                        <a:rPr lang="en-US" sz="900" b="0" i="0" dirty="0">
                          <a:latin typeface="Calibri" panose="020F0502020204030204" pitchFamily="34" charset="0"/>
                          <a:cs typeface="Calibri" panose="020F0502020204030204" pitchFamily="34" charset="0"/>
                        </a:rPr>
                        <a:t>+ or </a:t>
                      </a: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marT="0" marB="0" anchor="ctr" anchorCtr="1">
                    <a:lnR w="6350" cap="flat" cmpd="sng" algn="ctr">
                      <a:solidFill>
                        <a:srgbClr val="005E6D"/>
                      </a:solidFill>
                      <a:prstDash val="solid"/>
                      <a:round/>
                      <a:headEnd type="none" w="med" len="med"/>
                      <a:tailEnd type="none" w="med" len="med"/>
                    </a:lnR>
                    <a:lnT w="6350">
                      <a:solidFill>
                        <a:srgbClr val="005E6D"/>
                      </a:solidFill>
                      <a:prstDash val="solid"/>
                    </a:lnT>
                    <a:lnB w="12700" cap="flat" cmpd="sng" algn="ctr">
                      <a:noFill/>
                      <a:prstDash val="solid"/>
                      <a:round/>
                      <a:headEnd type="none" w="med" len="med"/>
                      <a:tailEnd type="none" w="med" len="med"/>
                    </a:lnB>
                    <a:solidFill>
                      <a:srgbClr val="FFFFFF"/>
                    </a:solidFill>
                  </a:tcPr>
                </a:tc>
                <a:tc>
                  <a:txBody>
                    <a:bodyPr/>
                    <a:lstStyle/>
                    <a:p>
                      <a:pPr marL="57150" marR="459105" indent="403225" algn="ctr">
                        <a:lnSpc>
                          <a:spcPts val="1000"/>
                        </a:lnSpc>
                        <a:spcBef>
                          <a:spcPts val="484"/>
                        </a:spcBef>
                        <a:tabLst/>
                      </a:pPr>
                      <a:r>
                        <a:rPr lang="en-US" sz="900" b="0" i="0" dirty="0">
                          <a:latin typeface="Calibri" panose="020F0502020204030204" pitchFamily="34" charset="0"/>
                          <a:cs typeface="Calibri" panose="020F0502020204030204" pitchFamily="34" charset="0"/>
                        </a:rPr>
                        <a:t>+</a:t>
                      </a:r>
                      <a:endParaRPr sz="900" b="0" i="0" dirty="0">
                        <a:latin typeface="Calibri" panose="020F0502020204030204" pitchFamily="34" charset="0"/>
                        <a:cs typeface="Calibri" panose="020F0502020204030204" pitchFamily="34" charset="0"/>
                      </a:endParaRPr>
                    </a:p>
                  </a:txBody>
                  <a:tcPr anchor="ctr" anchorCtr="1">
                    <a:lnL w="6350" cap="flat" cmpd="sng" algn="ctr">
                      <a:solidFill>
                        <a:srgbClr val="005E6D"/>
                      </a:solidFill>
                      <a:prstDash val="solid"/>
                      <a:round/>
                      <a:headEnd type="none" w="med" len="med"/>
                      <a:tailEnd type="none" w="med" len="med"/>
                    </a:lnL>
                    <a:lnR w="6350" cap="flat" cmpd="sng" algn="ctr">
                      <a:solidFill>
                        <a:srgbClr val="005E6D"/>
                      </a:solidFill>
                      <a:prstDash val="solid"/>
                      <a:round/>
                      <a:headEnd type="none" w="med" len="med"/>
                      <a:tailEnd type="none" w="med" len="med"/>
                    </a:lnR>
                    <a:lnT w="6350">
                      <a:solidFill>
                        <a:srgbClr val="005E6D"/>
                      </a:solidFill>
                      <a:prstDash val="solid"/>
                    </a:lnT>
                    <a:lnB w="12700" cap="flat" cmpd="sng" algn="ctr">
                      <a:noFill/>
                      <a:prstDash val="solid"/>
                      <a:round/>
                      <a:headEnd type="none" w="med" len="med"/>
                      <a:tailEnd type="none" w="med" len="med"/>
                    </a:lnB>
                    <a:solidFill>
                      <a:srgbClr val="FFFFFF"/>
                    </a:solidFill>
                  </a:tcPr>
                </a:tc>
                <a:tc>
                  <a:txBody>
                    <a:bodyPr/>
                    <a:lstStyle/>
                    <a:p>
                      <a:pPr marL="57150" marR="0" lvl="0" indent="-57150" algn="ctr" defTabSz="914400" rtl="0" eaLnBrk="1" fontAlgn="auto" latinLnBrk="0" hangingPunct="1">
                        <a:lnSpc>
                          <a:spcPct val="100000"/>
                        </a:lnSpc>
                        <a:spcBef>
                          <a:spcPts val="885"/>
                        </a:spcBef>
                        <a:spcAft>
                          <a:spcPts val="0"/>
                        </a:spcAft>
                        <a:buClrTx/>
                        <a:buSzTx/>
                        <a:buFontTx/>
                        <a:buNone/>
                        <a:tabLst/>
                        <a:defRPr/>
                      </a:pPr>
                      <a:r>
                        <a:rPr lang="en-US" sz="900" b="0" i="0" dirty="0">
                          <a:latin typeface="Calibri" panose="020F0502020204030204" pitchFamily="34" charset="0"/>
                          <a:cs typeface="Calibri" panose="020F0502020204030204" pitchFamily="34" charset="0"/>
                        </a:rPr>
                        <a:t>+ or </a:t>
                      </a: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marT="0" marB="0" anchor="ctr" anchorCtr="1">
                    <a:lnL w="6350" cap="flat" cmpd="sng" algn="ctr">
                      <a:solidFill>
                        <a:srgbClr val="005E6D"/>
                      </a:solidFill>
                      <a:prstDash val="solid"/>
                      <a:round/>
                      <a:headEnd type="none" w="med" len="med"/>
                      <a:tailEnd type="none" w="med" len="med"/>
                    </a:lnL>
                    <a:lnR w="6350" cap="flat" cmpd="sng" algn="ctr">
                      <a:solidFill>
                        <a:srgbClr val="005E6D"/>
                      </a:solidFill>
                      <a:prstDash val="solid"/>
                      <a:round/>
                      <a:headEnd type="none" w="med" len="med"/>
                      <a:tailEnd type="none" w="med" len="med"/>
                    </a:lnR>
                    <a:lnT w="6350">
                      <a:solidFill>
                        <a:srgbClr val="005E6D"/>
                      </a:solidFill>
                      <a:prstDash val="solid"/>
                    </a:lnT>
                    <a:lnB w="12700" cap="flat" cmpd="sng" algn="ctr">
                      <a:noFill/>
                      <a:prstDash val="solid"/>
                      <a:round/>
                      <a:headEnd type="none" w="med" len="med"/>
                      <a:tailEnd type="none" w="med" len="med"/>
                    </a:lnB>
                    <a:solidFill>
                      <a:srgbClr val="FFFFFF"/>
                    </a:solidFill>
                  </a:tcPr>
                </a:tc>
                <a:tc>
                  <a:txBody>
                    <a:bodyPr/>
                    <a:lstStyle/>
                    <a:p>
                      <a:pPr marL="57150" marR="0" lvl="0" indent="-57150" algn="ctr" defTabSz="914400" rtl="0" eaLnBrk="1" fontAlgn="auto" latinLnBrk="0" hangingPunct="1">
                        <a:lnSpc>
                          <a:spcPct val="100000"/>
                        </a:lnSpc>
                        <a:spcBef>
                          <a:spcPts val="885"/>
                        </a:spcBef>
                        <a:spcAft>
                          <a:spcPts val="0"/>
                        </a:spcAft>
                        <a:buClrTx/>
                        <a:buSzTx/>
                        <a:buFontTx/>
                        <a:buNone/>
                        <a:tabLst/>
                        <a:defRPr/>
                      </a:pPr>
                      <a:r>
                        <a:rPr lang="en-US" sz="900" b="0" i="0" dirty="0">
                          <a:latin typeface="Calibri" panose="020F0502020204030204" pitchFamily="34" charset="0"/>
                          <a:cs typeface="Calibri" panose="020F0502020204030204" pitchFamily="34" charset="0"/>
                        </a:rPr>
                        <a:t>+ or </a:t>
                      </a: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marT="0" marB="0" anchor="ctr" anchorCtr="1">
                    <a:lnL w="6350" cap="flat" cmpd="sng" algn="ctr">
                      <a:solidFill>
                        <a:srgbClr val="005E6D"/>
                      </a:solidFill>
                      <a:prstDash val="solid"/>
                      <a:round/>
                      <a:headEnd type="none" w="med" len="med"/>
                      <a:tailEnd type="none" w="med" len="med"/>
                    </a:lnL>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57150" marR="244475" lvl="0" indent="174625" algn="ctr" defTabSz="914400" rtl="0" eaLnBrk="1" fontAlgn="auto" latinLnBrk="0" hangingPunct="1">
                        <a:lnSpc>
                          <a:spcPts val="1000"/>
                        </a:lnSpc>
                        <a:spcBef>
                          <a:spcPts val="484"/>
                        </a:spcBef>
                        <a:spcAft>
                          <a:spcPts val="0"/>
                        </a:spcAft>
                        <a:buClrTx/>
                        <a:buSzTx/>
                        <a:buFontTx/>
                        <a:buNone/>
                        <a:tabLst/>
                        <a:defRPr/>
                      </a:pPr>
                      <a:r>
                        <a:rPr lang="en-US" sz="900" b="0" i="0" dirty="0">
                          <a:latin typeface="Calibri" panose="020F0502020204030204" pitchFamily="34" charset="0"/>
                          <a:cs typeface="Calibri" panose="020F0502020204030204" pitchFamily="34" charset="0"/>
                        </a:rPr>
                        <a:t>+</a:t>
                      </a:r>
                    </a:p>
                  </a:txBody>
                  <a:tcPr anchor="ctr" anchorCtr="1">
                    <a:lnL w="6350" cap="flat" cmpd="sng" algn="ctr">
                      <a:solidFill>
                        <a:srgbClr val="005E6D"/>
                      </a:solidFill>
                      <a:prstDash val="solid"/>
                      <a:round/>
                      <a:headEnd type="none" w="med" len="med"/>
                      <a:tailEnd type="none" w="med" len="med"/>
                    </a:lnL>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91440" marR="244475" algn="l">
                        <a:lnSpc>
                          <a:spcPts val="1000"/>
                        </a:lnSpc>
                        <a:spcBef>
                          <a:spcPts val="484"/>
                        </a:spcBef>
                      </a:pPr>
                      <a:r>
                        <a:rPr lang="en-US" sz="900" b="0" i="0" dirty="0">
                          <a:latin typeface="Calibri" panose="020F0502020204030204" pitchFamily="34" charset="0"/>
                          <a:cs typeface="Calibri" panose="020F0502020204030204" pitchFamily="34" charset="0"/>
                        </a:rPr>
                        <a:t>Possible HBsAg mutant infection</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T w="6350" cap="flat" cmpd="sng" algn="ctr">
                      <a:solidFill>
                        <a:srgbClr val="005E6D"/>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376038523"/>
                  </a:ext>
                </a:extLst>
              </a:tr>
            </a:tbl>
          </a:graphicData>
        </a:graphic>
      </p:graphicFrame>
      <p:sp>
        <p:nvSpPr>
          <p:cNvPr id="5" name="Table 3-1 Footnotes Cont.">
            <a:extLst>
              <a:ext uri="{FF2B5EF4-FFF2-40B4-BE49-F238E27FC236}">
                <a16:creationId xmlns:a16="http://schemas.microsoft.com/office/drawing/2014/main" id="{F5C282D6-5CA3-9047-8866-8EC6F8841C7F}"/>
              </a:ext>
            </a:extLst>
          </p:cNvPr>
          <p:cNvSpPr/>
          <p:nvPr/>
        </p:nvSpPr>
        <p:spPr>
          <a:xfrm>
            <a:off x="925286" y="5301718"/>
            <a:ext cx="5496672" cy="1061829"/>
          </a:xfrm>
          <a:prstGeom prst="rect">
            <a:avLst/>
          </a:prstGeom>
        </p:spPr>
        <p:txBody>
          <a:bodyPr wrap="square">
            <a:spAutoFit/>
          </a:bodyPr>
          <a:lstStyle/>
          <a:p>
            <a:r>
              <a:rPr lang="en-US" sz="900" baseline="30000" dirty="0">
                <a:solidFill>
                  <a:srgbClr val="595959"/>
                </a:solidFill>
                <a:latin typeface="Calibri Light" panose="020F0302020204030204" pitchFamily="34" charset="0"/>
                <a:cs typeface="Calibri Light" panose="020F0302020204030204" pitchFamily="34" charset="0"/>
              </a:rPr>
              <a:t>§</a:t>
            </a:r>
            <a:r>
              <a:rPr lang="en-US" sz="900" dirty="0">
                <a:solidFill>
                  <a:srgbClr val="595959"/>
                </a:solidFill>
                <a:latin typeface="Calibri Light" panose="020F0302020204030204" pitchFamily="34" charset="0"/>
                <a:cs typeface="Calibri Light" panose="020F0302020204030204" pitchFamily="34" charset="0"/>
              </a:rPr>
              <a:t>HBsAg mutants will not be detectable if testing was performed using an older assay that cannot detect HBsAg mutants. HBsAg mutant strains can be detected by some HBsAg assays that first became available in the United States in 2015, including Abbot ARCHITECT instrument, ETI-MAK-2 PLUS, and Siemens </a:t>
            </a:r>
            <a:r>
              <a:rPr lang="en-US" sz="900" dirty="0" err="1">
                <a:solidFill>
                  <a:srgbClr val="595959"/>
                </a:solidFill>
                <a:latin typeface="Calibri Light" panose="020F0302020204030204" pitchFamily="34" charset="0"/>
                <a:cs typeface="Calibri Light" panose="020F0302020204030204" pitchFamily="34" charset="0"/>
              </a:rPr>
              <a:t>Advia</a:t>
            </a:r>
            <a:r>
              <a:rPr lang="en-US" sz="900" dirty="0">
                <a:solidFill>
                  <a:srgbClr val="595959"/>
                </a:solidFill>
                <a:latin typeface="Calibri Light" panose="020F0302020204030204" pitchFamily="34" charset="0"/>
                <a:cs typeface="Calibri Light" panose="020F0302020204030204" pitchFamily="34" charset="0"/>
              </a:rPr>
              <a:t> Centaur XP or XPT instrument. Though specimens should be tested using an assay that can detect HBsAg mutants, older HBsAg assays that cannot detect HBsAg mutants remain available. Reference: </a:t>
            </a:r>
            <a:r>
              <a:rPr lang="en-US" sz="900" dirty="0" err="1">
                <a:solidFill>
                  <a:srgbClr val="595959"/>
                </a:solidFill>
                <a:latin typeface="Calibri Light" panose="020F0302020204030204" pitchFamily="34" charset="0"/>
                <a:cs typeface="Calibri Light" panose="020F0302020204030204" pitchFamily="34" charset="0"/>
              </a:rPr>
              <a:t>Apata</a:t>
            </a:r>
            <a:r>
              <a:rPr lang="en-US" sz="900" dirty="0">
                <a:solidFill>
                  <a:srgbClr val="595959"/>
                </a:solidFill>
                <a:latin typeface="Calibri Light" panose="020F0302020204030204" pitchFamily="34" charset="0"/>
                <a:cs typeface="Calibri Light" panose="020F0302020204030204" pitchFamily="34" charset="0"/>
              </a:rPr>
              <a:t> I W, Nguyen D B, </a:t>
            </a:r>
            <a:r>
              <a:rPr lang="en-US" sz="900" dirty="0" err="1">
                <a:solidFill>
                  <a:srgbClr val="595959"/>
                </a:solidFill>
                <a:latin typeface="Calibri Light" panose="020F0302020204030204" pitchFamily="34" charset="0"/>
                <a:cs typeface="Calibri Light" panose="020F0302020204030204" pitchFamily="34" charset="0"/>
              </a:rPr>
              <a:t>Khudyakov</a:t>
            </a:r>
            <a:r>
              <a:rPr lang="en-US" sz="900" dirty="0">
                <a:solidFill>
                  <a:srgbClr val="595959"/>
                </a:solidFill>
                <a:latin typeface="Calibri Light" panose="020F0302020204030204" pitchFamily="34" charset="0"/>
                <a:cs typeface="Calibri Light" panose="020F0302020204030204" pitchFamily="34" charset="0"/>
              </a:rPr>
              <a:t> Y, et al. Hepatitis B virus mutant infections in hemodialysis patients: A case series. Kidney Medicine 2019; 1(6): 347-353. DOI: </a:t>
            </a:r>
            <a:r>
              <a:rPr lang="en-US" sz="900" u="sng" dirty="0">
                <a:solidFill>
                  <a:schemeClr val="bg1">
                    <a:lumMod val="65000"/>
                  </a:schemeClr>
                </a:solidFill>
                <a:latin typeface="Calibri Light" panose="020F0302020204030204" pitchFamily="34" charset="0"/>
                <a:cs typeface="Calibri Light" panose="020F0302020204030204" pitchFamily="34" charset="0"/>
                <a:hlinkClick r:id="rId2"/>
              </a:rPr>
              <a:t>https://</a:t>
            </a:r>
            <a:r>
              <a:rPr lang="en-US" sz="900" u="sng" dirty="0" err="1">
                <a:solidFill>
                  <a:schemeClr val="bg1">
                    <a:lumMod val="65000"/>
                  </a:schemeClr>
                </a:solidFill>
                <a:latin typeface="Calibri Light" panose="020F0302020204030204" pitchFamily="34" charset="0"/>
                <a:cs typeface="Calibri Light" panose="020F0302020204030204" pitchFamily="34" charset="0"/>
                <a:hlinkClick r:id="rId2"/>
              </a:rPr>
              <a:t>doi.org</a:t>
            </a:r>
            <a:r>
              <a:rPr lang="en-US" sz="900" u="sng" dirty="0">
                <a:solidFill>
                  <a:schemeClr val="bg1">
                    <a:lumMod val="65000"/>
                  </a:schemeClr>
                </a:solidFill>
                <a:latin typeface="Calibri Light" panose="020F0302020204030204" pitchFamily="34" charset="0"/>
                <a:cs typeface="Calibri Light" panose="020F0302020204030204" pitchFamily="34" charset="0"/>
                <a:hlinkClick r:id="rId2"/>
              </a:rPr>
              <a:t>/10.1016/j.xkme.2019.07.011</a:t>
            </a:r>
            <a:r>
              <a:rPr lang="en-US" sz="900" dirty="0">
                <a:solidFill>
                  <a:schemeClr val="bg1">
                    <a:lumMod val="65000"/>
                  </a:schemeClr>
                </a:solidFill>
                <a:latin typeface="Calibri Light" panose="020F0302020204030204" pitchFamily="34" charset="0"/>
                <a:cs typeface="Calibri Light" panose="020F0302020204030204" pitchFamily="34" charset="0"/>
              </a:rPr>
              <a:t>. </a:t>
            </a:r>
          </a:p>
        </p:txBody>
      </p:sp>
      <p:sp>
        <p:nvSpPr>
          <p:cNvPr id="3" name="Table 3-1 Footnotes">
            <a:extLst>
              <a:ext uri="{FF2B5EF4-FFF2-40B4-BE49-F238E27FC236}">
                <a16:creationId xmlns:a16="http://schemas.microsoft.com/office/drawing/2014/main" id="{832DC190-642E-7C4F-B9AE-FBB091881BCE}"/>
              </a:ext>
            </a:extLst>
          </p:cNvPr>
          <p:cNvSpPr>
            <a:spLocks noGrp="1"/>
          </p:cNvSpPr>
          <p:nvPr>
            <p:ph type="body" idx="1"/>
          </p:nvPr>
        </p:nvSpPr>
        <p:spPr>
          <a:xfrm>
            <a:off x="6691729" y="1690689"/>
            <a:ext cx="4469259" cy="4802708"/>
          </a:xfrm>
        </p:spPr>
        <p:txBody>
          <a:bodyPr/>
          <a:lstStyle/>
          <a:p>
            <a:r>
              <a:rPr lang="en-US" sz="900" dirty="0">
                <a:solidFill>
                  <a:srgbClr val="595959"/>
                </a:solidFill>
              </a:rPr>
              <a:t>Table modified from </a:t>
            </a:r>
            <a:r>
              <a:rPr lang="en-US" sz="900" u="sng" dirty="0">
                <a:solidFill>
                  <a:schemeClr val="bg1">
                    <a:lumMod val="65000"/>
                  </a:schemeClr>
                </a:solidFill>
                <a:hlinkClick r:id="rId3"/>
              </a:rPr>
              <a:t>https://</a:t>
            </a:r>
            <a:r>
              <a:rPr lang="en-US" sz="900" u="sng" dirty="0" err="1">
                <a:solidFill>
                  <a:schemeClr val="bg1">
                    <a:lumMod val="65000"/>
                  </a:schemeClr>
                </a:solidFill>
                <a:hlinkClick r:id="rId3"/>
              </a:rPr>
              <a:t>www.cdc.gov</a:t>
            </a:r>
            <a:r>
              <a:rPr lang="en-US" sz="900" u="sng" dirty="0">
                <a:solidFill>
                  <a:schemeClr val="bg1">
                    <a:lumMod val="65000"/>
                  </a:schemeClr>
                </a:solidFill>
                <a:hlinkClick r:id="rId3"/>
              </a:rPr>
              <a:t>/</a:t>
            </a:r>
            <a:r>
              <a:rPr lang="en-US" sz="900" u="sng" dirty="0" err="1">
                <a:solidFill>
                  <a:schemeClr val="bg1">
                    <a:lumMod val="65000"/>
                  </a:schemeClr>
                </a:solidFill>
                <a:hlinkClick r:id="rId3"/>
              </a:rPr>
              <a:t>mmwr</a:t>
            </a:r>
            <a:r>
              <a:rPr lang="en-US" sz="900" u="sng" dirty="0">
                <a:solidFill>
                  <a:schemeClr val="bg1">
                    <a:lumMod val="65000"/>
                  </a:schemeClr>
                </a:solidFill>
                <a:hlinkClick r:id="rId3"/>
              </a:rPr>
              <a:t>/volumes/67/</a:t>
            </a:r>
            <a:r>
              <a:rPr lang="en-US" sz="900" u="sng" dirty="0" err="1">
                <a:solidFill>
                  <a:schemeClr val="bg1">
                    <a:lumMod val="65000"/>
                  </a:schemeClr>
                </a:solidFill>
                <a:hlinkClick r:id="rId3"/>
              </a:rPr>
              <a:t>rr</a:t>
            </a:r>
            <a:r>
              <a:rPr lang="en-US" sz="900" u="sng" dirty="0">
                <a:solidFill>
                  <a:schemeClr val="bg1">
                    <a:lumMod val="65000"/>
                  </a:schemeClr>
                </a:solidFill>
                <a:hlinkClick r:id="rId3"/>
              </a:rPr>
              <a:t>/pdfs/rr6701-H.PDF</a:t>
            </a:r>
            <a:r>
              <a:rPr lang="en-US" sz="900" dirty="0">
                <a:solidFill>
                  <a:schemeClr val="bg1">
                    <a:lumMod val="65000"/>
                  </a:schemeClr>
                </a:solidFill>
              </a:rPr>
              <a:t>. </a:t>
            </a:r>
            <a:br>
              <a:rPr lang="en-US" sz="900" dirty="0">
                <a:solidFill>
                  <a:schemeClr val="bg1">
                    <a:lumMod val="65000"/>
                  </a:schemeClr>
                </a:solidFill>
              </a:rPr>
            </a:br>
            <a:br>
              <a:rPr lang="en-US" sz="900" dirty="0">
                <a:solidFill>
                  <a:schemeClr val="bg1">
                    <a:lumMod val="65000"/>
                  </a:schemeClr>
                </a:solidFill>
              </a:rPr>
            </a:br>
            <a:r>
              <a:rPr lang="en-US" sz="900" dirty="0">
                <a:solidFill>
                  <a:srgbClr val="595959"/>
                </a:solidFill>
              </a:rPr>
              <a:t>Abbreviations: – = negative; + = positive; anti-HBc = antibody to hepatitis B core antigen; anti-HBs = antibody to hepatitis B surface antigen; HBsAg = hepatitis B surface antigen; HBV DNA = hepatitis B virus deoxyribonucleic acid; IgM = immunoglobulin class M.</a:t>
            </a:r>
          </a:p>
          <a:p>
            <a:r>
              <a:rPr lang="en-US" sz="900" dirty="0">
                <a:solidFill>
                  <a:srgbClr val="595959"/>
                </a:solidFill>
              </a:rPr>
              <a:t>*Ingestion of high levels of biotin can significantly interfere with certain commonly used biotinylated immunoassays and cause false-positive or false-negative laboratory test results. The US Food and Drug Administration (FDA) is investigating thresholds associated with false-positive and false-negative tests. This section will be updated as more information becomes available. Reference</a:t>
            </a:r>
            <a:r>
              <a:rPr lang="en-US" sz="900" dirty="0">
                <a:solidFill>
                  <a:schemeClr val="bg1">
                    <a:lumMod val="65000"/>
                  </a:schemeClr>
                </a:solidFill>
              </a:rPr>
              <a:t>: </a:t>
            </a:r>
            <a:r>
              <a:rPr lang="en-US" sz="900" u="sng" dirty="0">
                <a:solidFill>
                  <a:schemeClr val="bg1">
                    <a:lumMod val="65000"/>
                  </a:schemeClr>
                </a:solidFill>
                <a:hlinkClick r:id="rId4"/>
              </a:rPr>
              <a:t>https://</a:t>
            </a:r>
            <a:r>
              <a:rPr lang="en-US" sz="900" u="sng" dirty="0" err="1">
                <a:solidFill>
                  <a:schemeClr val="bg1">
                    <a:lumMod val="65000"/>
                  </a:schemeClr>
                </a:solidFill>
                <a:hlinkClick r:id="rId4"/>
              </a:rPr>
              <a:t>www.fda.gov</a:t>
            </a:r>
            <a:r>
              <a:rPr lang="en-US" sz="900" u="sng" dirty="0">
                <a:solidFill>
                  <a:schemeClr val="bg1">
                    <a:lumMod val="65000"/>
                  </a:schemeClr>
                </a:solidFill>
                <a:hlinkClick r:id="rId4"/>
              </a:rPr>
              <a:t>/medical-devices/safety-communications/update-fda-warns-biotin-may-interfere-lab-tests-fda-safety-communication</a:t>
            </a:r>
            <a:r>
              <a:rPr lang="en-US" sz="900" dirty="0">
                <a:solidFill>
                  <a:schemeClr val="bg1">
                    <a:lumMod val="65000"/>
                  </a:schemeClr>
                </a:solidFill>
              </a:rPr>
              <a:t>.</a:t>
            </a:r>
          </a:p>
          <a:p>
            <a:r>
              <a:rPr lang="en-US" sz="900" dirty="0">
                <a:solidFill>
                  <a:srgbClr val="595959"/>
                </a:solidFill>
              </a:rPr>
              <a:t>†People who receive hepatitis B vaccine might be transiently positive for HBsAg, with reports of transient positivity 18 days post-vaccination</a:t>
            </a:r>
            <a:r>
              <a:rPr lang="en-US" sz="900" baseline="30000" dirty="0">
                <a:solidFill>
                  <a:srgbClr val="595959"/>
                </a:solidFill>
              </a:rPr>
              <a:t>(56)</a:t>
            </a:r>
            <a:r>
              <a:rPr lang="en-US" sz="900" dirty="0">
                <a:solidFill>
                  <a:srgbClr val="595959"/>
                </a:solidFill>
              </a:rPr>
              <a:t>. Retesting of patients who are positive for HBsAg shortly after hepatitis B vaccination at a later time is needed to determine the true HBV infection status. </a:t>
            </a:r>
          </a:p>
          <a:p>
            <a:r>
              <a:rPr lang="en-US" sz="900" dirty="0">
                <a:solidFill>
                  <a:srgbClr val="595959"/>
                </a:solidFill>
              </a:rPr>
              <a:t>‡Could result from:</a:t>
            </a:r>
          </a:p>
          <a:p>
            <a:r>
              <a:rPr lang="en-US" sz="900" dirty="0">
                <a:solidFill>
                  <a:srgbClr val="595959"/>
                </a:solidFill>
              </a:rPr>
              <a:t>Loss of anti-HBs after past resolved infection. HBV DNA is negative.</a:t>
            </a:r>
          </a:p>
          <a:p>
            <a:r>
              <a:rPr lang="en-US" sz="900" dirty="0">
                <a:solidFill>
                  <a:srgbClr val="595959"/>
                </a:solidFill>
              </a:rPr>
              <a:t>False-positive total anti-HBc, i.e., susceptible. HBV DNA is negative. To resolve the ambiguity of a false-positive total anti-HBc result, test a follow-up sample 4–8 weeks later. If found positive, interpret as a resolved infection. If negative, interpret as false-positive.</a:t>
            </a:r>
          </a:p>
          <a:p>
            <a:r>
              <a:rPr lang="en-US" sz="900" dirty="0">
                <a:solidFill>
                  <a:srgbClr val="595959"/>
                </a:solidFill>
              </a:rPr>
              <a:t>Passive maternal transfer of total anti-HBc to infant born to a HBsAg-positive gestational parent for up to 24 months. HBV DNA is negative.</a:t>
            </a:r>
          </a:p>
          <a:p>
            <a:r>
              <a:rPr lang="en-US" sz="900" dirty="0">
                <a:solidFill>
                  <a:srgbClr val="595959"/>
                </a:solidFill>
              </a:rPr>
              <a:t>Occult HBV infection. HBV DNA is positive, typically at low levels. Anti-HBs might or might not be positive.</a:t>
            </a:r>
          </a:p>
          <a:p>
            <a:r>
              <a:rPr lang="en-US" sz="900" dirty="0">
                <a:solidFill>
                  <a:srgbClr val="595959"/>
                </a:solidFill>
              </a:rPr>
              <a:t>HBsAg mutant infection. HBV DNA is positive, typically at high levels. Anti-HBs might or might not be positive.</a:t>
            </a:r>
          </a:p>
        </p:txBody>
      </p:sp>
    </p:spTree>
    <p:extLst>
      <p:ext uri="{BB962C8B-B14F-4D97-AF65-F5344CB8AC3E}">
        <p14:creationId xmlns:p14="http://schemas.microsoft.com/office/powerpoint/2010/main" val="429564452"/>
      </p:ext>
    </p:extLst>
  </p:cSld>
  <p:clrMapOvr>
    <a:masterClrMapping/>
  </p:clrMapOvr>
</p:sld>
</file>

<file path=ppt/theme/theme1.xml><?xml version="1.0" encoding="utf-8"?>
<a:theme xmlns:a="http://schemas.openxmlformats.org/drawingml/2006/main" name="Office Theme">
  <a:themeElements>
    <a:clrScheme name="DVH Surveillan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3846</TotalTime>
  <Words>646</Words>
  <Application>Microsoft Macintosh PowerPoint</Application>
  <PresentationFormat>Widescreen</PresentationFormat>
  <Paragraphs>77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Arial</vt:lpstr>
      <vt:lpstr>Calibri Light</vt:lpstr>
      <vt:lpstr>Office Theme</vt:lpstr>
      <vt:lpstr>Table 3-1. Interpretation of hepatitis B laboratory results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DVH_Guidance_for_VH_Surveillance_Table_3-1</dc:title>
  <dc:subject/>
  <dc:creator/>
  <cp:keywords/>
  <dc:description/>
  <cp:lastModifiedBy>BanyanComm7</cp:lastModifiedBy>
  <cp:revision>450</cp:revision>
  <dcterms:created xsi:type="dcterms:W3CDTF">2021-08-23T13:02:24Z</dcterms:created>
  <dcterms:modified xsi:type="dcterms:W3CDTF">2021-08-27T14:51:24Z</dcterms:modified>
  <cp:category/>
</cp:coreProperties>
</file>