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7" autoAdjust="0"/>
    <p:restoredTop sz="89048" autoAdjust="0"/>
  </p:normalViewPr>
  <p:slideViewPr>
    <p:cSldViewPr snapToGrid="0" snapToObjects="1">
      <p:cViewPr>
        <p:scale>
          <a:sx n="65" d="100"/>
          <a:sy n="65" d="100"/>
        </p:scale>
        <p:origin x="352" y="1144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 descr="VIRAL HEPATITIS SURVEILLANCE AND CASE MANAGEMENT">
            <a:extLst>
              <a:ext uri="{FF2B5EF4-FFF2-40B4-BE49-F238E27FC236}">
                <a16:creationId xmlns:a16="http://schemas.microsoft.com/office/drawing/2014/main" id="{3A9005C7-FD6A-5C42-825F-AA3C793F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  <p:sp>
        <p:nvSpPr>
          <p:cNvPr id="2" name="Table 1-2 Title">
            <a:extLst>
              <a:ext uri="{FF2B5EF4-FFF2-40B4-BE49-F238E27FC236}">
                <a16:creationId xmlns:a16="http://schemas.microsoft.com/office/drawing/2014/main" id="{71A120C3-69C3-C141-8111-A86057D6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666" y="1013791"/>
            <a:ext cx="7979967" cy="676897"/>
          </a:xfrm>
        </p:spPr>
        <p:txBody>
          <a:bodyPr>
            <a:normAutofit/>
          </a:bodyPr>
          <a:lstStyle/>
          <a:p>
            <a:r>
              <a:rPr lang="en-US" dirty="0"/>
              <a:t>Table 1-2. Viral hepatitis conditions with corresponding National Notifiable Diseases Surveillance System (NNDSS) event codes and national notification criteria</a:t>
            </a:r>
          </a:p>
        </p:txBody>
      </p:sp>
      <p:graphicFrame>
        <p:nvGraphicFramePr>
          <p:cNvPr id="6" name="Table 1-2">
            <a:extLst>
              <a:ext uri="{FF2B5EF4-FFF2-40B4-BE49-F238E27FC236}">
                <a16:creationId xmlns:a16="http://schemas.microsoft.com/office/drawing/2014/main" id="{94BB17E4-45DC-5F4B-8D6F-4AC0E1B5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04829"/>
              </p:ext>
            </p:extLst>
          </p:nvPr>
        </p:nvGraphicFramePr>
        <p:xfrm>
          <a:off x="1856961" y="1690688"/>
          <a:ext cx="8478078" cy="3515994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84348" sx="102000" sy="102000" algn="ctr" rotWithShape="0">
                    <a:prstClr val="black">
                      <a:alpha val="10166"/>
                    </a:prstClr>
                  </a:outerShdw>
                </a:effectLst>
                <a:tableStyleId>{2D5ABB26-0587-4C30-8999-92F81FD0307C}</a:tableStyleId>
              </a:tblPr>
              <a:tblGrid>
                <a:gridCol w="2826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Condition</a:t>
                      </a:r>
                      <a:endParaRPr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4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NNDSS Event Code</a:t>
                      </a:r>
                      <a:endParaRPr sz="14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400" b="1" i="0" spc="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Notification Criteria</a:t>
                      </a:r>
                      <a:endParaRPr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lang="en-US" sz="110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 acute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10110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836">
                <a:tc>
                  <a:txBody>
                    <a:bodyPr/>
                    <a:lstStyle/>
                    <a:p>
                      <a:pPr marL="9144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epatitis</a:t>
                      </a:r>
                      <a:r>
                        <a:rPr sz="1100" b="0" i="0" spc="-4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acute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836">
                <a:tc>
                  <a:txBody>
                    <a:bodyPr/>
                    <a:lstStyle/>
                    <a:p>
                      <a:pPr marL="9144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B, perinatal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459105" lvl="1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10104</a:t>
                      </a: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36">
                <a:tc>
                  <a:txBody>
                    <a:bodyPr/>
                    <a:lstStyle/>
                    <a:p>
                      <a:pPr marL="9144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B, chronic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10105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836">
                <a:tc>
                  <a:txBody>
                    <a:bodyPr/>
                    <a:lstStyle/>
                    <a:p>
                      <a:pPr marL="91440" marR="217804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epatitis</a:t>
                      </a:r>
                      <a:r>
                        <a:rPr sz="1100" b="0" i="0" spc="-4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acute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459105" lvl="1" algn="ctr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10101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244475" lvl="0" algn="ctr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Yes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836">
                <a:tc>
                  <a:txBody>
                    <a:bodyPr/>
                    <a:lstStyle/>
                    <a:p>
                      <a:pPr marL="91440" marR="217804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C, perinatal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459105" lvl="1" algn="ctr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50248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244475" lvl="0" algn="ctr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Yes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836">
                <a:tc>
                  <a:txBody>
                    <a:bodyPr/>
                    <a:lstStyle/>
                    <a:p>
                      <a:pPr marL="91440" marR="217804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C, chronic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10106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836">
                <a:tc>
                  <a:txBody>
                    <a:bodyPr/>
                    <a:lstStyle/>
                    <a:p>
                      <a:pPr marL="91440" marR="217804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D, acute*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10102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325299"/>
                  </a:ext>
                </a:extLst>
              </a:tr>
              <a:tr h="353836">
                <a:tc>
                  <a:txBody>
                    <a:bodyPr/>
                    <a:lstStyle/>
                    <a:p>
                      <a:pPr marL="91440" marR="217804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E, acute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10103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15964"/>
                  </a:ext>
                </a:extLst>
              </a:tr>
            </a:tbl>
          </a:graphicData>
        </a:graphic>
      </p:graphicFrame>
      <p:sp>
        <p:nvSpPr>
          <p:cNvPr id="3" name="Table 1-2 Footnotes">
            <a:extLst>
              <a:ext uri="{FF2B5EF4-FFF2-40B4-BE49-F238E27FC236}">
                <a16:creationId xmlns:a16="http://schemas.microsoft.com/office/drawing/2014/main" id="{E85536ED-9751-B14D-BD88-327FD282C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407" y="5432025"/>
            <a:ext cx="6766222" cy="472468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*Hepatitis D is considered a coinfection or superinfection that can only occur in the presence of hepatitis B virus infection.</a:t>
            </a:r>
          </a:p>
        </p:txBody>
      </p:sp>
    </p:spTree>
    <p:extLst>
      <p:ext uri="{BB962C8B-B14F-4D97-AF65-F5344CB8AC3E}">
        <p14:creationId xmlns:p14="http://schemas.microsoft.com/office/powerpoint/2010/main" val="218499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110</Words>
  <Application>Microsoft Macintosh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Table 1-2. Viral hepatitis conditions with corresponding National Notifiable Diseases Surveillance System (NNDSS) event codes and national notification criteria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DVH_Guidance_for_VH_Surveillance_Table_1-2</dc:title>
  <dc:subject/>
  <dc:creator/>
  <cp:keywords/>
  <dc:description/>
  <cp:lastModifiedBy>BanyanComm7</cp:lastModifiedBy>
  <cp:revision>451</cp:revision>
  <dcterms:created xsi:type="dcterms:W3CDTF">2021-08-23T13:02:24Z</dcterms:created>
  <dcterms:modified xsi:type="dcterms:W3CDTF">2021-08-27T14:37:31Z</dcterms:modified>
  <cp:category/>
</cp:coreProperties>
</file>