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4-3 illustrates an approach for perinatal hepatitis C case ascertainment and classification. The flow chart begins with receipt of a provider report, laboratory report, or other report indicating hepatitis C virus infection in an infant or child 36 months of age or younger and walks through follow-up and case classification decisions based on available information. Recommended follow-up activities are color-coded based on if they are </a:t>
            </a:r>
            <a:r>
              <a:rPr lang="en-US" dirty="0" err="1"/>
              <a:t>minimumly</a:t>
            </a:r>
            <a:r>
              <a:rPr lang="en-US" dirty="0"/>
              <a:t> required or are high resource.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B8454C-70A6-484B-A18A-4A2F432C85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7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E10D-68CD-9743-9E44-3A7161816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4-3. Process for perinatal hepatitis C case ascertainment and classification</a:t>
            </a:r>
          </a:p>
        </p:txBody>
      </p:sp>
      <p:pic>
        <p:nvPicPr>
          <p:cNvPr id="4" name="Figure 4-3" descr="Figure 4-3 illustrates an approach for perinatal hepatitis C case ascertainment and classification. The flow chart begins with receipt of a provider report, laboratory report, or other report indicating hepatitis C virus infection in an infant or child 36 months of age or younger and walks through follow-up and case classification decisions based on available information. Recommended follow-up activities are color-coded based on if they are minimumly required or are high resource. ">
            <a:extLst>
              <a:ext uri="{FF2B5EF4-FFF2-40B4-BE49-F238E27FC236}">
                <a16:creationId xmlns:a16="http://schemas.microsoft.com/office/drawing/2014/main" id="{96C1C504-E7A9-344A-98D0-154F8CB805C4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8946" y="1863683"/>
            <a:ext cx="6857999" cy="455599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43500-EE9D-7D4A-B4C6-297B1E1B3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6945" y="4551680"/>
            <a:ext cx="3379745" cy="1647211"/>
          </a:xfrm>
        </p:spPr>
        <p:txBody>
          <a:bodyPr/>
          <a:lstStyle/>
          <a:p>
            <a:pPr marL="12700" marR="130175">
              <a:lnSpc>
                <a:spcPts val="950"/>
              </a:lnSpc>
              <a:spcBef>
                <a:spcPts val="190"/>
              </a:spcBef>
            </a:pPr>
            <a:r>
              <a:rPr lang="en-US" spc="-15" dirty="0">
                <a:solidFill>
                  <a:srgbClr val="595959"/>
                </a:solidFill>
              </a:rPr>
              <a:t>*Test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results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among infants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&lt;2 months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of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age should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not be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used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for classification.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Cases among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children</a:t>
            </a:r>
            <a:r>
              <a:rPr lang="en-US" spc="-10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&lt;36 months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of age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who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are known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to have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been</a:t>
            </a:r>
            <a:r>
              <a:rPr lang="en-US" spc="-5" dirty="0">
                <a:solidFill>
                  <a:srgbClr val="595959"/>
                </a:solidFill>
              </a:rPr>
              <a:t> exposed</a:t>
            </a:r>
            <a:r>
              <a:rPr lang="en-US" dirty="0">
                <a:solidFill>
                  <a:srgbClr val="595959"/>
                </a:solidFill>
              </a:rPr>
              <a:t> to HCV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through health care or </a:t>
            </a:r>
            <a:r>
              <a:rPr lang="en-US" spc="-5" dirty="0">
                <a:solidFill>
                  <a:srgbClr val="595959"/>
                </a:solidFill>
              </a:rPr>
              <a:t>otherwise,</a:t>
            </a:r>
            <a:r>
              <a:rPr lang="en-US" dirty="0">
                <a:solidFill>
                  <a:srgbClr val="595959"/>
                </a:solidFill>
              </a:rPr>
              <a:t> and not</a:t>
            </a:r>
            <a:r>
              <a:rPr lang="en-US" spc="-5" dirty="0">
                <a:solidFill>
                  <a:srgbClr val="595959"/>
                </a:solidFill>
              </a:rPr>
              <a:t> perinatally,</a:t>
            </a:r>
            <a:r>
              <a:rPr lang="en-US" dirty="0">
                <a:solidFill>
                  <a:srgbClr val="595959"/>
                </a:solidFill>
              </a:rPr>
              <a:t> should be reported under the 2020 acute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and chronic hepatitis C case definitions.</a:t>
            </a:r>
          </a:p>
          <a:p>
            <a:pPr marL="12700" marR="5080">
              <a:lnSpc>
                <a:spcPts val="950"/>
              </a:lnSpc>
              <a:spcBef>
                <a:spcPts val="215"/>
              </a:spcBef>
            </a:pPr>
            <a:r>
              <a:rPr lang="en-US" spc="-15" dirty="0">
                <a:solidFill>
                  <a:srgbClr val="595959"/>
                </a:solidFill>
              </a:rPr>
              <a:t>†HCV</a:t>
            </a:r>
            <a:r>
              <a:rPr lang="en-US" dirty="0">
                <a:solidFill>
                  <a:srgbClr val="595959"/>
                </a:solidFill>
              </a:rPr>
              <a:t> detection testing includes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nucleic acid testing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spc="-10" dirty="0">
                <a:solidFill>
                  <a:srgbClr val="595959"/>
                </a:solidFill>
              </a:rPr>
              <a:t>(NAT)</a:t>
            </a:r>
            <a:r>
              <a:rPr lang="en-US" dirty="0">
                <a:solidFill>
                  <a:srgbClr val="595959"/>
                </a:solidFill>
              </a:rPr>
              <a:t> for HCV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RNA (including </a:t>
            </a:r>
            <a:r>
              <a:rPr lang="en-US" spc="-5" dirty="0">
                <a:solidFill>
                  <a:srgbClr val="595959"/>
                </a:solidFill>
              </a:rPr>
              <a:t>qualitative,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spc="-5" dirty="0">
                <a:solidFill>
                  <a:srgbClr val="595959"/>
                </a:solidFill>
              </a:rPr>
              <a:t>quantitative,</a:t>
            </a:r>
            <a:r>
              <a:rPr lang="en-US" dirty="0">
                <a:solidFill>
                  <a:srgbClr val="595959"/>
                </a:solidFill>
              </a:rPr>
              <a:t> and genotype testing)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or testing indicating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the presence of</a:t>
            </a:r>
            <a:r>
              <a:rPr lang="en-US" spc="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HCV antigen. </a:t>
            </a:r>
            <a:r>
              <a:rPr lang="en-US" spc="-5" dirty="0">
                <a:solidFill>
                  <a:srgbClr val="595959"/>
                </a:solidFill>
              </a:rPr>
              <a:t>At </a:t>
            </a:r>
            <a:r>
              <a:rPr lang="en-US" dirty="0">
                <a:solidFill>
                  <a:srgbClr val="595959"/>
                </a:solidFill>
              </a:rPr>
              <a:t>present, no HCV antigen tests are approved by the US Food and Drug </a:t>
            </a:r>
            <a:r>
              <a:rPr lang="en-US" spc="-5" dirty="0">
                <a:solidFill>
                  <a:srgbClr val="595959"/>
                </a:solidFill>
              </a:rPr>
              <a:t>Administration (FDA). </a:t>
            </a:r>
            <a:r>
              <a:rPr lang="en-US" dirty="0">
                <a:solidFill>
                  <a:srgbClr val="595959"/>
                </a:solidFill>
              </a:rPr>
              <a:t>These tests will be acceptable laboratory criteria, equivalent to HCV</a:t>
            </a:r>
            <a:r>
              <a:rPr lang="en-US" spc="-5" dirty="0">
                <a:solidFill>
                  <a:srgbClr val="595959"/>
                </a:solidFill>
              </a:rPr>
              <a:t> </a:t>
            </a:r>
            <a:r>
              <a:rPr lang="en-US" dirty="0">
                <a:solidFill>
                  <a:srgbClr val="595959"/>
                </a:solidFill>
              </a:rPr>
              <a:t>RNA testing, when an </a:t>
            </a:r>
            <a:r>
              <a:rPr lang="en-US" spc="-5" dirty="0">
                <a:solidFill>
                  <a:srgbClr val="595959"/>
                </a:solidFill>
              </a:rPr>
              <a:t>FDA-approved</a:t>
            </a:r>
            <a:r>
              <a:rPr lang="en-US" dirty="0">
                <a:solidFill>
                  <a:srgbClr val="595959"/>
                </a:solidFill>
              </a:rPr>
              <a:t> test becomes </a:t>
            </a:r>
            <a:r>
              <a:rPr lang="en-US" spc="-5" dirty="0">
                <a:solidFill>
                  <a:srgbClr val="595959"/>
                </a:solidFill>
              </a:rPr>
              <a:t>available.</a:t>
            </a:r>
            <a:endParaRPr lang="en-US" dirty="0">
              <a:solidFill>
                <a:srgbClr val="595959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3855</TotalTime>
  <Words>221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Figure 4-3. Process for perinatal hepatitis C case ascertainment and classification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DVH_Guidance_for_VH_Surveillance_Figure_4-3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2021-08-27T15:08:21Z</dcterms:modified>
  <cp:category/>
</cp:coreProperties>
</file>