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2-2 illustrates a process for hepatitis A case ascertainment and classification in accordance with the 2019 CDC/CSTE case definition for hepatitis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2-2 Title">
            <a:extLst>
              <a:ext uri="{FF2B5EF4-FFF2-40B4-BE49-F238E27FC236}">
                <a16:creationId xmlns:a16="http://schemas.microsoft.com/office/drawing/2014/main" id="{8CB9BE85-3B37-BA4A-920F-0CAB84FD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2-2. Process for hepatitis A case ascertainment and classification</a:t>
            </a:r>
          </a:p>
        </p:txBody>
      </p:sp>
      <p:pic>
        <p:nvPicPr>
          <p:cNvPr id="5" name="Figure 2-2" descr="Flowchart describing the hepatitis A case ascertainment and classification process. A report from a health care provider or other  report indicating hepatitis A virus (HAV) infection should prompt an investigation. Alternatively, the report may come directly from the laboratory. If either the anti-HAV IgM or the HAV RNA result is negative, this is not  a hepatitis A case.&#10;If the HAV RNA result is positive, this is a confirmed hepatitis A case and you should proceed with case follow-up and investigation.&#10;If the anti-HAV IgM result is positive, determine if the case has symptoms consistent with acute viral hepatitis AND jaundice OR total bilirubin &gt;3.0 mg/dL OR ALT &gt;200 IU/L. If not, this is not a hepatitis A case. If unknown, then there is insufficient information to classify the case as hepatitis A. If yes, determine if there is a more likely diagnosis. If there is a more likely diagnosis, then this is not a hepatitis A case. If there is not a more likely diagnosis, this is a confirmed hepatitis A case and you should proceed with case follow-up and investigation. ">
            <a:extLst>
              <a:ext uri="{FF2B5EF4-FFF2-40B4-BE49-F238E27FC236}">
                <a16:creationId xmlns:a16="http://schemas.microsoft.com/office/drawing/2014/main" id="{C2CFCF46-6D9F-8B4B-8DCA-7C57F09D9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3848" y="1526968"/>
            <a:ext cx="6824305" cy="4243231"/>
          </a:xfrm>
          <a:prstGeom prst="rect">
            <a:avLst/>
          </a:prstGeom>
        </p:spPr>
      </p:pic>
      <p:sp>
        <p:nvSpPr>
          <p:cNvPr id="3" name="Figurer 2-2 Footnotes ">
            <a:extLst>
              <a:ext uri="{FF2B5EF4-FFF2-40B4-BE49-F238E27FC236}">
                <a16:creationId xmlns:a16="http://schemas.microsoft.com/office/drawing/2014/main" id="{3DE8BD5F-DEF9-7146-AECF-A5EA1EAF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3602" y="5816499"/>
            <a:ext cx="9213393" cy="67689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</a:rPr>
              <a:t>*A person who had contact with a laboratory-confirmed hepatitis A case 15–50 days prior to onset of symptoms AND meets the clinical criteria should be classified as a confirmed hepatitis A case.</a:t>
            </a:r>
          </a:p>
          <a:p>
            <a:pPr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</a:rPr>
              <a:t>†Surveillance programs should provide prevention programs with information on people who have positive test outcomes for post-test counseling, as appropriate.</a:t>
            </a:r>
          </a:p>
          <a:p>
            <a:pPr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</a:rPr>
              <a:t>‡May include evidence of acute liver injury from infectious, autoimmune, metabolic, drug or toxin exposure, neoplastic, circulatory or thromboembolic, or idiopathic causes.</a:t>
            </a:r>
          </a:p>
          <a:p>
            <a:pPr>
              <a:spcBef>
                <a:spcPts val="400"/>
              </a:spcBef>
            </a:pPr>
            <a:r>
              <a:rPr lang="en-US" sz="900" baseline="30000" dirty="0">
                <a:solidFill>
                  <a:srgbClr val="595959"/>
                </a:solidFill>
              </a:rPr>
              <a:t>§</a:t>
            </a:r>
            <a:r>
              <a:rPr lang="en-US" sz="900" dirty="0">
                <a:solidFill>
                  <a:srgbClr val="595959"/>
                </a:solidFill>
              </a:rPr>
              <a:t>Clinical symptoms include fever, headache, malaise, anorexia, nausea, vomiting, diarrhea, abdominal pain, or dark urine.</a:t>
            </a:r>
          </a:p>
        </p:txBody>
      </p:sp>
    </p:spTree>
    <p:extLst>
      <p:ext uri="{BB962C8B-B14F-4D97-AF65-F5344CB8AC3E}">
        <p14:creationId xmlns:p14="http://schemas.microsoft.com/office/powerpoint/2010/main" val="303102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150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2-2. Process for hepatitis A case ascertainment and classification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DVH_Guidance_for_VH_Surveillance_Figure_2-2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2021-08-27T14:47:14Z</dcterms:modified>
  <cp:category/>
</cp:coreProperties>
</file>