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sldIdLst>
    <p:sldId id="1491" r:id="rId5"/>
    <p:sldId id="149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CF3EB15-BBD3-99A4-0359-63AB68FC5583}" name="Hume, Hannah (WAS-WSW)" initials="H(" userId="S::hhume@webershandwick.com::1bb01234-e597-429e-a4f3-0d568afa47d5" providerId="AD"/>
  <p188:author id="{584AB69A-6491-6A07-0B1E-2AC16A3C1D23}" name="Kelly, Stephen (NYC-RSD)" initials="K(" userId="S::stephen.kelly@resolute.com::b14b489e-cdff-4591-8fac-e12f79eda3e7" providerId="AD"/>
  <p188:author id="{41C2BACC-10A2-F589-CDB7-D648C0EDC9E7}" name="Gruber, Mark (BUF-RSD)" initials="MG" userId="Gruber, Mark (BUF-RSD)" providerId="None"/>
  <p188:author id="{4A3819CD-B176-3C91-3CE2-D277CDC17572}" name="Lemos, Pam" initials="OSH" userId="Lemos, Pam" providerId="None"/>
  <p188:author id="{E8D0B9D4-F70F-BEA7-87F7-DC905F0488A0}" name="Sporrong, Katari (NYC-RSD)" initials="SK(R" userId="S::katari.sporrong@resolute.com::34da16c7-c116-4814-8e7a-e4fd6891184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EDC8"/>
    <a:srgbClr val="497D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2B58DF-DF86-9D4D-A82B-DC3FD6188985}" v="5" dt="2023-01-26T16:54:14.9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Relationship Id="rId14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chilis, Allison (NYC-RSD)" userId="c0b6f0fa-67b9-40b3-8625-6e8b82fb5866" providerId="ADAL" clId="{9A2B58DF-DF86-9D4D-A82B-DC3FD6188985}"/>
    <pc:docChg chg="custSel modSld">
      <pc:chgData name="Pachilis, Allison (NYC-RSD)" userId="c0b6f0fa-67b9-40b3-8625-6e8b82fb5866" providerId="ADAL" clId="{9A2B58DF-DF86-9D4D-A82B-DC3FD6188985}" dt="2023-01-26T16:54:14.907" v="9"/>
      <pc:docMkLst>
        <pc:docMk/>
      </pc:docMkLst>
      <pc:sldChg chg="addSp delSp modSp mod">
        <pc:chgData name="Pachilis, Allison (NYC-RSD)" userId="c0b6f0fa-67b9-40b3-8625-6e8b82fb5866" providerId="ADAL" clId="{9A2B58DF-DF86-9D4D-A82B-DC3FD6188985}" dt="2023-01-26T16:54:07.400" v="6"/>
        <pc:sldMkLst>
          <pc:docMk/>
          <pc:sldMk cId="2646273999" sldId="1491"/>
        </pc:sldMkLst>
        <pc:spChg chg="add del mod">
          <ac:chgData name="Pachilis, Allison (NYC-RSD)" userId="c0b6f0fa-67b9-40b3-8625-6e8b82fb5866" providerId="ADAL" clId="{9A2B58DF-DF86-9D4D-A82B-DC3FD6188985}" dt="2023-01-26T16:54:02.931" v="1" actId="478"/>
          <ac:spMkLst>
            <pc:docMk/>
            <pc:sldMk cId="2646273999" sldId="1491"/>
            <ac:spMk id="5" creationId="{F9FACADC-E9AB-D09D-A052-68AEBDEF27A7}"/>
          </ac:spMkLst>
        </pc:spChg>
        <pc:spChg chg="add del mod">
          <ac:chgData name="Pachilis, Allison (NYC-RSD)" userId="c0b6f0fa-67b9-40b3-8625-6e8b82fb5866" providerId="ADAL" clId="{9A2B58DF-DF86-9D4D-A82B-DC3FD6188985}" dt="2023-01-26T16:54:06.546" v="5" actId="478"/>
          <ac:spMkLst>
            <pc:docMk/>
            <pc:sldMk cId="2646273999" sldId="1491"/>
            <ac:spMk id="6" creationId="{C74E1BA1-56A7-88E9-39B0-B94E33F96CBA}"/>
          </ac:spMkLst>
        </pc:spChg>
        <pc:spChg chg="add del mod">
          <ac:chgData name="Pachilis, Allison (NYC-RSD)" userId="c0b6f0fa-67b9-40b3-8625-6e8b82fb5866" providerId="ADAL" clId="{9A2B58DF-DF86-9D4D-A82B-DC3FD6188985}" dt="2023-01-26T16:54:04.989" v="4"/>
          <ac:spMkLst>
            <pc:docMk/>
            <pc:sldMk cId="2646273999" sldId="1491"/>
            <ac:spMk id="8" creationId="{9EAF6B3A-193A-D853-4133-88BB7648636E}"/>
          </ac:spMkLst>
        </pc:spChg>
        <pc:spChg chg="add mod">
          <ac:chgData name="Pachilis, Allison (NYC-RSD)" userId="c0b6f0fa-67b9-40b3-8625-6e8b82fb5866" providerId="ADAL" clId="{9A2B58DF-DF86-9D4D-A82B-DC3FD6188985}" dt="2023-01-26T16:54:07.400" v="6"/>
          <ac:spMkLst>
            <pc:docMk/>
            <pc:sldMk cId="2646273999" sldId="1491"/>
            <ac:spMk id="9" creationId="{61EA3038-F01E-DFA2-7E30-9CCF80565F70}"/>
          </ac:spMkLst>
        </pc:spChg>
        <pc:spChg chg="del">
          <ac:chgData name="Pachilis, Allison (NYC-RSD)" userId="c0b6f0fa-67b9-40b3-8625-6e8b82fb5866" providerId="ADAL" clId="{9A2B58DF-DF86-9D4D-A82B-DC3FD6188985}" dt="2023-01-26T16:54:01.573" v="0" actId="478"/>
          <ac:spMkLst>
            <pc:docMk/>
            <pc:sldMk cId="2646273999" sldId="1491"/>
            <ac:spMk id="11" creationId="{3B46027D-9391-BC7D-C92F-9FA981A4B5EF}"/>
          </ac:spMkLst>
        </pc:spChg>
      </pc:sldChg>
      <pc:sldChg chg="addSp delSp modSp mod">
        <pc:chgData name="Pachilis, Allison (NYC-RSD)" userId="c0b6f0fa-67b9-40b3-8625-6e8b82fb5866" providerId="ADAL" clId="{9A2B58DF-DF86-9D4D-A82B-DC3FD6188985}" dt="2023-01-26T16:54:14.907" v="9"/>
        <pc:sldMkLst>
          <pc:docMk/>
          <pc:sldMk cId="1114169916" sldId="1492"/>
        </pc:sldMkLst>
        <pc:spChg chg="add del mod">
          <ac:chgData name="Pachilis, Allison (NYC-RSD)" userId="c0b6f0fa-67b9-40b3-8625-6e8b82fb5866" providerId="ADAL" clId="{9A2B58DF-DF86-9D4D-A82B-DC3FD6188985}" dt="2023-01-26T16:54:13.956" v="8" actId="478"/>
          <ac:spMkLst>
            <pc:docMk/>
            <pc:sldMk cId="1114169916" sldId="1492"/>
            <ac:spMk id="5" creationId="{0DB6C9BD-9D57-E933-AB17-774050225638}"/>
          </ac:spMkLst>
        </pc:spChg>
        <pc:spChg chg="add mod">
          <ac:chgData name="Pachilis, Allison (NYC-RSD)" userId="c0b6f0fa-67b9-40b3-8625-6e8b82fb5866" providerId="ADAL" clId="{9A2B58DF-DF86-9D4D-A82B-DC3FD6188985}" dt="2023-01-26T16:54:14.907" v="9"/>
          <ac:spMkLst>
            <pc:docMk/>
            <pc:sldMk cId="1114169916" sldId="1492"/>
            <ac:spMk id="6" creationId="{F47E39E0-B024-13D4-912A-1213D0D7E3E9}"/>
          </ac:spMkLst>
        </pc:spChg>
        <pc:spChg chg="del">
          <ac:chgData name="Pachilis, Allison (NYC-RSD)" userId="c0b6f0fa-67b9-40b3-8625-6e8b82fb5866" providerId="ADAL" clId="{9A2B58DF-DF86-9D4D-A82B-DC3FD6188985}" dt="2023-01-26T16:54:12.219" v="7" actId="478"/>
          <ac:spMkLst>
            <pc:docMk/>
            <pc:sldMk cId="1114169916" sldId="1492"/>
            <ac:spMk id="7" creationId="{F44FB581-DF2E-425A-1CAE-2B478C98323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29C5D-02AB-5F42-9AD3-11C8416AE42E}" type="datetimeFigureOut">
              <a:rPr lang="en-US" smtClean="0"/>
              <a:t>1/26/23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67CC9-5E4A-1847-A444-D6A280072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466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867CC9-5E4A-1847-A444-D6A28007215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896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867CC9-5E4A-1847-A444-D6A28007215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117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C80933AD-D2DD-A9E2-8D34-33EEF467450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BB14DA59-0A5E-644C-8337-E9CE1AC1E9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3522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1C4A26B3-F4FE-9EB9-8DF7-D9EA7E5D026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959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6ABFD9B3-D7C6-9A7A-A7BC-03431B7451C7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184625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2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7383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E7DBF9DB-7D7A-E8F3-66C7-AE6631A2C05F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39F508C-DB97-C41C-39F3-08C81E19E47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2004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982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4888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13A1AD42-0BB7-E320-8206-1D9FF4F98264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551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Chart Placeholder 1">
            <a:extLst>
              <a:ext uri="{FF2B5EF4-FFF2-40B4-BE49-F238E27FC236}">
                <a16:creationId xmlns:a16="http://schemas.microsoft.com/office/drawing/2014/main" id="{30AB71F8-E431-CD0D-21C3-13878CF0030B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3476343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4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8804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161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6FB2E7C6-3AA9-7531-3698-9412310F5F01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390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B5FED8DF-4B16-1B4D-C138-AEAE4A5147FA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238175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3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3084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DA5914-F582-127A-A0C0-BEEAE6340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593E62-6399-6690-3C9D-789FA53EE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8DD37-4D67-3133-9238-8D45E9F812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CCB6D-DABD-754A-8426-905EF76E08FB}" type="datetimeFigureOut">
              <a:rPr lang="en-US" smtClean="0"/>
              <a:t>1/26/23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EF80A-7254-2D67-59AC-FAAF77ED43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70E55-1FF7-27E7-1FE4-B9F7F83989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DF645-D866-8748-B450-53C9FCD6D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791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3" r:id="rId2"/>
    <p:sldLayoutId id="2147483664" r:id="rId3"/>
    <p:sldLayoutId id="2147483666" r:id="rId4"/>
    <p:sldLayoutId id="2147483672" r:id="rId5"/>
    <p:sldLayoutId id="2147483667" r:id="rId6"/>
    <p:sldLayoutId id="2147483668" r:id="rId7"/>
    <p:sldLayoutId id="2147483674" r:id="rId8"/>
    <p:sldLayoutId id="2147483669" r:id="rId9"/>
    <p:sldLayoutId id="2147483670" r:id="rId10"/>
    <p:sldLayoutId id="2147483675" r:id="rId11"/>
    <p:sldLayoutId id="214748367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hepatitis/statistics/2020surveillance/index.ht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ndc.services.cdc.gov/case-definitions/hepatitis-c-chronic-2020/" TargetMode="External"/><Relationship Id="rId4" Type="http://schemas.openxmlformats.org/officeDocument/2006/relationships/hyperlink" Target="https://ndc.services.cdc.gov/case-definitions/hepatitis-c-acute-2020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hepatitis/statistics/2020surveillance/index.ht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ndc.services.cdc.gov/case-definitions/hepatitis-c-chronic-2020/" TargetMode="External"/><Relationship Id="rId4" Type="http://schemas.openxmlformats.org/officeDocument/2006/relationships/hyperlink" Target="https://ndc.services.cdc.gov/case-definitions/hepatitis-c-acute-202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B1480-11D7-200C-39F9-8BF0E49EB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0"/>
              <a:t>Appendix Table 2 – Part 1 of 2</a:t>
            </a:r>
            <a:br>
              <a:rPr lang="en-US" sz="2000"/>
            </a:br>
            <a:r>
              <a:rPr lang="en-US" sz="2000" b="1"/>
              <a:t>Number of reported acute and chronic cases* of hepatitis C virus infection by case status </a:t>
            </a:r>
            <a:br>
              <a:rPr lang="en-US" sz="2000" b="1"/>
            </a:br>
            <a:r>
              <a:rPr lang="en-US" sz="2000" b="1"/>
              <a:t>United States, 2020</a:t>
            </a:r>
            <a:r>
              <a:rPr lang="en-US" sz="2000"/>
              <a:t>	</a:t>
            </a:r>
            <a:r>
              <a:rPr lang="en-US" sz="2000" b="0"/>
              <a:t>			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C9BE060-1E87-051C-57CB-B646C709CE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510371"/>
              </p:ext>
            </p:extLst>
          </p:nvPr>
        </p:nvGraphicFramePr>
        <p:xfrm>
          <a:off x="535833" y="1346255"/>
          <a:ext cx="5276088" cy="4184132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294395">
                  <a:extLst>
                    <a:ext uri="{9D8B030D-6E8A-4147-A177-3AD203B41FA5}">
                      <a16:colId xmlns:a16="http://schemas.microsoft.com/office/drawing/2014/main" val="2197488459"/>
                    </a:ext>
                  </a:extLst>
                </a:gridCol>
                <a:gridCol w="1871258">
                  <a:extLst>
                    <a:ext uri="{9D8B030D-6E8A-4147-A177-3AD203B41FA5}">
                      <a16:colId xmlns:a16="http://schemas.microsoft.com/office/drawing/2014/main" val="557897342"/>
                    </a:ext>
                  </a:extLst>
                </a:gridCol>
                <a:gridCol w="2110435">
                  <a:extLst>
                    <a:ext uri="{9D8B030D-6E8A-4147-A177-3AD203B41FA5}">
                      <a16:colId xmlns:a16="http://schemas.microsoft.com/office/drawing/2014/main" val="3162417777"/>
                    </a:ext>
                  </a:extLst>
                </a:gridCol>
              </a:tblGrid>
              <a:tr h="3985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State or Jurisdiction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Acute Hepatitis C</a:t>
                      </a: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Confirmed (Probable)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Chronic Hepatitis C</a:t>
                      </a: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Confirmed (Probable)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09947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Alabama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49 (4)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5,697 (1,983)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1523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Alaska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N (N)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529 (302)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436712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Arizona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U (U)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U (U)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71426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Arkansas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65 (72)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2,511 (1,721)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031396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California</a:t>
                      </a:r>
                      <a:r>
                        <a:rPr lang="en-US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†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59 (13)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8,717 (10,647)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601511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Colorado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10 (—)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1,883 (998)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628741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Connecticut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12 (—)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880 (—)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6818688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Delaware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49 (1)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U (U)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7607299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District of Columbia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U (U)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U (U)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32259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Florida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1,336 (352)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9,365 (4,272)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036295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Georgia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138 (99)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3,872 (5,600)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13142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Hawaii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— (—)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U (U)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726586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Idaho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 (1)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702 (779)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564947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Illinois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203 (20)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2,873 (1,038)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319549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Indiana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243 (21)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N (N)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016824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Iowa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17 (—)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830 (—)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9800164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Kansas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9 (3)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587 (1,283)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469888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Kentucky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143 (115)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N (N)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8490229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41A1BF8-22BF-8CB9-0657-85E55C5A9E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479141"/>
              </p:ext>
            </p:extLst>
          </p:nvPr>
        </p:nvGraphicFramePr>
        <p:xfrm>
          <a:off x="6380079" y="1346255"/>
          <a:ext cx="5276087" cy="39776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150287">
                  <a:extLst>
                    <a:ext uri="{9D8B030D-6E8A-4147-A177-3AD203B41FA5}">
                      <a16:colId xmlns:a16="http://schemas.microsoft.com/office/drawing/2014/main" val="2197488459"/>
                    </a:ext>
                  </a:extLst>
                </a:gridCol>
                <a:gridCol w="2015365">
                  <a:extLst>
                    <a:ext uri="{9D8B030D-6E8A-4147-A177-3AD203B41FA5}">
                      <a16:colId xmlns:a16="http://schemas.microsoft.com/office/drawing/2014/main" val="557897342"/>
                    </a:ext>
                  </a:extLst>
                </a:gridCol>
                <a:gridCol w="2110435">
                  <a:extLst>
                    <a:ext uri="{9D8B030D-6E8A-4147-A177-3AD203B41FA5}">
                      <a16:colId xmlns:a16="http://schemas.microsoft.com/office/drawing/2014/main" val="3162417777"/>
                    </a:ext>
                  </a:extLst>
                </a:gridCol>
              </a:tblGrid>
              <a:tr h="4023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State or Jurisdiction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Acute Hepatitis C</a:t>
                      </a: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Confirmed (Probable)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Chronic Hepatitis C</a:t>
                      </a: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Confirmed (Probable)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09947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Louisiana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281 (2)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4,207 (1,222)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1523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Maine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160 (46)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740 (672)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436712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Maryland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47 (10)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2,202 (1,663)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71426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Massachusetts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150 (8)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2,163 (1,463)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031396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Michigan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119 (23)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2,475 (1,892)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601511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Minnesota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58 (3)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816 (216)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628741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Mississippi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40 (34)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2,613 (—)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6818688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Missouri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25 (—)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4,867 (—)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7607299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Montana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17 (1)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672 (310)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32259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Nebraska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 (2)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355 (293)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036295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Nevada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12 (4)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 (U)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13142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New Hampshire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 (20)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48 (111)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726586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New Jersey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115 (6)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2,488 (2,908)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564947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New Mexico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 (—)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 (9)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319549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New York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340 (24)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4,849 (2,365)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016824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North Carolina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75 (25)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 (N)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9800164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North Dakota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 (—)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456 (367)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4698882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7052AC25-3A8E-2644-345A-1D5DC484B590}"/>
              </a:ext>
            </a:extLst>
          </p:cNvPr>
          <p:cNvSpPr txBox="1"/>
          <p:nvPr/>
        </p:nvSpPr>
        <p:spPr>
          <a:xfrm>
            <a:off x="6268825" y="5451731"/>
            <a:ext cx="4064679" cy="1210588"/>
          </a:xfrm>
          <a:prstGeom prst="rect">
            <a:avLst/>
          </a:prstGeom>
          <a:noFill/>
        </p:spPr>
        <p:txBody>
          <a:bodyPr wrap="square" lIns="91440" tIns="45720" rIns="91440" bIns="45720" anchor="b">
            <a:spAutoFit/>
          </a:bodyPr>
          <a:lstStyle/>
          <a:p>
            <a:pPr>
              <a:spcBef>
                <a:spcPts val="1000"/>
              </a:spcBef>
            </a:pPr>
            <a:r>
              <a:rPr lang="en-US" sz="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†: California excludes chronic hepatitis C case counts from Los Angeles County (except for the City of Long Beach and the City of Pasadena) and San Diego County, geographic areas which include approximately 32% of California’s total population.</a:t>
            </a:r>
            <a:r>
              <a:rPr lang="en-US" sz="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 </a:t>
            </a:r>
            <a:endParaRPr lang="en-US" sz="8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1000"/>
              </a:spcBef>
            </a:pP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Source: CDC, National Notifiable Diseases Surveillance System.</a:t>
            </a:r>
          </a:p>
          <a:p>
            <a:pPr>
              <a:spcBef>
                <a:spcPts val="1000"/>
              </a:spcBef>
            </a:pPr>
            <a:r>
              <a:rPr lang="en-US" sz="800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Centers for Disease Control and Prevention. Viral Hepatitis Surveillance Report – United States, 2020. </a:t>
            </a:r>
            <a:r>
              <a:rPr lang="en-US" sz="800" dirty="0">
                <a:latin typeface="Calibri" panose="020F0502020204030204" pitchFamily="34" charset="0"/>
                <a:ea typeface="+mn-lt"/>
                <a:cs typeface="Calibri" panose="020F0502020204030204" pitchFamily="34" charset="0"/>
                <a:hlinkClick r:id="rId3"/>
              </a:rPr>
              <a:t>https://www.cdc.gov/hepatitis/statistics/2020surveillance/index.htm</a:t>
            </a:r>
            <a:r>
              <a:rPr lang="en-US" sz="800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. </a:t>
            </a:r>
            <a:br>
              <a:rPr lang="en-US" sz="800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</a:br>
            <a:r>
              <a:rPr lang="en-US" sz="800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Published September 2022.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61EA3038-F01E-DFA2-7E30-9CCF80565F7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863799"/>
            <a:ext cx="5354720" cy="798520"/>
          </a:xfr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800" dirty="0"/>
              <a:t>* For confirmed and probable case definition, see </a:t>
            </a:r>
            <a:r>
              <a:rPr lang="en-US" sz="800" dirty="0">
                <a:hlinkClick r:id="rId4"/>
              </a:rPr>
              <a:t>https://ndc.services.cdc.gov/case-definitions/hepatitis-c-acute-2020/</a:t>
            </a:r>
            <a:r>
              <a:rPr lang="en-US" sz="800" dirty="0"/>
              <a:t> for acute hepatitis C and </a:t>
            </a:r>
            <a:r>
              <a:rPr lang="en-US" sz="800" dirty="0">
                <a:hlinkClick r:id="rId5"/>
              </a:rPr>
              <a:t>https://ndc.services.cdc.gov/case-definitions/hepatitis-c-chronic-2020/</a:t>
            </a:r>
            <a:r>
              <a:rPr lang="en-US" sz="800" dirty="0"/>
              <a:t> for chronic hepatitis C.</a:t>
            </a:r>
          </a:p>
          <a:p>
            <a:pPr>
              <a:lnSpc>
                <a:spcPct val="100000"/>
              </a:lnSpc>
            </a:pPr>
            <a:r>
              <a:rPr lang="en-US" sz="800" dirty="0"/>
              <a:t>—: No reported cases. The reporting jurisdiction did not submit any cases to CDC.		</a:t>
            </a:r>
          </a:p>
          <a:p>
            <a:pPr>
              <a:lnSpc>
                <a:spcPct val="100000"/>
              </a:lnSpc>
            </a:pPr>
            <a:r>
              <a:rPr lang="en-US" sz="800" dirty="0"/>
              <a:t>N: Not reportable. The disease or condition was not reportable by law, statue, or regulation in the reporting jurisdiction</a:t>
            </a:r>
          </a:p>
          <a:p>
            <a:pPr>
              <a:lnSpc>
                <a:spcPct val="100000"/>
              </a:lnSpc>
            </a:pP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U: Unavailable. The data were unavailable.</a:t>
            </a:r>
            <a:r>
              <a:rPr lang="en-US" sz="800" dirty="0"/>
              <a:t>.				</a:t>
            </a:r>
          </a:p>
        </p:txBody>
      </p:sp>
    </p:spTree>
    <p:extLst>
      <p:ext uri="{BB962C8B-B14F-4D97-AF65-F5344CB8AC3E}">
        <p14:creationId xmlns:p14="http://schemas.microsoft.com/office/powerpoint/2010/main" val="2646273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B1480-11D7-200C-39F9-8BF0E49EB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0"/>
              <a:t>Appendix Table 2 – Part 2 of 2</a:t>
            </a:r>
            <a:br>
              <a:rPr lang="en-US" sz="2000"/>
            </a:br>
            <a:r>
              <a:rPr lang="en-US" sz="2000" b="1"/>
              <a:t>Number of reported acute and chronic cases* of hepatitis C virus infection by case status </a:t>
            </a:r>
            <a:br>
              <a:rPr lang="en-US" sz="2000" b="1"/>
            </a:br>
            <a:r>
              <a:rPr lang="en-US" sz="2000" b="1"/>
              <a:t>United States, 2020</a:t>
            </a:r>
            <a:r>
              <a:rPr lang="en-US" sz="2000"/>
              <a:t>				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C9BE060-1E87-051C-57CB-B646C709CE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115149"/>
              </p:ext>
            </p:extLst>
          </p:nvPr>
        </p:nvGraphicFramePr>
        <p:xfrm>
          <a:off x="535833" y="1346255"/>
          <a:ext cx="5280505" cy="39738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155734">
                  <a:extLst>
                    <a:ext uri="{9D8B030D-6E8A-4147-A177-3AD203B41FA5}">
                      <a16:colId xmlns:a16="http://schemas.microsoft.com/office/drawing/2014/main" val="2197488459"/>
                    </a:ext>
                  </a:extLst>
                </a:gridCol>
                <a:gridCol w="2012569">
                  <a:extLst>
                    <a:ext uri="{9D8B030D-6E8A-4147-A177-3AD203B41FA5}">
                      <a16:colId xmlns:a16="http://schemas.microsoft.com/office/drawing/2014/main" val="557897342"/>
                    </a:ext>
                  </a:extLst>
                </a:gridCol>
                <a:gridCol w="2112202">
                  <a:extLst>
                    <a:ext uri="{9D8B030D-6E8A-4147-A177-3AD203B41FA5}">
                      <a16:colId xmlns:a16="http://schemas.microsoft.com/office/drawing/2014/main" val="3162417777"/>
                    </a:ext>
                  </a:extLst>
                </a:gridCol>
              </a:tblGrid>
              <a:tr h="3985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State or Jurisdiction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Acute Hepatitis C</a:t>
                      </a: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Confirmed (Probable)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Chronic Hepatitis C</a:t>
                      </a: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Confirmed (Probable)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09947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Ohio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186 (55)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7,027 (5,649)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326779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Oklahoma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20 (25)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3,068 (3,811)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1523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Oregon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30 (7)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1,848 (1,934)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436712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Pennsylvania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146 (—)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7,615 (4,315)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71426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Rhode Island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 (U)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 (U)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031396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South Carolina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 (3)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3,036 (4,034)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601511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South Dakota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 (4)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364 (367)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628741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Tennessee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170 (65)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5,307 (3,846)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6818688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Texas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17 (21)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 (N)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7607299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Utah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104 (55)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647 (570)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32259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Vermont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 (—)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251 (268)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036295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Virginia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29 (22)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3,884 (3,257)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13142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Washington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105 (14)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2,968 (1,551)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726586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West Virginia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94 (43)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2,180 (1,733)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564947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Wisconsin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93 (4)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1,400 (511)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319549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Wyoming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 (—)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306 (—)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016824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Total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4,798 (1,227)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107,300 (73,960)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9800164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787FEB9-B152-01ED-0067-6C52D66CB198}"/>
              </a:ext>
            </a:extLst>
          </p:cNvPr>
          <p:cNvSpPr txBox="1"/>
          <p:nvPr/>
        </p:nvSpPr>
        <p:spPr>
          <a:xfrm>
            <a:off x="6268825" y="5949303"/>
            <a:ext cx="4064679" cy="713016"/>
          </a:xfrm>
          <a:prstGeom prst="rect">
            <a:avLst/>
          </a:prstGeom>
          <a:noFill/>
        </p:spPr>
        <p:txBody>
          <a:bodyPr wrap="square" lIns="91440" tIns="45720" rIns="91440" bIns="45720" anchor="b">
            <a:spAutoFit/>
          </a:bodyPr>
          <a:lstStyle/>
          <a:p>
            <a:pPr>
              <a:spcBef>
                <a:spcPts val="1000"/>
              </a:spcBef>
            </a:pP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Source: CDC, National Notifiable Diseases Surveillance System.</a:t>
            </a:r>
          </a:p>
          <a:p>
            <a:pPr>
              <a:spcBef>
                <a:spcPts val="1000"/>
              </a:spcBef>
            </a:pPr>
            <a:r>
              <a:rPr lang="en-US" sz="800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Centers for Disease Control and Prevention. Viral Hepatitis Surveillance Report – United States, 2020. </a:t>
            </a:r>
            <a:r>
              <a:rPr lang="en-US" sz="800" dirty="0">
                <a:latin typeface="Calibri" panose="020F0502020204030204" pitchFamily="34" charset="0"/>
                <a:ea typeface="+mn-lt"/>
                <a:cs typeface="Calibri" panose="020F0502020204030204" pitchFamily="34" charset="0"/>
                <a:hlinkClick r:id="rId3"/>
              </a:rPr>
              <a:t>https://www.cdc.gov/hepatitis/statistics/2020surveillance/index.htm</a:t>
            </a:r>
            <a:r>
              <a:rPr lang="en-US" sz="800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. </a:t>
            </a:r>
            <a:br>
              <a:rPr lang="en-US" sz="800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</a:br>
            <a:r>
              <a:rPr lang="en-US" sz="800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Published September 2022.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F47E39E0-B024-13D4-912A-1213D0D7E3E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863799"/>
            <a:ext cx="5354720" cy="798520"/>
          </a:xfr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800" dirty="0"/>
              <a:t>* For confirmed and probable case definition, see </a:t>
            </a:r>
            <a:r>
              <a:rPr lang="en-US" sz="800" dirty="0">
                <a:hlinkClick r:id="rId4"/>
              </a:rPr>
              <a:t>https://ndc.services.cdc.gov/case-definitions/hepatitis-c-acute-2020/</a:t>
            </a:r>
            <a:r>
              <a:rPr lang="en-US" sz="800" dirty="0"/>
              <a:t> for acute hepatitis C and </a:t>
            </a:r>
            <a:r>
              <a:rPr lang="en-US" sz="800" dirty="0">
                <a:hlinkClick r:id="rId5"/>
              </a:rPr>
              <a:t>https://ndc.services.cdc.gov/case-definitions/hepatitis-c-chronic-2020/</a:t>
            </a:r>
            <a:r>
              <a:rPr lang="en-US" sz="800" dirty="0"/>
              <a:t> for chronic hepatitis C.</a:t>
            </a:r>
          </a:p>
          <a:p>
            <a:pPr>
              <a:lnSpc>
                <a:spcPct val="100000"/>
              </a:lnSpc>
            </a:pPr>
            <a:r>
              <a:rPr lang="en-US" sz="800" dirty="0"/>
              <a:t>—: No reported cases. The reporting jurisdiction did not submit any cases to CDC.		</a:t>
            </a:r>
          </a:p>
          <a:p>
            <a:pPr>
              <a:lnSpc>
                <a:spcPct val="100000"/>
              </a:lnSpc>
            </a:pPr>
            <a:r>
              <a:rPr lang="en-US" sz="800" dirty="0"/>
              <a:t>N: Not reportable. The disease or condition was not reportable by law, statue, or regulation in the reporting jurisdiction</a:t>
            </a:r>
          </a:p>
          <a:p>
            <a:pPr>
              <a:lnSpc>
                <a:spcPct val="100000"/>
              </a:lnSpc>
            </a:pP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U: Unavailable. The data were unavailable.</a:t>
            </a:r>
            <a:r>
              <a:rPr lang="en-US" sz="800" dirty="0"/>
              <a:t>.				</a:t>
            </a:r>
          </a:p>
        </p:txBody>
      </p:sp>
    </p:spTree>
    <p:extLst>
      <p:ext uri="{BB962C8B-B14F-4D97-AF65-F5344CB8AC3E}">
        <p14:creationId xmlns:p14="http://schemas.microsoft.com/office/powerpoint/2010/main" val="1114169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ep-All-v2">
      <a:dk1>
        <a:srgbClr val="000000"/>
      </a:dk1>
      <a:lt1>
        <a:srgbClr val="FFFFFF"/>
      </a:lt1>
      <a:dk2>
        <a:srgbClr val="FFFFFF"/>
      </a:dk2>
      <a:lt2>
        <a:srgbClr val="83BC49"/>
      </a:lt2>
      <a:accent1>
        <a:srgbClr val="28434E"/>
      </a:accent1>
      <a:accent2>
        <a:srgbClr val="26418F"/>
      </a:accent2>
      <a:accent3>
        <a:srgbClr val="004940"/>
      </a:accent3>
      <a:accent4>
        <a:srgbClr val="497D0C"/>
      </a:accent4>
      <a:accent5>
        <a:srgbClr val="92A6DD"/>
      </a:accent5>
      <a:accent6>
        <a:srgbClr val="4EBAAA"/>
      </a:accent6>
      <a:hlink>
        <a:srgbClr val="0F56DC"/>
      </a:hlink>
      <a:folHlink>
        <a:srgbClr val="3077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A0E967F181BB4799F61530F57313A7" ma:contentTypeVersion="15" ma:contentTypeDescription="Create a new document." ma:contentTypeScope="" ma:versionID="ebb4b786c50db4e938002a6b96886c64">
  <xsd:schema xmlns:xsd="http://www.w3.org/2001/XMLSchema" xmlns:xs="http://www.w3.org/2001/XMLSchema" xmlns:p="http://schemas.microsoft.com/office/2006/metadata/properties" xmlns:ns2="e6129190-2502-4b9b-a176-45f32946105d" xmlns:ns3="43a61471-335a-4812-b149-2392b70c09ae" targetNamespace="http://schemas.microsoft.com/office/2006/metadata/properties" ma:root="true" ma:fieldsID="10f67f884fe6e0e42b0e6e56111affd8" ns2:_="" ns3:_="">
    <xsd:import namespace="e6129190-2502-4b9b-a176-45f32946105d"/>
    <xsd:import namespace="43a61471-335a-4812-b149-2392b70c09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129190-2502-4b9b-a176-45f3294610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a7d435f-bc0a-452e-b7b2-4cb57826a0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a61471-335a-4812-b149-2392b70c09ae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0b61f6f9-9dac-4657-a88a-c3c23afc2975}" ma:internalName="TaxCatchAll" ma:showField="CatchAllData" ma:web="43a61471-335a-4812-b149-2392b70c09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3a61471-335a-4812-b149-2392b70c09ae" xsi:nil="true"/>
    <lcf76f155ced4ddcb4097134ff3c332f xmlns="e6129190-2502-4b9b-a176-45f32946105d">
      <Terms xmlns="http://schemas.microsoft.com/office/infopath/2007/PartnerControls"/>
    </lcf76f155ced4ddcb4097134ff3c332f>
    <SharedWithUsers xmlns="43a61471-335a-4812-b149-2392b70c09ae">
      <UserInfo>
        <DisplayName/>
        <AccountId xsi:nil="true"/>
        <AccountType/>
      </UserInfo>
    </SharedWithUsers>
    <MediaLengthInSeconds xmlns="e6129190-2502-4b9b-a176-45f32946105d" xsi:nil="true"/>
  </documentManagement>
</p:properties>
</file>

<file path=customXml/itemProps1.xml><?xml version="1.0" encoding="utf-8"?>
<ds:datastoreItem xmlns:ds="http://schemas.openxmlformats.org/officeDocument/2006/customXml" ds:itemID="{7C917EB0-E2AA-4B8D-A6B6-47EC094A3676}"/>
</file>

<file path=customXml/itemProps2.xml><?xml version="1.0" encoding="utf-8"?>
<ds:datastoreItem xmlns:ds="http://schemas.openxmlformats.org/officeDocument/2006/customXml" ds:itemID="{B569B53A-F81D-42F9-86B6-31365665533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E9434D5-4D44-4090-9F30-B85933BA4D4D}">
  <ds:schemaRefs>
    <ds:schemaRef ds:uri="http://purl.org/dc/elements/1.1/"/>
    <ds:schemaRef ds:uri="0bf74ea8-196f-4ed0-acda-4d1b8eb91222"/>
    <ds:schemaRef ds:uri="http://purl.org/dc/terms/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a5db0dc4-de41-4547-9920-1aed1993f09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917</Words>
  <Application>Microsoft Macintosh PowerPoint</Application>
  <PresentationFormat>Widescreen</PresentationFormat>
  <Paragraphs>188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Appendix Table 2 – Part 1 of 2 Number of reported acute and chronic cases* of hepatitis C virus infection by case status  United States, 2020    </vt:lpstr>
      <vt:lpstr>Appendix Table 2 – Part 2 of 2 Number of reported acute and chronic cases* of hepatitis C virus infection by case status  United States, 2020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Sporrong, Katari (NYC-RSD)</dc:creator>
  <cp:lastModifiedBy>Pachilis, Allison (NYC-RSD)</cp:lastModifiedBy>
  <cp:revision>50</cp:revision>
  <dcterms:created xsi:type="dcterms:W3CDTF">2022-08-02T19:32:21Z</dcterms:created>
  <dcterms:modified xsi:type="dcterms:W3CDTF">2023-01-26T16:54:18Z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0x01010016A0E967F181BB4799F61530F57313A7</vt:lpwstr>
  </property>
  <property fmtid="{D5CDD505-2E9C-101B-9397-08002B2CF9AE}" pid="3" name="MediaServiceImageTags">
    <vt:lpwstr/>
  </property>
  <property fmtid="{D5CDD505-2E9C-101B-9397-08002B2CF9AE}" pid="4" name="Order">
    <vt:r8>323400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_SharedFileIndex">
    <vt:lpwstr/>
  </property>
  <property fmtid="{D5CDD505-2E9C-101B-9397-08002B2CF9AE}" pid="12" name="_SourceUrl">
    <vt:lpwstr/>
  </property>
  <property fmtid="{D5CDD505-2E9C-101B-9397-08002B2CF9AE}" pid="13" name="MSIP_Label_8af03ff0-41c5-4c41-b55e-fabb8fae94be_Name">
    <vt:lpwstr>8af03ff0-41c5-4c41-b55e-fabb8fae94be</vt:lpwstr>
  </property>
  <property fmtid="{D5CDD505-2E9C-101B-9397-08002B2CF9AE}" pid="14" name="MSIP_Label_8af03ff0-41c5-4c41-b55e-fabb8fae94be_Enabled">
    <vt:lpwstr>true</vt:lpwstr>
  </property>
  <property fmtid="{D5CDD505-2E9C-101B-9397-08002B2CF9AE}" pid="15" name="MSIP_Label_8af03ff0-41c5-4c41-b55e-fabb8fae94be_SetDate">
    <vt:lpwstr>2022-09-26T18:12:39Z</vt:lpwstr>
  </property>
  <property fmtid="{D5CDD505-2E9C-101B-9397-08002B2CF9AE}" pid="16" name="MSIP_Label_8af03ff0-41c5-4c41-b55e-fabb8fae94be_SiteId">
    <vt:lpwstr>9ce70869-60db-44fd-abe8-d2767077fc8f</vt:lpwstr>
  </property>
  <property fmtid="{D5CDD505-2E9C-101B-9397-08002B2CF9AE}" pid="17" name="MSIP_Label_8af03ff0-41c5-4c41-b55e-fabb8fae94be_Method">
    <vt:lpwstr>Privileged</vt:lpwstr>
  </property>
  <property fmtid="{D5CDD505-2E9C-101B-9397-08002B2CF9AE}" pid="18" name="MSIP_Label_8af03ff0-41c5-4c41-b55e-fabb8fae94be_ContentBits">
    <vt:lpwstr>0</vt:lpwstr>
  </property>
  <property fmtid="{D5CDD505-2E9C-101B-9397-08002B2CF9AE}" pid="19" name="MSIP_Label_8af03ff0-41c5-4c41-b55e-fabb8fae94be_ActionId">
    <vt:lpwstr>0889dd41-5272-4998-baba-61054e125ce3</vt:lpwstr>
  </property>
</Properties>
</file>