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1495" r:id="rId5"/>
    <p:sldId id="1496" r:id="rId6"/>
    <p:sldId id="1497" r:id="rId7"/>
    <p:sldId id="1498" r:id="rId8"/>
    <p:sldId id="1499" r:id="rId9"/>
    <p:sldId id="15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9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05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7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imz-managers/nis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www.cdc.gov/vaccines/vaxview/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imz-managers/nis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www.cdc.gov/vaccines/vaxview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vaxview/index.html" TargetMode="External"/><Relationship Id="rId2" Type="http://schemas.openxmlformats.org/officeDocument/2006/relationships/hyperlink" Target="https://www.cdc.gov/vaccines/imz-managers/nis/index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dc.gov/hepatitis/statistics/2020surveillance/index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imz-managers/nis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www.cdc.gov/vaccines/vaxview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vaxview/index.html" TargetMode="External"/><Relationship Id="rId2" Type="http://schemas.openxmlformats.org/officeDocument/2006/relationships/hyperlink" Target="https://www.cdc.gov/vaccines/imz-managers/nis/index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dc.gov/hepatitis/statistics/2020surveillance/index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vaxview/index.html" TargetMode="External"/><Relationship Id="rId2" Type="http://schemas.openxmlformats.org/officeDocument/2006/relationships/hyperlink" Target="https://www.cdc.gov/vaccines/imz-managers/nis/index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4.1 – Part 1 of 6</a:t>
            </a:r>
            <a:br>
              <a:rPr lang="en-US" sz="200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  <a:br>
              <a:rPr lang="en-US" sz="2000" b="1"/>
            </a:br>
            <a:endParaRPr lang="en-US" sz="2000" b="1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573382"/>
              </p:ext>
            </p:extLst>
          </p:nvPr>
        </p:nvGraphicFramePr>
        <p:xfrm>
          <a:off x="535833" y="1343931"/>
          <a:ext cx="11108632" cy="3764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3530489283"/>
                    </a:ext>
                  </a:extLst>
                </a:gridCol>
                <a:gridCol w="1311832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1832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1832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1832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R="95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4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POST VACCINATION SEROLOGIC TESTING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Received </a:t>
                      </a:r>
                      <a:r>
                        <a:rPr lang="en-US" sz="1200" b="1" u="none" strike="noStrike" baseline="30000">
                          <a:solidFill>
                            <a:schemeClr val="bg1"/>
                          </a:solidFill>
                          <a:effectLst/>
                        </a:rPr>
                        <a:t>†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POST VACCINATION SEROLOGIC TESTING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HBsAg positive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POST VACCINATION SEROLOGIC TESTING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Immune </a:t>
                      </a:r>
                      <a:r>
                        <a:rPr lang="en-US" sz="1200" b="1" u="none" strike="noStrike" baseline="30000">
                          <a:solidFill>
                            <a:schemeClr val="bg1"/>
                          </a:solidFill>
                          <a:effectLst/>
                        </a:rPr>
                        <a:t>§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70917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All Jurisdictions</a:t>
                      </a:r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9,055 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8,709 (96%)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7,653 (85%)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131 (1%)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7,784 (86%)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5,759 (64%)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5,523 (96%)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4623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State</a:t>
                      </a:r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Alabama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78 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78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 (38%)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 (38%)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24 (31%)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 (46%)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Alaska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27 (96%)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 (89%)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26 (93%)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 (61%)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Arizona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133 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119 (89%)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103 (77%)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 (8%)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113 (85%)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64 (48%)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59 (92%)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Arkansas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61 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60 (98%)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45 (74%)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45 (74%)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40 (66%)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(3%)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37 (93%)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9846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California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1,600 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1,551 (97%)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1,204 (75%)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1,210 (76%)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908 (57%)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866 (95%)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00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Colorado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111 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111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108 (97%)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109 (98%)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100 (90%)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99 (99%)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70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Connecticut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40 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38 (95%)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(3%)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(3%)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 (5%)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(3%)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Delaware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45 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45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26 (58%)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 (27%)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38 (84%)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38 (84%)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34 (89%)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Florida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394 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347 (88%)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298 (76%)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 (1%)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300 (76%)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96 (24%)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90 (94%)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Georgia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283 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270 (95%)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258 (91%)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 (1%)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260 (92%)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230 (81%)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222 (97%)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Hawaii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139 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137 (99%)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131 (94%)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 (1%)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133 (96%)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114 (82%)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113 (99%)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0301"/>
            <a:ext cx="5638800" cy="128521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3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4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013173" y="5345695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5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431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201397" cy="917018"/>
          </a:xfrm>
        </p:spPr>
        <p:txBody>
          <a:bodyPr>
            <a:noAutofit/>
          </a:bodyPr>
          <a:lstStyle/>
          <a:p>
            <a:r>
              <a:rPr lang="en-US" b="0"/>
              <a:t>Table 4.1 – Part 2 of 6</a:t>
            </a:r>
            <a:br>
              <a:rPr lang="en-US" sz="200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16177"/>
              </p:ext>
            </p:extLst>
          </p:nvPr>
        </p:nvGraphicFramePr>
        <p:xfrm>
          <a:off x="533254" y="1346014"/>
          <a:ext cx="11109960" cy="3977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418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39447">
                  <a:extLst>
                    <a:ext uri="{9D8B030D-6E8A-4147-A177-3AD203B41FA5}">
                      <a16:colId xmlns:a16="http://schemas.microsoft.com/office/drawing/2014/main" val="3530489283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Received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HBsAg positive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Immune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§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709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State</a:t>
                      </a:r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Idaho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 (94%)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 (94%)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 (94%)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 (65%)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 (100%)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212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Illinois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162 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160 (99%)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144 (89%)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 (1%)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145 (90%)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99 (61%)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 (0%)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92 (93%)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7564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117 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117 (100%)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(97%)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(97%)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86 (74%)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85 (99%)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121 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119 (98%)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111 (92%)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111 (92%)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73 (60%)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68 (93%)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44 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(98%)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 (89%)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 (91%)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 (61%)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 (70%)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60 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55 (92%)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 (80%)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 (83%)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 (50%)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 (97%)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9846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123 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108 (88%)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103 (84%)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108 (88%)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63 (51%)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 (90%)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00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(100%)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(100%)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(100%)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(70%)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(100%)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70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253 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239 (94%)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210 (83%)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217 (86%)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158 (62%)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151 (96%)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307 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303 (99%)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291 (95%)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291 (95%)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271 (88%)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265 (98%)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152 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152 (100%)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140 (92%)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142 (93%)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121 (80%)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118 (98%)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398 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395 (99%)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376 (94%)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381 (96%)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304 (76%)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298 (98%)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54 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51 (94%)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 (76%)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(2%)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42 (78%)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 (57%)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 (94%)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 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84 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 (96%)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72 (86%)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73 (87%)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 (57%)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(90%) 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</a:tbl>
          </a:graphicData>
        </a:graphic>
      </p:graphicFrame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B0B446F-2903-2320-196E-169076DF99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1991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3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4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49FB1F-6B6E-821C-555A-D41737F1D492}"/>
              </a:ext>
            </a:extLst>
          </p:cNvPr>
          <p:cNvSpPr txBox="1"/>
          <p:nvPr/>
        </p:nvSpPr>
        <p:spPr>
          <a:xfrm>
            <a:off x="6013173" y="5345695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5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336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569"/>
            <a:ext cx="11087098" cy="917018"/>
          </a:xfrm>
        </p:spPr>
        <p:txBody>
          <a:bodyPr>
            <a:noAutofit/>
          </a:bodyPr>
          <a:lstStyle/>
          <a:p>
            <a:r>
              <a:rPr lang="en-US" b="0"/>
              <a:t>Table 4.1 – Part 3 of 6</a:t>
            </a:r>
            <a:br>
              <a:rPr lang="en-US" sz="200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F9A4E2-5813-4216-D5D6-FF2427237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675367"/>
              </p:ext>
            </p:extLst>
          </p:nvPr>
        </p:nvGraphicFramePr>
        <p:xfrm>
          <a:off x="531192" y="1340505"/>
          <a:ext cx="11109960" cy="3947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418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39447">
                  <a:extLst>
                    <a:ext uri="{9D8B030D-6E8A-4147-A177-3AD203B41FA5}">
                      <a16:colId xmlns:a16="http://schemas.microsoft.com/office/drawing/2014/main" val="3530489283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Received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HBsAg positive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Immune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§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709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State</a:t>
                      </a:r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 (60%)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 (60%)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(40%)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034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62 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(69%)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44 (71%)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42 (95%)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7616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82 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82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 (99%)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 (99%)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 (72%)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(63%)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(63%)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(44%)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244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196 (72%)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206 (76%)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98 (36%)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88 (90%)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 (82%)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(91%)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 (82%)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(78%)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9846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 State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218 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205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201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202 (93%)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166 (76%)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163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00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184 (96%)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174 (91%)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178 (93%)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122 (64%)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119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70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 (97%)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 (75%)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 (89%)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 (42%)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269 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264 (98%)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223 (83%)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225 (84%)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(42%)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102 (90%)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 (97%)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 (88%)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63 (91%)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 (67%)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 (80%)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 (78%)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(86%)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1144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189 (99%)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171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175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(59%)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112 (99%)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692034"/>
                  </a:ext>
                </a:extLst>
              </a:tr>
            </a:tbl>
          </a:graphicData>
        </a:graphic>
      </p:graphicFrame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0E181B-D9F3-C777-141E-C7B7448861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1991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2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3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D19768-3E15-0BFF-9E7B-67011D1A99E8}"/>
              </a:ext>
            </a:extLst>
          </p:cNvPr>
          <p:cNvSpPr txBox="1"/>
          <p:nvPr/>
        </p:nvSpPr>
        <p:spPr>
          <a:xfrm>
            <a:off x="6013173" y="5345695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4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18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201397" cy="917018"/>
          </a:xfrm>
        </p:spPr>
        <p:txBody>
          <a:bodyPr>
            <a:noAutofit/>
          </a:bodyPr>
          <a:lstStyle/>
          <a:p>
            <a:r>
              <a:rPr lang="en-US" b="0"/>
              <a:t>Table 4.1 – Part 4 of 6</a:t>
            </a:r>
            <a:br>
              <a:rPr lang="en-US" sz="2000" b="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51031"/>
              </p:ext>
            </p:extLst>
          </p:nvPr>
        </p:nvGraphicFramePr>
        <p:xfrm>
          <a:off x="535119" y="1334099"/>
          <a:ext cx="11109960" cy="3611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418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39447">
                  <a:extLst>
                    <a:ext uri="{9D8B030D-6E8A-4147-A177-3AD203B41FA5}">
                      <a16:colId xmlns:a16="http://schemas.microsoft.com/office/drawing/2014/main" val="3530489283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4572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69346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Received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HBsAg positive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Immune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§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State</a:t>
                      </a:r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 (77%)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(93%)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8769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51 (80%)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 (81%)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 (56%)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9698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(63%)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1368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117 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(97%)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(97%)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115 (98%)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78 (67%)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74 (95%)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539 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519 (96%)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462 (86%)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464 (86%)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377 (70%)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363 (96%)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76 (99%)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71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72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(56%)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(20%)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9846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243 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229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228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230 (95%)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146 (60%)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141 (97%)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00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70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 (90%)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142 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142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131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134 (94%)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95 (67%)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92 (97%)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(67%)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(33%)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(33%)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</a:tbl>
          </a:graphicData>
        </a:graphic>
      </p:graphicFrame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D93B650-C7A1-F92C-7AB6-8AE551EB37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1991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3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4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E37F42-81AF-16F5-653D-55F410BA7FA0}"/>
              </a:ext>
            </a:extLst>
          </p:cNvPr>
          <p:cNvSpPr txBox="1"/>
          <p:nvPr/>
        </p:nvSpPr>
        <p:spPr>
          <a:xfrm>
            <a:off x="6013173" y="5345695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5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970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201397" cy="917018"/>
          </a:xfrm>
        </p:spPr>
        <p:txBody>
          <a:bodyPr>
            <a:noAutofit/>
          </a:bodyPr>
          <a:lstStyle/>
          <a:p>
            <a:r>
              <a:rPr lang="en-US" b="0"/>
              <a:t>Table 4.1 – Part 5 of 6</a:t>
            </a:r>
            <a:br>
              <a:rPr lang="en-US" sz="200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171994"/>
              </p:ext>
            </p:extLst>
          </p:nvPr>
        </p:nvGraphicFramePr>
        <p:xfrm>
          <a:off x="535833" y="1329010"/>
          <a:ext cx="11119104" cy="40416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530489283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Received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HBsAg positive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Immune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§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City</a:t>
                      </a:r>
                      <a:r>
                        <a:rPr lang="en-US" sz="1100" b="1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**</a:t>
                      </a:r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Chicago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102 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101 (99%)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78 (76%)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78 (76%)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70 (69%)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 (99%)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(93%)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(93%)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 (81%)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Houston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119 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113 (95%)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98 (82%)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102 (86%)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87 (73%)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85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 City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1,031 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1,028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949 (92%)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954 (93%)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875 (85%)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856 (98%)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9846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Philadelphia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128 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111 (87%)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103 (80%)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110 (86%)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84 (66%)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78 (93%)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00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San Antonio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 (83%)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 (89%)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(69%)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70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Territory</a:t>
                      </a:r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American Samoa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Guam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(25%)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 (33%)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 (58%)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431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N. Mariana Islands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Puerto Rico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 Islands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 (100%)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</a:tbl>
          </a:graphicData>
        </a:graphic>
      </p:graphicFrame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B7D8666-4A16-3738-DAD6-61A3FD1E7D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1991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2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3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683290-FB43-9AF4-4BBE-57C54A15991D}"/>
              </a:ext>
            </a:extLst>
          </p:cNvPr>
          <p:cNvSpPr txBox="1"/>
          <p:nvPr/>
        </p:nvSpPr>
        <p:spPr>
          <a:xfrm>
            <a:off x="6013173" y="5355527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4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13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201397" cy="917018"/>
          </a:xfrm>
        </p:spPr>
        <p:txBody>
          <a:bodyPr>
            <a:noAutofit/>
          </a:bodyPr>
          <a:lstStyle/>
          <a:p>
            <a:r>
              <a:rPr lang="en-US" b="0"/>
              <a:t>Table 4.1 – Part 6 of 6</a:t>
            </a:r>
            <a:br>
              <a:rPr lang="en-US" sz="2000"/>
            </a:br>
            <a:r>
              <a:rPr lang="en-US" sz="2000" b="1"/>
              <a:t>Outcomes of infants born in 2019 to persons infected with hepatitis B virus and managed by CDC Perinatal Hepatitis B Prevention Program through the end of 2020, 64 US Jurisdictions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58793"/>
              </p:ext>
            </p:extLst>
          </p:nvPr>
        </p:nvGraphicFramePr>
        <p:xfrm>
          <a:off x="535833" y="1334099"/>
          <a:ext cx="11119104" cy="24109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286140852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969299249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3390481558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4187949514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133421831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</a:tblGrid>
              <a:tr h="1207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Jurisdiction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All infants managed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HBIG &amp; HepB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at birth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by 12 months 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Complete series after 12 months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of age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HEPB VACCINE ADMINISTRATION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 with complete series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%)</a:t>
                      </a:r>
                      <a:r>
                        <a:rPr lang="en-US" sz="1200" b="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Received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HBsAg positive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 VACCINATION SEROLOGIC TESTING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Immune </a:t>
                      </a:r>
                      <a:r>
                        <a:rPr kumimoji="0" lang="en-US" sz="1200" b="1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§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Freely Associated Island Nations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24350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Marshall Islands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</a:t>
                      </a:r>
                      <a:endParaRPr lang="en-US" sz="1100"/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 (U)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7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Micronesia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35 </a:t>
                      </a:r>
                      <a:endParaRPr lang="en-US" sz="1100"/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 (91%)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 (66%)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(6%)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 (71%)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177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Palau 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</a:t>
                      </a:r>
                      <a:endParaRPr lang="en-US" sz="1100"/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 (67%)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 (100%)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 (0%) </a:t>
                      </a:r>
                    </a:p>
                  </a:txBody>
                  <a:tcPr marL="9525" marR="952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319749"/>
                  </a:ext>
                </a:extLst>
              </a:tr>
            </a:tbl>
          </a:graphicData>
        </a:graphic>
      </p:graphicFrame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C61730E-5382-7705-6AC3-F90E00291B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461991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HBIG=hepatitis B immune globulin; </a:t>
            </a:r>
            <a:r>
              <a:rPr lang="en-US" sz="800" err="1"/>
              <a:t>HepB</a:t>
            </a:r>
            <a:r>
              <a:rPr lang="en-US" sz="800"/>
              <a:t>=hepatitis B vaccine; HBsAg=hepatitis B surface antigen; anti-HBs= antibody to hepatitis B surface antigen; U= The data were unavailable   			</a:t>
            </a:r>
          </a:p>
          <a:p>
            <a:pPr>
              <a:lnSpc>
                <a:spcPct val="100000"/>
              </a:lnSpc>
            </a:pPr>
            <a:r>
              <a:rPr lang="en-US" sz="800"/>
              <a:t>* These data only include infants followed by the PHBPP. National and jurisdictional level </a:t>
            </a:r>
            <a:r>
              <a:rPr lang="en-US" sz="800" err="1"/>
              <a:t>HepB</a:t>
            </a:r>
            <a:r>
              <a:rPr lang="en-US" sz="800"/>
              <a:t> vaccination coverage rates are available via annual MMWR publications of National Immunization Survey data (</a:t>
            </a:r>
            <a:r>
              <a:rPr lang="en-US" sz="800">
                <a:hlinkClick r:id="rId2"/>
              </a:rPr>
              <a:t>https://www.cdc.gov/vaccines/imz-managers/nis/index.html</a:t>
            </a:r>
            <a:r>
              <a:rPr lang="en-US" sz="800"/>
              <a:t>) and via </a:t>
            </a:r>
            <a:r>
              <a:rPr lang="en-US" sz="800" err="1"/>
              <a:t>VaxView</a:t>
            </a:r>
            <a:r>
              <a:rPr lang="en-US" sz="800"/>
              <a:t> (</a:t>
            </a:r>
            <a:r>
              <a:rPr lang="en-US" sz="800">
                <a:hlinkClick r:id="rId3"/>
              </a:rPr>
              <a:t>https://www.cdc.gov/vaccines/vaxview/index.html</a:t>
            </a:r>
            <a:r>
              <a:rPr lang="en-US" sz="800"/>
              <a:t>).  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† Post vaccination serologic testing includes a test for HBsAg, anti-HBs, or both. Results from post vaccination serologic testing may be reported as HBsAg positive, HBsAg negative and immune or not immune, or indeterminate.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FFBE02-B484-1D7C-0ECE-FEDE2F6CA614}"/>
              </a:ext>
            </a:extLst>
          </p:cNvPr>
          <p:cNvSpPr txBox="1"/>
          <p:nvPr/>
        </p:nvSpPr>
        <p:spPr>
          <a:xfrm>
            <a:off x="6013173" y="5345695"/>
            <a:ext cx="4497713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§ Anti-HBs &gt;10 </a:t>
            </a:r>
            <a:r>
              <a:rPr lang="en-US" sz="800" err="1"/>
              <a:t>mIU</a:t>
            </a:r>
            <a:r>
              <a:rPr lang="en-US" sz="800"/>
              <a:t>/mL 					</a:t>
            </a:r>
          </a:p>
          <a:p>
            <a:r>
              <a:rPr lang="en-US" sz="800"/>
              <a:t>¶ Percentage is among infants that completed the vaccine series and received PVST. 			</a:t>
            </a:r>
          </a:p>
          <a:p>
            <a:r>
              <a:rPr lang="en-US" sz="800"/>
              <a:t>** City data are mutually exclusive from state data. 					</a:t>
            </a:r>
          </a:p>
          <a:p>
            <a:r>
              <a:rPr lang="en-US" sz="800"/>
              <a:t>Source: CDC, National Notifiable Diseases Surveillance System.</a:t>
            </a:r>
          </a:p>
          <a:p>
            <a:r>
              <a:rPr lang="en-US" sz="800"/>
              <a:t>		</a:t>
            </a:r>
          </a:p>
          <a:p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4"/>
              </a:rPr>
              <a:t>https://www.cdc.gov/hepatitis/statistics/2020surveillance/index.htm</a:t>
            </a:r>
            <a:r>
              <a:rPr lang="en-US" sz="800"/>
              <a:t>. 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9644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4173</Words>
  <Application>Microsoft Macintosh PowerPoint</Application>
  <PresentationFormat>Widescreen</PresentationFormat>
  <Paragraphs>805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Table 4.1 – Part 1 of 6 Outcomes of infants born in 2019 to persons infected with hepatitis B virus and managed by CDC Perinatal Hepatitis B Prevention Program through the end of 2020, 64 US Jurisdictions </vt:lpstr>
      <vt:lpstr>Table 4.1 – Part 2 of 6 Outcomes of infants born in 2019 to persons infected with hepatitis B virus and managed by CDC Perinatal Hepatitis B Prevention Program through the end of 2020, 64 US Jurisdictions</vt:lpstr>
      <vt:lpstr>Table 4.1 – Part 3 of 6 Outcomes of infants born in 2019 to persons infected with hepatitis B virus and managed by CDC Perinatal Hepatitis B Prevention Program through the end of 2020, 64 US Jurisdictions</vt:lpstr>
      <vt:lpstr>Table 4.1 – Part 4 of 6 Outcomes of infants born in 2019 to persons infected with hepatitis B virus and managed by CDC Perinatal Hepatitis B Prevention Program through the end of 2020, 64 US Jurisdictions</vt:lpstr>
      <vt:lpstr>Table 4.1 – Part 5 of 6 Outcomes of infants born in 2019 to persons infected with hepatitis B virus and managed by CDC Perinatal Hepatitis B Prevention Program through the end of 2020, 64 US Jurisdictions</vt:lpstr>
      <vt:lpstr>Table 4.1 – Part 6 of 6 Outcomes of infants born in 2019 to persons infected with hepatitis B virus and managed by CDC Perinatal Hepatitis B Prevention Program through the end of 2020, 64 US Jurisdictions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22</cp:revision>
  <dcterms:created xsi:type="dcterms:W3CDTF">2022-08-02T19:32:21Z</dcterms:created>
  <dcterms:modified xsi:type="dcterms:W3CDTF">2022-10-06T21:59:56Z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