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1504" r:id="rId5"/>
    <p:sldId id="1505" r:id="rId6"/>
    <p:sldId id="148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2492387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hs.gov/about/agencies/iea/regional-offices/index.html"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wonder.cdc.gov/wonder/help/mcd.html" TargetMode="External"/><Relationship Id="rId4" Type="http://schemas.openxmlformats.org/officeDocument/2006/relationships/hyperlink" Target="http://wonder.cdc.gov/mcd-icd10.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hyperlink" Target="https://www.hhs.gov/about/agencies/iea/regional-offices/index.html" TargetMode="External"/><Relationship Id="rId1" Type="http://schemas.openxmlformats.org/officeDocument/2006/relationships/slideLayout" Target="../slideLayouts/slideLayout12.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hyperlink" Target="https://www.hhs.gov/about/agencies/iea/regional-offices/index.html" TargetMode="External"/><Relationship Id="rId1" Type="http://schemas.openxmlformats.org/officeDocument/2006/relationships/slideLayout" Target="../slideLayouts/slideLayout12.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3.8 – Part 1 of 3</a:t>
            </a:r>
            <a:br>
              <a:rPr lang="en-US" sz="2000"/>
            </a:br>
            <a:r>
              <a:rPr lang="en-US" sz="2000" b="1"/>
              <a:t>Numbers and rates* of deaths with hepatitis C virus infection listed as a cause of death</a:t>
            </a:r>
            <a:r>
              <a:rPr lang="en-US" sz="2000" b="1" baseline="30000"/>
              <a:t>†</a:t>
            </a:r>
            <a:r>
              <a:rPr lang="en-US" sz="2000" b="1"/>
              <a:t> among residents, by demographic characteristics</a:t>
            </a:r>
            <a:br>
              <a:rPr lang="en-US" sz="2000" b="1"/>
            </a:br>
            <a:r>
              <a:rPr lang="en-US" sz="2000" b="1"/>
              <a:t>United States, 2016–2020</a:t>
            </a:r>
            <a:r>
              <a:rPr lang="en-US" sz="2000"/>
              <a:t>										</a:t>
            </a:r>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0" y="5101898"/>
            <a:ext cx="5707625" cy="1574790"/>
          </a:xfrm>
        </p:spPr>
        <p:txBody>
          <a:bodyPr vert="horz" lIns="91440" tIns="45720" rIns="91440" bIns="45720" rtlCol="0" anchor="t">
            <a:noAutofit/>
          </a:bodyPr>
          <a:lstStyle/>
          <a:p>
            <a:pPr>
              <a:lnSpc>
                <a:spcPct val="100000"/>
              </a:lnSpc>
            </a:pPr>
            <a:r>
              <a:rPr lang="en-US" sz="800"/>
              <a:t>* Rates for race/ethnicity, sex, HHS region, and the overall total are age-adjusted per 100,000 US standard population during 2000 </a:t>
            </a:r>
            <a:br>
              <a:rPr lang="en-US" sz="800"/>
            </a:br>
            <a:r>
              <a:rPr lang="en-US" sz="800"/>
              <a:t>by using the following age group distribution (in years): &lt;1, 1–4, 5–14, 15–24, 25–34, 35–44, 45–54, 55–64, 65–74, 75–84, and ≥85. Missing data are not included. For age-adjusted death rates, the age-specific death rate is rounded to 1 decimal place before proceeding to the next step in the calculation of age-adjusted death rates for NCHS Multiple Cause of Death on CDC WONDER. </a:t>
            </a:r>
            <a:br>
              <a:rPr lang="en-US" sz="800"/>
            </a:br>
            <a:r>
              <a:rPr lang="en-US" sz="800"/>
              <a:t>This rounding step might affect the precision of rates calculated for small numbers of deaths. 	</a:t>
            </a:r>
          </a:p>
          <a:p>
            <a:pPr>
              <a:lnSpc>
                <a:spcPct val="100000"/>
              </a:lnSpc>
            </a:pPr>
            <a:r>
              <a:rPr lang="en-US" sz="800"/>
              <a:t>† Cause of death is defined as one of the multiple causes of death and is based on the International Classification of Diseases, </a:t>
            </a:r>
            <a:br>
              <a:rPr lang="en-US" sz="800"/>
            </a:br>
            <a:r>
              <a:rPr lang="en-US" sz="800"/>
              <a:t>10th Rev. (ICD-10) codes B17.1, and B18.2 (hepatitis C).			</a:t>
            </a:r>
          </a:p>
          <a:p>
            <a:pPr>
              <a:lnSpc>
                <a:spcPct val="100000"/>
              </a:lnSpc>
            </a:pPr>
            <a:r>
              <a:rPr lang="en-US" sz="800"/>
              <a:t>¶ US Department of Health and Human Services (HHS) regions were categorized according to the grouping of states and US territories assigned under each of the 10 HHS regional offices (</a:t>
            </a:r>
            <a:r>
              <a:rPr lang="en-US" sz="800">
                <a:hlinkClick r:id="rId3"/>
              </a:rPr>
              <a:t>https://www.hhs.gov/about/agencies/iea/regional-offices/index.html</a:t>
            </a:r>
            <a:r>
              <a:rPr lang="en-US" sz="800"/>
              <a:t>). For the purposes of this report, regions with US territories (Region 2 and Region 9) contain data from states only.</a:t>
            </a:r>
            <a:endParaRPr lang="en-US" sz="8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095999" y="5094062"/>
            <a:ext cx="4509155"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1999–2019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4"/>
              </a:rPr>
              <a:t>http://wonder.cdc.gov/mcd-icd10.html</a:t>
            </a:r>
            <a:r>
              <a:rPr lang="en-US" sz="800"/>
              <a:t> on January 13, 2022. CDC WONDER data set documentation and technical methods can be accessed at </a:t>
            </a:r>
            <a:r>
              <a:rPr lang="en-US" sz="800">
                <a:hlinkClick r:id="rId5"/>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6"/>
              </a:rPr>
              <a:t>https://www.cdc.gov/hepatitis/statistics/2020surveillance/index.htm</a:t>
            </a:r>
            <a:r>
              <a:rPr lang="en-US" sz="800"/>
              <a:t>. Published September 2022.</a:t>
            </a:r>
            <a:endParaRPr lang="en-US" sz="800">
              <a:cs typeface="Calibri"/>
            </a:endParaRPr>
          </a:p>
        </p:txBody>
      </p:sp>
      <p:graphicFrame>
        <p:nvGraphicFramePr>
          <p:cNvPr id="7" name="Table 6">
            <a:extLst>
              <a:ext uri="{FF2B5EF4-FFF2-40B4-BE49-F238E27FC236}">
                <a16:creationId xmlns:a16="http://schemas.microsoft.com/office/drawing/2014/main" id="{083C690D-2529-6A54-DD02-FD43A4DBE094}"/>
              </a:ext>
            </a:extLst>
          </p:cNvPr>
          <p:cNvGraphicFramePr>
            <a:graphicFrameLocks noGrp="1"/>
          </p:cNvGraphicFramePr>
          <p:nvPr>
            <p:extLst>
              <p:ext uri="{D42A27DB-BD31-4B8C-83A1-F6EECF244321}">
                <p14:modId xmlns:p14="http://schemas.microsoft.com/office/powerpoint/2010/main" val="3156961124"/>
              </p:ext>
            </p:extLst>
          </p:nvPr>
        </p:nvGraphicFramePr>
        <p:xfrm>
          <a:off x="545261" y="1645183"/>
          <a:ext cx="11091672" cy="2715768"/>
        </p:xfrm>
        <a:graphic>
          <a:graphicData uri="http://schemas.openxmlformats.org/drawingml/2006/table">
            <a:tbl>
              <a:tblPr firstRow="1" bandRow="1">
                <a:tableStyleId>{0E3FDE45-AF77-4B5C-9715-49D594BDF05E}</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Total</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18,093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4.42 (4.36 - 4.49)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17,253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4.13 (4.07 - 4.20)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15,713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3.72 (3.66 - 3.78)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3.33 (3.28 - 3.39)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14,863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3.45 (3.39 - 3.50)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117545095"/>
                  </a:ext>
                </a:extLst>
              </a:tr>
              <a:tr h="210312">
                <a:tc>
                  <a:txBody>
                    <a:bodyPr/>
                    <a:lstStyle/>
                    <a:p>
                      <a:pPr algn="l" fontAlgn="ctr"/>
                      <a:r>
                        <a:rPr lang="en-US" sz="1100" b="1" i="0" u="none" strike="noStrike">
                          <a:solidFill>
                            <a:srgbClr val="111111"/>
                          </a:solidFill>
                          <a:effectLst/>
                          <a:latin typeface="+mn-lt"/>
                        </a:rPr>
                        <a:t>Age (years)</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000000"/>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l" fontAlgn="ctr"/>
                      <a:endParaRPr lang="en-US" sz="1100" b="0" i="0" u="none" strike="noStrike">
                        <a:solidFill>
                          <a:srgbClr val="000000"/>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endParaRPr lang="en-US" sz="1100"/>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141714102"/>
                  </a:ext>
                </a:extLst>
              </a:tr>
              <a:tr h="210312">
                <a:tc>
                  <a:txBody>
                    <a:bodyPr/>
                    <a:lstStyle/>
                    <a:p>
                      <a:pPr algn="l" fontAlgn="ctr"/>
                      <a:r>
                        <a:rPr lang="en-US" sz="1100" b="0" i="0" u="none" strike="noStrike">
                          <a:solidFill>
                            <a:srgbClr val="111111"/>
                          </a:solidFill>
                          <a:effectLst/>
                          <a:latin typeface="+mn-lt"/>
                        </a:rPr>
                        <a:t>0</a:t>
                      </a:r>
                      <a:r>
                        <a:rPr lang="en-US" sz="1100" b="0" i="0" u="none" strike="noStrike">
                          <a:solidFill>
                            <a:srgbClr val="000000"/>
                          </a:solidFill>
                          <a:effectLst/>
                          <a:latin typeface="+mn-lt"/>
                        </a:rPr>
                        <a:t>–</a:t>
                      </a:r>
                      <a:r>
                        <a:rPr lang="en-US" sz="1100" b="0" i="0" u="none" strike="noStrike">
                          <a:solidFill>
                            <a:srgbClr val="111111"/>
                          </a:solidFill>
                          <a:effectLst/>
                          <a:latin typeface="+mn-lt"/>
                        </a:rPr>
                        <a:t>34</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0.11 (0.09 - 0.13)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0.12 (0.10 - 0.14)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0.14 (0.12 - 0.16)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0.11 (0.10 - 0.13)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0.15 (0.13 - 0.17)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402303617"/>
                  </a:ext>
                </a:extLst>
              </a:tr>
              <a:tr h="210312">
                <a:tc>
                  <a:txBody>
                    <a:bodyPr/>
                    <a:lstStyle/>
                    <a:p>
                      <a:pPr algn="l" fontAlgn="ctr"/>
                      <a:r>
                        <a:rPr lang="en-US" sz="1100" b="0" i="0" u="none" strike="noStrike">
                          <a:solidFill>
                            <a:srgbClr val="111111"/>
                          </a:solidFill>
                          <a:effectLst/>
                          <a:latin typeface="+mn-lt"/>
                        </a:rPr>
                        <a:t>35</a:t>
                      </a:r>
                      <a:r>
                        <a:rPr lang="en-US" sz="1100" b="0" i="0" u="none" strike="noStrike">
                          <a:solidFill>
                            <a:srgbClr val="000000"/>
                          </a:solidFill>
                          <a:effectLst/>
                          <a:latin typeface="+mn-lt"/>
                        </a:rPr>
                        <a:t>–</a:t>
                      </a:r>
                      <a:r>
                        <a:rPr lang="en-US" sz="1100" b="0" i="0" u="none" strike="noStrike">
                          <a:solidFill>
                            <a:srgbClr val="111111"/>
                          </a:solidFill>
                          <a:effectLst/>
                          <a:latin typeface="+mn-lt"/>
                        </a:rPr>
                        <a:t>44</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1.31 (1.20 - 1.43)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1.24 (1.13 - 1.35)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1.21 (1.10 - 1.31)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1.13 (1.03 - 1.24)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1.29 (1.18 - 1.40)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299023765"/>
                  </a:ext>
                </a:extLst>
              </a:tr>
              <a:tr h="210312">
                <a:tc>
                  <a:txBody>
                    <a:bodyPr/>
                    <a:lstStyle/>
                    <a:p>
                      <a:pPr algn="l" fontAlgn="ctr"/>
                      <a:r>
                        <a:rPr lang="en-US" sz="1100" b="0" i="0" u="none" strike="noStrike">
                          <a:solidFill>
                            <a:srgbClr val="111111"/>
                          </a:solidFill>
                          <a:effectLst/>
                          <a:latin typeface="+mn-lt"/>
                        </a:rPr>
                        <a:t>45</a:t>
                      </a:r>
                      <a:r>
                        <a:rPr lang="en-US" sz="1100" b="0" i="0" u="none" strike="noStrike">
                          <a:solidFill>
                            <a:srgbClr val="000000"/>
                          </a:solidFill>
                          <a:effectLst/>
                          <a:latin typeface="+mn-lt"/>
                        </a:rPr>
                        <a:t>–</a:t>
                      </a:r>
                      <a:r>
                        <a:rPr lang="en-US" sz="1100" b="0" i="0" u="none" strike="noStrike">
                          <a:solidFill>
                            <a:srgbClr val="111111"/>
                          </a:solidFill>
                          <a:effectLst/>
                          <a:latin typeface="+mn-lt"/>
                        </a:rPr>
                        <a:t>54</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3,026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7.07 (6.82 - 7.32)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2,556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6.03 (5.80 - 6.27)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2,040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4.90 (4.69 - 5.11)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1,676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4.10 (3.90 - 4.30)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1,555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3.85 (3.66 - 4.04)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109456617"/>
                  </a:ext>
                </a:extLst>
              </a:tr>
              <a:tr h="210312">
                <a:tc>
                  <a:txBody>
                    <a:bodyPr/>
                    <a:lstStyle/>
                    <a:p>
                      <a:pPr algn="l" fontAlgn="ctr"/>
                      <a:r>
                        <a:rPr lang="en-US" sz="1100" b="0" i="0" u="none" strike="noStrike">
                          <a:solidFill>
                            <a:srgbClr val="111111"/>
                          </a:solidFill>
                          <a:effectLst/>
                          <a:latin typeface="+mn-lt"/>
                        </a:rPr>
                        <a:t>55</a:t>
                      </a:r>
                      <a:r>
                        <a:rPr lang="en-US" sz="1100" b="0" i="0" u="none" strike="noStrike">
                          <a:solidFill>
                            <a:srgbClr val="000000"/>
                          </a:solidFill>
                          <a:effectLst/>
                          <a:latin typeface="+mn-lt"/>
                        </a:rPr>
                        <a:t>–</a:t>
                      </a:r>
                      <a:r>
                        <a:rPr lang="en-US" sz="1100" b="0" i="0" u="none" strike="noStrike">
                          <a:solidFill>
                            <a:srgbClr val="111111"/>
                          </a:solidFill>
                          <a:effectLst/>
                          <a:latin typeface="+mn-lt"/>
                        </a:rPr>
                        <a:t>64</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9,011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21.73 (21.28 - 22.18)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8,275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19.70 (19.28 - 20.13)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7,297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17.26 (16.87 - 17.66)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6,304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14.85 (14.48 - 15.22)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6,053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14.27 (13.92 - 14.63)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858876613"/>
                  </a:ext>
                </a:extLst>
              </a:tr>
              <a:tr h="210312">
                <a:tc>
                  <a:txBody>
                    <a:bodyPr/>
                    <a:lstStyle/>
                    <a:p>
                      <a:pPr algn="l" fontAlgn="ctr"/>
                      <a:r>
                        <a:rPr lang="en-US" sz="1100" b="0" i="0" u="none" strike="noStrike">
                          <a:solidFill>
                            <a:srgbClr val="111111"/>
                          </a:solidFill>
                          <a:effectLst/>
                          <a:latin typeface="+mn-lt"/>
                        </a:rPr>
                        <a:t>65</a:t>
                      </a:r>
                      <a:r>
                        <a:rPr lang="en-US" sz="1100" b="0" i="0" u="none" strike="noStrike">
                          <a:solidFill>
                            <a:srgbClr val="000000"/>
                          </a:solidFill>
                          <a:effectLst/>
                          <a:latin typeface="+mn-lt"/>
                        </a:rPr>
                        <a:t>–</a:t>
                      </a:r>
                      <a:r>
                        <a:rPr lang="en-US" sz="1100" b="0" i="0" u="none" strike="noStrike">
                          <a:solidFill>
                            <a:srgbClr val="111111"/>
                          </a:solidFill>
                          <a:effectLst/>
                          <a:latin typeface="+mn-lt"/>
                        </a:rPr>
                        <a:t>74</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4,071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14.22 (13.78 - 14.66)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4,397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14.81 (14.38 - 15.25)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4,429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14.52 (14.10 - 14.95)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4,499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14.29 (13.87 - 14.71)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5,195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15.96 (15.53 - 16.39)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839105703"/>
                  </a:ext>
                </a:extLst>
              </a:tr>
              <a:tr h="210312">
                <a:tc>
                  <a:txBody>
                    <a:bodyPr/>
                    <a:lstStyle/>
                    <a:p>
                      <a:pPr algn="l" fontAlgn="ctr"/>
                      <a:r>
                        <a:rPr lang="en-US" sz="1100" b="0" i="0" u="none" strike="noStrike">
                          <a:solidFill>
                            <a:srgbClr val="111111"/>
                          </a:solidFill>
                          <a:effectLst/>
                          <a:latin typeface="+mn-lt"/>
                        </a:rPr>
                        <a:t>≥75</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6.25 (5.91 - 6.59)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1,329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6.28 (5.94 - 6.61)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5.63 (5.32 - 5.94)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4.95 (4.66 - 5.24)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1,286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5.56 (5.26 - 5.87)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540020537"/>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1" i="0" u="none" strike="noStrike">
                          <a:solidFill>
                            <a:srgbClr val="111111"/>
                          </a:solidFill>
                          <a:effectLst/>
                          <a:latin typeface="+mn-lt"/>
                        </a:rPr>
                        <a:t>Sex</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2034935055"/>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Male</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12,815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6.48 (6.36 - 6.59)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12,287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6.12 (6.01 - 6.23)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11,242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5.53 (5.42 - 5.63)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10,229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4.96 (4.86 - 5.05)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10,551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5.07 (4.97 - 5.17)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2269244644"/>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Female</a:t>
                      </a:r>
                    </a:p>
                  </a:txBody>
                  <a:tcPr marR="0"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5,278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2.54 (2.47 - 2.61)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4,966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2.32 (2.26 - 2.39)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4,471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2.09 (2.02 - 2.15)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4,013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1.83 (1.77 - 1.89)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4,312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a:solidFill>
                            <a:srgbClr val="111111"/>
                          </a:solidFill>
                          <a:effectLst/>
                          <a:latin typeface="+mn-lt"/>
                        </a:rPr>
                        <a:t>1.94 (1.88 - 2.00)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1725410"/>
                  </a:ext>
                </a:extLst>
              </a:tr>
            </a:tbl>
          </a:graphicData>
        </a:graphic>
      </p:graphicFrame>
    </p:spTree>
    <p:extLst>
      <p:ext uri="{BB962C8B-B14F-4D97-AF65-F5344CB8AC3E}">
        <p14:creationId xmlns:p14="http://schemas.microsoft.com/office/powerpoint/2010/main" val="285868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0" y="143647"/>
            <a:ext cx="11506199" cy="917018"/>
          </a:xfrm>
        </p:spPr>
        <p:txBody>
          <a:bodyPr>
            <a:noAutofit/>
          </a:bodyPr>
          <a:lstStyle/>
          <a:p>
            <a:r>
              <a:rPr lang="en-US" b="0"/>
              <a:t>Table 3.8 – Part 2 of 3</a:t>
            </a:r>
            <a:br>
              <a:rPr lang="en-US" sz="2000"/>
            </a:br>
            <a:r>
              <a:rPr lang="en-US" sz="2000" b="1"/>
              <a:t>Numbers and rates* of deaths with hepatitis C virus infection listed as a cause of death</a:t>
            </a:r>
            <a:r>
              <a:rPr lang="en-US" sz="2000" b="1" baseline="30000"/>
              <a:t>†</a:t>
            </a:r>
            <a:r>
              <a:rPr lang="en-US" sz="2000" b="1"/>
              <a:t> among residents, by demographic characteristics</a:t>
            </a:r>
            <a:br>
              <a:rPr lang="en-US" sz="2000" b="1"/>
            </a:br>
            <a:r>
              <a:rPr lang="en-US" sz="2000" b="1"/>
              <a:t>United States, 2016–2020</a:t>
            </a:r>
            <a:r>
              <a:rPr lang="en-US" sz="2000"/>
              <a:t>										</a:t>
            </a:r>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0" y="5103133"/>
            <a:ext cx="5714999" cy="1498599"/>
          </a:xfrm>
        </p:spPr>
        <p:txBody>
          <a:bodyPr vert="horz" lIns="91440" tIns="45720" rIns="91440" bIns="45720" rtlCol="0" anchor="t">
            <a:noAutofit/>
          </a:bodyPr>
          <a:lstStyle/>
          <a:p>
            <a:pPr>
              <a:lnSpc>
                <a:spcPct val="100000"/>
              </a:lnSpc>
            </a:pPr>
            <a:r>
              <a:rPr lang="en-US" sz="800"/>
              <a:t>* Rates for race/ethnicity, sex, HHS region, and the overall total are age-adjusted per 100,000 US standard population during 2000 </a:t>
            </a:r>
            <a:br>
              <a:rPr lang="en-US" sz="800"/>
            </a:br>
            <a:r>
              <a:rPr lang="en-US" sz="800"/>
              <a:t>by using the following age group distribution (in years): &lt;1, 1–4, 5–14, 15–24, 25–34, 35–44, 45–54, 55–64, 65–74, 75–84, and ≥85. Missing data are not included. For age-adjusted death rates, the age-specific death rate is rounded to 1 decimal place before proceeding to the next step in the calculation of age-adjusted death rates for NCHS Multiple Cause of Death on CDC WONDER. </a:t>
            </a:r>
            <a:br>
              <a:rPr lang="en-US" sz="800"/>
            </a:br>
            <a:r>
              <a:rPr lang="en-US" sz="800"/>
              <a:t>This rounding step might affect the precision of rates calculated for small numbers of deaths. 	</a:t>
            </a:r>
          </a:p>
          <a:p>
            <a:pPr>
              <a:lnSpc>
                <a:spcPct val="100000"/>
              </a:lnSpc>
            </a:pPr>
            <a:r>
              <a:rPr lang="en-US" sz="800"/>
              <a:t>† Cause of death is defined as one of the multiple causes of death and is based on the International Classification of Diseases, </a:t>
            </a:r>
            <a:br>
              <a:rPr lang="en-US" sz="800"/>
            </a:br>
            <a:r>
              <a:rPr lang="en-US" sz="800"/>
              <a:t>10th Rev. (ICD-10) codes B17.1, and B18.2 (hepatitis C).			</a:t>
            </a:r>
          </a:p>
          <a:p>
            <a:pPr>
              <a:lnSpc>
                <a:spcPct val="100000"/>
              </a:lnSpc>
            </a:pPr>
            <a:r>
              <a:rPr lang="en-US" sz="800"/>
              <a:t>¶ US Department of Health and Human Services (HHS) regions were categorized according to the grouping of states and US territories assigned under each of the 10 HHS regional offices (</a:t>
            </a:r>
            <a:r>
              <a:rPr lang="en-US" sz="800">
                <a:hlinkClick r:id="rId2"/>
              </a:rPr>
              <a:t>https://www.hhs.gov/about/agencies/iea/regional-offices/index.html</a:t>
            </a:r>
            <a:r>
              <a:rPr lang="en-US" sz="800"/>
              <a:t>). For the purposes of this report, regions with US territories (Region 2 and Region 9) contain data from states only.										</a:t>
            </a:r>
            <a:endParaRPr lang="en-US" sz="8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096000" y="5095933"/>
            <a:ext cx="4546862"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1999–2019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5"/>
              </a:rPr>
              <a:t>https://www.cdc.gov/hepatitis/statistics/2020surveillance/index.htm</a:t>
            </a:r>
            <a:r>
              <a:rPr lang="en-US" sz="800"/>
              <a:t>. Published September 2022.</a:t>
            </a:r>
            <a:endParaRPr lang="en-US" sz="800">
              <a:cs typeface="Calibri"/>
            </a:endParaRPr>
          </a:p>
        </p:txBody>
      </p:sp>
      <p:graphicFrame>
        <p:nvGraphicFramePr>
          <p:cNvPr id="7" name="Table 6">
            <a:extLst>
              <a:ext uri="{FF2B5EF4-FFF2-40B4-BE49-F238E27FC236}">
                <a16:creationId xmlns:a16="http://schemas.microsoft.com/office/drawing/2014/main" id="{083C690D-2529-6A54-DD02-FD43A4DBE094}"/>
              </a:ext>
            </a:extLst>
          </p:cNvPr>
          <p:cNvGraphicFramePr>
            <a:graphicFrameLocks noGrp="1"/>
          </p:cNvGraphicFramePr>
          <p:nvPr>
            <p:extLst>
              <p:ext uri="{D42A27DB-BD31-4B8C-83A1-F6EECF244321}">
                <p14:modId xmlns:p14="http://schemas.microsoft.com/office/powerpoint/2010/main" val="2497937515"/>
              </p:ext>
            </p:extLst>
          </p:nvPr>
        </p:nvGraphicFramePr>
        <p:xfrm>
          <a:off x="545260" y="1639806"/>
          <a:ext cx="11091672" cy="3081528"/>
        </p:xfrm>
        <a:graphic>
          <a:graphicData uri="http://schemas.openxmlformats.org/drawingml/2006/table">
            <a:tbl>
              <a:tblPr firstRow="1" bandRow="1">
                <a:tableStyleId>{0E3FDE45-AF77-4B5C-9715-49D594BDF05E}</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mpd="sng">
                      <a:noFill/>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w="12700" cmpd="sng">
                      <a:noFill/>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a:noFill/>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a:noFill/>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a:noFill/>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a:noFill/>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000000"/>
                          </a:solidFill>
                          <a:effectLst/>
                          <a:latin typeface="+mn-lt"/>
                        </a:rPr>
                        <a:t> </a:t>
                      </a:r>
                    </a:p>
                  </a:txBody>
                  <a:tcPr marL="9525" marR="9525" marT="0" marB="0" anchor="ctr">
                    <a:lnL>
                      <a:noFill/>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3494652926"/>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11,389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3.95 (3.88 - 4.03)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10,781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3.70 (3.63 - 3.78)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9,858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3.35 (3.28 - 3.42)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9,056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3.08 (3.01 - 3.14)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9,397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3.18 (3.12 - 3.25)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299023765"/>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3,360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7.42 (7.16 - 7.68)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3,262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7.03 (6.79 - 7.28)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2,978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6.31 (6.08 - 6.54)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2,646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5.44 (5.23 - 5.65)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2,743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5.63 (5.42 - 5.85)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109456617"/>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2,510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5.76 (5.53 - 6.00)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2,399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5.29 (5.08 - 5.51)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2,190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4.64 (4.44 - 4.84)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1,865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3.84 (3.66 - 4.02)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1,979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4.00 (3.82 - 4.18)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858876613"/>
                  </a:ext>
                </a:extLst>
              </a:tr>
              <a:tr h="402336">
                <a:tc>
                  <a:txBody>
                    <a:bodyPr/>
                    <a:lstStyle/>
                    <a:p>
                      <a:pPr algn="l" fontAlgn="ctr"/>
                      <a:r>
                        <a:rPr lang="en-US" sz="1100" b="0" i="0" u="none" strike="noStrike">
                          <a:solidFill>
                            <a:srgbClr val="111111"/>
                          </a:solidFill>
                          <a:effectLst/>
                          <a:latin typeface="+mn-lt"/>
                        </a:rPr>
                        <a:t>Asian/Pacific Islander, non-Hispanic</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2.03 (1.82 - 2.24)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1.86 (1.67 - 2.05)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1.43 (1.27 - 1.60)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1.43 (1.27 - 1.59)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1.44 (1.28 - 1.60)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839105703"/>
                  </a:ext>
                </a:extLst>
              </a:tr>
              <a:tr h="402336">
                <a:tc>
                  <a:txBody>
                    <a:bodyPr/>
                    <a:lstStyle/>
                    <a:p>
                      <a:pPr algn="l" fontAlgn="ctr"/>
                      <a:r>
                        <a:rPr lang="en-US" sz="1100" b="0" i="0" u="none" strike="noStrike">
                          <a:solidFill>
                            <a:srgbClr val="111111"/>
                          </a:solidFill>
                          <a:effectLst/>
                          <a:latin typeface="+mn-lt"/>
                        </a:rPr>
                        <a:t>American Indian/Alaska Native, non-Hispanic</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9.80 (8.63 - 10.97)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299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10.24 (9.04 - 11.44)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9.05 (7.93 - 10.17)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8.63 (7.55 - 9.72)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10.17 (9.00 - 11.34)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540020537"/>
                  </a:ext>
                </a:extLst>
              </a:tr>
              <a:tr h="40233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1" i="0" u="none" strike="noStrike">
                          <a:solidFill>
                            <a:srgbClr val="111111"/>
                          </a:solidFill>
                          <a:effectLst/>
                          <a:latin typeface="+mn-lt"/>
                        </a:rPr>
                        <a:t>HHS Region: Regional Office</a:t>
                      </a:r>
                      <a:r>
                        <a:rPr lang="en-US" sz="1100" b="0" i="0" u="none" strike="noStrike" baseline="30000">
                          <a:solidFill>
                            <a:srgbClr val="000000"/>
                          </a:solidFill>
                          <a:effectLst/>
                          <a:latin typeface="+mn-lt"/>
                        </a:rPr>
                        <a:t>¶</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4196854490"/>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3.10 (2.85 - 3.35)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2.97 (2.72 - 3.21)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2.56 (2.33 - 2.79)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448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2.15 (1.94 - 2.36)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2.34 (2.11 - 2.56)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2517511501"/>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1,167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3.12 (2.94 - 3.30)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1,043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2.76 (2.59 - 2.93)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924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2.48 (2.31 - 2.64)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780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2.06 (1.91 - 2.21)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819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2.11 (1.96 - 2.26)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83273913"/>
                  </a:ext>
                </a:extLst>
              </a:tr>
              <a:tr h="210312">
                <a:tc>
                  <a:txBody>
                    <a:bodyPr/>
                    <a:lstStyle/>
                    <a:p>
                      <a:pPr algn="l" fontAlgn="ctr"/>
                      <a:r>
                        <a:rPr lang="en-US" sz="1100" b="0" i="0" u="none" strike="noStrike">
                          <a:solidFill>
                            <a:srgbClr val="111111"/>
                          </a:solidFill>
                          <a:effectLst/>
                          <a:latin typeface="+mn-lt"/>
                        </a:rPr>
                        <a:t>Region 3: Philadelphia</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1,478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3.68 (3.48 - 3.87)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1,441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3.53 (3.35 - 3.72)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1,253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3.04 (2.87 - 3.22)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1,185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2.85 (2.68 - 3.02)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2.98 (2.81 - 3.15)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187262240"/>
                  </a:ext>
                </a:extLst>
              </a:tr>
            </a:tbl>
          </a:graphicData>
        </a:graphic>
      </p:graphicFrame>
    </p:spTree>
    <p:extLst>
      <p:ext uri="{BB962C8B-B14F-4D97-AF65-F5344CB8AC3E}">
        <p14:creationId xmlns:p14="http://schemas.microsoft.com/office/powerpoint/2010/main" val="1313315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0" y="143647"/>
            <a:ext cx="11506199" cy="917018"/>
          </a:xfrm>
        </p:spPr>
        <p:txBody>
          <a:bodyPr>
            <a:noAutofit/>
          </a:bodyPr>
          <a:lstStyle/>
          <a:p>
            <a:r>
              <a:rPr lang="en-US" b="0"/>
              <a:t>Table 3.8 – Part 3 of 3</a:t>
            </a:r>
            <a:br>
              <a:rPr lang="en-US"/>
            </a:br>
            <a:r>
              <a:rPr lang="en-US" sz="2000" b="1"/>
              <a:t>Numbers and rates* of deaths with hepatitis C virus infection listed as a cause of death</a:t>
            </a:r>
            <a:r>
              <a:rPr lang="en-US" sz="2000" b="1" baseline="30000"/>
              <a:t>†</a:t>
            </a:r>
            <a:r>
              <a:rPr lang="en-US" sz="2000" b="1"/>
              <a:t> among residents, by demographic characteristics</a:t>
            </a:r>
            <a:br>
              <a:rPr lang="en-US" sz="2000" b="1"/>
            </a:br>
            <a:r>
              <a:rPr lang="en-US" sz="2000" b="1"/>
              <a:t>United States, 2016–2020</a:t>
            </a:r>
            <a:r>
              <a:rPr lang="en-US" sz="2000"/>
              <a:t>										</a:t>
            </a:r>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0" y="5103493"/>
            <a:ext cx="5714999" cy="1498599"/>
          </a:xfrm>
        </p:spPr>
        <p:txBody>
          <a:bodyPr vert="horz" lIns="91440" tIns="45720" rIns="91440" bIns="45720" rtlCol="0" anchor="t">
            <a:noAutofit/>
          </a:bodyPr>
          <a:lstStyle/>
          <a:p>
            <a:pPr>
              <a:lnSpc>
                <a:spcPct val="100000"/>
              </a:lnSpc>
            </a:pPr>
            <a:r>
              <a:rPr lang="en-US" sz="800"/>
              <a:t>* Rates for race/ethnicity, sex, HHS region, and the overall total are age-adjusted per 100,000 US standard population during 2000 </a:t>
            </a:r>
            <a:br>
              <a:rPr lang="en-US" sz="800"/>
            </a:br>
            <a:r>
              <a:rPr lang="en-US" sz="800"/>
              <a:t>by using the following age group distribution (in years): &lt;1, 1–4, 5–14, 15–24, 25–34, 35–44, 45–54, 55–64, 65–74, 75–84, and ≥85. Missing data are not included. For age-adjusted death rates, the age-specific death rate is rounded to 1 decimal place before proceeding to the next step in the calculation of age-adjusted death rates for NCHS Multiple Cause of Death on CDC WONDER. </a:t>
            </a:r>
            <a:br>
              <a:rPr lang="en-US" sz="800"/>
            </a:br>
            <a:r>
              <a:rPr lang="en-US" sz="800"/>
              <a:t>This rounding step might affect the precision of rates calculated for small numbers of deaths. 	</a:t>
            </a:r>
          </a:p>
          <a:p>
            <a:pPr>
              <a:lnSpc>
                <a:spcPct val="100000"/>
              </a:lnSpc>
            </a:pPr>
            <a:r>
              <a:rPr lang="en-US" sz="800"/>
              <a:t>† Cause of death is defined as one of the multiple causes of death and is based on the International Classification of Diseases, </a:t>
            </a:r>
            <a:br>
              <a:rPr lang="en-US" sz="800"/>
            </a:br>
            <a:r>
              <a:rPr lang="en-US" sz="800"/>
              <a:t>10th Rev. (ICD-10) codes B17.1, and B18.2 (hepatitis C).			</a:t>
            </a:r>
            <a:endParaRPr lang="en-US" sz="800">
              <a:cs typeface="Calibri"/>
            </a:endParaRPr>
          </a:p>
          <a:p>
            <a:pPr>
              <a:lnSpc>
                <a:spcPct val="100000"/>
              </a:lnSpc>
            </a:pPr>
            <a:r>
              <a:rPr lang="en-US" sz="800"/>
              <a:t>¶ US Department of Health and Human Services (HHS) regions were categorized according to the grouping of states and US territories assigned under each of the 10 HHS regional offices (</a:t>
            </a:r>
            <a:r>
              <a:rPr lang="en-US" sz="800">
                <a:hlinkClick r:id="rId2"/>
              </a:rPr>
              <a:t>https://www.hhs.gov/about/agencies/iea/regional-offices/index.html</a:t>
            </a:r>
            <a:r>
              <a:rPr lang="en-US" sz="800"/>
              <a:t>). For the purposes of this report, regions with US territories (Region 2 and Region 9) contain data from states only.										</a:t>
            </a:r>
            <a:endParaRPr lang="en-US" sz="8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096000" y="5094066"/>
            <a:ext cx="4499728"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1999–2019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5"/>
              </a:rPr>
              <a:t>https://www.cdc.gov/hepatitis/statistics/2020surveillance/index.htm</a:t>
            </a:r>
            <a:r>
              <a:rPr lang="en-US" sz="800"/>
              <a:t>. Published September 2022.</a:t>
            </a:r>
            <a:endParaRPr lang="en-US" sz="800">
              <a:cs typeface="Calibri"/>
            </a:endParaRPr>
          </a:p>
        </p:txBody>
      </p:sp>
      <p:graphicFrame>
        <p:nvGraphicFramePr>
          <p:cNvPr id="3" name="Table 2">
            <a:extLst>
              <a:ext uri="{FF2B5EF4-FFF2-40B4-BE49-F238E27FC236}">
                <a16:creationId xmlns:a16="http://schemas.microsoft.com/office/drawing/2014/main" id="{296CFA5B-B893-F31E-29AF-CC5579E28BD1}"/>
              </a:ext>
            </a:extLst>
          </p:cNvPr>
          <p:cNvGraphicFramePr>
            <a:graphicFrameLocks noGrp="1"/>
          </p:cNvGraphicFramePr>
          <p:nvPr>
            <p:extLst>
              <p:ext uri="{D42A27DB-BD31-4B8C-83A1-F6EECF244321}">
                <p14:modId xmlns:p14="http://schemas.microsoft.com/office/powerpoint/2010/main" val="1771292363"/>
              </p:ext>
            </p:extLst>
          </p:nvPr>
        </p:nvGraphicFramePr>
        <p:xfrm>
          <a:off x="545260" y="1639807"/>
          <a:ext cx="11091672" cy="2276856"/>
        </p:xfrm>
        <a:graphic>
          <a:graphicData uri="http://schemas.openxmlformats.org/drawingml/2006/table">
            <a:tbl>
              <a:tblPr firstRow="1" bandRow="1">
                <a:tableStyleId>{0E3FDE45-AF77-4B5C-9715-49D594BDF05E}</a:tableStyleId>
              </a:tblPr>
              <a:tblGrid>
                <a:gridCol w="1490472">
                  <a:extLst>
                    <a:ext uri="{9D8B030D-6E8A-4147-A177-3AD203B41FA5}">
                      <a16:colId xmlns:a16="http://schemas.microsoft.com/office/drawing/2014/main" val="2197488459"/>
                    </a:ext>
                  </a:extLst>
                </a:gridCol>
                <a:gridCol w="640080">
                  <a:extLst>
                    <a:ext uri="{9D8B030D-6E8A-4147-A177-3AD203B41FA5}">
                      <a16:colId xmlns:a16="http://schemas.microsoft.com/office/drawing/2014/main" val="623563011"/>
                    </a:ext>
                  </a:extLst>
                </a:gridCol>
                <a:gridCol w="1280160">
                  <a:extLst>
                    <a:ext uri="{9D8B030D-6E8A-4147-A177-3AD203B41FA5}">
                      <a16:colId xmlns:a16="http://schemas.microsoft.com/office/drawing/2014/main" val="2288816887"/>
                    </a:ext>
                  </a:extLst>
                </a:gridCol>
                <a:gridCol w="640080">
                  <a:extLst>
                    <a:ext uri="{9D8B030D-6E8A-4147-A177-3AD203B41FA5}">
                      <a16:colId xmlns:a16="http://schemas.microsoft.com/office/drawing/2014/main" val="3106507682"/>
                    </a:ext>
                  </a:extLst>
                </a:gridCol>
                <a:gridCol w="1280160">
                  <a:extLst>
                    <a:ext uri="{9D8B030D-6E8A-4147-A177-3AD203B41FA5}">
                      <a16:colId xmlns:a16="http://schemas.microsoft.com/office/drawing/2014/main" val="2060027562"/>
                    </a:ext>
                  </a:extLst>
                </a:gridCol>
                <a:gridCol w="640080">
                  <a:extLst>
                    <a:ext uri="{9D8B030D-6E8A-4147-A177-3AD203B41FA5}">
                      <a16:colId xmlns:a16="http://schemas.microsoft.com/office/drawing/2014/main" val="1633732014"/>
                    </a:ext>
                  </a:extLst>
                </a:gridCol>
                <a:gridCol w="1280160">
                  <a:extLst>
                    <a:ext uri="{9D8B030D-6E8A-4147-A177-3AD203B41FA5}">
                      <a16:colId xmlns:a16="http://schemas.microsoft.com/office/drawing/2014/main" val="4102507973"/>
                    </a:ext>
                  </a:extLst>
                </a:gridCol>
                <a:gridCol w="640080">
                  <a:extLst>
                    <a:ext uri="{9D8B030D-6E8A-4147-A177-3AD203B41FA5}">
                      <a16:colId xmlns:a16="http://schemas.microsoft.com/office/drawing/2014/main" val="3968151445"/>
                    </a:ext>
                  </a:extLst>
                </a:gridCol>
                <a:gridCol w="1280160">
                  <a:extLst>
                    <a:ext uri="{9D8B030D-6E8A-4147-A177-3AD203B41FA5}">
                      <a16:colId xmlns:a16="http://schemas.microsoft.com/office/drawing/2014/main" val="333131822"/>
                    </a:ext>
                  </a:extLst>
                </a:gridCol>
                <a:gridCol w="640080">
                  <a:extLst>
                    <a:ext uri="{9D8B030D-6E8A-4147-A177-3AD203B41FA5}">
                      <a16:colId xmlns:a16="http://schemas.microsoft.com/office/drawing/2014/main" val="4227953581"/>
                    </a:ext>
                  </a:extLst>
                </a:gridCol>
                <a:gridCol w="1280160">
                  <a:extLst>
                    <a:ext uri="{9D8B030D-6E8A-4147-A177-3AD203B41FA5}">
                      <a16:colId xmlns:a16="http://schemas.microsoft.com/office/drawing/2014/main" val="1653817542"/>
                    </a:ext>
                  </a:extLst>
                </a:gridCol>
              </a:tblGrid>
              <a:tr h="40233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p>
                    <a:p>
                      <a:pPr algn="ctr" fontAlgn="ctr"/>
                      <a:r>
                        <a:rPr lang="en-US" sz="1200" b="1" u="none" strike="noStrike">
                          <a:solidFill>
                            <a:schemeClr val="bg1"/>
                          </a:solidFill>
                          <a:effectLst/>
                        </a:rPr>
                        <a:t>No.</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 </a:t>
                      </a:r>
                    </a:p>
                    <a:p>
                      <a:pPr algn="ctr" fontAlgn="ctr"/>
                      <a:r>
                        <a:rPr lang="en-US" sz="1200" b="1" u="none" strike="noStrike">
                          <a:solidFill>
                            <a:schemeClr val="bg1"/>
                          </a:solidFill>
                          <a:effectLst/>
                        </a:rPr>
                        <a:t>Rate* (95% CI)</a:t>
                      </a:r>
                      <a:endParaRPr lang="en-US" sz="1200" b="1" i="0" u="none" strike="noStrike">
                        <a:solidFill>
                          <a:schemeClr val="bg1"/>
                        </a:solidFill>
                        <a:effectLst/>
                        <a:latin typeface="+mn-lt"/>
                      </a:endParaRPr>
                    </a:p>
                  </a:txBody>
                  <a:tcPr marL="0" marR="0" marT="9525" marB="0" anchor="ctr">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085099476"/>
                  </a:ext>
                </a:extLst>
              </a:tr>
              <a:tr h="40233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1" i="0" u="none" strike="noStrike">
                          <a:solidFill>
                            <a:srgbClr val="111111"/>
                          </a:solidFill>
                          <a:effectLst/>
                          <a:latin typeface="+mn-lt"/>
                        </a:rPr>
                        <a:t>HHS Region: Regional Office</a:t>
                      </a:r>
                      <a:r>
                        <a:rPr lang="en-US" sz="1100" b="0" i="0" u="none" strike="noStrike" baseline="30000">
                          <a:solidFill>
                            <a:srgbClr val="000000"/>
                          </a:solidFill>
                          <a:effectLst/>
                          <a:latin typeface="+mn-lt"/>
                        </a:rPr>
                        <a:t>¶</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4196854490"/>
                  </a:ext>
                </a:extLst>
              </a:tr>
              <a:tr h="210312">
                <a:tc>
                  <a:txBody>
                    <a:bodyPr/>
                    <a:lstStyle/>
                    <a:p>
                      <a:pPr algn="l" fontAlgn="ctr"/>
                      <a:r>
                        <a:rPr lang="en-US" sz="1100" b="0" i="0" u="none" strike="noStrike">
                          <a:solidFill>
                            <a:srgbClr val="111111"/>
                          </a:solidFill>
                          <a:effectLst/>
                          <a:latin typeface="+mn-lt"/>
                        </a:rPr>
                        <a:t>Region 4: Atlanta</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3,500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4.18 (4.03 - 4.32)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3,450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4.03 (3.89 - 4.16)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3,160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3.60 (3.47 - 3.72)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2,996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3.36 (3.24 - 3.49)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3,097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3.45 (3.33 - 3.58)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2517511501"/>
                  </a:ext>
                </a:extLst>
              </a:tr>
              <a:tr h="210312">
                <a:tc>
                  <a:txBody>
                    <a:bodyPr/>
                    <a:lstStyle/>
                    <a:p>
                      <a:pPr algn="l" fontAlgn="ctr"/>
                      <a:r>
                        <a:rPr lang="en-US" sz="1100" b="0" i="0" u="none" strike="noStrike">
                          <a:solidFill>
                            <a:srgbClr val="111111"/>
                          </a:solidFill>
                          <a:effectLst/>
                          <a:latin typeface="+mn-lt"/>
                        </a:rPr>
                        <a:t>Region 5: Chicago</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2,064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3.01 (2.88 - 3.15)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1,846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2.63 (2.51 - 2.75)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1,762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2.52 (2.40 - 2.64)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1,611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2.27 (2.15 - 2.38)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1,750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2.45 (2.33 - 2.57)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83273913"/>
                  </a:ext>
                </a:extLst>
              </a:tr>
              <a:tr h="210312">
                <a:tc>
                  <a:txBody>
                    <a:bodyPr/>
                    <a:lstStyle/>
                    <a:p>
                      <a:pPr algn="l" fontAlgn="ctr"/>
                      <a:r>
                        <a:rPr lang="en-US" sz="1100" b="0" i="0" u="none" strike="noStrike">
                          <a:solidFill>
                            <a:srgbClr val="111111"/>
                          </a:solidFill>
                          <a:effectLst/>
                          <a:latin typeface="+mn-lt"/>
                        </a:rPr>
                        <a:t>Region 6: Dallas</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3,194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6.69 (6.45 - 6.92)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3,169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6.54 (6.31 - 6.77)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2,907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5.85 (5.64 - 6.07)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2,562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5.06 (4.86 - 5.25)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2,570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4.98 (4.78 - 5.17)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187262240"/>
                  </a:ext>
                </a:extLst>
              </a:tr>
              <a:tr h="210312">
                <a:tc>
                  <a:txBody>
                    <a:bodyPr/>
                    <a:lstStyle/>
                    <a:p>
                      <a:pPr algn="l" fontAlgn="ctr"/>
                      <a:r>
                        <a:rPr lang="en-US" sz="1100" b="0" i="0" u="none" strike="noStrike">
                          <a:solidFill>
                            <a:srgbClr val="111111"/>
                          </a:solidFill>
                          <a:effectLst/>
                          <a:latin typeface="+mn-lt"/>
                        </a:rPr>
                        <a:t>Region 7: Kansas City</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593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3.31 (3.04 - 3.59)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589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3.24 (2.97 - 3.51)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3.04 (2.78 - 3.30)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496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2.67 (2.43 - 2.92)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2.66 (2.42 - 2.90)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590326938"/>
                  </a:ext>
                </a:extLst>
              </a:tr>
              <a:tr h="210312">
                <a:tc>
                  <a:txBody>
                    <a:bodyPr/>
                    <a:lstStyle/>
                    <a:p>
                      <a:pPr algn="l" fontAlgn="ctr"/>
                      <a:r>
                        <a:rPr lang="en-US" sz="1100" b="0" i="0" u="none" strike="noStrike">
                          <a:solidFill>
                            <a:srgbClr val="111111"/>
                          </a:solidFill>
                          <a:effectLst/>
                          <a:latin typeface="+mn-lt"/>
                        </a:rPr>
                        <a:t>Region 8: Denver</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640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4.69 (4.32 - 5.06)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4.38 (4.02 - 4.73)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4.45 (4.09 - 4.80)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4.10 (3.77 - 4.44)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4.57 (4.22 - 4.92)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1364937794"/>
                  </a:ext>
                </a:extLst>
              </a:tr>
              <a:tr h="210312">
                <a:tc>
                  <a:txBody>
                    <a:bodyPr/>
                    <a:lstStyle/>
                    <a:p>
                      <a:pPr algn="l" fontAlgn="ctr"/>
                      <a:r>
                        <a:rPr lang="en-US" sz="1100" b="0" i="0" u="none" strike="noStrike">
                          <a:solidFill>
                            <a:srgbClr val="111111"/>
                          </a:solidFill>
                          <a:effectLst/>
                          <a:latin typeface="+mn-lt"/>
                        </a:rPr>
                        <a:t>Region 9: San Francisco</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3,668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6.08 (5.88 - 6.28)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3,330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5.37 (5.19 - 5.56)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2,928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4.63 (4.46 - 4.80)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2,564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4.00 (3.84 - 4.15)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2,708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4.15 (3.99 - 4.31)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630854917"/>
                  </a:ext>
                </a:extLst>
              </a:tr>
              <a:tr h="210312">
                <a:tc>
                  <a:txBody>
                    <a:bodyPr/>
                    <a:lstStyle/>
                    <a:p>
                      <a:pPr algn="l" fontAlgn="ctr"/>
                      <a:r>
                        <a:rPr lang="en-US" sz="1100" b="0" i="0" u="none" strike="noStrike">
                          <a:solidFill>
                            <a:srgbClr val="111111"/>
                          </a:solidFill>
                          <a:effectLst/>
                          <a:latin typeface="+mn-lt"/>
                        </a:rPr>
                        <a:t>Region 10: Seattle</a:t>
                      </a:r>
                    </a:p>
                  </a:txBody>
                  <a:tcPr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1,173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6.56 (6.17 - 6.94)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1,168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6.38 (6.01 - 6.76)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1,080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5.79 (5.43 - 6.14)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5.27 (4.94 - 5.61)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1,028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5.27 (4.94 - 5.60)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1221878502"/>
                  </a:ext>
                </a:extLst>
              </a:tr>
            </a:tbl>
          </a:graphicData>
        </a:graphic>
      </p:graphicFrame>
    </p:spTree>
    <p:extLst>
      <p:ext uri="{BB962C8B-B14F-4D97-AF65-F5344CB8AC3E}">
        <p14:creationId xmlns:p14="http://schemas.microsoft.com/office/powerpoint/2010/main" val="2198581509"/>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33</TotalTime>
  <Words>2623</Words>
  <Application>Microsoft Macintosh PowerPoint</Application>
  <PresentationFormat>Widescreen</PresentationFormat>
  <Paragraphs>361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Table 3.8 – Part 1 of 3 Numbers and rates* of deaths with hepatitis C virus infection listed as a cause of death† among residents, by demographic characteristics United States, 2016–2020          </vt:lpstr>
      <vt:lpstr>Table 3.8 – Part 2 of 3 Numbers and rates* of deaths with hepatitis C virus infection listed as a cause of death† among residents, by demographic characteristics United States, 2016–2020          </vt:lpstr>
      <vt:lpstr>Table 3.8 – Part 3 of 3 Numbers and rates* of deaths with hepatitis C virus infection listed as a cause of death† among residents, by demographic characteristics United States, 2016–2020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45</cp:revision>
  <dcterms:created xsi:type="dcterms:W3CDTF">2022-08-02T19:32:21Z</dcterms:created>
  <dcterms:modified xsi:type="dcterms:W3CDTF">2022-10-06T19:37:09Z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