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sldIdLst>
    <p:sldId id="1482" r:id="rId5"/>
    <p:sldId id="1483" r:id="rId6"/>
    <p:sldId id="1484" r:id="rId7"/>
    <p:sldId id="151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1"/>
  </p:normalViewPr>
  <p:slideViewPr>
    <p:cSldViewPr snapToGrid="0">
      <p:cViewPr varScale="1">
        <p:scale>
          <a:sx n="133" d="100"/>
          <a:sy n="133" d="100"/>
        </p:scale>
        <p:origin x="224"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33271494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onder.cdc.gov/mcd-icd10.html" TargetMode="External"/><Relationship Id="rId2" Type="http://schemas.openxmlformats.org/officeDocument/2006/relationships/notesSlide" Target="../notesSlides/notesSlide1.xml"/><Relationship Id="rId1" Type="http://schemas.openxmlformats.org/officeDocument/2006/relationships/slideLayout" Target="../slideLayouts/slideLayout11.xml"/><Relationship Id="rId5" Type="http://schemas.openxmlformats.org/officeDocument/2006/relationships/hyperlink" Target="https://www.cdc.gov/hepatitis/statistics/2020surveillance/index.htm" TargetMode="External"/><Relationship Id="rId4" Type="http://schemas.openxmlformats.org/officeDocument/2006/relationships/hyperlink" Target="https://wonder.cdc.gov/wonder/help/mcd.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onder.cdc.gov/wonder/help/mcd.html" TargetMode="External"/><Relationship Id="rId2" Type="http://schemas.openxmlformats.org/officeDocument/2006/relationships/hyperlink" Target="http://wonder.cdc.gov/mcd-icd10.html" TargetMode="External"/><Relationship Id="rId1" Type="http://schemas.openxmlformats.org/officeDocument/2006/relationships/slideLayout" Target="../slideLayouts/slideLayout12.xml"/><Relationship Id="rId4" Type="http://schemas.openxmlformats.org/officeDocument/2006/relationships/hyperlink" Target="https://www.cdc.gov/hepatitis/statistics/2020surveillance/index.ht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onder.cdc.gov/wonder/help/mcd.html" TargetMode="External"/><Relationship Id="rId2" Type="http://schemas.openxmlformats.org/officeDocument/2006/relationships/hyperlink" Target="http://wonder.cdc.gov/mcd-icd10.html" TargetMode="External"/><Relationship Id="rId1" Type="http://schemas.openxmlformats.org/officeDocument/2006/relationships/slideLayout" Target="../slideLayouts/slideLayout12.xml"/><Relationship Id="rId4" Type="http://schemas.openxmlformats.org/officeDocument/2006/relationships/hyperlink" Target="https://www.cdc.gov/hepatitis/statistics/2020surveillance/index.ht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onder.cdc.gov/wonder/help/mcd.html" TargetMode="External"/><Relationship Id="rId2" Type="http://schemas.openxmlformats.org/officeDocument/2006/relationships/hyperlink" Target="http://wonder.cdc.gov/mcd-icd10.html" TargetMode="External"/><Relationship Id="rId1" Type="http://schemas.openxmlformats.org/officeDocument/2006/relationships/slideLayout" Target="../slideLayouts/slideLayout12.xml"/><Relationship Id="rId4" Type="http://schemas.openxmlformats.org/officeDocument/2006/relationships/hyperlink" Target="https://www.cdc.gov/hepatitis/statistics/2020surveillance/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Table 3.7 – Part 1 of 4</a:t>
            </a:r>
            <a:br>
              <a:rPr lang="en-US" sz="2000"/>
            </a:br>
            <a:r>
              <a:rPr lang="en-US" sz="2000" b="1"/>
              <a:t>Numbers and rates* of deaths with hepatitis C listed as a cause of death† among residents, </a:t>
            </a:r>
            <a:br>
              <a:rPr lang="en-US" sz="2000" b="1"/>
            </a:br>
            <a:r>
              <a:rPr lang="en-US" sz="2000" b="1"/>
              <a:t>by state or jurisdiction</a:t>
            </a:r>
            <a:br>
              <a:rPr lang="en-US" sz="2000" b="1"/>
            </a:br>
            <a:r>
              <a:rPr lang="en-US" sz="2000" b="1"/>
              <a:t>United States, 2016–2020</a:t>
            </a:r>
          </a:p>
        </p:txBody>
      </p:sp>
      <p:graphicFrame>
        <p:nvGraphicFramePr>
          <p:cNvPr id="3" name="Table 2">
            <a:extLst>
              <a:ext uri="{FF2B5EF4-FFF2-40B4-BE49-F238E27FC236}">
                <a16:creationId xmlns:a16="http://schemas.microsoft.com/office/drawing/2014/main" id="{3C9BE060-1E87-051C-57CB-B646C709CEC9}"/>
              </a:ext>
            </a:extLst>
          </p:cNvPr>
          <p:cNvGraphicFramePr>
            <a:graphicFrameLocks noGrp="1"/>
          </p:cNvGraphicFramePr>
          <p:nvPr>
            <p:extLst>
              <p:ext uri="{D42A27DB-BD31-4B8C-83A1-F6EECF244321}">
                <p14:modId xmlns:p14="http://schemas.microsoft.com/office/powerpoint/2010/main" val="3440624399"/>
              </p:ext>
            </p:extLst>
          </p:nvPr>
        </p:nvGraphicFramePr>
        <p:xfrm>
          <a:off x="532482" y="1625521"/>
          <a:ext cx="11123684" cy="3678164"/>
        </p:xfrm>
        <a:graphic>
          <a:graphicData uri="http://schemas.openxmlformats.org/drawingml/2006/table">
            <a:tbl>
              <a:tblPr firstRow="1" bandRow="1">
                <a:tableStyleId>{0E3FDE45-AF77-4B5C-9715-49D594BDF05E}</a:tableStyleId>
              </a:tblPr>
              <a:tblGrid>
                <a:gridCol w="1011244">
                  <a:extLst>
                    <a:ext uri="{9D8B030D-6E8A-4147-A177-3AD203B41FA5}">
                      <a16:colId xmlns:a16="http://schemas.microsoft.com/office/drawing/2014/main" val="2197488459"/>
                    </a:ext>
                  </a:extLst>
                </a:gridCol>
                <a:gridCol w="1011244">
                  <a:extLst>
                    <a:ext uri="{9D8B030D-6E8A-4147-A177-3AD203B41FA5}">
                      <a16:colId xmlns:a16="http://schemas.microsoft.com/office/drawing/2014/main" val="557897342"/>
                    </a:ext>
                  </a:extLst>
                </a:gridCol>
                <a:gridCol w="1011244">
                  <a:extLst>
                    <a:ext uri="{9D8B030D-6E8A-4147-A177-3AD203B41FA5}">
                      <a16:colId xmlns:a16="http://schemas.microsoft.com/office/drawing/2014/main" val="1675807070"/>
                    </a:ext>
                  </a:extLst>
                </a:gridCol>
                <a:gridCol w="1011244">
                  <a:extLst>
                    <a:ext uri="{9D8B030D-6E8A-4147-A177-3AD203B41FA5}">
                      <a16:colId xmlns:a16="http://schemas.microsoft.com/office/drawing/2014/main" val="3162417777"/>
                    </a:ext>
                  </a:extLst>
                </a:gridCol>
                <a:gridCol w="1011244">
                  <a:extLst>
                    <a:ext uri="{9D8B030D-6E8A-4147-A177-3AD203B41FA5}">
                      <a16:colId xmlns:a16="http://schemas.microsoft.com/office/drawing/2014/main" val="2163448990"/>
                    </a:ext>
                  </a:extLst>
                </a:gridCol>
                <a:gridCol w="1011244">
                  <a:extLst>
                    <a:ext uri="{9D8B030D-6E8A-4147-A177-3AD203B41FA5}">
                      <a16:colId xmlns:a16="http://schemas.microsoft.com/office/drawing/2014/main" val="1531703974"/>
                    </a:ext>
                  </a:extLst>
                </a:gridCol>
                <a:gridCol w="1011244">
                  <a:extLst>
                    <a:ext uri="{9D8B030D-6E8A-4147-A177-3AD203B41FA5}">
                      <a16:colId xmlns:a16="http://schemas.microsoft.com/office/drawing/2014/main" val="1741429899"/>
                    </a:ext>
                  </a:extLst>
                </a:gridCol>
                <a:gridCol w="1011244">
                  <a:extLst>
                    <a:ext uri="{9D8B030D-6E8A-4147-A177-3AD203B41FA5}">
                      <a16:colId xmlns:a16="http://schemas.microsoft.com/office/drawing/2014/main" val="2837006629"/>
                    </a:ext>
                  </a:extLst>
                </a:gridCol>
                <a:gridCol w="1011244">
                  <a:extLst>
                    <a:ext uri="{9D8B030D-6E8A-4147-A177-3AD203B41FA5}">
                      <a16:colId xmlns:a16="http://schemas.microsoft.com/office/drawing/2014/main" val="1677891965"/>
                    </a:ext>
                  </a:extLst>
                </a:gridCol>
                <a:gridCol w="1011244">
                  <a:extLst>
                    <a:ext uri="{9D8B030D-6E8A-4147-A177-3AD203B41FA5}">
                      <a16:colId xmlns:a16="http://schemas.microsoft.com/office/drawing/2014/main" val="373618106"/>
                    </a:ext>
                  </a:extLst>
                </a:gridCol>
                <a:gridCol w="1011244">
                  <a:extLst>
                    <a:ext uri="{9D8B030D-6E8A-4147-A177-3AD203B41FA5}">
                      <a16:colId xmlns:a16="http://schemas.microsoft.com/office/drawing/2014/main" val="200654846"/>
                    </a:ext>
                  </a:extLst>
                </a:gridCol>
              </a:tblGrid>
              <a:tr h="398516">
                <a:tc>
                  <a:txBody>
                    <a:bodyPr/>
                    <a:lstStyle/>
                    <a:p>
                      <a:pPr algn="l" fontAlgn="ctr"/>
                      <a:r>
                        <a:rPr lang="en-US" sz="1200" b="1" u="none" strike="noStrike">
                          <a:solidFill>
                            <a:schemeClr val="bg1"/>
                          </a:solidFill>
                          <a:effectLst/>
                        </a:rPr>
                        <a:t>State or Jurisdiction</a:t>
                      </a:r>
                      <a:endParaRPr lang="en-US" sz="1200" b="1" i="0" u="none" strike="noStrike">
                        <a:solidFill>
                          <a:schemeClr val="bg1"/>
                        </a:solidFill>
                        <a:effectLst/>
                        <a:latin typeface="Times New Roman" panose="02020603050405020304" pitchFamily="18" charset="0"/>
                      </a:endParaRPr>
                    </a:p>
                  </a:txBody>
                  <a:tcPr marR="9525" marT="9525"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3085099476"/>
                  </a:ext>
                </a:extLst>
              </a:tr>
              <a:tr h="210312">
                <a:tc>
                  <a:txBody>
                    <a:bodyPr/>
                    <a:lstStyle/>
                    <a:p>
                      <a:pPr algn="l" fontAlgn="ctr"/>
                      <a:r>
                        <a:rPr lang="en-US" sz="1100" b="0" i="0" u="none" strike="noStrike">
                          <a:solidFill>
                            <a:srgbClr val="000000"/>
                          </a:solidFill>
                          <a:effectLst/>
                          <a:latin typeface="+mn-lt"/>
                        </a:rPr>
                        <a:t>Alabama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166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188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167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178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2815237"/>
                  </a:ext>
                </a:extLst>
              </a:tr>
              <a:tr h="210312">
                <a:tc>
                  <a:txBody>
                    <a:bodyPr/>
                    <a:lstStyle/>
                    <a:p>
                      <a:pPr algn="l" fontAlgn="ctr"/>
                      <a:r>
                        <a:rPr lang="en-US" sz="1100" b="0" i="0" u="none" strike="noStrike">
                          <a:solidFill>
                            <a:srgbClr val="000000"/>
                          </a:solidFill>
                          <a:effectLst/>
                          <a:latin typeface="+mn-lt"/>
                        </a:rPr>
                        <a:t>Alaska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5.38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4.38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4.66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5.17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764367123"/>
                  </a:ext>
                </a:extLst>
              </a:tr>
              <a:tr h="210312">
                <a:tc>
                  <a:txBody>
                    <a:bodyPr/>
                    <a:lstStyle/>
                    <a:p>
                      <a:pPr algn="l" fontAlgn="ctr"/>
                      <a:r>
                        <a:rPr lang="en-US" sz="1100" b="0" i="0" u="none" strike="noStrike">
                          <a:solidFill>
                            <a:srgbClr val="000000"/>
                          </a:solidFill>
                          <a:effectLst/>
                          <a:latin typeface="+mn-lt"/>
                        </a:rPr>
                        <a:t>Arizona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5.81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480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5.45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277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3.36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647142603"/>
                  </a:ext>
                </a:extLst>
              </a:tr>
              <a:tr h="210312">
                <a:tc>
                  <a:txBody>
                    <a:bodyPr/>
                    <a:lstStyle/>
                    <a:p>
                      <a:pPr algn="l" fontAlgn="ctr"/>
                      <a:r>
                        <a:rPr lang="en-US" sz="1100" b="0" i="0" u="none" strike="noStrike">
                          <a:solidFill>
                            <a:srgbClr val="000000"/>
                          </a:solidFill>
                          <a:effectLst/>
                          <a:latin typeface="+mn-lt"/>
                        </a:rPr>
                        <a:t>Arkansas</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184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4.91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169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4.43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150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410313967"/>
                  </a:ext>
                </a:extLst>
              </a:tr>
              <a:tr h="210312">
                <a:tc>
                  <a:txBody>
                    <a:bodyPr/>
                    <a:lstStyle/>
                    <a:p>
                      <a:pPr algn="l" fontAlgn="ctr"/>
                      <a:r>
                        <a:rPr lang="en-US" sz="1100" b="0" i="0" u="none" strike="noStrike">
                          <a:solidFill>
                            <a:srgbClr val="000000"/>
                          </a:solidFill>
                          <a:effectLst/>
                          <a:latin typeface="+mn-lt"/>
                        </a:rPr>
                        <a:t>California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2,917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6.33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2,630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5.58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2,391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4.98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2,114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4.36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2,209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4.54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816015111"/>
                  </a:ext>
                </a:extLst>
              </a:tr>
              <a:tr h="210312">
                <a:tc>
                  <a:txBody>
                    <a:bodyPr/>
                    <a:lstStyle/>
                    <a:p>
                      <a:pPr algn="l" fontAlgn="ctr"/>
                      <a:r>
                        <a:rPr lang="en-US" sz="1100" b="0" i="0" u="none" strike="noStrike">
                          <a:solidFill>
                            <a:srgbClr val="000000"/>
                          </a:solidFill>
                          <a:effectLst/>
                          <a:latin typeface="+mn-lt"/>
                        </a:rPr>
                        <a:t>Colorado</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5.74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5.62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5.48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376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5.24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424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5.84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356287410"/>
                  </a:ext>
                </a:extLst>
              </a:tr>
              <a:tr h="210312">
                <a:tc>
                  <a:txBody>
                    <a:bodyPr/>
                    <a:lstStyle/>
                    <a:p>
                      <a:pPr algn="l" fontAlgn="ctr"/>
                      <a:r>
                        <a:rPr lang="en-US" sz="1100" b="0" i="0" u="none" strike="noStrike">
                          <a:solidFill>
                            <a:srgbClr val="000000"/>
                          </a:solidFill>
                          <a:effectLst/>
                          <a:latin typeface="+mn-lt"/>
                        </a:rPr>
                        <a:t>Connecticut</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123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89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1.72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1.97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666818688"/>
                  </a:ext>
                </a:extLst>
              </a:tr>
              <a:tr h="210312">
                <a:tc>
                  <a:txBody>
                    <a:bodyPr/>
                    <a:lstStyle/>
                    <a:p>
                      <a:pPr algn="l" fontAlgn="ctr"/>
                      <a:r>
                        <a:rPr lang="en-US" sz="1100" b="0" i="0" u="none" strike="noStrike">
                          <a:solidFill>
                            <a:srgbClr val="000000"/>
                          </a:solidFill>
                          <a:effectLst/>
                          <a:latin typeface="+mn-lt"/>
                        </a:rPr>
                        <a:t>Delaware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3.63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2.12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1.94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4187607299"/>
                  </a:ext>
                </a:extLst>
              </a:tr>
              <a:tr h="328775">
                <a:tc>
                  <a:txBody>
                    <a:bodyPr/>
                    <a:lstStyle/>
                    <a:p>
                      <a:pPr algn="l" fontAlgn="ctr"/>
                      <a:r>
                        <a:rPr lang="en-US" sz="1100" b="0" i="0" u="none" strike="noStrike">
                          <a:solidFill>
                            <a:srgbClr val="000000"/>
                          </a:solidFill>
                          <a:effectLst/>
                          <a:latin typeface="+mn-lt"/>
                        </a:rPr>
                        <a:t>District of Columbia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95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13.37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83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11.42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9.40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10.08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9.65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686322596"/>
                  </a:ext>
                </a:extLst>
              </a:tr>
              <a:tr h="210312">
                <a:tc>
                  <a:txBody>
                    <a:bodyPr/>
                    <a:lstStyle/>
                    <a:p>
                      <a:pPr algn="l" fontAlgn="ctr"/>
                      <a:r>
                        <a:rPr lang="en-US" sz="1100" b="0" i="0" u="none" strike="noStrike">
                          <a:solidFill>
                            <a:srgbClr val="000000"/>
                          </a:solidFill>
                          <a:effectLst/>
                          <a:latin typeface="+mn-lt"/>
                        </a:rPr>
                        <a:t>Florida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1,222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4.26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1,222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4.16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1,005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3.34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1,025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3.31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1,012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3.22</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510362953"/>
                  </a:ext>
                </a:extLst>
              </a:tr>
              <a:tr h="210312">
                <a:tc>
                  <a:txBody>
                    <a:bodyPr/>
                    <a:lstStyle/>
                    <a:p>
                      <a:pPr algn="l" fontAlgn="ctr"/>
                      <a:r>
                        <a:rPr lang="en-US" sz="1100" b="0" i="0" u="none" strike="noStrike">
                          <a:solidFill>
                            <a:srgbClr val="000000"/>
                          </a:solidFill>
                          <a:effectLst/>
                          <a:latin typeface="+mn-lt"/>
                        </a:rPr>
                        <a:t>Georgia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368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2.38</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4281314200"/>
                  </a:ext>
                </a:extLst>
              </a:tr>
              <a:tr h="210312">
                <a:tc>
                  <a:txBody>
                    <a:bodyPr/>
                    <a:lstStyle/>
                    <a:p>
                      <a:pPr algn="l" fontAlgn="ctr"/>
                      <a:r>
                        <a:rPr lang="en-US" sz="1100" b="0" i="0" u="none" strike="noStrike">
                          <a:solidFill>
                            <a:srgbClr val="000000"/>
                          </a:solidFill>
                          <a:effectLst/>
                          <a:latin typeface="+mn-lt"/>
                        </a:rPr>
                        <a:t>Hawaii</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3.75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707265860"/>
                  </a:ext>
                </a:extLst>
              </a:tr>
              <a:tr h="210312">
                <a:tc>
                  <a:txBody>
                    <a:bodyPr/>
                    <a:lstStyle/>
                    <a:p>
                      <a:pPr algn="l" fontAlgn="ctr"/>
                      <a:r>
                        <a:rPr lang="en-US" sz="1100" b="0" i="0" u="none" strike="noStrike">
                          <a:solidFill>
                            <a:srgbClr val="000000"/>
                          </a:solidFill>
                          <a:effectLst/>
                          <a:latin typeface="+mn-lt"/>
                        </a:rPr>
                        <a:t>Idaho</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5.40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84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4.87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93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4.07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90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3.88</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075649476"/>
                  </a:ext>
                </a:extLst>
              </a:tr>
              <a:tr h="210312">
                <a:tc>
                  <a:txBody>
                    <a:bodyPr/>
                    <a:lstStyle/>
                    <a:p>
                      <a:pPr algn="l" fontAlgn="ctr"/>
                      <a:r>
                        <a:rPr lang="en-US" sz="1100" b="0" i="0" u="none" strike="noStrike">
                          <a:solidFill>
                            <a:srgbClr val="000000"/>
                          </a:solidFill>
                          <a:effectLst/>
                          <a:latin typeface="+mn-lt"/>
                        </a:rPr>
                        <a:t>Illinois</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354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2.18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288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1.72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279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1.67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288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1.68</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483195497"/>
                  </a:ext>
                </a:extLst>
              </a:tr>
              <a:tr h="210312">
                <a:tc>
                  <a:txBody>
                    <a:bodyPr/>
                    <a:lstStyle/>
                    <a:p>
                      <a:pPr algn="l" fontAlgn="ctr"/>
                      <a:r>
                        <a:rPr lang="en-US" sz="1100" b="0" i="0" u="none" strike="noStrike">
                          <a:solidFill>
                            <a:srgbClr val="000000"/>
                          </a:solidFill>
                          <a:effectLst/>
                          <a:latin typeface="+mn-lt"/>
                        </a:rPr>
                        <a:t>Indiana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3.60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2.76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15016824"/>
                  </a:ext>
                </a:extLst>
              </a:tr>
            </a:tbl>
          </a:graphicData>
        </a:graphic>
      </p:graphicFrame>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a:xfrm>
            <a:off x="457201" y="5456413"/>
            <a:ext cx="4272115" cy="1219784"/>
          </a:xfrm>
        </p:spPr>
        <p:txBody>
          <a:bodyPr/>
          <a:lstStyle/>
          <a:p>
            <a:pPr>
              <a:lnSpc>
                <a:spcPct val="100000"/>
              </a:lnSpc>
            </a:pPr>
            <a:r>
              <a:rPr lang="en-US" sz="800"/>
              <a:t>* Rates are age-adjusted per 100,000 US standard population during 2000 by using the following age group distribution (in years): &lt;1, 1–4, 5–14, 15–24, 25–34, 35–44, 45–54, 55–64, 65–74, 75– 84, and ≥85. For age-adjusted death rates, the age-specific death rate is rounded to 1 decimal place before proceeding to the next step in the calculation of age-adjusted death rates for NCHS Multiple Cause of Death on CDC WONDER. This rounding step might affect the precision of rates calculated for small numbers of deaths. Missing data are not included.	</a:t>
            </a:r>
          </a:p>
          <a:p>
            <a:pPr>
              <a:lnSpc>
                <a:spcPct val="100000"/>
              </a:lnSpc>
            </a:pPr>
            <a:r>
              <a:rPr lang="en-US" sz="800"/>
              <a:t>† Cause of death is defined as one of the multiple causes of death and is based on the International Classification of Diseases, 10th Rev. (ICD-10) codes B17.1, and B18.2 (hepatitis C).</a:t>
            </a:r>
          </a:p>
        </p:txBody>
      </p:sp>
      <p:sp>
        <p:nvSpPr>
          <p:cNvPr id="8" name="TextBox 7">
            <a:extLst>
              <a:ext uri="{FF2B5EF4-FFF2-40B4-BE49-F238E27FC236}">
                <a16:creationId xmlns:a16="http://schemas.microsoft.com/office/drawing/2014/main" id="{A63725F0-C5B6-B0B9-FC3A-304D6AF8FEF0}"/>
              </a:ext>
            </a:extLst>
          </p:cNvPr>
          <p:cNvSpPr txBox="1"/>
          <p:nvPr/>
        </p:nvSpPr>
        <p:spPr>
          <a:xfrm>
            <a:off x="4803111" y="5347628"/>
            <a:ext cx="5578018" cy="1328569"/>
          </a:xfrm>
          <a:prstGeom prst="rect">
            <a:avLst/>
          </a:prstGeom>
          <a:noFill/>
        </p:spPr>
        <p:txBody>
          <a:bodyPr wrap="square" lIns="91440" tIns="45720" rIns="91440" bIns="45720" anchor="t">
            <a:spAutoFit/>
          </a:bodyPr>
          <a:lstStyle/>
          <a:p>
            <a:pPr>
              <a:spcBef>
                <a:spcPts val="1000"/>
              </a:spcBef>
            </a:pPr>
            <a:r>
              <a:rPr lang="en-US" sz="800"/>
              <a:t>Source: CDC, National Center for Health Statistics, Multiple Cause of Death 1999–2020 on CDC WONDER Online Database. Data are from the 2016–2020 Multiple Cause of Death files and are based on information from all death certificates filed in the vital records offices of the 50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2016 because of NCHS standards that restrict displayed data to US residents. Accessed at </a:t>
            </a:r>
            <a:r>
              <a:rPr lang="en-US" sz="800">
                <a:hlinkClick r:id="rId3"/>
              </a:rPr>
              <a:t>http://wonder.cdc.gov/mcd-icd10.html</a:t>
            </a:r>
            <a:r>
              <a:rPr lang="en-US" sz="800"/>
              <a:t> on January 13, 2022. CDC WONDER data set documentation and technical methods can be accessed at </a:t>
            </a:r>
            <a:r>
              <a:rPr lang="en-US" sz="800">
                <a:hlinkClick r:id="rId4"/>
              </a:rPr>
              <a:t>https://wonder.cdc.gov/wonder/help/mcd.html</a:t>
            </a:r>
            <a:r>
              <a:rPr lang="en-US" sz="800"/>
              <a:t>.  </a:t>
            </a:r>
            <a:endParaRPr lang="en-US"/>
          </a:p>
          <a:p>
            <a:pPr>
              <a:spcBef>
                <a:spcPts val="1000"/>
              </a:spcBef>
            </a:pPr>
            <a:r>
              <a:rPr lang="en-US" sz="800"/>
              <a:t>Centers for Disease Control and Prevention. Viral Hepatitis Surveillance Report – United States, 2020. </a:t>
            </a:r>
            <a:r>
              <a:rPr lang="en-US" sz="800">
                <a:hlinkClick r:id="rId5"/>
              </a:rPr>
              <a:t>https://www.cdc.gov/hepatitis/statistics/2020surveillance/index.htm</a:t>
            </a:r>
            <a:r>
              <a:rPr lang="en-US" sz="800"/>
              <a:t>. Published September 2022.</a:t>
            </a:r>
            <a:endParaRPr lang="en-US" sz="800">
              <a:cs typeface="Calibri"/>
            </a:endParaRPr>
          </a:p>
        </p:txBody>
      </p:sp>
    </p:spTree>
    <p:extLst>
      <p:ext uri="{BB962C8B-B14F-4D97-AF65-F5344CB8AC3E}">
        <p14:creationId xmlns:p14="http://schemas.microsoft.com/office/powerpoint/2010/main" val="2595265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a:xfrm>
            <a:off x="457201" y="143647"/>
            <a:ext cx="9923929" cy="917018"/>
          </a:xfrm>
        </p:spPr>
        <p:txBody>
          <a:bodyPr>
            <a:noAutofit/>
          </a:bodyPr>
          <a:lstStyle/>
          <a:p>
            <a:r>
              <a:rPr lang="en-US" b="0"/>
              <a:t>Table 3.7 – Part 2 of 4</a:t>
            </a:r>
            <a:br>
              <a:rPr lang="en-US" sz="2000"/>
            </a:br>
            <a:r>
              <a:rPr lang="en-US" sz="2000" b="1"/>
              <a:t>Numbers and rates* of deaths with hepatitis C listed as a cause of death† among residents, by state or jurisdiction</a:t>
            </a:r>
            <a:br>
              <a:rPr lang="en-US" sz="2000" b="1"/>
            </a:br>
            <a:r>
              <a:rPr lang="en-US" sz="2000" b="1"/>
              <a:t>United States, 2016–2020</a:t>
            </a:r>
          </a:p>
        </p:txBody>
      </p:sp>
      <p:graphicFrame>
        <p:nvGraphicFramePr>
          <p:cNvPr id="3" name="Table 2">
            <a:extLst>
              <a:ext uri="{FF2B5EF4-FFF2-40B4-BE49-F238E27FC236}">
                <a16:creationId xmlns:a16="http://schemas.microsoft.com/office/drawing/2014/main" id="{3C9BE060-1E87-051C-57CB-B646C709CEC9}"/>
              </a:ext>
            </a:extLst>
          </p:cNvPr>
          <p:cNvGraphicFramePr>
            <a:graphicFrameLocks noGrp="1"/>
          </p:cNvGraphicFramePr>
          <p:nvPr>
            <p:extLst>
              <p:ext uri="{D42A27DB-BD31-4B8C-83A1-F6EECF244321}">
                <p14:modId xmlns:p14="http://schemas.microsoft.com/office/powerpoint/2010/main" val="542862500"/>
              </p:ext>
            </p:extLst>
          </p:nvPr>
        </p:nvGraphicFramePr>
        <p:xfrm>
          <a:off x="534225" y="1625520"/>
          <a:ext cx="11114741" cy="3557016"/>
        </p:xfrm>
        <a:graphic>
          <a:graphicData uri="http://schemas.openxmlformats.org/drawingml/2006/table">
            <a:tbl>
              <a:tblPr firstRow="1" bandRow="1">
                <a:tableStyleId>{0E3FDE45-AF77-4B5C-9715-49D594BDF05E}</a:tableStyleId>
              </a:tblPr>
              <a:tblGrid>
                <a:gridCol w="1010431">
                  <a:extLst>
                    <a:ext uri="{9D8B030D-6E8A-4147-A177-3AD203B41FA5}">
                      <a16:colId xmlns:a16="http://schemas.microsoft.com/office/drawing/2014/main" val="2197488459"/>
                    </a:ext>
                  </a:extLst>
                </a:gridCol>
                <a:gridCol w="1010431">
                  <a:extLst>
                    <a:ext uri="{9D8B030D-6E8A-4147-A177-3AD203B41FA5}">
                      <a16:colId xmlns:a16="http://schemas.microsoft.com/office/drawing/2014/main" val="557897342"/>
                    </a:ext>
                  </a:extLst>
                </a:gridCol>
                <a:gridCol w="1010431">
                  <a:extLst>
                    <a:ext uri="{9D8B030D-6E8A-4147-A177-3AD203B41FA5}">
                      <a16:colId xmlns:a16="http://schemas.microsoft.com/office/drawing/2014/main" val="1675807070"/>
                    </a:ext>
                  </a:extLst>
                </a:gridCol>
                <a:gridCol w="1010431">
                  <a:extLst>
                    <a:ext uri="{9D8B030D-6E8A-4147-A177-3AD203B41FA5}">
                      <a16:colId xmlns:a16="http://schemas.microsoft.com/office/drawing/2014/main" val="3162417777"/>
                    </a:ext>
                  </a:extLst>
                </a:gridCol>
                <a:gridCol w="1010431">
                  <a:extLst>
                    <a:ext uri="{9D8B030D-6E8A-4147-A177-3AD203B41FA5}">
                      <a16:colId xmlns:a16="http://schemas.microsoft.com/office/drawing/2014/main" val="2163448990"/>
                    </a:ext>
                  </a:extLst>
                </a:gridCol>
                <a:gridCol w="1010431">
                  <a:extLst>
                    <a:ext uri="{9D8B030D-6E8A-4147-A177-3AD203B41FA5}">
                      <a16:colId xmlns:a16="http://schemas.microsoft.com/office/drawing/2014/main" val="1531703974"/>
                    </a:ext>
                  </a:extLst>
                </a:gridCol>
                <a:gridCol w="1010431">
                  <a:extLst>
                    <a:ext uri="{9D8B030D-6E8A-4147-A177-3AD203B41FA5}">
                      <a16:colId xmlns:a16="http://schemas.microsoft.com/office/drawing/2014/main" val="1741429899"/>
                    </a:ext>
                  </a:extLst>
                </a:gridCol>
                <a:gridCol w="1010431">
                  <a:extLst>
                    <a:ext uri="{9D8B030D-6E8A-4147-A177-3AD203B41FA5}">
                      <a16:colId xmlns:a16="http://schemas.microsoft.com/office/drawing/2014/main" val="2837006629"/>
                    </a:ext>
                  </a:extLst>
                </a:gridCol>
                <a:gridCol w="1010431">
                  <a:extLst>
                    <a:ext uri="{9D8B030D-6E8A-4147-A177-3AD203B41FA5}">
                      <a16:colId xmlns:a16="http://schemas.microsoft.com/office/drawing/2014/main" val="1677891965"/>
                    </a:ext>
                  </a:extLst>
                </a:gridCol>
                <a:gridCol w="1010431">
                  <a:extLst>
                    <a:ext uri="{9D8B030D-6E8A-4147-A177-3AD203B41FA5}">
                      <a16:colId xmlns:a16="http://schemas.microsoft.com/office/drawing/2014/main" val="373618106"/>
                    </a:ext>
                  </a:extLst>
                </a:gridCol>
                <a:gridCol w="1010431">
                  <a:extLst>
                    <a:ext uri="{9D8B030D-6E8A-4147-A177-3AD203B41FA5}">
                      <a16:colId xmlns:a16="http://schemas.microsoft.com/office/drawing/2014/main" val="200654846"/>
                    </a:ext>
                  </a:extLst>
                </a:gridCol>
              </a:tblGrid>
              <a:tr h="402336">
                <a:tc>
                  <a:txBody>
                    <a:bodyPr/>
                    <a:lstStyle/>
                    <a:p>
                      <a:pPr algn="l" fontAlgn="ctr"/>
                      <a:r>
                        <a:rPr lang="en-US" sz="1200" b="1" u="none" strike="noStrike">
                          <a:solidFill>
                            <a:schemeClr val="bg1"/>
                          </a:solidFill>
                          <a:effectLst/>
                          <a:latin typeface="Calibri" panose="020F0502020204030204" pitchFamily="34" charset="0"/>
                          <a:cs typeface="Calibri" panose="020F0502020204030204" pitchFamily="34" charset="0"/>
                        </a:rPr>
                        <a:t>State or Jurisdiction</a:t>
                      </a:r>
                      <a:endParaRPr lang="en-US" sz="1200" b="1" i="0" u="none" strike="noStrike">
                        <a:solidFill>
                          <a:schemeClr val="bg1"/>
                        </a:solidFill>
                        <a:effectLst/>
                        <a:latin typeface="Calibri" panose="020F0502020204030204" pitchFamily="34" charset="0"/>
                        <a:cs typeface="Calibri" panose="020F0502020204030204" pitchFamily="34" charset="0"/>
                      </a:endParaRPr>
                    </a:p>
                  </a:txBody>
                  <a:tcPr marR="9525" marT="9525"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latin typeface="Calibri" panose="020F0502020204030204" pitchFamily="34" charset="0"/>
                          <a:cs typeface="Calibri" panose="020F0502020204030204" pitchFamily="34" charset="0"/>
                        </a:rPr>
                        <a:t>2016</a:t>
                      </a:r>
                      <a:endParaRPr lang="en-US" sz="1200" b="1" i="0" u="none" strike="noStrike">
                        <a:solidFill>
                          <a:schemeClr val="bg1"/>
                        </a:solidFill>
                        <a:effectLst/>
                        <a:latin typeface="Calibri" panose="020F0502020204030204" pitchFamily="34" charset="0"/>
                        <a:cs typeface="Calibri" panose="020F0502020204030204" pitchFamily="34" charset="0"/>
                      </a:endParaRPr>
                    </a:p>
                    <a:p>
                      <a:pPr algn="ctr" fontAlgn="ctr"/>
                      <a:r>
                        <a:rPr lang="en-US" sz="1200" b="1" u="none" strike="noStrike">
                          <a:solidFill>
                            <a:schemeClr val="bg1"/>
                          </a:solidFill>
                          <a:effectLst/>
                          <a:latin typeface="Calibri" panose="020F0502020204030204" pitchFamily="34" charset="0"/>
                          <a:cs typeface="Calibri" panose="020F0502020204030204" pitchFamily="34" charset="0"/>
                        </a:rPr>
                        <a:t>No.</a:t>
                      </a:r>
                      <a:endParaRPr lang="en-US" sz="1200" b="1" i="0" u="none" strike="noStrike">
                        <a:solidFill>
                          <a:schemeClr val="bg1"/>
                        </a:solidFill>
                        <a:effectLst/>
                        <a:latin typeface="Calibri" panose="020F0502020204030204" pitchFamily="34" charset="0"/>
                        <a:cs typeface="Calibri" panose="020F0502020204030204" pitchFamily="34"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latin typeface="Calibri" panose="020F0502020204030204" pitchFamily="34" charset="0"/>
                          <a:cs typeface="Calibri" panose="020F0502020204030204" pitchFamily="34" charset="0"/>
                        </a:rPr>
                        <a:t>2016</a:t>
                      </a:r>
                      <a:endParaRPr lang="en-US" sz="1200" b="1" i="0" u="none" strike="noStrike">
                        <a:solidFill>
                          <a:schemeClr val="bg1"/>
                        </a:solidFill>
                        <a:effectLst/>
                        <a:latin typeface="Calibri" panose="020F0502020204030204" pitchFamily="34" charset="0"/>
                        <a:cs typeface="Calibri" panose="020F0502020204030204" pitchFamily="34" charset="0"/>
                      </a:endParaRPr>
                    </a:p>
                    <a:p>
                      <a:pPr algn="ctr" fontAlgn="ctr"/>
                      <a:r>
                        <a:rPr lang="en-US" sz="1200" b="1" u="none" strike="noStrike">
                          <a:solidFill>
                            <a:schemeClr val="bg1"/>
                          </a:solidFill>
                          <a:effectLst/>
                          <a:latin typeface="Calibri" panose="020F0502020204030204" pitchFamily="34" charset="0"/>
                          <a:cs typeface="Calibri" panose="020F0502020204030204" pitchFamily="34" charset="0"/>
                        </a:rPr>
                        <a:t>Rate*</a:t>
                      </a:r>
                      <a:endParaRPr lang="en-US" sz="1200" b="1" i="0" u="none" strike="noStrike">
                        <a:solidFill>
                          <a:schemeClr val="bg1"/>
                        </a:solidFill>
                        <a:effectLst/>
                        <a:latin typeface="Calibri" panose="020F0502020204030204" pitchFamily="34" charset="0"/>
                        <a:cs typeface="Calibri" panose="020F0502020204030204" pitchFamily="34"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latin typeface="Calibri" panose="020F0502020204030204" pitchFamily="34" charset="0"/>
                          <a:cs typeface="Calibri" panose="020F0502020204030204" pitchFamily="34" charset="0"/>
                        </a:rPr>
                        <a:t>2017</a:t>
                      </a:r>
                      <a:endParaRPr lang="en-US" sz="1200" b="1" i="0" u="none" strike="noStrike">
                        <a:solidFill>
                          <a:schemeClr val="bg1"/>
                        </a:solidFill>
                        <a:effectLst/>
                        <a:latin typeface="Calibri" panose="020F0502020204030204" pitchFamily="34" charset="0"/>
                        <a:cs typeface="Calibri" panose="020F0502020204030204" pitchFamily="34" charset="0"/>
                      </a:endParaRPr>
                    </a:p>
                    <a:p>
                      <a:pPr algn="ctr" fontAlgn="ctr"/>
                      <a:r>
                        <a:rPr lang="en-US" sz="1200" b="1" u="none" strike="noStrike">
                          <a:solidFill>
                            <a:schemeClr val="bg1"/>
                          </a:solidFill>
                          <a:effectLst/>
                          <a:latin typeface="Calibri" panose="020F0502020204030204" pitchFamily="34" charset="0"/>
                          <a:cs typeface="Calibri" panose="020F0502020204030204" pitchFamily="34" charset="0"/>
                        </a:rPr>
                        <a:t>No.</a:t>
                      </a:r>
                      <a:endParaRPr lang="en-US" sz="1200" b="1" i="0" u="none" strike="noStrike">
                        <a:solidFill>
                          <a:schemeClr val="bg1"/>
                        </a:solidFill>
                        <a:effectLst/>
                        <a:latin typeface="Calibri" panose="020F0502020204030204" pitchFamily="34" charset="0"/>
                        <a:cs typeface="Calibri" panose="020F0502020204030204" pitchFamily="34"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latin typeface="Calibri" panose="020F0502020204030204" pitchFamily="34" charset="0"/>
                          <a:cs typeface="Calibri" panose="020F0502020204030204" pitchFamily="34" charset="0"/>
                        </a:rPr>
                        <a:t>2017</a:t>
                      </a:r>
                      <a:endParaRPr lang="en-US" sz="1200" b="1" i="0" u="none" strike="noStrike">
                        <a:solidFill>
                          <a:schemeClr val="bg1"/>
                        </a:solidFill>
                        <a:effectLst/>
                        <a:latin typeface="Calibri" panose="020F0502020204030204" pitchFamily="34" charset="0"/>
                        <a:cs typeface="Calibri" panose="020F0502020204030204" pitchFamily="34" charset="0"/>
                      </a:endParaRPr>
                    </a:p>
                    <a:p>
                      <a:pPr algn="ctr" fontAlgn="ctr"/>
                      <a:r>
                        <a:rPr lang="en-US" sz="1200" b="1" u="none" strike="noStrike">
                          <a:solidFill>
                            <a:schemeClr val="bg1"/>
                          </a:solidFill>
                          <a:effectLst/>
                          <a:latin typeface="Calibri" panose="020F0502020204030204" pitchFamily="34" charset="0"/>
                          <a:cs typeface="Calibri" panose="020F0502020204030204" pitchFamily="34" charset="0"/>
                        </a:rPr>
                        <a:t>Rate*</a:t>
                      </a:r>
                      <a:endParaRPr lang="en-US" sz="1200" b="1" i="0" u="none" strike="noStrike">
                        <a:solidFill>
                          <a:schemeClr val="bg1"/>
                        </a:solidFill>
                        <a:effectLst/>
                        <a:latin typeface="Calibri" panose="020F0502020204030204" pitchFamily="34" charset="0"/>
                        <a:cs typeface="Calibri" panose="020F0502020204030204" pitchFamily="34"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latin typeface="Calibri" panose="020F0502020204030204" pitchFamily="34" charset="0"/>
                          <a:cs typeface="Calibri" panose="020F0502020204030204" pitchFamily="34" charset="0"/>
                        </a:rPr>
                        <a:t>2018</a:t>
                      </a:r>
                      <a:endParaRPr lang="en-US" sz="1200" b="1" i="0" u="none" strike="noStrike">
                        <a:solidFill>
                          <a:schemeClr val="bg1"/>
                        </a:solidFill>
                        <a:effectLst/>
                        <a:latin typeface="Calibri" panose="020F0502020204030204" pitchFamily="34" charset="0"/>
                        <a:cs typeface="Calibri" panose="020F0502020204030204" pitchFamily="34" charset="0"/>
                      </a:endParaRPr>
                    </a:p>
                    <a:p>
                      <a:pPr algn="ctr" fontAlgn="ctr"/>
                      <a:r>
                        <a:rPr lang="en-US" sz="1200" b="1" u="none" strike="noStrike">
                          <a:solidFill>
                            <a:schemeClr val="bg1"/>
                          </a:solidFill>
                          <a:effectLst/>
                          <a:latin typeface="Calibri" panose="020F0502020204030204" pitchFamily="34" charset="0"/>
                          <a:cs typeface="Calibri" panose="020F0502020204030204" pitchFamily="34" charset="0"/>
                        </a:rPr>
                        <a:t>No.</a:t>
                      </a:r>
                      <a:endParaRPr lang="en-US" sz="1200" b="1" i="0" u="none" strike="noStrike">
                        <a:solidFill>
                          <a:schemeClr val="bg1"/>
                        </a:solidFill>
                        <a:effectLst/>
                        <a:latin typeface="Calibri" panose="020F0502020204030204" pitchFamily="34" charset="0"/>
                        <a:cs typeface="Calibri" panose="020F0502020204030204" pitchFamily="34"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latin typeface="Calibri" panose="020F0502020204030204" pitchFamily="34" charset="0"/>
                          <a:cs typeface="Calibri" panose="020F0502020204030204" pitchFamily="34" charset="0"/>
                        </a:rPr>
                        <a:t>2018</a:t>
                      </a:r>
                      <a:endParaRPr lang="en-US" sz="1200" b="1" i="0" u="none" strike="noStrike">
                        <a:solidFill>
                          <a:schemeClr val="bg1"/>
                        </a:solidFill>
                        <a:effectLst/>
                        <a:latin typeface="Calibri" panose="020F0502020204030204" pitchFamily="34" charset="0"/>
                        <a:cs typeface="Calibri" panose="020F0502020204030204" pitchFamily="34" charset="0"/>
                      </a:endParaRPr>
                    </a:p>
                    <a:p>
                      <a:pPr algn="ctr" fontAlgn="ctr"/>
                      <a:r>
                        <a:rPr lang="en-US" sz="1200" b="1" u="none" strike="noStrike">
                          <a:solidFill>
                            <a:schemeClr val="bg1"/>
                          </a:solidFill>
                          <a:effectLst/>
                          <a:latin typeface="Calibri" panose="020F0502020204030204" pitchFamily="34" charset="0"/>
                          <a:cs typeface="Calibri" panose="020F0502020204030204" pitchFamily="34" charset="0"/>
                        </a:rPr>
                        <a:t>Rate*</a:t>
                      </a:r>
                      <a:endParaRPr lang="en-US" sz="1200" b="1" i="0" u="none" strike="noStrike">
                        <a:solidFill>
                          <a:schemeClr val="bg1"/>
                        </a:solidFill>
                        <a:effectLst/>
                        <a:latin typeface="Calibri" panose="020F0502020204030204" pitchFamily="34" charset="0"/>
                        <a:cs typeface="Calibri" panose="020F0502020204030204" pitchFamily="34"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latin typeface="Calibri" panose="020F0502020204030204" pitchFamily="34" charset="0"/>
                          <a:cs typeface="Calibri" panose="020F0502020204030204" pitchFamily="34" charset="0"/>
                        </a:rPr>
                        <a:t>2019</a:t>
                      </a:r>
                      <a:endParaRPr lang="en-US" sz="1200" b="1" i="0" u="none" strike="noStrike">
                        <a:solidFill>
                          <a:schemeClr val="bg1"/>
                        </a:solidFill>
                        <a:effectLst/>
                        <a:latin typeface="Calibri" panose="020F0502020204030204" pitchFamily="34" charset="0"/>
                        <a:cs typeface="Calibri" panose="020F0502020204030204" pitchFamily="34" charset="0"/>
                      </a:endParaRPr>
                    </a:p>
                    <a:p>
                      <a:pPr algn="ctr" fontAlgn="ctr"/>
                      <a:r>
                        <a:rPr lang="en-US" sz="1200" b="1" u="none" strike="noStrike">
                          <a:solidFill>
                            <a:schemeClr val="bg1"/>
                          </a:solidFill>
                          <a:effectLst/>
                          <a:latin typeface="Calibri" panose="020F0502020204030204" pitchFamily="34" charset="0"/>
                          <a:cs typeface="Calibri" panose="020F0502020204030204" pitchFamily="34" charset="0"/>
                        </a:rPr>
                        <a:t>No.</a:t>
                      </a:r>
                      <a:endParaRPr lang="en-US" sz="1200" b="1" i="0" u="none" strike="noStrike">
                        <a:solidFill>
                          <a:schemeClr val="bg1"/>
                        </a:solidFill>
                        <a:effectLst/>
                        <a:latin typeface="Calibri" panose="020F0502020204030204" pitchFamily="34" charset="0"/>
                        <a:cs typeface="Calibri" panose="020F0502020204030204" pitchFamily="34"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latin typeface="Calibri" panose="020F0502020204030204" pitchFamily="34" charset="0"/>
                          <a:cs typeface="Calibri" panose="020F0502020204030204" pitchFamily="34" charset="0"/>
                        </a:rPr>
                        <a:t>2019</a:t>
                      </a:r>
                      <a:endParaRPr lang="en-US" sz="1200" b="1" i="0" u="none" strike="noStrike">
                        <a:solidFill>
                          <a:schemeClr val="bg1"/>
                        </a:solidFill>
                        <a:effectLst/>
                        <a:latin typeface="Calibri" panose="020F0502020204030204" pitchFamily="34" charset="0"/>
                        <a:cs typeface="Calibri" panose="020F0502020204030204" pitchFamily="34" charset="0"/>
                      </a:endParaRPr>
                    </a:p>
                    <a:p>
                      <a:pPr algn="ctr" fontAlgn="ctr"/>
                      <a:r>
                        <a:rPr lang="en-US" sz="1200" b="1" u="none" strike="noStrike">
                          <a:solidFill>
                            <a:schemeClr val="bg1"/>
                          </a:solidFill>
                          <a:effectLst/>
                          <a:latin typeface="Calibri" panose="020F0502020204030204" pitchFamily="34" charset="0"/>
                          <a:cs typeface="Calibri" panose="020F0502020204030204" pitchFamily="34" charset="0"/>
                        </a:rPr>
                        <a:t>Rate*</a:t>
                      </a:r>
                      <a:endParaRPr lang="en-US" sz="1200" b="1" i="0" u="none" strike="noStrike">
                        <a:solidFill>
                          <a:schemeClr val="bg1"/>
                        </a:solidFill>
                        <a:effectLst/>
                        <a:latin typeface="Calibri" panose="020F0502020204030204" pitchFamily="34" charset="0"/>
                        <a:cs typeface="Calibri" panose="020F0502020204030204" pitchFamily="34"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latin typeface="Calibri" panose="020F0502020204030204" pitchFamily="34" charset="0"/>
                          <a:cs typeface="Calibri" panose="020F0502020204030204" pitchFamily="34" charset="0"/>
                        </a:rPr>
                        <a:t>2020</a:t>
                      </a:r>
                      <a:endParaRPr lang="en-US" sz="1200" b="1" i="0" u="none" strike="noStrike">
                        <a:solidFill>
                          <a:schemeClr val="bg1"/>
                        </a:solidFill>
                        <a:effectLst/>
                        <a:latin typeface="Calibri" panose="020F0502020204030204" pitchFamily="34" charset="0"/>
                        <a:cs typeface="Calibri" panose="020F0502020204030204" pitchFamily="34" charset="0"/>
                      </a:endParaRPr>
                    </a:p>
                    <a:p>
                      <a:pPr algn="ctr" fontAlgn="ctr"/>
                      <a:r>
                        <a:rPr lang="en-US" sz="1200" b="1" u="none" strike="noStrike">
                          <a:solidFill>
                            <a:schemeClr val="bg1"/>
                          </a:solidFill>
                          <a:effectLst/>
                          <a:latin typeface="Calibri" panose="020F0502020204030204" pitchFamily="34" charset="0"/>
                          <a:cs typeface="Calibri" panose="020F0502020204030204" pitchFamily="34" charset="0"/>
                        </a:rPr>
                        <a:t>No.</a:t>
                      </a:r>
                      <a:endParaRPr lang="en-US" sz="1200" b="1" i="0" u="none" strike="noStrike">
                        <a:solidFill>
                          <a:schemeClr val="bg1"/>
                        </a:solidFill>
                        <a:effectLst/>
                        <a:latin typeface="Calibri" panose="020F0502020204030204" pitchFamily="34" charset="0"/>
                        <a:cs typeface="Calibri" panose="020F0502020204030204" pitchFamily="34"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latin typeface="Calibri" panose="020F0502020204030204" pitchFamily="34" charset="0"/>
                          <a:cs typeface="Calibri" panose="020F0502020204030204" pitchFamily="34" charset="0"/>
                        </a:rPr>
                        <a:t>2020</a:t>
                      </a:r>
                      <a:endParaRPr lang="en-US" sz="1200" b="1" i="0" u="none" strike="noStrike">
                        <a:solidFill>
                          <a:schemeClr val="bg1"/>
                        </a:solidFill>
                        <a:effectLst/>
                        <a:latin typeface="Calibri" panose="020F0502020204030204" pitchFamily="34" charset="0"/>
                        <a:cs typeface="Calibri" panose="020F0502020204030204" pitchFamily="34" charset="0"/>
                      </a:endParaRPr>
                    </a:p>
                    <a:p>
                      <a:pPr algn="ctr" fontAlgn="ctr"/>
                      <a:r>
                        <a:rPr lang="en-US" sz="1200" b="1" u="none" strike="noStrike">
                          <a:solidFill>
                            <a:schemeClr val="bg1"/>
                          </a:solidFill>
                          <a:effectLst/>
                          <a:latin typeface="Calibri" panose="020F0502020204030204" pitchFamily="34" charset="0"/>
                          <a:cs typeface="Calibri" panose="020F0502020204030204" pitchFamily="34" charset="0"/>
                        </a:rPr>
                        <a:t>Rate*</a:t>
                      </a:r>
                      <a:endParaRPr lang="en-US" sz="1200" b="1" i="0" u="none" strike="noStrike">
                        <a:solidFill>
                          <a:schemeClr val="bg1"/>
                        </a:solidFill>
                        <a:effectLst/>
                        <a:latin typeface="Calibri" panose="020F0502020204030204" pitchFamily="34" charset="0"/>
                        <a:cs typeface="Calibri" panose="020F0502020204030204" pitchFamily="34" charset="0"/>
                      </a:endParaRPr>
                    </a:p>
                  </a:txBody>
                  <a:tcPr marL="9525" marR="9525" marT="9525"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3085099476"/>
                  </a:ext>
                </a:extLst>
              </a:tr>
              <a:tr h="210312">
                <a:tc>
                  <a:txBody>
                    <a:bodyPr/>
                    <a:lstStyle/>
                    <a:p>
                      <a:pPr algn="l" fontAlgn="ctr"/>
                      <a:r>
                        <a:rPr lang="en-US" sz="1100" b="0" i="0" u="none" strike="noStrike">
                          <a:solidFill>
                            <a:srgbClr val="000000"/>
                          </a:solidFill>
                          <a:effectLst/>
                          <a:latin typeface="+mn-lt"/>
                        </a:rPr>
                        <a:t>Iowa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122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98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2.82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247490252"/>
                  </a:ext>
                </a:extLst>
              </a:tr>
              <a:tr h="210312">
                <a:tc>
                  <a:txBody>
                    <a:bodyPr/>
                    <a:lstStyle/>
                    <a:p>
                      <a:pPr algn="l" fontAlgn="ctr"/>
                      <a:r>
                        <a:rPr lang="en-US" sz="1100" b="0" i="0" u="none" strike="noStrike">
                          <a:solidFill>
                            <a:srgbClr val="000000"/>
                          </a:solidFill>
                          <a:effectLst/>
                          <a:latin typeface="+mn-lt"/>
                        </a:rPr>
                        <a:t>Kansas</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148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4.20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141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3.54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80089984"/>
                  </a:ext>
                </a:extLst>
              </a:tr>
              <a:tr h="210312">
                <a:tc>
                  <a:txBody>
                    <a:bodyPr/>
                    <a:lstStyle/>
                    <a:p>
                      <a:pPr algn="l" fontAlgn="ctr"/>
                      <a:r>
                        <a:rPr lang="en-US" sz="1100" b="0" i="0" u="none" strike="noStrike">
                          <a:solidFill>
                            <a:srgbClr val="000000"/>
                          </a:solidFill>
                          <a:effectLst/>
                          <a:latin typeface="+mn-lt"/>
                        </a:rPr>
                        <a:t>Kentucky</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5.05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5.58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5.77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5.08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332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6.17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2815237"/>
                  </a:ext>
                </a:extLst>
              </a:tr>
              <a:tr h="210312">
                <a:tc>
                  <a:txBody>
                    <a:bodyPr/>
                    <a:lstStyle/>
                    <a:p>
                      <a:pPr algn="l" fontAlgn="ctr"/>
                      <a:r>
                        <a:rPr lang="en-US" sz="1100" b="0" i="0" u="none" strike="noStrike">
                          <a:solidFill>
                            <a:srgbClr val="000000"/>
                          </a:solidFill>
                          <a:effectLst/>
                          <a:latin typeface="+mn-lt"/>
                        </a:rPr>
                        <a:t>Louisiana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6.60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6.49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352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5.92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5.70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5.60</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764367123"/>
                  </a:ext>
                </a:extLst>
              </a:tr>
              <a:tr h="210312">
                <a:tc>
                  <a:txBody>
                    <a:bodyPr/>
                    <a:lstStyle/>
                    <a:p>
                      <a:pPr algn="l" fontAlgn="ctr"/>
                      <a:r>
                        <a:rPr lang="en-US" sz="1100" b="0" i="0" u="none" strike="noStrike">
                          <a:solidFill>
                            <a:srgbClr val="000000"/>
                          </a:solidFill>
                          <a:effectLst/>
                          <a:latin typeface="+mn-lt"/>
                        </a:rPr>
                        <a:t>Maine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1.87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1.60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1.69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2.14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647142603"/>
                  </a:ext>
                </a:extLst>
              </a:tr>
              <a:tr h="210312">
                <a:tc>
                  <a:txBody>
                    <a:bodyPr/>
                    <a:lstStyle/>
                    <a:p>
                      <a:pPr algn="l" fontAlgn="ctr"/>
                      <a:r>
                        <a:rPr lang="en-US" sz="1100" b="0" i="0" u="none" strike="noStrike">
                          <a:solidFill>
                            <a:srgbClr val="000000"/>
                          </a:solidFill>
                          <a:effectLst/>
                          <a:latin typeface="+mn-lt"/>
                        </a:rPr>
                        <a:t>Maryland</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4.32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4.41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352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4.44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282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3.77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410313967"/>
                  </a:ext>
                </a:extLst>
              </a:tr>
              <a:tr h="210312">
                <a:tc>
                  <a:txBody>
                    <a:bodyPr/>
                    <a:lstStyle/>
                    <a:p>
                      <a:pPr algn="l" fontAlgn="ctr"/>
                      <a:r>
                        <a:rPr lang="en-US" sz="1100" b="0" i="0" u="none" strike="noStrike">
                          <a:solidFill>
                            <a:srgbClr val="000000"/>
                          </a:solidFill>
                          <a:effectLst/>
                          <a:latin typeface="+mn-lt"/>
                        </a:rPr>
                        <a:t>Massachusetts</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211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192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816015111"/>
                  </a:ext>
                </a:extLst>
              </a:tr>
              <a:tr h="210312">
                <a:tc>
                  <a:txBody>
                    <a:bodyPr/>
                    <a:lstStyle/>
                    <a:p>
                      <a:pPr algn="l" fontAlgn="ctr"/>
                      <a:r>
                        <a:rPr lang="en-US" sz="1100" b="0" i="0" u="none" strike="noStrike">
                          <a:solidFill>
                            <a:srgbClr val="000000"/>
                          </a:solidFill>
                          <a:effectLst/>
                          <a:latin typeface="+mn-lt"/>
                        </a:rPr>
                        <a:t>Michigan</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415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368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2.72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359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356287410"/>
                  </a:ext>
                </a:extLst>
              </a:tr>
              <a:tr h="210312">
                <a:tc>
                  <a:txBody>
                    <a:bodyPr/>
                    <a:lstStyle/>
                    <a:p>
                      <a:pPr algn="l" fontAlgn="ctr"/>
                      <a:r>
                        <a:rPr lang="en-US" sz="1100" b="0" i="0" u="none" strike="noStrike">
                          <a:solidFill>
                            <a:srgbClr val="000000"/>
                          </a:solidFill>
                          <a:effectLst/>
                          <a:latin typeface="+mn-lt"/>
                        </a:rPr>
                        <a:t>Minnesota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2.81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199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666818688"/>
                  </a:ext>
                </a:extLst>
              </a:tr>
              <a:tr h="210312">
                <a:tc>
                  <a:txBody>
                    <a:bodyPr/>
                    <a:lstStyle/>
                    <a:p>
                      <a:pPr algn="l" fontAlgn="ctr"/>
                      <a:r>
                        <a:rPr lang="en-US" sz="1100" b="0" i="0" u="none" strike="noStrike">
                          <a:solidFill>
                            <a:srgbClr val="000000"/>
                          </a:solidFill>
                          <a:effectLst/>
                          <a:latin typeface="+mn-lt"/>
                        </a:rPr>
                        <a:t>Mississippi</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183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5.08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159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4.38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141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3.70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144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157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4.05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4187607299"/>
                  </a:ext>
                </a:extLst>
              </a:tr>
              <a:tr h="210312">
                <a:tc>
                  <a:txBody>
                    <a:bodyPr/>
                    <a:lstStyle/>
                    <a:p>
                      <a:pPr algn="l" fontAlgn="ctr"/>
                      <a:r>
                        <a:rPr lang="en-US" sz="1100" b="0" i="0" u="none" strike="noStrike">
                          <a:solidFill>
                            <a:srgbClr val="000000"/>
                          </a:solidFill>
                          <a:effectLst/>
                          <a:latin typeface="+mn-lt"/>
                        </a:rPr>
                        <a:t>Missouri</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686322596"/>
                  </a:ext>
                </a:extLst>
              </a:tr>
              <a:tr h="210312">
                <a:tc>
                  <a:txBody>
                    <a:bodyPr/>
                    <a:lstStyle/>
                    <a:p>
                      <a:pPr algn="l" fontAlgn="ctr"/>
                      <a:r>
                        <a:rPr lang="en-US" sz="1100" b="0" i="0" u="none" strike="noStrike">
                          <a:solidFill>
                            <a:srgbClr val="000000"/>
                          </a:solidFill>
                          <a:effectLst/>
                          <a:latin typeface="+mn-lt"/>
                        </a:rPr>
                        <a:t>Montana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5.71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4.89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5.36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80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5.54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510362953"/>
                  </a:ext>
                </a:extLst>
              </a:tr>
              <a:tr h="210312">
                <a:tc>
                  <a:txBody>
                    <a:bodyPr/>
                    <a:lstStyle/>
                    <a:p>
                      <a:pPr algn="l" fontAlgn="ctr"/>
                      <a:r>
                        <a:rPr lang="en-US" sz="1100" b="0" i="0" u="none" strike="noStrike">
                          <a:solidFill>
                            <a:srgbClr val="000000"/>
                          </a:solidFill>
                          <a:effectLst/>
                          <a:latin typeface="+mn-lt"/>
                        </a:rPr>
                        <a:t>Nebraska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4281314200"/>
                  </a:ext>
                </a:extLst>
              </a:tr>
              <a:tr h="210312">
                <a:tc>
                  <a:txBody>
                    <a:bodyPr/>
                    <a:lstStyle/>
                    <a:p>
                      <a:pPr algn="l" fontAlgn="ctr"/>
                      <a:r>
                        <a:rPr lang="en-US" sz="1100" b="0" i="0" u="none" strike="noStrike">
                          <a:solidFill>
                            <a:srgbClr val="000000"/>
                          </a:solidFill>
                          <a:effectLst/>
                          <a:latin typeface="+mn-lt"/>
                        </a:rPr>
                        <a:t>Nevada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181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4.97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153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140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3.59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128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2.81</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707265860"/>
                  </a:ext>
                </a:extLst>
              </a:tr>
              <a:tr h="210312">
                <a:tc>
                  <a:txBody>
                    <a:bodyPr/>
                    <a:lstStyle/>
                    <a:p>
                      <a:pPr algn="l" fontAlgn="ctr"/>
                      <a:r>
                        <a:rPr lang="en-US" sz="1100" b="0" i="0" u="none" strike="noStrike">
                          <a:solidFill>
                            <a:srgbClr val="000000"/>
                          </a:solidFill>
                          <a:effectLst/>
                          <a:latin typeface="+mn-lt"/>
                        </a:rPr>
                        <a:t>New Hampshire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3.57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3.36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75649476"/>
                  </a:ext>
                </a:extLst>
              </a:tr>
            </a:tbl>
          </a:graphicData>
        </a:graphic>
      </p:graphicFrame>
      <p:sp>
        <p:nvSpPr>
          <p:cNvPr id="9" name="Text Placeholder 3">
            <a:extLst>
              <a:ext uri="{FF2B5EF4-FFF2-40B4-BE49-F238E27FC236}">
                <a16:creationId xmlns:a16="http://schemas.microsoft.com/office/drawing/2014/main" id="{364A609F-1767-0554-AEF4-CF35192979BF}"/>
              </a:ext>
            </a:extLst>
          </p:cNvPr>
          <p:cNvSpPr>
            <a:spLocks noGrp="1"/>
          </p:cNvSpPr>
          <p:nvPr>
            <p:ph type="body" sz="quarter" idx="11"/>
          </p:nvPr>
        </p:nvSpPr>
        <p:spPr>
          <a:xfrm>
            <a:off x="457201" y="5734113"/>
            <a:ext cx="4275573" cy="936143"/>
          </a:xfrm>
        </p:spPr>
        <p:txBody>
          <a:bodyPr/>
          <a:lstStyle/>
          <a:p>
            <a:pPr>
              <a:lnSpc>
                <a:spcPct val="100000"/>
              </a:lnSpc>
            </a:pPr>
            <a:r>
              <a:rPr lang="en-US" sz="800"/>
              <a:t>* Rates are age-adjusted per 100,000 US standard population during 2000 by using the following age group distribution (in years): &lt;1, 1–4, 5–14, 15–24, 25–34, 35–44, 45–54, 55–64, 65–74, 75– 84, and ≥85. For age-adjusted death rates, the age-specific death rate is rounded to 1 decimal place before proceeding to the next step in the calculation of age-adjusted death rates for NCHS Multiple Cause of Death on CDC WONDER. This rounding step might affect the precision of rates calculated for small numbers of deaths. Missing data are not included.	</a:t>
            </a:r>
          </a:p>
          <a:p>
            <a:pPr>
              <a:lnSpc>
                <a:spcPct val="100000"/>
              </a:lnSpc>
            </a:pPr>
            <a:r>
              <a:rPr lang="en-US" sz="800"/>
              <a:t>† Cause of death is defined as one of the multiple causes of death and is based on the International Classification of Diseases, 10th Rev. (ICD-10) codes B17.1, and B18.2 (hepatitis C).</a:t>
            </a:r>
          </a:p>
        </p:txBody>
      </p:sp>
      <p:sp>
        <p:nvSpPr>
          <p:cNvPr id="8" name="TextBox 7">
            <a:extLst>
              <a:ext uri="{FF2B5EF4-FFF2-40B4-BE49-F238E27FC236}">
                <a16:creationId xmlns:a16="http://schemas.microsoft.com/office/drawing/2014/main" id="{A63725F0-C5B6-B0B9-FC3A-304D6AF8FEF0}"/>
              </a:ext>
            </a:extLst>
          </p:cNvPr>
          <p:cNvSpPr txBox="1"/>
          <p:nvPr/>
        </p:nvSpPr>
        <p:spPr>
          <a:xfrm>
            <a:off x="4803112" y="5341687"/>
            <a:ext cx="5578018" cy="1328569"/>
          </a:xfrm>
          <a:prstGeom prst="rect">
            <a:avLst/>
          </a:prstGeom>
          <a:noFill/>
        </p:spPr>
        <p:txBody>
          <a:bodyPr wrap="square" lIns="91440" tIns="45720" rIns="91440" bIns="45720" anchor="t">
            <a:spAutoFit/>
          </a:bodyPr>
          <a:lstStyle/>
          <a:p>
            <a:pPr>
              <a:spcBef>
                <a:spcPts val="1000"/>
              </a:spcBef>
            </a:pPr>
            <a:r>
              <a:rPr lang="en-US" sz="800"/>
              <a:t>Source: CDC, National Center for Health Statistics, Multiple Cause of Death 1999–2020 on CDC WONDER Online Database. Data are from the 2016–2020 Multiple Cause of Death files and are based on information from all death certificates filed in the vital records offices of the 50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2016 because of NCHS standards that restrict displayed data to US residents. Accessed at </a:t>
            </a:r>
            <a:r>
              <a:rPr lang="en-US" sz="800">
                <a:hlinkClick r:id="rId2"/>
              </a:rPr>
              <a:t>http://wonder.cdc.gov/mcd-icd10.html</a:t>
            </a:r>
            <a:r>
              <a:rPr lang="en-US" sz="800"/>
              <a:t> on January 13, 2022. CDC WONDER data set documentation and technical methods can be accessed at </a:t>
            </a:r>
            <a:r>
              <a:rPr lang="en-US" sz="800">
                <a:hlinkClick r:id="rId3"/>
              </a:rPr>
              <a:t>https://wonder.cdc.gov/wonder/help/mcd.html</a:t>
            </a:r>
            <a:r>
              <a:rPr lang="en-US" sz="800"/>
              <a:t>.  </a:t>
            </a:r>
          </a:p>
          <a:p>
            <a:pPr>
              <a:spcBef>
                <a:spcPts val="1000"/>
              </a:spcBef>
            </a:pPr>
            <a:r>
              <a:rPr lang="en-US" sz="800"/>
              <a:t>Centers for Disease Control and Prevention. Viral Hepatitis Surveillance Report – United States, 2020. </a:t>
            </a:r>
            <a:r>
              <a:rPr lang="en-US" sz="800">
                <a:hlinkClick r:id="rId4"/>
              </a:rPr>
              <a:t>https://www.cdc.gov/hepatitis/statistics/2020surveillance/index.htm</a:t>
            </a:r>
            <a:r>
              <a:rPr lang="en-US" sz="800"/>
              <a:t>. Published September 2022.</a:t>
            </a:r>
            <a:endParaRPr lang="en-US" sz="800">
              <a:cs typeface="Calibri"/>
            </a:endParaRPr>
          </a:p>
        </p:txBody>
      </p:sp>
    </p:spTree>
    <p:extLst>
      <p:ext uri="{BB962C8B-B14F-4D97-AF65-F5344CB8AC3E}">
        <p14:creationId xmlns:p14="http://schemas.microsoft.com/office/powerpoint/2010/main" val="4060446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a:xfrm>
            <a:off x="457201" y="143647"/>
            <a:ext cx="9923929" cy="917018"/>
          </a:xfrm>
        </p:spPr>
        <p:txBody>
          <a:bodyPr>
            <a:noAutofit/>
          </a:bodyPr>
          <a:lstStyle/>
          <a:p>
            <a:r>
              <a:rPr lang="en-US" b="0"/>
              <a:t>Table 3.7 – Part 3 of 4</a:t>
            </a:r>
            <a:br>
              <a:rPr lang="en-US" sz="2000"/>
            </a:br>
            <a:r>
              <a:rPr lang="en-US" sz="2000" b="1"/>
              <a:t>Numbers and rates* of deaths with hepatitis C listed as a cause of death† among residents, by state or jurisdiction</a:t>
            </a:r>
            <a:br>
              <a:rPr lang="en-US" sz="2000" b="1"/>
            </a:br>
            <a:r>
              <a:rPr lang="en-US" sz="2000" b="1"/>
              <a:t>United States, 2016–2020</a:t>
            </a:r>
          </a:p>
        </p:txBody>
      </p:sp>
      <p:graphicFrame>
        <p:nvGraphicFramePr>
          <p:cNvPr id="3" name="Table 2">
            <a:extLst>
              <a:ext uri="{FF2B5EF4-FFF2-40B4-BE49-F238E27FC236}">
                <a16:creationId xmlns:a16="http://schemas.microsoft.com/office/drawing/2014/main" id="{3C9BE060-1E87-051C-57CB-B646C709CEC9}"/>
              </a:ext>
            </a:extLst>
          </p:cNvPr>
          <p:cNvGraphicFramePr>
            <a:graphicFrameLocks noGrp="1"/>
          </p:cNvGraphicFramePr>
          <p:nvPr>
            <p:extLst>
              <p:ext uri="{D42A27DB-BD31-4B8C-83A1-F6EECF244321}">
                <p14:modId xmlns:p14="http://schemas.microsoft.com/office/powerpoint/2010/main" val="569684371"/>
              </p:ext>
            </p:extLst>
          </p:nvPr>
        </p:nvGraphicFramePr>
        <p:xfrm>
          <a:off x="535833" y="1625520"/>
          <a:ext cx="11120329" cy="3557016"/>
        </p:xfrm>
        <a:graphic>
          <a:graphicData uri="http://schemas.openxmlformats.org/drawingml/2006/table">
            <a:tbl>
              <a:tblPr firstRow="1" bandRow="1">
                <a:tableStyleId>{0E3FDE45-AF77-4B5C-9715-49D594BDF05E}</a:tableStyleId>
              </a:tblPr>
              <a:tblGrid>
                <a:gridCol w="1010939">
                  <a:extLst>
                    <a:ext uri="{9D8B030D-6E8A-4147-A177-3AD203B41FA5}">
                      <a16:colId xmlns:a16="http://schemas.microsoft.com/office/drawing/2014/main" val="2197488459"/>
                    </a:ext>
                  </a:extLst>
                </a:gridCol>
                <a:gridCol w="1010939">
                  <a:extLst>
                    <a:ext uri="{9D8B030D-6E8A-4147-A177-3AD203B41FA5}">
                      <a16:colId xmlns:a16="http://schemas.microsoft.com/office/drawing/2014/main" val="557897342"/>
                    </a:ext>
                  </a:extLst>
                </a:gridCol>
                <a:gridCol w="1010939">
                  <a:extLst>
                    <a:ext uri="{9D8B030D-6E8A-4147-A177-3AD203B41FA5}">
                      <a16:colId xmlns:a16="http://schemas.microsoft.com/office/drawing/2014/main" val="1675807070"/>
                    </a:ext>
                  </a:extLst>
                </a:gridCol>
                <a:gridCol w="1010939">
                  <a:extLst>
                    <a:ext uri="{9D8B030D-6E8A-4147-A177-3AD203B41FA5}">
                      <a16:colId xmlns:a16="http://schemas.microsoft.com/office/drawing/2014/main" val="3162417777"/>
                    </a:ext>
                  </a:extLst>
                </a:gridCol>
                <a:gridCol w="1010939">
                  <a:extLst>
                    <a:ext uri="{9D8B030D-6E8A-4147-A177-3AD203B41FA5}">
                      <a16:colId xmlns:a16="http://schemas.microsoft.com/office/drawing/2014/main" val="2163448990"/>
                    </a:ext>
                  </a:extLst>
                </a:gridCol>
                <a:gridCol w="1010939">
                  <a:extLst>
                    <a:ext uri="{9D8B030D-6E8A-4147-A177-3AD203B41FA5}">
                      <a16:colId xmlns:a16="http://schemas.microsoft.com/office/drawing/2014/main" val="1531703974"/>
                    </a:ext>
                  </a:extLst>
                </a:gridCol>
                <a:gridCol w="1010939">
                  <a:extLst>
                    <a:ext uri="{9D8B030D-6E8A-4147-A177-3AD203B41FA5}">
                      <a16:colId xmlns:a16="http://schemas.microsoft.com/office/drawing/2014/main" val="1741429899"/>
                    </a:ext>
                  </a:extLst>
                </a:gridCol>
                <a:gridCol w="1010939">
                  <a:extLst>
                    <a:ext uri="{9D8B030D-6E8A-4147-A177-3AD203B41FA5}">
                      <a16:colId xmlns:a16="http://schemas.microsoft.com/office/drawing/2014/main" val="2837006629"/>
                    </a:ext>
                  </a:extLst>
                </a:gridCol>
                <a:gridCol w="1010939">
                  <a:extLst>
                    <a:ext uri="{9D8B030D-6E8A-4147-A177-3AD203B41FA5}">
                      <a16:colId xmlns:a16="http://schemas.microsoft.com/office/drawing/2014/main" val="1677891965"/>
                    </a:ext>
                  </a:extLst>
                </a:gridCol>
                <a:gridCol w="1010939">
                  <a:extLst>
                    <a:ext uri="{9D8B030D-6E8A-4147-A177-3AD203B41FA5}">
                      <a16:colId xmlns:a16="http://schemas.microsoft.com/office/drawing/2014/main" val="373618106"/>
                    </a:ext>
                  </a:extLst>
                </a:gridCol>
                <a:gridCol w="1010939">
                  <a:extLst>
                    <a:ext uri="{9D8B030D-6E8A-4147-A177-3AD203B41FA5}">
                      <a16:colId xmlns:a16="http://schemas.microsoft.com/office/drawing/2014/main" val="200654846"/>
                    </a:ext>
                  </a:extLst>
                </a:gridCol>
              </a:tblGrid>
              <a:tr h="402336">
                <a:tc>
                  <a:txBody>
                    <a:bodyPr/>
                    <a:lstStyle/>
                    <a:p>
                      <a:pPr algn="l" fontAlgn="ctr"/>
                      <a:r>
                        <a:rPr lang="en-US" sz="1200" b="1" u="none" strike="noStrike">
                          <a:solidFill>
                            <a:schemeClr val="bg1"/>
                          </a:solidFill>
                          <a:effectLst/>
                        </a:rPr>
                        <a:t>State or Jurisdiction</a:t>
                      </a:r>
                      <a:endParaRPr lang="en-US" sz="1200" b="1" i="0" u="none" strike="noStrike">
                        <a:solidFill>
                          <a:schemeClr val="bg1"/>
                        </a:solidFill>
                        <a:effectLst/>
                        <a:latin typeface="Times New Roman" panose="02020603050405020304" pitchFamily="18" charset="0"/>
                      </a:endParaRPr>
                    </a:p>
                  </a:txBody>
                  <a:tcPr marR="9525" marT="9525"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3085099476"/>
                  </a:ext>
                </a:extLst>
              </a:tr>
              <a:tr h="210312">
                <a:tc>
                  <a:txBody>
                    <a:bodyPr/>
                    <a:lstStyle/>
                    <a:p>
                      <a:pPr algn="l" fontAlgn="ctr"/>
                      <a:r>
                        <a:rPr lang="en-US" sz="1100" b="0" i="0" u="none" strike="noStrike">
                          <a:solidFill>
                            <a:srgbClr val="000000"/>
                          </a:solidFill>
                          <a:effectLst/>
                          <a:latin typeface="+mn-lt"/>
                        </a:rPr>
                        <a:t>New Jersey</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378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1.89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2.10</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397935946"/>
                  </a:ext>
                </a:extLst>
              </a:tr>
              <a:tr h="210312">
                <a:tc>
                  <a:txBody>
                    <a:bodyPr/>
                    <a:lstStyle/>
                    <a:p>
                      <a:pPr algn="l" fontAlgn="ctr"/>
                      <a:r>
                        <a:rPr lang="en-US" sz="1100" b="0" i="0" u="none" strike="noStrike">
                          <a:solidFill>
                            <a:srgbClr val="000000"/>
                          </a:solidFill>
                          <a:effectLst/>
                          <a:latin typeface="+mn-lt"/>
                        </a:rPr>
                        <a:t>New Mexico</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8.12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175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6.70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163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6.30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165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6.33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185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6.91</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91461159"/>
                  </a:ext>
                </a:extLst>
              </a:tr>
              <a:tr h="210312">
                <a:tc>
                  <a:txBody>
                    <a:bodyPr/>
                    <a:lstStyle/>
                    <a:p>
                      <a:pPr algn="l" fontAlgn="ctr"/>
                      <a:r>
                        <a:rPr lang="en-US" sz="1100" b="0" i="0" u="none" strike="noStrike">
                          <a:solidFill>
                            <a:srgbClr val="000000"/>
                          </a:solidFill>
                          <a:effectLst/>
                          <a:latin typeface="+mn-lt"/>
                        </a:rPr>
                        <a:t>New York</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789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2.71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615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556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2.12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567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2.14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230514448"/>
                  </a:ext>
                </a:extLst>
              </a:tr>
              <a:tr h="210312">
                <a:tc>
                  <a:txBody>
                    <a:bodyPr/>
                    <a:lstStyle/>
                    <a:p>
                      <a:pPr algn="l" fontAlgn="ctr"/>
                      <a:r>
                        <a:rPr lang="en-US" sz="1100" b="0" i="0" u="none" strike="noStrike">
                          <a:solidFill>
                            <a:srgbClr val="000000"/>
                          </a:solidFill>
                          <a:effectLst/>
                          <a:latin typeface="+mn-lt"/>
                        </a:rPr>
                        <a:t>North Carolina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511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3.92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460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426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2.82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369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413590950"/>
                  </a:ext>
                </a:extLst>
              </a:tr>
              <a:tr h="210312">
                <a:tc>
                  <a:txBody>
                    <a:bodyPr/>
                    <a:lstStyle/>
                    <a:p>
                      <a:pPr algn="l" fontAlgn="ctr"/>
                      <a:r>
                        <a:rPr lang="en-US" sz="1100" b="0" i="0" u="none" strike="noStrike">
                          <a:solidFill>
                            <a:srgbClr val="000000"/>
                          </a:solidFill>
                          <a:effectLst/>
                          <a:latin typeface="+mn-lt"/>
                        </a:rPr>
                        <a:t>North Dakota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2.88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844092790"/>
                  </a:ext>
                </a:extLst>
              </a:tr>
              <a:tr h="210312">
                <a:tc>
                  <a:txBody>
                    <a:bodyPr/>
                    <a:lstStyle/>
                    <a:p>
                      <a:pPr algn="l" fontAlgn="ctr"/>
                      <a:r>
                        <a:rPr lang="en-US" sz="1100" b="0" i="0" u="none" strike="noStrike">
                          <a:solidFill>
                            <a:srgbClr val="000000"/>
                          </a:solidFill>
                          <a:effectLst/>
                          <a:latin typeface="+mn-lt"/>
                        </a:rPr>
                        <a:t>Ohio</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546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3.58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541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480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450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491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3.11</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2815237"/>
                  </a:ext>
                </a:extLst>
              </a:tr>
              <a:tr h="210312">
                <a:tc>
                  <a:txBody>
                    <a:bodyPr/>
                    <a:lstStyle/>
                    <a:p>
                      <a:pPr algn="l" fontAlgn="ctr"/>
                      <a:r>
                        <a:rPr lang="en-US" sz="1100" b="0" i="0" u="none" strike="noStrike">
                          <a:solidFill>
                            <a:srgbClr val="000000"/>
                          </a:solidFill>
                          <a:effectLst/>
                          <a:latin typeface="+mn-lt"/>
                        </a:rPr>
                        <a:t>Oklahoma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538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11.46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555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11.84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534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533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10.75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10.28</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764367123"/>
                  </a:ext>
                </a:extLst>
              </a:tr>
              <a:tr h="210312">
                <a:tc>
                  <a:txBody>
                    <a:bodyPr/>
                    <a:lstStyle/>
                    <a:p>
                      <a:pPr algn="l" fontAlgn="ctr"/>
                      <a:r>
                        <a:rPr lang="en-US" sz="1100" b="0" i="0" u="none" strike="noStrike">
                          <a:solidFill>
                            <a:srgbClr val="000000"/>
                          </a:solidFill>
                          <a:effectLst/>
                          <a:latin typeface="+mn-lt"/>
                        </a:rPr>
                        <a:t>Oregon</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491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8.90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518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9.24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466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8.03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425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7.26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448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7.41</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647142603"/>
                  </a:ext>
                </a:extLst>
              </a:tr>
              <a:tr h="210312">
                <a:tc>
                  <a:txBody>
                    <a:bodyPr/>
                    <a:lstStyle/>
                    <a:p>
                      <a:pPr algn="l" fontAlgn="ctr"/>
                      <a:r>
                        <a:rPr lang="en-US" sz="1100" b="0" i="0" u="none" strike="noStrike">
                          <a:solidFill>
                            <a:srgbClr val="000000"/>
                          </a:solidFill>
                          <a:effectLst/>
                          <a:latin typeface="+mn-lt"/>
                        </a:rPr>
                        <a:t>Pennsylvania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564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563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417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445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423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2.39</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410313967"/>
                  </a:ext>
                </a:extLst>
              </a:tr>
              <a:tr h="210312">
                <a:tc>
                  <a:txBody>
                    <a:bodyPr/>
                    <a:lstStyle/>
                    <a:p>
                      <a:pPr algn="l" fontAlgn="ctr"/>
                      <a:r>
                        <a:rPr lang="en-US" sz="1100" b="0" i="0" u="none" strike="noStrike">
                          <a:solidFill>
                            <a:srgbClr val="000000"/>
                          </a:solidFill>
                          <a:effectLst/>
                          <a:latin typeface="+mn-lt"/>
                        </a:rPr>
                        <a:t>Rhode Island</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89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6.57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5.15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91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6.37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3.79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3.50</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816015111"/>
                  </a:ext>
                </a:extLst>
              </a:tr>
              <a:tr h="210312">
                <a:tc>
                  <a:txBody>
                    <a:bodyPr/>
                    <a:lstStyle/>
                    <a:p>
                      <a:pPr algn="l" fontAlgn="ctr"/>
                      <a:r>
                        <a:rPr lang="en-US" sz="1100" b="0" i="0" u="none" strike="noStrike">
                          <a:solidFill>
                            <a:srgbClr val="000000"/>
                          </a:solidFill>
                          <a:effectLst/>
                          <a:latin typeface="+mn-lt"/>
                        </a:rPr>
                        <a:t>South Carolina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4.51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4.51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3.70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356287410"/>
                  </a:ext>
                </a:extLst>
              </a:tr>
              <a:tr h="210312">
                <a:tc>
                  <a:txBody>
                    <a:bodyPr/>
                    <a:lstStyle/>
                    <a:p>
                      <a:pPr algn="l" fontAlgn="ctr"/>
                      <a:r>
                        <a:rPr lang="en-US" sz="1100" b="0" i="0" u="none" strike="noStrike">
                          <a:solidFill>
                            <a:srgbClr val="000000"/>
                          </a:solidFill>
                          <a:effectLst/>
                          <a:latin typeface="+mn-lt"/>
                        </a:rPr>
                        <a:t>South Dakota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2.80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2.82</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666818688"/>
                  </a:ext>
                </a:extLst>
              </a:tr>
              <a:tr h="210312">
                <a:tc>
                  <a:txBody>
                    <a:bodyPr/>
                    <a:lstStyle/>
                    <a:p>
                      <a:pPr algn="l" fontAlgn="ctr"/>
                      <a:r>
                        <a:rPr lang="en-US" sz="1100" b="0" i="0" u="none" strike="noStrike">
                          <a:solidFill>
                            <a:srgbClr val="000000"/>
                          </a:solidFill>
                          <a:effectLst/>
                          <a:latin typeface="+mn-lt"/>
                        </a:rPr>
                        <a:t>Tennessee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482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5.89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469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5.57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517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491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5.77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491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5.66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4187607299"/>
                  </a:ext>
                </a:extLst>
              </a:tr>
              <a:tr h="210312">
                <a:tc>
                  <a:txBody>
                    <a:bodyPr/>
                    <a:lstStyle/>
                    <a:p>
                      <a:pPr algn="l" fontAlgn="ctr"/>
                      <a:r>
                        <a:rPr lang="en-US" sz="1100" b="0" i="0" u="none" strike="noStrike">
                          <a:solidFill>
                            <a:srgbClr val="000000"/>
                          </a:solidFill>
                          <a:effectLst/>
                          <a:latin typeface="+mn-lt"/>
                        </a:rPr>
                        <a:t>Texas</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1,886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6.12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1,888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6.03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1,708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5.30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1,383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4.20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1,397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4.15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686322596"/>
                  </a:ext>
                </a:extLst>
              </a:tr>
              <a:tr h="210312">
                <a:tc>
                  <a:txBody>
                    <a:bodyPr/>
                    <a:lstStyle/>
                    <a:p>
                      <a:pPr algn="l" fontAlgn="ctr"/>
                      <a:r>
                        <a:rPr lang="en-US" sz="1100" b="0" i="0" u="none" strike="noStrike">
                          <a:solidFill>
                            <a:srgbClr val="000000"/>
                          </a:solidFill>
                          <a:effectLst/>
                          <a:latin typeface="+mn-lt"/>
                        </a:rPr>
                        <a:t>Utah</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85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2.17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2.28</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10362953"/>
                  </a:ext>
                </a:extLst>
              </a:tr>
            </a:tbl>
          </a:graphicData>
        </a:graphic>
      </p:graphicFrame>
      <p:sp>
        <p:nvSpPr>
          <p:cNvPr id="9" name="Text Placeholder 3">
            <a:extLst>
              <a:ext uri="{FF2B5EF4-FFF2-40B4-BE49-F238E27FC236}">
                <a16:creationId xmlns:a16="http://schemas.microsoft.com/office/drawing/2014/main" id="{364A609F-1767-0554-AEF4-CF35192979BF}"/>
              </a:ext>
            </a:extLst>
          </p:cNvPr>
          <p:cNvSpPr>
            <a:spLocks noGrp="1"/>
          </p:cNvSpPr>
          <p:nvPr>
            <p:ph type="body" sz="quarter" idx="11"/>
          </p:nvPr>
        </p:nvSpPr>
        <p:spPr>
          <a:xfrm>
            <a:off x="457201" y="5732495"/>
            <a:ext cx="4275573" cy="936143"/>
          </a:xfrm>
        </p:spPr>
        <p:txBody>
          <a:bodyPr/>
          <a:lstStyle/>
          <a:p>
            <a:pPr>
              <a:lnSpc>
                <a:spcPct val="100000"/>
              </a:lnSpc>
            </a:pPr>
            <a:r>
              <a:rPr lang="en-US" sz="800"/>
              <a:t>* Rates are age-adjusted per 100,000 US standard population during 2000 by using the following age group distribution (in years): &lt;1, 1–4, 5–14, 15–24, 25–34, 35–44, 45–54, 55–64, 65–74, 75– 84, and ≥85. For age-adjusted death rates, the age-specific death rate is rounded to 1 decimal place before proceeding to the next step in the calculation of age-adjusted death rates for NCHS Multiple Cause of Death on CDC WONDER. This rounding step might affect the precision of rates calculated for small numbers of deaths. Missing data are not included.	</a:t>
            </a:r>
          </a:p>
          <a:p>
            <a:pPr>
              <a:lnSpc>
                <a:spcPct val="100000"/>
              </a:lnSpc>
            </a:pPr>
            <a:r>
              <a:rPr lang="en-US" sz="800"/>
              <a:t>† Cause of death is defined as one of the multiple causes of death and is based on the International Classification of Diseases, 10th Rev. (ICD-10) codes B17.1, and B18.2 (hepatitis C).</a:t>
            </a:r>
          </a:p>
        </p:txBody>
      </p:sp>
      <p:sp>
        <p:nvSpPr>
          <p:cNvPr id="8" name="TextBox 7">
            <a:extLst>
              <a:ext uri="{FF2B5EF4-FFF2-40B4-BE49-F238E27FC236}">
                <a16:creationId xmlns:a16="http://schemas.microsoft.com/office/drawing/2014/main" id="{A63725F0-C5B6-B0B9-FC3A-304D6AF8FEF0}"/>
              </a:ext>
            </a:extLst>
          </p:cNvPr>
          <p:cNvSpPr txBox="1"/>
          <p:nvPr/>
        </p:nvSpPr>
        <p:spPr>
          <a:xfrm>
            <a:off x="4803112" y="5340069"/>
            <a:ext cx="5578018" cy="1328569"/>
          </a:xfrm>
          <a:prstGeom prst="rect">
            <a:avLst/>
          </a:prstGeom>
          <a:noFill/>
        </p:spPr>
        <p:txBody>
          <a:bodyPr wrap="square" lIns="91440" tIns="45720" rIns="91440" bIns="45720" anchor="t">
            <a:spAutoFit/>
          </a:bodyPr>
          <a:lstStyle/>
          <a:p>
            <a:pPr>
              <a:spcBef>
                <a:spcPts val="1000"/>
              </a:spcBef>
            </a:pPr>
            <a:r>
              <a:rPr lang="en-US" sz="800"/>
              <a:t>Source: CDC, National Center for Health Statistics, Multiple Cause of Death 1999–2020 on CDC WONDER Online Database. Data are from the 2016–2020 Multiple Cause of Death files and are based on information from all death certificates filed in the vital records offices of the 50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2016 because of NCHS standards that restrict displayed data to US residents. Accessed at </a:t>
            </a:r>
            <a:r>
              <a:rPr lang="en-US" sz="800">
                <a:hlinkClick r:id="rId2"/>
              </a:rPr>
              <a:t>http://wonder.cdc.gov/mcd-icd10.html</a:t>
            </a:r>
            <a:r>
              <a:rPr lang="en-US" sz="800"/>
              <a:t> on January 13, 2022. CDC WONDER data set documentation and technical methods can be accessed at </a:t>
            </a:r>
            <a:r>
              <a:rPr lang="en-US" sz="800">
                <a:hlinkClick r:id="rId3"/>
              </a:rPr>
              <a:t>https://wonder.cdc.gov/wonder/help/mcd.html</a:t>
            </a:r>
            <a:r>
              <a:rPr lang="en-US" sz="800"/>
              <a:t>.  </a:t>
            </a:r>
            <a:endParaRPr lang="en-US"/>
          </a:p>
          <a:p>
            <a:pPr>
              <a:spcBef>
                <a:spcPts val="1000"/>
              </a:spcBef>
            </a:pPr>
            <a:r>
              <a:rPr lang="en-US" sz="800"/>
              <a:t>Centers for Disease Control and Prevention. Viral Hepatitis Surveillance Report – United States, 2020. </a:t>
            </a:r>
            <a:r>
              <a:rPr lang="en-US" sz="800">
                <a:hlinkClick r:id="rId4"/>
              </a:rPr>
              <a:t>https://www.cdc.gov/hepatitis/statistics/2020surveillance/index.htm</a:t>
            </a:r>
            <a:r>
              <a:rPr lang="en-US" sz="800"/>
              <a:t>. Published September 2022.</a:t>
            </a:r>
            <a:endParaRPr lang="en-US" sz="800">
              <a:cs typeface="Calibri"/>
            </a:endParaRPr>
          </a:p>
        </p:txBody>
      </p:sp>
    </p:spTree>
    <p:extLst>
      <p:ext uri="{BB962C8B-B14F-4D97-AF65-F5344CB8AC3E}">
        <p14:creationId xmlns:p14="http://schemas.microsoft.com/office/powerpoint/2010/main" val="1324228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a:xfrm>
            <a:off x="457201" y="143647"/>
            <a:ext cx="9923929" cy="917018"/>
          </a:xfrm>
        </p:spPr>
        <p:txBody>
          <a:bodyPr>
            <a:noAutofit/>
          </a:bodyPr>
          <a:lstStyle/>
          <a:p>
            <a:r>
              <a:rPr lang="en-US" b="0"/>
              <a:t>Table 3.7 – Part 4 of 4</a:t>
            </a:r>
            <a:br>
              <a:rPr lang="en-US" sz="2000"/>
            </a:br>
            <a:r>
              <a:rPr lang="en-US" sz="2000" b="1"/>
              <a:t>Numbers and rates* of deaths with hepatitis C listed as a cause of death† among residents, by state or jurisdiction</a:t>
            </a:r>
            <a:br>
              <a:rPr lang="en-US" sz="2000" b="1"/>
            </a:br>
            <a:r>
              <a:rPr lang="en-US" sz="2000" b="1"/>
              <a:t>United States, 2016–2020</a:t>
            </a:r>
          </a:p>
        </p:txBody>
      </p:sp>
      <p:graphicFrame>
        <p:nvGraphicFramePr>
          <p:cNvPr id="3" name="Table 2">
            <a:extLst>
              <a:ext uri="{FF2B5EF4-FFF2-40B4-BE49-F238E27FC236}">
                <a16:creationId xmlns:a16="http://schemas.microsoft.com/office/drawing/2014/main" id="{3C9BE060-1E87-051C-57CB-B646C709CEC9}"/>
              </a:ext>
            </a:extLst>
          </p:cNvPr>
          <p:cNvGraphicFramePr>
            <a:graphicFrameLocks noGrp="1"/>
          </p:cNvGraphicFramePr>
          <p:nvPr>
            <p:extLst>
              <p:ext uri="{D42A27DB-BD31-4B8C-83A1-F6EECF244321}">
                <p14:modId xmlns:p14="http://schemas.microsoft.com/office/powerpoint/2010/main" val="4155083650"/>
              </p:ext>
            </p:extLst>
          </p:nvPr>
        </p:nvGraphicFramePr>
        <p:xfrm>
          <a:off x="535833" y="1625520"/>
          <a:ext cx="11120329" cy="1865641"/>
        </p:xfrm>
        <a:graphic>
          <a:graphicData uri="http://schemas.openxmlformats.org/drawingml/2006/table">
            <a:tbl>
              <a:tblPr firstRow="1" bandRow="1">
                <a:tableStyleId>{0E3FDE45-AF77-4B5C-9715-49D594BDF05E}</a:tableStyleId>
              </a:tblPr>
              <a:tblGrid>
                <a:gridCol w="1010939">
                  <a:extLst>
                    <a:ext uri="{9D8B030D-6E8A-4147-A177-3AD203B41FA5}">
                      <a16:colId xmlns:a16="http://schemas.microsoft.com/office/drawing/2014/main" val="2197488459"/>
                    </a:ext>
                  </a:extLst>
                </a:gridCol>
                <a:gridCol w="1010939">
                  <a:extLst>
                    <a:ext uri="{9D8B030D-6E8A-4147-A177-3AD203B41FA5}">
                      <a16:colId xmlns:a16="http://schemas.microsoft.com/office/drawing/2014/main" val="557897342"/>
                    </a:ext>
                  </a:extLst>
                </a:gridCol>
                <a:gridCol w="1010939">
                  <a:extLst>
                    <a:ext uri="{9D8B030D-6E8A-4147-A177-3AD203B41FA5}">
                      <a16:colId xmlns:a16="http://schemas.microsoft.com/office/drawing/2014/main" val="1675807070"/>
                    </a:ext>
                  </a:extLst>
                </a:gridCol>
                <a:gridCol w="1010939">
                  <a:extLst>
                    <a:ext uri="{9D8B030D-6E8A-4147-A177-3AD203B41FA5}">
                      <a16:colId xmlns:a16="http://schemas.microsoft.com/office/drawing/2014/main" val="3162417777"/>
                    </a:ext>
                  </a:extLst>
                </a:gridCol>
                <a:gridCol w="1010939">
                  <a:extLst>
                    <a:ext uri="{9D8B030D-6E8A-4147-A177-3AD203B41FA5}">
                      <a16:colId xmlns:a16="http://schemas.microsoft.com/office/drawing/2014/main" val="2163448990"/>
                    </a:ext>
                  </a:extLst>
                </a:gridCol>
                <a:gridCol w="1010939">
                  <a:extLst>
                    <a:ext uri="{9D8B030D-6E8A-4147-A177-3AD203B41FA5}">
                      <a16:colId xmlns:a16="http://schemas.microsoft.com/office/drawing/2014/main" val="1531703974"/>
                    </a:ext>
                  </a:extLst>
                </a:gridCol>
                <a:gridCol w="1010939">
                  <a:extLst>
                    <a:ext uri="{9D8B030D-6E8A-4147-A177-3AD203B41FA5}">
                      <a16:colId xmlns:a16="http://schemas.microsoft.com/office/drawing/2014/main" val="1741429899"/>
                    </a:ext>
                  </a:extLst>
                </a:gridCol>
                <a:gridCol w="1010939">
                  <a:extLst>
                    <a:ext uri="{9D8B030D-6E8A-4147-A177-3AD203B41FA5}">
                      <a16:colId xmlns:a16="http://schemas.microsoft.com/office/drawing/2014/main" val="2837006629"/>
                    </a:ext>
                  </a:extLst>
                </a:gridCol>
                <a:gridCol w="1010939">
                  <a:extLst>
                    <a:ext uri="{9D8B030D-6E8A-4147-A177-3AD203B41FA5}">
                      <a16:colId xmlns:a16="http://schemas.microsoft.com/office/drawing/2014/main" val="1677891965"/>
                    </a:ext>
                  </a:extLst>
                </a:gridCol>
                <a:gridCol w="1010939">
                  <a:extLst>
                    <a:ext uri="{9D8B030D-6E8A-4147-A177-3AD203B41FA5}">
                      <a16:colId xmlns:a16="http://schemas.microsoft.com/office/drawing/2014/main" val="373618106"/>
                    </a:ext>
                  </a:extLst>
                </a:gridCol>
                <a:gridCol w="1010939">
                  <a:extLst>
                    <a:ext uri="{9D8B030D-6E8A-4147-A177-3AD203B41FA5}">
                      <a16:colId xmlns:a16="http://schemas.microsoft.com/office/drawing/2014/main" val="200654846"/>
                    </a:ext>
                  </a:extLst>
                </a:gridCol>
              </a:tblGrid>
              <a:tr h="402336">
                <a:tc>
                  <a:txBody>
                    <a:bodyPr/>
                    <a:lstStyle/>
                    <a:p>
                      <a:pPr algn="l" fontAlgn="ctr"/>
                      <a:r>
                        <a:rPr lang="en-US" sz="1200" b="1" u="none" strike="noStrike">
                          <a:solidFill>
                            <a:schemeClr val="bg1"/>
                          </a:solidFill>
                          <a:effectLst/>
                        </a:rPr>
                        <a:t>State or Jurisdiction</a:t>
                      </a:r>
                      <a:endParaRPr lang="en-US" sz="1200" b="1" i="0" u="none" strike="noStrike">
                        <a:solidFill>
                          <a:schemeClr val="bg1"/>
                        </a:solidFill>
                        <a:effectLst/>
                        <a:latin typeface="Times New Roman" panose="02020603050405020304" pitchFamily="18" charset="0"/>
                      </a:endParaRPr>
                    </a:p>
                  </a:txBody>
                  <a:tcPr marR="9525" marT="9525"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3085099476"/>
                  </a:ext>
                </a:extLst>
              </a:tr>
              <a:tr h="210312">
                <a:tc>
                  <a:txBody>
                    <a:bodyPr/>
                    <a:lstStyle/>
                    <a:p>
                      <a:pPr algn="l" fontAlgn="ctr"/>
                      <a:r>
                        <a:rPr lang="en-US" sz="1100" b="0" i="0" u="none" strike="noStrike">
                          <a:solidFill>
                            <a:srgbClr val="000000"/>
                          </a:solidFill>
                          <a:effectLst/>
                          <a:latin typeface="+mn-lt"/>
                        </a:rPr>
                        <a:t>Vermont</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3.72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4.44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3.32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4.54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790665923"/>
                  </a:ext>
                </a:extLst>
              </a:tr>
              <a:tr h="210312">
                <a:tc>
                  <a:txBody>
                    <a:bodyPr/>
                    <a:lstStyle/>
                    <a:p>
                      <a:pPr algn="l" fontAlgn="ctr"/>
                      <a:r>
                        <a:rPr lang="en-US" sz="1100" b="0" i="0" u="none" strike="noStrike">
                          <a:solidFill>
                            <a:srgbClr val="000000"/>
                          </a:solidFill>
                          <a:effectLst/>
                          <a:latin typeface="+mn-lt"/>
                        </a:rPr>
                        <a:t>Virginia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272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2.62</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707265860"/>
                  </a:ext>
                </a:extLst>
              </a:tr>
              <a:tr h="210312">
                <a:tc>
                  <a:txBody>
                    <a:bodyPr/>
                    <a:lstStyle/>
                    <a:p>
                      <a:pPr algn="l" fontAlgn="ctr"/>
                      <a:r>
                        <a:rPr lang="en-US" sz="1100" b="0" i="0" u="none" strike="noStrike">
                          <a:solidFill>
                            <a:srgbClr val="000000"/>
                          </a:solidFill>
                          <a:effectLst/>
                          <a:latin typeface="+mn-lt"/>
                        </a:rPr>
                        <a:t>Washington</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517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5.53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528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5.46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466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4.76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441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4.43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444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4.32</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075649476"/>
                  </a:ext>
                </a:extLst>
              </a:tr>
              <a:tr h="210312">
                <a:tc>
                  <a:txBody>
                    <a:bodyPr/>
                    <a:lstStyle/>
                    <a:p>
                      <a:pPr algn="l" fontAlgn="ctr"/>
                      <a:r>
                        <a:rPr lang="en-US" sz="1100" b="0" i="0" u="none" strike="noStrike">
                          <a:solidFill>
                            <a:srgbClr val="000000"/>
                          </a:solidFill>
                          <a:effectLst/>
                          <a:latin typeface="+mn-lt"/>
                        </a:rPr>
                        <a:t>West Virginia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4.85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4.94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4.90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4.92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5.64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483195497"/>
                  </a:ext>
                </a:extLst>
              </a:tr>
              <a:tr h="210312">
                <a:tc>
                  <a:txBody>
                    <a:bodyPr/>
                    <a:lstStyle/>
                    <a:p>
                      <a:pPr algn="l" fontAlgn="ctr"/>
                      <a:r>
                        <a:rPr lang="en-US" sz="1100" b="0" i="0" u="none" strike="noStrike">
                          <a:solidFill>
                            <a:srgbClr val="000000"/>
                          </a:solidFill>
                          <a:effectLst/>
                          <a:latin typeface="+mn-lt"/>
                        </a:rPr>
                        <a:t>Wisconsin</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214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2.70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145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1.82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151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1.90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141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1.72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2.49</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115016824"/>
                  </a:ext>
                </a:extLst>
              </a:tr>
              <a:tr h="210312">
                <a:tc>
                  <a:txBody>
                    <a:bodyPr/>
                    <a:lstStyle/>
                    <a:p>
                      <a:pPr algn="l" fontAlgn="ctr"/>
                      <a:r>
                        <a:rPr lang="en-US" sz="1100" b="0" i="0" u="none" strike="noStrike">
                          <a:solidFill>
                            <a:srgbClr val="000000"/>
                          </a:solidFill>
                          <a:effectLst/>
                          <a:latin typeface="+mn-lt"/>
                        </a:rPr>
                        <a:t>Wyoming</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4.89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5.50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5.84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5.33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6.31</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919800164"/>
                  </a:ext>
                </a:extLst>
              </a:tr>
              <a:tr h="201433">
                <a:tc>
                  <a:txBody>
                    <a:bodyPr/>
                    <a:lstStyle/>
                    <a:p>
                      <a:pPr algn="l" fontAlgn="ctr"/>
                      <a:r>
                        <a:rPr lang="en-US" sz="1200" b="1" i="0" u="none" strike="noStrike">
                          <a:solidFill>
                            <a:srgbClr val="000000"/>
                          </a:solidFill>
                          <a:effectLst/>
                          <a:latin typeface="+mn-lt"/>
                        </a:rPr>
                        <a:t>Total</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18,093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4.42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17,253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4.13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15,713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3.72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14,242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3.33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14,863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3.45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64698882"/>
                  </a:ext>
                </a:extLst>
              </a:tr>
            </a:tbl>
          </a:graphicData>
        </a:graphic>
      </p:graphicFrame>
      <p:sp>
        <p:nvSpPr>
          <p:cNvPr id="12" name="Text Placeholder 3">
            <a:extLst>
              <a:ext uri="{FF2B5EF4-FFF2-40B4-BE49-F238E27FC236}">
                <a16:creationId xmlns:a16="http://schemas.microsoft.com/office/drawing/2014/main" id="{B8B1EAAA-9B0B-8DBD-AE61-21B2742816C9}"/>
              </a:ext>
            </a:extLst>
          </p:cNvPr>
          <p:cNvSpPr>
            <a:spLocks noGrp="1"/>
          </p:cNvSpPr>
          <p:nvPr>
            <p:ph type="body" sz="quarter" idx="11"/>
          </p:nvPr>
        </p:nvSpPr>
        <p:spPr>
          <a:xfrm>
            <a:off x="457201" y="5732495"/>
            <a:ext cx="4275573" cy="936143"/>
          </a:xfrm>
        </p:spPr>
        <p:txBody>
          <a:bodyPr/>
          <a:lstStyle/>
          <a:p>
            <a:pPr>
              <a:lnSpc>
                <a:spcPct val="100000"/>
              </a:lnSpc>
            </a:pPr>
            <a:r>
              <a:rPr lang="en-US" sz="800"/>
              <a:t>* Rates are age-adjusted per 100,000 US standard population during 2000 by using the following age group distribution (in years): &lt;1, 1–4, 5–14, 15–24, 25–34, 35–44, 45–54, 55–64, 65–74, 75– 84, and ≥85. For age-adjusted death rates, the age-specific death rate is rounded to 1 decimal place before proceeding to the next step in the calculation of age-adjusted death rates for NCHS Multiple Cause of Death on CDC WONDER. This rounding step might affect the precision of rates calculated for small numbers of deaths. Missing data are not included.	</a:t>
            </a:r>
          </a:p>
          <a:p>
            <a:pPr>
              <a:lnSpc>
                <a:spcPct val="100000"/>
              </a:lnSpc>
            </a:pPr>
            <a:r>
              <a:rPr lang="en-US" sz="800"/>
              <a:t>† Cause of death is defined as one of the multiple causes of death and is based on the International Classification of Diseases, 10th Rev. (ICD-10) codes B17.1, and B18.2 (hepatitis C).</a:t>
            </a:r>
          </a:p>
        </p:txBody>
      </p:sp>
      <p:sp>
        <p:nvSpPr>
          <p:cNvPr id="13" name="TextBox 12">
            <a:extLst>
              <a:ext uri="{FF2B5EF4-FFF2-40B4-BE49-F238E27FC236}">
                <a16:creationId xmlns:a16="http://schemas.microsoft.com/office/drawing/2014/main" id="{DB06CF95-B13F-A4CC-2F66-C2B03A9F7E7C}"/>
              </a:ext>
            </a:extLst>
          </p:cNvPr>
          <p:cNvSpPr txBox="1"/>
          <p:nvPr/>
        </p:nvSpPr>
        <p:spPr>
          <a:xfrm>
            <a:off x="4803112" y="5340069"/>
            <a:ext cx="5578018" cy="1328569"/>
          </a:xfrm>
          <a:prstGeom prst="rect">
            <a:avLst/>
          </a:prstGeom>
          <a:noFill/>
        </p:spPr>
        <p:txBody>
          <a:bodyPr wrap="square" lIns="91440" tIns="45720" rIns="91440" bIns="45720" anchor="t">
            <a:spAutoFit/>
          </a:bodyPr>
          <a:lstStyle/>
          <a:p>
            <a:pPr>
              <a:spcBef>
                <a:spcPts val="1000"/>
              </a:spcBef>
            </a:pPr>
            <a:r>
              <a:rPr lang="en-US" sz="800"/>
              <a:t>Source: CDC, National Center for Health Statistics, Multiple Cause of Death 1999–2020 on CDC WONDER Online Database. Data are from the 2016–2020 Multiple Cause of Death files and are based on information from all death certificates filed in the vital records offices of the 50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2016 because of NCHS standards that restrict displayed data to US residents. Accessed at </a:t>
            </a:r>
            <a:r>
              <a:rPr lang="en-US" sz="800">
                <a:hlinkClick r:id="rId2"/>
              </a:rPr>
              <a:t>http://wonder.cdc.gov/mcd-icd10.html</a:t>
            </a:r>
            <a:r>
              <a:rPr lang="en-US" sz="800"/>
              <a:t> on January 13, 2022. CDC WONDER data set documentation and technical methods can be accessed at </a:t>
            </a:r>
            <a:r>
              <a:rPr lang="en-US" sz="800">
                <a:hlinkClick r:id="rId3"/>
              </a:rPr>
              <a:t>https://wonder.cdc.gov/wonder/help/mcd.html</a:t>
            </a:r>
            <a:r>
              <a:rPr lang="en-US" sz="800"/>
              <a:t>.  </a:t>
            </a:r>
            <a:endParaRPr lang="en-US"/>
          </a:p>
          <a:p>
            <a:pPr>
              <a:spcBef>
                <a:spcPts val="1000"/>
              </a:spcBef>
            </a:pPr>
            <a:r>
              <a:rPr lang="en-US" sz="800"/>
              <a:t>Centers for Disease Control and Prevention. Viral Hepatitis Surveillance Report – United States, 2020. </a:t>
            </a:r>
            <a:r>
              <a:rPr lang="en-US" sz="800">
                <a:hlinkClick r:id="rId4"/>
              </a:rPr>
              <a:t>https://www.cdc.gov/hepatitis/statistics/2020surveillance/index.htm</a:t>
            </a:r>
            <a:r>
              <a:rPr lang="en-US" sz="800"/>
              <a:t>. Published September 2022.</a:t>
            </a:r>
            <a:endParaRPr lang="en-US" sz="800">
              <a:cs typeface="Calibri"/>
            </a:endParaRPr>
          </a:p>
        </p:txBody>
      </p:sp>
    </p:spTree>
    <p:extLst>
      <p:ext uri="{BB962C8B-B14F-4D97-AF65-F5344CB8AC3E}">
        <p14:creationId xmlns:p14="http://schemas.microsoft.com/office/powerpoint/2010/main" val="2383660989"/>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schemas.microsoft.com/office/2006/documentManagement/types"/>
    <ds:schemaRef ds:uri="http://schemas.microsoft.com/office/2006/metadata/properties"/>
    <ds:schemaRef ds:uri="http://purl.org/dc/dcmitype/"/>
    <ds:schemaRef ds:uri="http://purl.org/dc/elements/1.1/"/>
    <ds:schemaRef ds:uri="http://www.w3.org/XML/1998/namespace"/>
    <ds:schemaRef ds:uri="http://schemas.openxmlformats.org/package/2006/metadata/core-properties"/>
    <ds:schemaRef ds:uri="a5db0dc4-de41-4547-9920-1aed1993f095"/>
    <ds:schemaRef ds:uri="http://schemas.microsoft.com/office/infopath/2007/PartnerControls"/>
    <ds:schemaRef ds:uri="0bf74ea8-196f-4ed0-acda-4d1b8eb91222"/>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39</TotalTime>
  <Words>2282</Words>
  <Application>Microsoft Macintosh PowerPoint</Application>
  <PresentationFormat>Widescreen</PresentationFormat>
  <Paragraphs>677</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Table 3.7 – Part 1 of 4 Numbers and rates* of deaths with hepatitis C listed as a cause of death† among residents,  by state or jurisdiction United States, 2016–2020</vt:lpstr>
      <vt:lpstr>Table 3.7 – Part 2 of 4 Numbers and rates* of deaths with hepatitis C listed as a cause of death† among residents, by state or jurisdiction United States, 2016–2020</vt:lpstr>
      <vt:lpstr>Table 3.7 – Part 3 of 4 Numbers and rates* of deaths with hepatitis C listed as a cause of death† among residents, by state or jurisdiction United States, 2016–2020</vt:lpstr>
      <vt:lpstr>Table 3.7 – Part 4 of 4 Numbers and rates* of deaths with hepatitis C listed as a cause of death† among residents, by state or jurisdiction United States, 2016–2020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21</cp:revision>
  <dcterms:created xsi:type="dcterms:W3CDTF">2022-08-02T19:32:21Z</dcterms:created>
  <dcterms:modified xsi:type="dcterms:W3CDTF">2022-10-06T21:59:05Z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