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480" r:id="rId5"/>
    <p:sldId id="151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dc.gov/nchs/data_access/urban_rural.htm" TargetMode="External"/><Relationship Id="rId2" Type="http://schemas.openxmlformats.org/officeDocument/2006/relationships/hyperlink" Target="https://ndc.services.cdc.gov/conditions/hepatitis-c-chronic/" TargetMode="External"/><Relationship Id="rId1" Type="http://schemas.openxmlformats.org/officeDocument/2006/relationships/slideLayout" Target="../slideLayouts/slideLayout11.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ww.hhs.gov/about/agencies/iea/regional-offices/index.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nchs/data_access/urban_rural.htm" TargetMode="External"/><Relationship Id="rId2" Type="http://schemas.openxmlformats.org/officeDocument/2006/relationships/hyperlink" Target="https://ndc.services.cdc.gov/conditions/hepatitis-c-chronic/" TargetMode="External"/><Relationship Id="rId1" Type="http://schemas.openxmlformats.org/officeDocument/2006/relationships/slideLayout" Target="../slideLayouts/slideLayout12.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ww.hhs.gov/about/agencies/iea/regional-offices/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3.6 – Part 1 of 2</a:t>
            </a:r>
            <a:br>
              <a:rPr lang="en-US" sz="2000"/>
            </a:br>
            <a:r>
              <a:rPr lang="en-US" sz="2000" b="1"/>
              <a:t>Number and rate* of newly reported cases† of chronic hepatitis C virus infection, </a:t>
            </a:r>
            <a:br>
              <a:rPr lang="en-US" sz="2000" b="1"/>
            </a:br>
            <a:r>
              <a:rPr lang="en-US" sz="2000" b="1"/>
              <a:t>by demographic characteristics</a:t>
            </a:r>
            <a:br>
              <a:rPr lang="en-US" sz="2000" b="1"/>
            </a:br>
            <a:r>
              <a:rPr lang="en-US" sz="2000" b="1"/>
              <a:t>United States, 2020	</a:t>
            </a:r>
            <a:r>
              <a:rPr lang="en-US" sz="2000"/>
              <a:t>	</a:t>
            </a:r>
          </a:p>
        </p:txBody>
      </p:sp>
      <p:graphicFrame>
        <p:nvGraphicFramePr>
          <p:cNvPr id="6" name="Table 5">
            <a:extLst>
              <a:ext uri="{FF2B5EF4-FFF2-40B4-BE49-F238E27FC236}">
                <a16:creationId xmlns:a16="http://schemas.microsoft.com/office/drawing/2014/main" id="{5B13A1F4-2837-66B5-FE28-EAF3854D529E}"/>
              </a:ext>
            </a:extLst>
          </p:cNvPr>
          <p:cNvGraphicFramePr>
            <a:graphicFrameLocks noGrp="1"/>
          </p:cNvGraphicFramePr>
          <p:nvPr>
            <p:extLst>
              <p:ext uri="{D42A27DB-BD31-4B8C-83A1-F6EECF244321}">
                <p14:modId xmlns:p14="http://schemas.microsoft.com/office/powerpoint/2010/main" val="1675942639"/>
              </p:ext>
            </p:extLst>
          </p:nvPr>
        </p:nvGraphicFramePr>
        <p:xfrm>
          <a:off x="535833" y="1625521"/>
          <a:ext cx="5277948" cy="2715768"/>
        </p:xfrm>
        <a:graphic>
          <a:graphicData uri="http://schemas.openxmlformats.org/drawingml/2006/table">
            <a:tbl>
              <a:tblPr firstRow="1" bandRow="1">
                <a:tableStyleId>{0E3FDE45-AF77-4B5C-9715-49D594BDF05E}</a:tableStyleId>
              </a:tblPr>
              <a:tblGrid>
                <a:gridCol w="2499908">
                  <a:extLst>
                    <a:ext uri="{9D8B030D-6E8A-4147-A177-3AD203B41FA5}">
                      <a16:colId xmlns:a16="http://schemas.microsoft.com/office/drawing/2014/main" val="508494562"/>
                    </a:ext>
                  </a:extLst>
                </a:gridCol>
                <a:gridCol w="1372655">
                  <a:extLst>
                    <a:ext uri="{9D8B030D-6E8A-4147-A177-3AD203B41FA5}">
                      <a16:colId xmlns:a16="http://schemas.microsoft.com/office/drawing/2014/main" val="4230261370"/>
                    </a:ext>
                  </a:extLst>
                </a:gridCol>
                <a:gridCol w="1405385">
                  <a:extLst>
                    <a:ext uri="{9D8B030D-6E8A-4147-A177-3AD203B41FA5}">
                      <a16:colId xmlns:a16="http://schemas.microsoft.com/office/drawing/2014/main" val="839165413"/>
                    </a:ext>
                  </a:extLst>
                </a:gridCol>
              </a:tblGrid>
              <a:tr h="40233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i="0" u="none" strike="noStrike">
                          <a:solidFill>
                            <a:schemeClr val="bg1"/>
                          </a:solidFill>
                          <a:effectLst/>
                          <a:latin typeface="+mn-lt"/>
                        </a:rPr>
                        <a:t>No.</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i="0" u="none" strike="noStrike">
                          <a:solidFill>
                            <a:schemeClr val="bg1"/>
                          </a:solidFill>
                          <a:effectLst/>
                          <a:latin typeface="+mn-lt"/>
                        </a:rPr>
                        <a:t>Rate*</a:t>
                      </a: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793226936"/>
                  </a:ext>
                </a:extLst>
              </a:tr>
              <a:tr h="210312">
                <a:tc>
                  <a:txBody>
                    <a:bodyPr/>
                    <a:lstStyle/>
                    <a:p>
                      <a:pPr algn="l" fontAlgn="ctr"/>
                      <a:r>
                        <a:rPr lang="en-US" sz="1100" b="1" i="0" u="none" strike="noStrike">
                          <a:solidFill>
                            <a:srgbClr val="111111"/>
                          </a:solidFill>
                          <a:effectLst/>
                          <a:latin typeface="+mn-lt"/>
                        </a:rPr>
                        <a:t>Total</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107,300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40.7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264182169"/>
                  </a:ext>
                </a:extLst>
              </a:tr>
              <a:tr h="210312">
                <a:tc>
                  <a:txBody>
                    <a:bodyPr/>
                    <a:lstStyle/>
                    <a:p>
                      <a:pPr algn="l" fontAlgn="ctr"/>
                      <a:r>
                        <a:rPr lang="en-US" sz="1100" b="1" i="0" u="none" strike="noStrike">
                          <a:solidFill>
                            <a:srgbClr val="111111"/>
                          </a:solidFill>
                          <a:effectLst/>
                          <a:latin typeface="+mn-lt"/>
                        </a:rPr>
                        <a:t>Age (years)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3443411221"/>
                  </a:ext>
                </a:extLst>
              </a:tr>
              <a:tr h="210312">
                <a:tc>
                  <a:txBody>
                    <a:bodyPr/>
                    <a:lstStyle/>
                    <a:p>
                      <a:pPr algn="l" fontAlgn="ctr"/>
                      <a:r>
                        <a:rPr lang="en-US" sz="1100" b="0" i="0" u="none" strike="noStrike">
                          <a:solidFill>
                            <a:srgbClr val="111111"/>
                          </a:solidFill>
                          <a:effectLst/>
                          <a:latin typeface="+mn-lt"/>
                        </a:rPr>
                        <a:t>0–19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533625200"/>
                  </a:ext>
                </a:extLst>
              </a:tr>
              <a:tr h="210312">
                <a:tc>
                  <a:txBody>
                    <a:bodyPr/>
                    <a:lstStyle/>
                    <a:p>
                      <a:pPr algn="l" fontAlgn="ctr"/>
                      <a:r>
                        <a:rPr lang="en-US" sz="1100" b="0" i="0" u="none" strike="noStrike">
                          <a:solidFill>
                            <a:srgbClr val="111111"/>
                          </a:solidFill>
                          <a:effectLst/>
                          <a:latin typeface="+mn-lt"/>
                        </a:rPr>
                        <a:t>20–29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16,026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725178456"/>
                  </a:ext>
                </a:extLst>
              </a:tr>
              <a:tr h="210312">
                <a:tc>
                  <a:txBody>
                    <a:bodyPr/>
                    <a:lstStyle/>
                    <a:p>
                      <a:pPr algn="l" fontAlgn="ctr"/>
                      <a:r>
                        <a:rPr lang="en-US" sz="1100" b="0" i="0" u="none" strike="noStrike">
                          <a:solidFill>
                            <a:srgbClr val="111111"/>
                          </a:solidFill>
                          <a:effectLst/>
                          <a:latin typeface="+mn-lt"/>
                        </a:rPr>
                        <a:t>30–39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26,194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73.6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576792151"/>
                  </a:ext>
                </a:extLst>
              </a:tr>
              <a:tr h="210312">
                <a:tc>
                  <a:txBody>
                    <a:bodyPr/>
                    <a:lstStyle/>
                    <a:p>
                      <a:pPr algn="l" fontAlgn="ctr"/>
                      <a:r>
                        <a:rPr lang="en-US" sz="1100" b="0" i="0" u="none" strike="noStrike">
                          <a:solidFill>
                            <a:srgbClr val="111111"/>
                          </a:solidFill>
                          <a:effectLst/>
                          <a:latin typeface="+mn-lt"/>
                        </a:rPr>
                        <a:t>40–49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16,415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51.2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296422752"/>
                  </a:ext>
                </a:extLst>
              </a:tr>
              <a:tr h="210312">
                <a:tc>
                  <a:txBody>
                    <a:bodyPr/>
                    <a:lstStyle/>
                    <a:p>
                      <a:pPr algn="l" fontAlgn="ctr"/>
                      <a:r>
                        <a:rPr lang="en-US" sz="1100" b="0" i="0" u="none" strike="noStrike">
                          <a:solidFill>
                            <a:srgbClr val="111111"/>
                          </a:solidFill>
                          <a:effectLst/>
                          <a:latin typeface="+mn-lt"/>
                        </a:rPr>
                        <a:t>50–59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18,474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423126452"/>
                  </a:ext>
                </a:extLst>
              </a:tr>
              <a:tr h="210312">
                <a:tc>
                  <a:txBody>
                    <a:bodyPr/>
                    <a:lstStyle/>
                    <a:p>
                      <a:pPr algn="l" fontAlgn="ctr"/>
                      <a:r>
                        <a:rPr lang="en-US" sz="1100" b="0" i="0" u="none" strike="noStrike">
                          <a:solidFill>
                            <a:srgbClr val="000000"/>
                          </a:solidFill>
                          <a:effectLst/>
                          <a:latin typeface="+mn-lt"/>
                        </a:rPr>
                        <a:t>≥</a:t>
                      </a:r>
                      <a:r>
                        <a:rPr lang="en-US" sz="1100" b="0" i="0" u="none" strike="noStrike">
                          <a:solidFill>
                            <a:srgbClr val="111111"/>
                          </a:solidFill>
                          <a:effectLst/>
                          <a:latin typeface="+mn-lt"/>
                        </a:rPr>
                        <a:t>60</a:t>
                      </a:r>
                      <a:endParaRPr lang="en-US" sz="1100" b="0" i="0" u="none" strike="noStrike">
                        <a:solidFill>
                          <a:srgbClr val="000000"/>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23,242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986321649"/>
                  </a:ext>
                </a:extLst>
              </a:tr>
              <a:tr h="210312">
                <a:tc>
                  <a:txBody>
                    <a:bodyPr/>
                    <a:lstStyle/>
                    <a:p>
                      <a:pPr algn="l" fontAlgn="ctr"/>
                      <a:r>
                        <a:rPr lang="en-US" sz="1100" b="1" i="0" u="none" strike="noStrike">
                          <a:solidFill>
                            <a:srgbClr val="111111"/>
                          </a:solidFill>
                          <a:effectLst/>
                          <a:latin typeface="+mn-lt"/>
                        </a:rPr>
                        <a:t>Sex</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1316704971"/>
                  </a:ext>
                </a:extLst>
              </a:tr>
              <a:tr h="210312">
                <a:tc>
                  <a:txBody>
                    <a:bodyPr/>
                    <a:lstStyle/>
                    <a:p>
                      <a:pPr algn="l" fontAlgn="ctr"/>
                      <a:r>
                        <a:rPr lang="en-US" sz="1100" b="0" i="0" u="none" strike="noStrike">
                          <a:solidFill>
                            <a:srgbClr val="111111"/>
                          </a:solidFill>
                          <a:effectLst/>
                          <a:latin typeface="+mn-lt"/>
                        </a:rPr>
                        <a:t>Male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68,561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52.9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472642003"/>
                  </a:ext>
                </a:extLst>
              </a:tr>
              <a:tr h="210312">
                <a:tc>
                  <a:txBody>
                    <a:bodyPr/>
                    <a:lstStyle/>
                    <a:p>
                      <a:pPr algn="l" fontAlgn="ctr"/>
                      <a:r>
                        <a:rPr lang="en-US" sz="1100" b="0" i="0" u="none" strike="noStrike">
                          <a:solidFill>
                            <a:srgbClr val="111111"/>
                          </a:solidFill>
                          <a:effectLst/>
                          <a:latin typeface="+mn-lt"/>
                        </a:rPr>
                        <a:t>Female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38,283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14766084"/>
                  </a:ext>
                </a:extLst>
              </a:tr>
            </a:tbl>
          </a:graphicData>
        </a:graphic>
      </p:graphicFrame>
      <p:graphicFrame>
        <p:nvGraphicFramePr>
          <p:cNvPr id="9" name="Table 8">
            <a:extLst>
              <a:ext uri="{FF2B5EF4-FFF2-40B4-BE49-F238E27FC236}">
                <a16:creationId xmlns:a16="http://schemas.microsoft.com/office/drawing/2014/main" id="{DB8B78C8-F5B2-C75C-2336-8CC7CAFE27F5}"/>
              </a:ext>
            </a:extLst>
          </p:cNvPr>
          <p:cNvGraphicFramePr>
            <a:graphicFrameLocks noGrp="1"/>
          </p:cNvGraphicFramePr>
          <p:nvPr>
            <p:extLst>
              <p:ext uri="{D42A27DB-BD31-4B8C-83A1-F6EECF244321}">
                <p14:modId xmlns:p14="http://schemas.microsoft.com/office/powerpoint/2010/main" val="621787132"/>
              </p:ext>
            </p:extLst>
          </p:nvPr>
        </p:nvGraphicFramePr>
        <p:xfrm>
          <a:off x="6378219" y="1625521"/>
          <a:ext cx="5277947" cy="2295144"/>
        </p:xfrm>
        <a:graphic>
          <a:graphicData uri="http://schemas.openxmlformats.org/drawingml/2006/table">
            <a:tbl>
              <a:tblPr firstRow="1" bandRow="1">
                <a:tableStyleId>{0E3FDE45-AF77-4B5C-9715-49D594BDF05E}</a:tableStyleId>
              </a:tblPr>
              <a:tblGrid>
                <a:gridCol w="2499906">
                  <a:extLst>
                    <a:ext uri="{9D8B030D-6E8A-4147-A177-3AD203B41FA5}">
                      <a16:colId xmlns:a16="http://schemas.microsoft.com/office/drawing/2014/main" val="508494562"/>
                    </a:ext>
                  </a:extLst>
                </a:gridCol>
                <a:gridCol w="1372655">
                  <a:extLst>
                    <a:ext uri="{9D8B030D-6E8A-4147-A177-3AD203B41FA5}">
                      <a16:colId xmlns:a16="http://schemas.microsoft.com/office/drawing/2014/main" val="4230261370"/>
                    </a:ext>
                  </a:extLst>
                </a:gridCol>
                <a:gridCol w="1405386">
                  <a:extLst>
                    <a:ext uri="{9D8B030D-6E8A-4147-A177-3AD203B41FA5}">
                      <a16:colId xmlns:a16="http://schemas.microsoft.com/office/drawing/2014/main" val="839165413"/>
                    </a:ext>
                  </a:extLst>
                </a:gridCol>
              </a:tblGrid>
              <a:tr h="40233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i="0" u="none" strike="noStrike">
                          <a:solidFill>
                            <a:schemeClr val="bg1"/>
                          </a:solidFill>
                          <a:effectLst/>
                          <a:latin typeface="+mn-lt"/>
                        </a:rPr>
                        <a:t>No.</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i="0" u="none" strike="noStrike">
                          <a:solidFill>
                            <a:schemeClr val="bg1"/>
                          </a:solidFill>
                          <a:effectLst/>
                          <a:latin typeface="+mn-lt"/>
                        </a:rPr>
                        <a:t>Rate*</a:t>
                      </a: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793226936"/>
                  </a:ext>
                </a:extLst>
              </a:tr>
              <a:tr h="210312">
                <a:tc>
                  <a:txBody>
                    <a:bodyPr/>
                    <a:lstStyle/>
                    <a:p>
                      <a:pPr algn="l" fontAlgn="ctr"/>
                      <a:r>
                        <a:rPr lang="en-US" sz="1100" b="1" i="0" u="none" strike="noStrike">
                          <a:solidFill>
                            <a:srgbClr val="111111"/>
                          </a:solidFill>
                          <a:effectLst/>
                          <a:latin typeface="+mn-lt"/>
                        </a:rPr>
                        <a:t>Race/ethnicity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21095096"/>
                  </a:ext>
                </a:extLst>
              </a:tr>
              <a:tr h="210312">
                <a:tc>
                  <a:txBody>
                    <a:bodyPr/>
                    <a:lstStyle/>
                    <a:p>
                      <a:pPr algn="l" fontAlgn="ctr"/>
                      <a:r>
                        <a:rPr lang="en-US" sz="1100" b="0" i="0" u="none" strike="noStrike">
                          <a:solidFill>
                            <a:srgbClr val="111111"/>
                          </a:solidFill>
                          <a:effectLst/>
                          <a:latin typeface="+mn-lt"/>
                        </a:rPr>
                        <a:t>American Indian/Alaska Native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1,443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66.8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862492154"/>
                  </a:ext>
                </a:extLst>
              </a:tr>
              <a:tr h="210312">
                <a:tc>
                  <a:txBody>
                    <a:bodyPr/>
                    <a:lstStyle/>
                    <a:p>
                      <a:pPr algn="l" fontAlgn="ctr"/>
                      <a:r>
                        <a:rPr lang="en-US" sz="1100" b="0" i="0" u="none" strike="noStrike">
                          <a:solidFill>
                            <a:srgbClr val="111111"/>
                          </a:solidFill>
                          <a:effectLst/>
                          <a:latin typeface="+mn-lt"/>
                        </a:rPr>
                        <a:t>Asian/Pacific Islander</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619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2805363689"/>
                  </a:ext>
                </a:extLst>
              </a:tr>
              <a:tr h="210312">
                <a:tc>
                  <a:txBody>
                    <a:bodyPr/>
                    <a:lstStyle/>
                    <a:p>
                      <a:pPr algn="l" fontAlgn="ctr"/>
                      <a:r>
                        <a:rPr lang="en-US" sz="1100" b="0" i="0" u="none" strike="noStrike">
                          <a:solidFill>
                            <a:srgbClr val="111111"/>
                          </a:solidFill>
                          <a:effectLst/>
                          <a:latin typeface="+mn-lt"/>
                        </a:rPr>
                        <a:t>Black,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9,084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25.9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515654119"/>
                  </a:ext>
                </a:extLst>
              </a:tr>
              <a:tr h="210312">
                <a:tc>
                  <a:txBody>
                    <a:bodyPr/>
                    <a:lstStyle/>
                    <a:p>
                      <a:pPr algn="l" fontAlgn="ctr"/>
                      <a:r>
                        <a:rPr lang="en-US" sz="1100" b="0" i="0" u="none" strike="noStrike">
                          <a:solidFill>
                            <a:srgbClr val="111111"/>
                          </a:solidFill>
                          <a:effectLst/>
                          <a:latin typeface="+mn-lt"/>
                        </a:rPr>
                        <a:t>White,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000000"/>
                          </a:solidFill>
                          <a:effectLst/>
                          <a:latin typeface="+mn-lt"/>
                        </a:rPr>
                        <a:t>43,288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000000"/>
                          </a:solidFill>
                          <a:effectLst/>
                          <a:latin typeface="+mn-lt"/>
                        </a:rPr>
                        <a:t>26.3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1096012855"/>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3,954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4202297586"/>
                  </a:ext>
                </a:extLst>
              </a:tr>
              <a:tr h="210312">
                <a:tc>
                  <a:txBody>
                    <a:bodyPr/>
                    <a:lstStyle/>
                    <a:p>
                      <a:pPr algn="l" fontAlgn="ctr"/>
                      <a:r>
                        <a:rPr lang="en-US" sz="1100" b="1" i="0" u="none" strike="noStrike">
                          <a:solidFill>
                            <a:srgbClr val="111111"/>
                          </a:solidFill>
                          <a:effectLst/>
                          <a:latin typeface="+mn-lt"/>
                        </a:rPr>
                        <a:t>Urbanicity</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3264182169"/>
                  </a:ext>
                </a:extLst>
              </a:tr>
              <a:tr h="210312">
                <a:tc>
                  <a:txBody>
                    <a:bodyPr/>
                    <a:lstStyle/>
                    <a:p>
                      <a:pPr algn="l" fontAlgn="ctr"/>
                      <a:r>
                        <a:rPr lang="en-US" sz="1100" b="0" i="0" u="none" strike="noStrike">
                          <a:solidFill>
                            <a:srgbClr val="111111"/>
                          </a:solidFill>
                          <a:effectLst/>
                          <a:latin typeface="+mn-lt"/>
                        </a:rPr>
                        <a:t>Urban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82,577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mn-lt"/>
                        </a:rPr>
                        <a:t>36.4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443411221"/>
                  </a:ext>
                </a:extLst>
              </a:tr>
              <a:tr h="210312">
                <a:tc>
                  <a:txBody>
                    <a:bodyPr/>
                    <a:lstStyle/>
                    <a:p>
                      <a:pPr algn="l" fontAlgn="ctr"/>
                      <a:r>
                        <a:rPr lang="en-US" sz="1100" b="0" i="0" u="none" strike="noStrike">
                          <a:solidFill>
                            <a:srgbClr val="111111"/>
                          </a:solidFill>
                          <a:effectLst/>
                          <a:latin typeface="+mn-lt"/>
                        </a:rPr>
                        <a:t>Rural</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20,944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57.3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33625200"/>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5201266"/>
            <a:ext cx="5638800" cy="1465590"/>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2"/>
              </a:rPr>
              <a:t>https://ndc.services.cdc.gov/conditions/hepatitis-c-chronic/</a:t>
            </a:r>
            <a:r>
              <a:rPr lang="en-US" sz="800"/>
              <a:t>. </a:t>
            </a:r>
            <a:endParaRPr lang="en-US" sz="800">
              <a:cs typeface="Calibri"/>
            </a:endParaRPr>
          </a:p>
          <a:p>
            <a:pPr>
              <a:lnSpc>
                <a:spcPct val="100000"/>
              </a:lnSpc>
            </a:pPr>
            <a:r>
              <a:rPr lang="en-US" sz="800"/>
              <a:t>§ Numbers reported in each category may not add up to the total number of reported cases in a year due to cases with missing data or, in the case of race/ethnicity, cases categorized as “Other”.		</a:t>
            </a:r>
            <a:endParaRPr lang="en-US" sz="800">
              <a:ea typeface="Calibri"/>
              <a:cs typeface="Calibri"/>
            </a:endParaRPr>
          </a:p>
          <a:p>
            <a:pPr>
              <a:lnSpc>
                <a:spcPct val="100000"/>
              </a:lnSpc>
            </a:pPr>
            <a:r>
              <a:rPr lang="en-US" sz="800"/>
              <a:t>¶ Urbanicity was categorized according to the 2013 National Center for Health Statistics (NCHS) urban-rural classification scheme for counties and county-equivalent entities (</a:t>
            </a:r>
            <a:r>
              <a:rPr lang="en-US" sz="800">
                <a:hlinkClick r:id="rId3"/>
              </a:rPr>
              <a:t>https://www.cdc.gov/nchs/data_access/urban_rural.htm</a:t>
            </a:r>
            <a:r>
              <a:rPr lang="en-US" sz="800"/>
              <a:t>). Large central metro, large fringe metro, medium metro, and small metro counties were grouped as urban. Micropolitan and noncore counties were grouped as rural.		</a:t>
            </a:r>
            <a:endParaRPr lang="en-US" sz="800">
              <a:ea typeface="Calibri"/>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356620" y="5324292"/>
            <a:ext cx="4002909" cy="1328569"/>
          </a:xfrm>
          <a:prstGeom prst="rect">
            <a:avLst/>
          </a:prstGeom>
          <a:noFill/>
        </p:spPr>
        <p:txBody>
          <a:bodyPr wrap="square" lIns="91440" tIns="45720" rIns="91440" bIns="45720" anchor="t">
            <a:spAutoFit/>
          </a:bodyPr>
          <a:lstStyle/>
          <a:p>
            <a:pPr>
              <a:spcBef>
                <a:spcPts val="1000"/>
              </a:spcBef>
            </a:pPr>
            <a:r>
              <a:rPr lang="en-US" sz="800"/>
              <a:t>** US Department of Health and Human Services (HHS) Regions were categorized according to the grouping of states and US territories assigned under each of the ten Department of Health and Human Services regional offices (</a:t>
            </a:r>
            <a:r>
              <a:rPr lang="en-US" sz="800">
                <a:hlinkClick r:id="rId4"/>
              </a:rPr>
              <a:t>https://www.hhs.gov/about/agencies/iea/regional-offices/index.html</a:t>
            </a:r>
            <a:r>
              <a:rPr lang="en-US" sz="800"/>
              <a:t>). For the purposes of this report, regions with US territories (Region 2 and Region 9) contain data from states only. Source: CDC, National Notifiable Diseases Surveillance System.</a:t>
            </a:r>
          </a:p>
          <a:p>
            <a:pPr>
              <a:spcBef>
                <a:spcPts val="1000"/>
              </a:spcBef>
            </a:pPr>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p:txBody>
      </p:sp>
    </p:spTree>
    <p:extLst>
      <p:ext uri="{BB962C8B-B14F-4D97-AF65-F5344CB8AC3E}">
        <p14:creationId xmlns:p14="http://schemas.microsoft.com/office/powerpoint/2010/main" val="370267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3.6 – Part 2 of 2</a:t>
            </a:r>
            <a:br>
              <a:rPr lang="en-US" sz="2000"/>
            </a:br>
            <a:r>
              <a:rPr lang="en-US" sz="2000" b="1"/>
              <a:t>Number and rate* of newly reported cases† of chronic hepatitis C virus infection, </a:t>
            </a:r>
            <a:br>
              <a:rPr lang="en-US" sz="2000" b="1"/>
            </a:br>
            <a:r>
              <a:rPr lang="en-US" sz="2000" b="1"/>
              <a:t>by demographic characteristics</a:t>
            </a:r>
            <a:br>
              <a:rPr lang="en-US" sz="2000" b="1"/>
            </a:br>
            <a:r>
              <a:rPr lang="en-US" sz="2000" b="1"/>
              <a:t>United States, 2020	</a:t>
            </a:r>
            <a:r>
              <a:rPr lang="en-US" sz="2000"/>
              <a:t>	</a:t>
            </a:r>
          </a:p>
        </p:txBody>
      </p:sp>
      <p:graphicFrame>
        <p:nvGraphicFramePr>
          <p:cNvPr id="9" name="Table 8">
            <a:extLst>
              <a:ext uri="{FF2B5EF4-FFF2-40B4-BE49-F238E27FC236}">
                <a16:creationId xmlns:a16="http://schemas.microsoft.com/office/drawing/2014/main" id="{DB8B78C8-F5B2-C75C-2336-8CC7CAFE27F5}"/>
              </a:ext>
            </a:extLst>
          </p:cNvPr>
          <p:cNvGraphicFramePr>
            <a:graphicFrameLocks noGrp="1"/>
          </p:cNvGraphicFramePr>
          <p:nvPr>
            <p:extLst>
              <p:ext uri="{D42A27DB-BD31-4B8C-83A1-F6EECF244321}">
                <p14:modId xmlns:p14="http://schemas.microsoft.com/office/powerpoint/2010/main" val="91828226"/>
              </p:ext>
            </p:extLst>
          </p:nvPr>
        </p:nvGraphicFramePr>
        <p:xfrm>
          <a:off x="535833" y="1635353"/>
          <a:ext cx="5277947" cy="2715768"/>
        </p:xfrm>
        <a:graphic>
          <a:graphicData uri="http://schemas.openxmlformats.org/drawingml/2006/table">
            <a:tbl>
              <a:tblPr firstRow="1" bandRow="1">
                <a:tableStyleId>{0E3FDE45-AF77-4B5C-9715-49D594BDF05E}</a:tableStyleId>
              </a:tblPr>
              <a:tblGrid>
                <a:gridCol w="2499906">
                  <a:extLst>
                    <a:ext uri="{9D8B030D-6E8A-4147-A177-3AD203B41FA5}">
                      <a16:colId xmlns:a16="http://schemas.microsoft.com/office/drawing/2014/main" val="508494562"/>
                    </a:ext>
                  </a:extLst>
                </a:gridCol>
                <a:gridCol w="1372655">
                  <a:extLst>
                    <a:ext uri="{9D8B030D-6E8A-4147-A177-3AD203B41FA5}">
                      <a16:colId xmlns:a16="http://schemas.microsoft.com/office/drawing/2014/main" val="4230261370"/>
                    </a:ext>
                  </a:extLst>
                </a:gridCol>
                <a:gridCol w="1405386">
                  <a:extLst>
                    <a:ext uri="{9D8B030D-6E8A-4147-A177-3AD203B41FA5}">
                      <a16:colId xmlns:a16="http://schemas.microsoft.com/office/drawing/2014/main" val="839165413"/>
                    </a:ext>
                  </a:extLst>
                </a:gridCol>
              </a:tblGrid>
              <a:tr h="40233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i="0" u="none" strike="noStrike">
                          <a:solidFill>
                            <a:schemeClr val="bg1"/>
                          </a:solidFill>
                          <a:effectLst/>
                          <a:latin typeface="+mn-lt"/>
                        </a:rPr>
                        <a:t>No.</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i="0" u="none" strike="noStrike">
                          <a:solidFill>
                            <a:schemeClr val="bg1"/>
                          </a:solidFill>
                          <a:effectLst/>
                          <a:latin typeface="+mn-lt"/>
                        </a:rPr>
                        <a:t>Rate*</a:t>
                      </a: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793226936"/>
                  </a:ext>
                </a:extLst>
              </a:tr>
              <a:tr h="210312">
                <a:tc>
                  <a:txBody>
                    <a:bodyPr/>
                    <a:lstStyle/>
                    <a:p>
                      <a:pPr algn="l" fontAlgn="ctr"/>
                      <a:r>
                        <a:rPr lang="en-US" sz="1100" b="1" i="0" u="none" strike="noStrike">
                          <a:solidFill>
                            <a:srgbClr val="111111"/>
                          </a:solidFill>
                          <a:effectLst/>
                          <a:latin typeface="+mn-lt"/>
                        </a:rPr>
                        <a:t>HHS Region**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5">
                        <a:alpha val="60000"/>
                      </a:schemeClr>
                    </a:solidFill>
                  </a:tcPr>
                </a:tc>
                <a:extLst>
                  <a:ext uri="{0D108BD9-81ED-4DB2-BD59-A6C34878D82A}">
                    <a16:rowId xmlns:a16="http://schemas.microsoft.com/office/drawing/2014/main" val="725178456"/>
                  </a:ext>
                </a:extLst>
              </a:tr>
              <a:tr h="210312">
                <a:tc>
                  <a:txBody>
                    <a:bodyPr/>
                    <a:lstStyle/>
                    <a:p>
                      <a:pPr algn="l" fontAlgn="ctr"/>
                      <a:r>
                        <a:rPr lang="en-US" sz="1100" b="0" i="0" u="none" strike="noStrike">
                          <a:solidFill>
                            <a:srgbClr val="111111"/>
                          </a:solidFill>
                          <a:effectLst/>
                          <a:latin typeface="+mn-lt"/>
                        </a:rPr>
                        <a:t>Region 1: Boston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4,082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576792151"/>
                  </a:ext>
                </a:extLst>
              </a:tr>
              <a:tr h="210312">
                <a:tc>
                  <a:txBody>
                    <a:bodyPr/>
                    <a:lstStyle/>
                    <a:p>
                      <a:pPr algn="l" fontAlgn="ctr"/>
                      <a:r>
                        <a:rPr lang="en-US" sz="1100" b="0" i="0" u="none" strike="noStrike">
                          <a:solidFill>
                            <a:srgbClr val="111111"/>
                          </a:solidFill>
                          <a:effectLst/>
                          <a:latin typeface="+mn-lt"/>
                        </a:rPr>
                        <a:t>Region 2: New York</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7,337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296422752"/>
                  </a:ext>
                </a:extLst>
              </a:tr>
              <a:tr h="210312">
                <a:tc>
                  <a:txBody>
                    <a:bodyPr/>
                    <a:lstStyle/>
                    <a:p>
                      <a:pPr algn="l" fontAlgn="ctr"/>
                      <a:r>
                        <a:rPr lang="en-US" sz="1100" b="0" i="0" u="none" strike="noStrike">
                          <a:solidFill>
                            <a:srgbClr val="111111"/>
                          </a:solidFill>
                          <a:effectLst/>
                          <a:latin typeface="+mn-lt"/>
                        </a:rPr>
                        <a:t>Region 3: Philadelphia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15,881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423126452"/>
                  </a:ext>
                </a:extLst>
              </a:tr>
              <a:tr h="210312">
                <a:tc>
                  <a:txBody>
                    <a:bodyPr/>
                    <a:lstStyle/>
                    <a:p>
                      <a:pPr algn="l" fontAlgn="ctr"/>
                      <a:r>
                        <a:rPr lang="en-US" sz="1100" b="0" i="0" u="none" strike="noStrike">
                          <a:solidFill>
                            <a:srgbClr val="111111"/>
                          </a:solidFill>
                          <a:effectLst/>
                          <a:latin typeface="+mn-lt"/>
                        </a:rPr>
                        <a:t>Region 4: Atlanta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29,890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986321649"/>
                  </a:ext>
                </a:extLst>
              </a:tr>
              <a:tr h="210312">
                <a:tc>
                  <a:txBody>
                    <a:bodyPr/>
                    <a:lstStyle/>
                    <a:p>
                      <a:pPr algn="l" fontAlgn="ctr"/>
                      <a:r>
                        <a:rPr lang="en-US" sz="1100" b="0" i="0" u="none" strike="noStrike">
                          <a:solidFill>
                            <a:srgbClr val="111111"/>
                          </a:solidFill>
                          <a:effectLst/>
                          <a:latin typeface="+mn-lt"/>
                        </a:rPr>
                        <a:t>Region 5: Chicago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14,591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31.9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316704971"/>
                  </a:ext>
                </a:extLst>
              </a:tr>
              <a:tr h="210312">
                <a:tc>
                  <a:txBody>
                    <a:bodyPr/>
                    <a:lstStyle/>
                    <a:p>
                      <a:pPr algn="l" fontAlgn="ctr"/>
                      <a:r>
                        <a:rPr lang="en-US" sz="1100" b="0" i="0" u="none" strike="noStrike">
                          <a:solidFill>
                            <a:srgbClr val="111111"/>
                          </a:solidFill>
                          <a:effectLst/>
                          <a:latin typeface="+mn-lt"/>
                        </a:rPr>
                        <a:t>Region 6: Dallas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9,788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71.1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472642003"/>
                  </a:ext>
                </a:extLst>
              </a:tr>
              <a:tr h="210312">
                <a:tc>
                  <a:txBody>
                    <a:bodyPr/>
                    <a:lstStyle/>
                    <a:p>
                      <a:pPr algn="l" fontAlgn="ctr"/>
                      <a:r>
                        <a:rPr lang="en-US" sz="1100" b="0" i="0" u="none" strike="noStrike">
                          <a:solidFill>
                            <a:srgbClr val="111111"/>
                          </a:solidFill>
                          <a:effectLst/>
                          <a:latin typeface="+mn-lt"/>
                        </a:rPr>
                        <a:t>Region 7: Kansas City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6,639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46.9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914766084"/>
                  </a:ext>
                </a:extLst>
              </a:tr>
              <a:tr h="210312">
                <a:tc>
                  <a:txBody>
                    <a:bodyPr/>
                    <a:lstStyle/>
                    <a:p>
                      <a:pPr algn="l" fontAlgn="ctr"/>
                      <a:r>
                        <a:rPr lang="en-US" sz="1100" b="0" i="0" u="none" strike="noStrike">
                          <a:solidFill>
                            <a:srgbClr val="111111"/>
                          </a:solidFill>
                          <a:effectLst/>
                          <a:latin typeface="+mn-lt"/>
                        </a:rPr>
                        <a:t>Region 8: Denver</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4,328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tc>
                  <a:txBody>
                    <a:bodyPr/>
                    <a:lstStyle/>
                    <a:p>
                      <a:pPr algn="ctr" fontAlgn="ctr"/>
                      <a:r>
                        <a:rPr lang="en-US" sz="1100" b="0" i="0" u="none" strike="noStrike">
                          <a:solidFill>
                            <a:srgbClr val="111111"/>
                          </a:solidFill>
                          <a:effectLst/>
                          <a:latin typeface="+mn-lt"/>
                        </a:rPr>
                        <a:t>35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alpha val="20000"/>
                      </a:schemeClr>
                    </a:solidFill>
                  </a:tcPr>
                </a:tc>
                <a:extLst>
                  <a:ext uri="{0D108BD9-81ED-4DB2-BD59-A6C34878D82A}">
                    <a16:rowId xmlns:a16="http://schemas.microsoft.com/office/drawing/2014/main" val="3347670262"/>
                  </a:ext>
                </a:extLst>
              </a:tr>
              <a:tr h="210312">
                <a:tc>
                  <a:txBody>
                    <a:bodyPr/>
                    <a:lstStyle/>
                    <a:p>
                      <a:pPr algn="l" fontAlgn="ctr"/>
                      <a:r>
                        <a:rPr lang="en-US" sz="1100" b="0" i="0" u="none" strike="noStrike">
                          <a:solidFill>
                            <a:srgbClr val="111111"/>
                          </a:solidFill>
                          <a:effectLst/>
                          <a:latin typeface="+mn-lt"/>
                        </a:rPr>
                        <a:t>Region 9: San Francisco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8,717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22.1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356686134"/>
                  </a:ext>
                </a:extLst>
              </a:tr>
              <a:tr h="210312">
                <a:tc>
                  <a:txBody>
                    <a:bodyPr/>
                    <a:lstStyle/>
                    <a:p>
                      <a:pPr algn="l" fontAlgn="ctr"/>
                      <a:r>
                        <a:rPr lang="en-US" sz="1100" b="0" i="0" u="none" strike="noStrike">
                          <a:solidFill>
                            <a:srgbClr val="111111"/>
                          </a:solidFill>
                          <a:effectLst/>
                          <a:latin typeface="+mn-lt"/>
                        </a:rPr>
                        <a:t>Region 10: Seattle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6,047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41.7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873846"/>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5198166"/>
            <a:ext cx="5638800" cy="673125"/>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2"/>
              </a:rPr>
              <a:t>https://ndc.services.cdc.gov/conditions/hepatitis-c-chronic/</a:t>
            </a:r>
            <a:r>
              <a:rPr lang="en-US" sz="800"/>
              <a:t>. </a:t>
            </a:r>
            <a:endParaRPr lang="en-US" sz="800">
              <a:cs typeface="Calibri"/>
            </a:endParaRPr>
          </a:p>
          <a:p>
            <a:pPr>
              <a:lnSpc>
                <a:spcPct val="100000"/>
              </a:lnSpc>
            </a:pPr>
            <a:r>
              <a:rPr lang="en-US" sz="800"/>
              <a:t>§ Numbers reported in each category may not add up to the total number of reported cases in a year due to cases with missing data or, in the case of race/ethnicity, cases categorized as “Other”.		</a:t>
            </a:r>
            <a:endParaRPr lang="en-US" sz="800">
              <a:ea typeface="Calibri"/>
              <a:cs typeface="Calibri"/>
            </a:endParaRPr>
          </a:p>
          <a:p>
            <a:pPr>
              <a:lnSpc>
                <a:spcPct val="100000"/>
              </a:lnSpc>
            </a:pPr>
            <a:r>
              <a:rPr lang="en-US" sz="800"/>
              <a:t>¶ Urbanicity was categorized according to the 2013 National Center for Health Statistics (NCHS) urban-rural classification scheme for counties and county-equivalent entities (</a:t>
            </a:r>
            <a:r>
              <a:rPr lang="en-US" sz="800">
                <a:hlinkClick r:id="rId3"/>
              </a:rPr>
              <a:t>https://www.cdc.gov/nchs/data_access/urban_rural.htm</a:t>
            </a:r>
            <a:r>
              <a:rPr lang="en-US" sz="800"/>
              <a:t>). Large central metro, large fringe metro, medium metro, and small metro counties were grouped as urban. Micropolitan and noncore counties were grouped as rural.		</a:t>
            </a:r>
            <a:endParaRPr lang="en-US" sz="800">
              <a:ea typeface="Calibri"/>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378220" y="5324293"/>
            <a:ext cx="4002909" cy="1328569"/>
          </a:xfrm>
          <a:prstGeom prst="rect">
            <a:avLst/>
          </a:prstGeom>
          <a:noFill/>
        </p:spPr>
        <p:txBody>
          <a:bodyPr wrap="square" lIns="91440" tIns="45720" rIns="91440" bIns="45720" anchor="t">
            <a:spAutoFit/>
          </a:bodyPr>
          <a:lstStyle/>
          <a:p>
            <a:pPr>
              <a:spcBef>
                <a:spcPts val="1000"/>
              </a:spcBef>
            </a:pPr>
            <a:r>
              <a:rPr lang="en-US" sz="800"/>
              <a:t>** US Department of Health and Human Services (HHS) Regions were categorized according to the grouping of states and US territories assigned under each of the ten Department of Health and Human Services regional offices (</a:t>
            </a:r>
            <a:r>
              <a:rPr lang="en-US" sz="800">
                <a:hlinkClick r:id="rId4"/>
              </a:rPr>
              <a:t>https://www.hhs.gov/about/agencies/iea/regional-offices/index.html</a:t>
            </a:r>
            <a:r>
              <a:rPr lang="en-US" sz="800"/>
              <a:t>). For the purposes of this report, regions with US territories (Region 2 and Region 9) contain data from states only. Source: CDC, National Notifiable Diseases Surveillance System.</a:t>
            </a:r>
          </a:p>
          <a:p>
            <a:pPr>
              <a:spcBef>
                <a:spcPts val="1000"/>
              </a:spcBef>
            </a:pPr>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p:txBody>
      </p:sp>
    </p:spTree>
    <p:extLst>
      <p:ext uri="{BB962C8B-B14F-4D97-AF65-F5344CB8AC3E}">
        <p14:creationId xmlns:p14="http://schemas.microsoft.com/office/powerpoint/2010/main" val="423057546"/>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38</TotalTime>
  <Words>802</Words>
  <Application>Microsoft Macintosh PowerPoint</Application>
  <PresentationFormat>Widescreen</PresentationFormat>
  <Paragraphs>116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Table 3.6 – Part 1 of 2 Number and rate* of newly reported cases† of chronic hepatitis C virus infection,  by demographic characteristics United States, 2020  </vt:lpstr>
      <vt:lpstr>Table 3.6 – Part 2 of 2 Number and rate* of newly reported cases† of chronic hepatitis C virus infection,  by demographic characteristics United States,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20</cp:revision>
  <dcterms:created xsi:type="dcterms:W3CDTF">2022-08-02T19:32:21Z</dcterms:created>
  <dcterms:modified xsi:type="dcterms:W3CDTF">2022-10-06T21:58:24Z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