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4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c-acut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3.3</a:t>
            </a:r>
            <a:br>
              <a:rPr lang="en-US" sz="2000" b="0"/>
            </a:br>
            <a:r>
              <a:rPr lang="en-US" sz="2000" b="1"/>
              <a:t>Reported risk behaviors or exposures among reported cases* of acute hepatitis C virus infection</a:t>
            </a:r>
            <a:br>
              <a:rPr lang="en-US" sz="2000" b="1"/>
            </a:br>
            <a:r>
              <a:rPr lang="en-US" sz="2000" b="1"/>
              <a:t>United States, 2020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539582"/>
              </p:ext>
            </p:extLst>
          </p:nvPr>
        </p:nvGraphicFramePr>
        <p:xfrm>
          <a:off x="535833" y="1352563"/>
          <a:ext cx="11120336" cy="252443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780084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2780084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2780084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2780084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Risk behaviors/exposures</a:t>
                      </a:r>
                      <a:r>
                        <a:rPr lang="en-US" sz="1200" b="1" u="none" strike="noStrike" baseline="30000">
                          <a:solidFill>
                            <a:schemeClr val="bg1"/>
                          </a:solidFill>
                          <a:effectLst/>
                        </a:rPr>
                        <a:t>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Risk identified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 risk identified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Risk data missing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Injection drug use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1,017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523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3,258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8959954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Multiple sexual partners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4,279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Surgery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713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3,942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Sexual contact</a:t>
                      </a:r>
                      <a:r>
                        <a:rPr lang="en-US" sz="1100" b="0" u="none" strike="noStrike" baseline="30000">
                          <a:solidFill>
                            <a:srgbClr val="111111"/>
                          </a:solidFill>
                          <a:effectLst/>
                        </a:rPr>
                        <a:t>§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4,379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Needlestick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706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4,028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Men who have sex with men</a:t>
                      </a:r>
                      <a:r>
                        <a:rPr lang="en-US" sz="1100" b="0" u="none" strike="noStrike" baseline="30000">
                          <a:solidFill>
                            <a:srgbClr val="111111"/>
                          </a:solidFill>
                          <a:effectLst/>
                        </a:rPr>
                        <a:t>¶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2,803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Household contact (nonsexual)</a:t>
                      </a:r>
                      <a:r>
                        <a:rPr lang="en-US" sz="1100" b="0" u="none" strike="noStrike" baseline="30000">
                          <a:solidFill>
                            <a:srgbClr val="111111"/>
                          </a:solidFill>
                          <a:effectLst/>
                        </a:rPr>
                        <a:t>§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4,379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Dialysis patient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964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3,765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Occupational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923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3,866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122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Transfusion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885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3,912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DCBAD-650E-0053-7520-23FBDFA1C3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083278"/>
            <a:ext cx="5638800" cy="157374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 dirty="0"/>
              <a:t>* Reported confirmed cases. For the case definition, see </a:t>
            </a:r>
            <a:r>
              <a:rPr lang="en-US" sz="800" dirty="0">
                <a:hlinkClick r:id="rId2"/>
              </a:rPr>
              <a:t>https://ndc.services.cdc.gov/conditions/hepatitis-c-acute/</a:t>
            </a:r>
            <a:r>
              <a:rPr lang="en-US" sz="800" dirty="0"/>
              <a:t>. 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sz="800" dirty="0"/>
              <a:t>† Reported cases may include more than one risk behavior/exposure. Case reports with at least one of the following risk behaviors/ exposures reported 6 weeks to 6 months prior to symptom onset or documented seroconversion if asymptomatic: 1) injection drug use; 2) multiple sexual partners; 3) underwent surgery; 4) men who have sex with men; 5) sexual contact with suspected/confirmed hepatitis C case; 6) sustained a percutaneous injury; 7) household contact with suspected/confirmed hepatitis C case; 8) occupational exposure to blood; 9) dialysis; and 10) transfusion.			</a:t>
            </a:r>
          </a:p>
          <a:p>
            <a:pPr>
              <a:lnSpc>
                <a:spcPct val="100000"/>
              </a:lnSpc>
            </a:pPr>
            <a:r>
              <a:rPr lang="en-US" sz="800" dirty="0"/>
              <a:t>§ Cases with more than one type of contact reported were categorized according to a hierarchy: (1) sexual contact; (2) household contact (nonsexual).			</a:t>
            </a:r>
          </a:p>
          <a:p>
            <a:pPr>
              <a:lnSpc>
                <a:spcPct val="100000"/>
              </a:lnSpc>
            </a:pPr>
            <a:r>
              <a:rPr lang="en-US" sz="800" dirty="0"/>
              <a:t>¶ A total of 2,989 acute hepatitis C cases were reported among males in 2020.			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3725F0-C5B6-B0B9-FC3A-304D6AF8FEF0}"/>
              </a:ext>
            </a:extLst>
          </p:cNvPr>
          <p:cNvSpPr txBox="1"/>
          <p:nvPr/>
        </p:nvSpPr>
        <p:spPr>
          <a:xfrm>
            <a:off x="6378220" y="5934410"/>
            <a:ext cx="4002909" cy="71301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/>
              <a:t>Source: CDC, National Notifiable Diseases Surveillance System.</a:t>
            </a:r>
          </a:p>
          <a:p>
            <a:pPr>
              <a:spcBef>
                <a:spcPts val="1000"/>
              </a:spcBef>
            </a:pPr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8573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A0E967F181BB4799F61530F57313A7" ma:contentTypeVersion="15" ma:contentTypeDescription="Create a new document." ma:contentTypeScope="" ma:versionID="ebb4b786c50db4e938002a6b96886c64">
  <xsd:schema xmlns:xsd="http://www.w3.org/2001/XMLSchema" xmlns:xs="http://www.w3.org/2001/XMLSchema" xmlns:p="http://schemas.microsoft.com/office/2006/metadata/properties" xmlns:ns2="e6129190-2502-4b9b-a176-45f32946105d" xmlns:ns3="43a61471-335a-4812-b149-2392b70c09ae" targetNamespace="http://schemas.microsoft.com/office/2006/metadata/properties" ma:root="true" ma:fieldsID="10f67f884fe6e0e42b0e6e56111affd8" ns2:_="" ns3:_="">
    <xsd:import namespace="e6129190-2502-4b9b-a176-45f32946105d"/>
    <xsd:import namespace="43a61471-335a-4812-b149-2392b70c09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29190-2502-4b9b-a176-45f329461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61471-335a-4812-b149-2392b70c0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b61f6f9-9dac-4657-a88a-c3c23afc2975}" ma:internalName="TaxCatchAll" ma:showField="CatchAllData" ma:web="43a61471-335a-4812-b149-2392b70c09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a61471-335a-4812-b149-2392b70c09ae" xsi:nil="true"/>
    <lcf76f155ced4ddcb4097134ff3c332f xmlns="e6129190-2502-4b9b-a176-45f32946105d">
      <Terms xmlns="http://schemas.microsoft.com/office/infopath/2007/PartnerControls"/>
    </lcf76f155ced4ddcb4097134ff3c332f>
    <SharedWithUsers xmlns="43a61471-335a-4812-b149-2392b70c09ae">
      <UserInfo>
        <DisplayName/>
        <AccountId xsi:nil="true"/>
        <AccountType/>
      </UserInfo>
    </SharedWithUsers>
    <MediaLengthInSeconds xmlns="e6129190-2502-4b9b-a176-45f32946105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D00293-D20D-428B-AF03-FE9D19331F85}"/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a5db0dc4-de41-4547-9920-1aed1993f095"/>
    <ds:schemaRef ds:uri="http://schemas.microsoft.com/office/infopath/2007/PartnerControls"/>
    <ds:schemaRef ds:uri="0bf74ea8-196f-4ed0-acda-4d1b8eb91222"/>
  </ds:schemaRefs>
</ds:datastoreItem>
</file>

<file path=customXml/itemProps3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339</Words>
  <Application>Microsoft Macintosh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Table 3.3 Reported risk behaviors or exposures among reported cases* of acute hepatitis C virus infection United States,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Pachilis, Allison (NYC-RSD)</cp:lastModifiedBy>
  <cp:revision>18</cp:revision>
  <dcterms:created xsi:type="dcterms:W3CDTF">2022-08-02T19:32:21Z</dcterms:created>
  <dcterms:modified xsi:type="dcterms:W3CDTF">2023-01-26T15:36:11Z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0x01010016A0E967F181BB4799F61530F57313A7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