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1455" r:id="rId5"/>
    <p:sldId id="1456" r:id="rId6"/>
    <p:sldId id="1457" r:id="rId7"/>
    <p:sldId id="14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118084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3</a:t>
            </a:fld>
            <a:endParaRPr lang="en-US"/>
          </a:p>
        </p:txBody>
      </p:sp>
    </p:spTree>
    <p:extLst>
      <p:ext uri="{BB962C8B-B14F-4D97-AF65-F5344CB8AC3E}">
        <p14:creationId xmlns:p14="http://schemas.microsoft.com/office/powerpoint/2010/main" val="2127328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9.xml"/><Relationship Id="rId4" Type="http://schemas.openxmlformats.org/officeDocument/2006/relationships/hyperlink" Target="https://www.cdc.gov/hepatitis/statistics/2020surveillance/index.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onder.cdc.gov/mcd-icd10.html"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onder.cdc.gov/wonder/help/mcd.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9.xml"/><Relationship Id="rId4" Type="http://schemas.openxmlformats.org/officeDocument/2006/relationships/hyperlink" Target="https://www.cdc.gov/hepatitis/statistics/2020surveillance/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2.7 – Part 1 of 4</a:t>
            </a:r>
            <a:br>
              <a:rPr lang="en-US" sz="2000"/>
            </a:br>
            <a:r>
              <a:rPr lang="en-US" sz="2000" b="1"/>
              <a:t>Numbers and rates* of deaths with hepatitis B virus infection listed as a cause of death† among residents, by state or jurisdiction</a:t>
            </a:r>
            <a:br>
              <a:rPr lang="en-US" sz="2000" b="1"/>
            </a:br>
            <a:r>
              <a:rPr lang="en-US" sz="2000" b="1"/>
              <a:t>United States, 2016–2020</a:t>
            </a:r>
            <a:r>
              <a:rPr lang="en-US" sz="2000"/>
              <a:t>										</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3071428050"/>
              </p:ext>
            </p:extLst>
          </p:nvPr>
        </p:nvGraphicFramePr>
        <p:xfrm>
          <a:off x="550332" y="1610666"/>
          <a:ext cx="11091335" cy="3257540"/>
        </p:xfrm>
        <a:graphic>
          <a:graphicData uri="http://schemas.openxmlformats.org/drawingml/2006/table">
            <a:tbl>
              <a:tblPr firstRow="1" bandRow="1">
                <a:tableStyleId>{C083E6E3-FA7D-4D7B-A595-EF9225AFEA82}</a:tableStyleId>
              </a:tblPr>
              <a:tblGrid>
                <a:gridCol w="1125795">
                  <a:extLst>
                    <a:ext uri="{9D8B030D-6E8A-4147-A177-3AD203B41FA5}">
                      <a16:colId xmlns:a16="http://schemas.microsoft.com/office/drawing/2014/main" val="2197488459"/>
                    </a:ext>
                  </a:extLst>
                </a:gridCol>
                <a:gridCol w="996554">
                  <a:extLst>
                    <a:ext uri="{9D8B030D-6E8A-4147-A177-3AD203B41FA5}">
                      <a16:colId xmlns:a16="http://schemas.microsoft.com/office/drawing/2014/main" val="557897342"/>
                    </a:ext>
                  </a:extLst>
                </a:gridCol>
                <a:gridCol w="996554">
                  <a:extLst>
                    <a:ext uri="{9D8B030D-6E8A-4147-A177-3AD203B41FA5}">
                      <a16:colId xmlns:a16="http://schemas.microsoft.com/office/drawing/2014/main" val="1675807070"/>
                    </a:ext>
                  </a:extLst>
                </a:gridCol>
                <a:gridCol w="996554">
                  <a:extLst>
                    <a:ext uri="{9D8B030D-6E8A-4147-A177-3AD203B41FA5}">
                      <a16:colId xmlns:a16="http://schemas.microsoft.com/office/drawing/2014/main" val="3162417777"/>
                    </a:ext>
                  </a:extLst>
                </a:gridCol>
                <a:gridCol w="996554">
                  <a:extLst>
                    <a:ext uri="{9D8B030D-6E8A-4147-A177-3AD203B41FA5}">
                      <a16:colId xmlns:a16="http://schemas.microsoft.com/office/drawing/2014/main" val="2163448990"/>
                    </a:ext>
                  </a:extLst>
                </a:gridCol>
                <a:gridCol w="996554">
                  <a:extLst>
                    <a:ext uri="{9D8B030D-6E8A-4147-A177-3AD203B41FA5}">
                      <a16:colId xmlns:a16="http://schemas.microsoft.com/office/drawing/2014/main" val="1531703974"/>
                    </a:ext>
                  </a:extLst>
                </a:gridCol>
                <a:gridCol w="996554">
                  <a:extLst>
                    <a:ext uri="{9D8B030D-6E8A-4147-A177-3AD203B41FA5}">
                      <a16:colId xmlns:a16="http://schemas.microsoft.com/office/drawing/2014/main" val="1741429899"/>
                    </a:ext>
                  </a:extLst>
                </a:gridCol>
                <a:gridCol w="996554">
                  <a:extLst>
                    <a:ext uri="{9D8B030D-6E8A-4147-A177-3AD203B41FA5}">
                      <a16:colId xmlns:a16="http://schemas.microsoft.com/office/drawing/2014/main" val="2837006629"/>
                    </a:ext>
                  </a:extLst>
                </a:gridCol>
                <a:gridCol w="996554">
                  <a:extLst>
                    <a:ext uri="{9D8B030D-6E8A-4147-A177-3AD203B41FA5}">
                      <a16:colId xmlns:a16="http://schemas.microsoft.com/office/drawing/2014/main" val="1677891965"/>
                    </a:ext>
                  </a:extLst>
                </a:gridCol>
                <a:gridCol w="996554">
                  <a:extLst>
                    <a:ext uri="{9D8B030D-6E8A-4147-A177-3AD203B41FA5}">
                      <a16:colId xmlns:a16="http://schemas.microsoft.com/office/drawing/2014/main" val="373618106"/>
                    </a:ext>
                  </a:extLst>
                </a:gridCol>
                <a:gridCol w="996554">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Alabama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Alaska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97773426"/>
                  </a:ext>
                </a:extLst>
              </a:tr>
              <a:tr h="210312">
                <a:tc>
                  <a:txBody>
                    <a:bodyPr/>
                    <a:lstStyle/>
                    <a:p>
                      <a:pPr algn="l" fontAlgn="ctr"/>
                      <a:r>
                        <a:rPr lang="en-US" sz="1100" b="0" i="0" u="none" strike="noStrike">
                          <a:solidFill>
                            <a:srgbClr val="000000"/>
                          </a:solidFill>
                          <a:effectLst/>
                          <a:latin typeface="+mn-lt"/>
                        </a:rPr>
                        <a:t>Arizona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Arkansas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California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Colorado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Connecticut</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000000"/>
                          </a:solidFill>
                          <a:effectLst/>
                          <a:latin typeface="+mn-lt"/>
                        </a:rPr>
                        <a:t>Delaware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666818688"/>
                  </a:ext>
                </a:extLst>
              </a:tr>
              <a:tr h="200403">
                <a:tc>
                  <a:txBody>
                    <a:bodyPr/>
                    <a:lstStyle/>
                    <a:p>
                      <a:pPr algn="l" fontAlgn="ctr"/>
                      <a:r>
                        <a:rPr lang="en-US" sz="1100" b="0" i="0" u="none" strike="noStrike">
                          <a:solidFill>
                            <a:srgbClr val="000000"/>
                          </a:solidFill>
                          <a:effectLst/>
                          <a:latin typeface="+mn-lt"/>
                        </a:rPr>
                        <a:t>District of Columbia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000000"/>
                          </a:solidFill>
                          <a:effectLst/>
                          <a:latin typeface="+mn-lt"/>
                        </a:rPr>
                        <a:t>Florida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98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000000"/>
                          </a:solidFill>
                          <a:effectLst/>
                          <a:latin typeface="+mn-lt"/>
                        </a:rPr>
                        <a:t>Georgia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000000"/>
                          </a:solidFill>
                          <a:effectLst/>
                          <a:latin typeface="+mn-lt"/>
                        </a:rPr>
                        <a:t>Hawaii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281314200"/>
                  </a:ext>
                </a:extLst>
              </a:tr>
              <a:tr h="210312">
                <a:tc>
                  <a:txBody>
                    <a:bodyPr/>
                    <a:lstStyle/>
                    <a:p>
                      <a:pPr algn="l" fontAlgn="ctr"/>
                      <a:r>
                        <a:rPr lang="en-US" sz="1100" b="0" i="0" u="none" strike="noStrike">
                          <a:solidFill>
                            <a:srgbClr val="000000"/>
                          </a:solidFill>
                          <a:effectLst/>
                          <a:latin typeface="+mn-lt"/>
                        </a:rPr>
                        <a:t>Idaho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7265860"/>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p:txBody>
          <a:bodyPr/>
          <a:lstStyle/>
          <a:p>
            <a:pPr>
              <a:lnSpc>
                <a:spcPct val="100000"/>
              </a:lnSpc>
            </a:pPr>
            <a:r>
              <a:rPr lang="en-US" sz="800"/>
              <a:t>* Rates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B16, B17.0, B18.0, B18.1 (hepatitis B).		</a:t>
            </a:r>
          </a:p>
          <a:p>
            <a:pPr>
              <a:lnSpc>
                <a:spcPct val="100000"/>
              </a:lnSpc>
            </a:pPr>
            <a:r>
              <a:rPr lang="en-US" sz="800"/>
              <a:t>UR§ Unreliable rate: Rates where death counts were &lt;20 were not displayed because of the instability associated with those rates.</a:t>
            </a:r>
          </a:p>
          <a:p>
            <a:pPr>
              <a:lnSpc>
                <a:spcPct val="100000"/>
              </a:lnSpc>
            </a:pPr>
            <a:r>
              <a:rPr lang="en-US" sz="800"/>
              <a:t>S¶ Suppressed: Subnational data representing &lt;10 deaths (0–9) are suppressed or CDC WONDER did not have the functionality to calculate rates.				</a:t>
            </a:r>
          </a:p>
        </p:txBody>
      </p:sp>
      <p:sp>
        <p:nvSpPr>
          <p:cNvPr id="8" name="TextBox 7">
            <a:extLst>
              <a:ext uri="{FF2B5EF4-FFF2-40B4-BE49-F238E27FC236}">
                <a16:creationId xmlns:a16="http://schemas.microsoft.com/office/drawing/2014/main" id="{A63725F0-C5B6-B0B9-FC3A-304D6AF8FEF0}"/>
              </a:ext>
            </a:extLst>
          </p:cNvPr>
          <p:cNvSpPr txBox="1"/>
          <p:nvPr/>
        </p:nvSpPr>
        <p:spPr>
          <a:xfrm>
            <a:off x="6096000" y="5109283"/>
            <a:ext cx="4494028"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2015–2016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5"/>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211076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0820399" cy="917018"/>
          </a:xfrm>
        </p:spPr>
        <p:txBody>
          <a:bodyPr>
            <a:noAutofit/>
          </a:bodyPr>
          <a:lstStyle/>
          <a:p>
            <a:r>
              <a:rPr lang="en-US" b="0"/>
              <a:t>Table 2.7 – Part 2 of 4</a:t>
            </a:r>
            <a:br>
              <a:rPr lang="en-US" sz="2000"/>
            </a:br>
            <a:r>
              <a:rPr lang="en-US" sz="2000" b="1"/>
              <a:t>Numbers and rates* of deaths with hepatitis B virus infection listed as a cause of death† among residents, by state or jurisdiction</a:t>
            </a:r>
            <a:br>
              <a:rPr lang="en-US" sz="2000" b="1"/>
            </a:br>
            <a:r>
              <a:rPr lang="en-US" sz="2000" b="1"/>
              <a:t>United States, 2016–2020</a:t>
            </a:r>
            <a:r>
              <a:rPr lang="en-US" sz="2000" b="0"/>
              <a:t>										</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415524386"/>
              </p:ext>
            </p:extLst>
          </p:nvPr>
        </p:nvGraphicFramePr>
        <p:xfrm>
          <a:off x="548856" y="1610667"/>
          <a:ext cx="11091335" cy="3132572"/>
        </p:xfrm>
        <a:graphic>
          <a:graphicData uri="http://schemas.openxmlformats.org/drawingml/2006/table">
            <a:tbl>
              <a:tblPr firstRow="1" bandRow="1">
                <a:tableStyleId>{C083E6E3-FA7D-4D7B-A595-EF9225AFEA82}</a:tableStyleId>
              </a:tblPr>
              <a:tblGrid>
                <a:gridCol w="1125795">
                  <a:extLst>
                    <a:ext uri="{9D8B030D-6E8A-4147-A177-3AD203B41FA5}">
                      <a16:colId xmlns:a16="http://schemas.microsoft.com/office/drawing/2014/main" val="2197488459"/>
                    </a:ext>
                  </a:extLst>
                </a:gridCol>
                <a:gridCol w="996554">
                  <a:extLst>
                    <a:ext uri="{9D8B030D-6E8A-4147-A177-3AD203B41FA5}">
                      <a16:colId xmlns:a16="http://schemas.microsoft.com/office/drawing/2014/main" val="557897342"/>
                    </a:ext>
                  </a:extLst>
                </a:gridCol>
                <a:gridCol w="996554">
                  <a:extLst>
                    <a:ext uri="{9D8B030D-6E8A-4147-A177-3AD203B41FA5}">
                      <a16:colId xmlns:a16="http://schemas.microsoft.com/office/drawing/2014/main" val="1675807070"/>
                    </a:ext>
                  </a:extLst>
                </a:gridCol>
                <a:gridCol w="996554">
                  <a:extLst>
                    <a:ext uri="{9D8B030D-6E8A-4147-A177-3AD203B41FA5}">
                      <a16:colId xmlns:a16="http://schemas.microsoft.com/office/drawing/2014/main" val="3162417777"/>
                    </a:ext>
                  </a:extLst>
                </a:gridCol>
                <a:gridCol w="996554">
                  <a:extLst>
                    <a:ext uri="{9D8B030D-6E8A-4147-A177-3AD203B41FA5}">
                      <a16:colId xmlns:a16="http://schemas.microsoft.com/office/drawing/2014/main" val="2163448990"/>
                    </a:ext>
                  </a:extLst>
                </a:gridCol>
                <a:gridCol w="996554">
                  <a:extLst>
                    <a:ext uri="{9D8B030D-6E8A-4147-A177-3AD203B41FA5}">
                      <a16:colId xmlns:a16="http://schemas.microsoft.com/office/drawing/2014/main" val="1531703974"/>
                    </a:ext>
                  </a:extLst>
                </a:gridCol>
                <a:gridCol w="996554">
                  <a:extLst>
                    <a:ext uri="{9D8B030D-6E8A-4147-A177-3AD203B41FA5}">
                      <a16:colId xmlns:a16="http://schemas.microsoft.com/office/drawing/2014/main" val="1741429899"/>
                    </a:ext>
                  </a:extLst>
                </a:gridCol>
                <a:gridCol w="996554">
                  <a:extLst>
                    <a:ext uri="{9D8B030D-6E8A-4147-A177-3AD203B41FA5}">
                      <a16:colId xmlns:a16="http://schemas.microsoft.com/office/drawing/2014/main" val="2837006629"/>
                    </a:ext>
                  </a:extLst>
                </a:gridCol>
                <a:gridCol w="996554">
                  <a:extLst>
                    <a:ext uri="{9D8B030D-6E8A-4147-A177-3AD203B41FA5}">
                      <a16:colId xmlns:a16="http://schemas.microsoft.com/office/drawing/2014/main" val="1677891965"/>
                    </a:ext>
                  </a:extLst>
                </a:gridCol>
                <a:gridCol w="996554">
                  <a:extLst>
                    <a:ext uri="{9D8B030D-6E8A-4147-A177-3AD203B41FA5}">
                      <a16:colId xmlns:a16="http://schemas.microsoft.com/office/drawing/2014/main" val="373618106"/>
                    </a:ext>
                  </a:extLst>
                </a:gridCol>
                <a:gridCol w="996554">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000000"/>
                          </a:solidFill>
                          <a:effectLst/>
                          <a:latin typeface="+mn-lt"/>
                        </a:rPr>
                        <a:t>Illinois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85179088"/>
                  </a:ext>
                </a:extLst>
              </a:tr>
              <a:tr h="210312">
                <a:tc>
                  <a:txBody>
                    <a:bodyPr/>
                    <a:lstStyle/>
                    <a:p>
                      <a:pPr algn="l" fontAlgn="ctr"/>
                      <a:r>
                        <a:rPr lang="en-US" sz="1100" b="0" i="0" u="none" strike="noStrike">
                          <a:solidFill>
                            <a:srgbClr val="000000"/>
                          </a:solidFill>
                          <a:effectLst/>
                          <a:latin typeface="+mn-lt"/>
                        </a:rPr>
                        <a:t>Indiana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44042852"/>
                  </a:ext>
                </a:extLst>
              </a:tr>
              <a:tr h="210312">
                <a:tc>
                  <a:txBody>
                    <a:bodyPr/>
                    <a:lstStyle/>
                    <a:p>
                      <a:pPr algn="l" fontAlgn="ctr"/>
                      <a:r>
                        <a:rPr lang="en-US" sz="1100" b="0" i="0" u="none" strike="noStrike">
                          <a:solidFill>
                            <a:srgbClr val="000000"/>
                          </a:solidFill>
                          <a:effectLst/>
                          <a:latin typeface="+mn-lt"/>
                        </a:rPr>
                        <a:t>Iowa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954224071"/>
                  </a:ext>
                </a:extLst>
              </a:tr>
              <a:tr h="210312">
                <a:tc>
                  <a:txBody>
                    <a:bodyPr/>
                    <a:lstStyle/>
                    <a:p>
                      <a:pPr algn="l" fontAlgn="ctr"/>
                      <a:r>
                        <a:rPr lang="en-US" sz="1100" b="0" i="0" u="none" strike="noStrike">
                          <a:solidFill>
                            <a:srgbClr val="000000"/>
                          </a:solidFill>
                          <a:effectLst/>
                          <a:latin typeface="+mn-lt"/>
                        </a:rPr>
                        <a:t>Kansas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Kentucky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0.98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0.83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97773426"/>
                  </a:ext>
                </a:extLst>
              </a:tr>
              <a:tr h="210312">
                <a:tc>
                  <a:txBody>
                    <a:bodyPr/>
                    <a:lstStyle/>
                    <a:p>
                      <a:pPr algn="l" fontAlgn="ctr"/>
                      <a:r>
                        <a:rPr lang="en-US" sz="1100" b="0" i="0" u="none" strike="noStrike">
                          <a:solidFill>
                            <a:srgbClr val="000000"/>
                          </a:solidFill>
                          <a:effectLst/>
                          <a:latin typeface="+mn-lt"/>
                        </a:rPr>
                        <a:t>Louisiana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Maine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Maryland</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Massachusetts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Michigan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000000"/>
                          </a:solidFill>
                          <a:effectLst/>
                          <a:latin typeface="+mn-lt"/>
                        </a:rPr>
                        <a:t>Minnesota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000000"/>
                          </a:solidFill>
                          <a:effectLst/>
                          <a:latin typeface="+mn-lt"/>
                        </a:rPr>
                        <a:t>Mississippi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000000"/>
                          </a:solidFill>
                          <a:effectLst/>
                          <a:latin typeface="+mn-lt"/>
                        </a:rPr>
                        <a:t>Missouri</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86322596"/>
                  </a:ext>
                </a:extLst>
              </a:tr>
            </a:tbl>
          </a:graphicData>
        </a:graphic>
      </p:graphicFrame>
      <p:sp>
        <p:nvSpPr>
          <p:cNvPr id="7" name="Text Placeholder 3">
            <a:extLst>
              <a:ext uri="{FF2B5EF4-FFF2-40B4-BE49-F238E27FC236}">
                <a16:creationId xmlns:a16="http://schemas.microsoft.com/office/drawing/2014/main" id="{F748DD1E-05B5-EFAD-FA6E-869A542212F8}"/>
              </a:ext>
            </a:extLst>
          </p:cNvPr>
          <p:cNvSpPr>
            <a:spLocks noGrp="1"/>
          </p:cNvSpPr>
          <p:nvPr>
            <p:ph type="body" sz="quarter" idx="11"/>
          </p:nvPr>
        </p:nvSpPr>
        <p:spPr>
          <a:xfrm>
            <a:off x="457200" y="4962520"/>
            <a:ext cx="5638800" cy="1645145"/>
          </a:xfrm>
        </p:spPr>
        <p:txBody>
          <a:bodyPr/>
          <a:lstStyle/>
          <a:p>
            <a:pPr>
              <a:lnSpc>
                <a:spcPct val="100000"/>
              </a:lnSpc>
            </a:pPr>
            <a:r>
              <a:rPr lang="en-US" sz="800"/>
              <a:t>* Rates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B16, B17.0, B18.0, B18.1 (hepatitis B).		</a:t>
            </a:r>
          </a:p>
          <a:p>
            <a:pPr>
              <a:lnSpc>
                <a:spcPct val="100000"/>
              </a:lnSpc>
            </a:pPr>
            <a:r>
              <a:rPr lang="en-US" sz="800"/>
              <a:t>UR§ Unreliable rate: Rates where death counts were &lt;20 were not displayed because of the instability associated with those rates.</a:t>
            </a:r>
          </a:p>
          <a:p>
            <a:pPr>
              <a:lnSpc>
                <a:spcPct val="100000"/>
              </a:lnSpc>
            </a:pPr>
            <a:r>
              <a:rPr lang="en-US" sz="800"/>
              <a:t>S¶ Suppressed: Subnational data representing &lt;10 deaths (0–9) are suppressed or CDC WONDER did not have the functionality to calculate rates.										</a:t>
            </a:r>
          </a:p>
        </p:txBody>
      </p:sp>
      <p:sp>
        <p:nvSpPr>
          <p:cNvPr id="9" name="TextBox 8">
            <a:extLst>
              <a:ext uri="{FF2B5EF4-FFF2-40B4-BE49-F238E27FC236}">
                <a16:creationId xmlns:a16="http://schemas.microsoft.com/office/drawing/2014/main" id="{675D940A-A450-E82F-C1F2-0980AD48A45A}"/>
              </a:ext>
            </a:extLst>
          </p:cNvPr>
          <p:cNvSpPr txBox="1"/>
          <p:nvPr/>
        </p:nvSpPr>
        <p:spPr>
          <a:xfrm>
            <a:off x="6062009" y="5064026"/>
            <a:ext cx="4517385"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2015–2016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2668185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0820399" cy="917018"/>
          </a:xfrm>
        </p:spPr>
        <p:txBody>
          <a:bodyPr>
            <a:noAutofit/>
          </a:bodyPr>
          <a:lstStyle/>
          <a:p>
            <a:r>
              <a:rPr lang="en-US" b="0"/>
              <a:t>Table 2.7 – Part 3 of 4</a:t>
            </a:r>
            <a:br>
              <a:rPr lang="en-US" sz="2000"/>
            </a:br>
            <a:r>
              <a:rPr lang="en-US" sz="2000" b="1"/>
              <a:t>Numbers and rates* of deaths with hepatitis B virus infection listed as a cause of death† among residents, by state or jurisdiction</a:t>
            </a:r>
            <a:br>
              <a:rPr lang="en-US" sz="2000" b="1"/>
            </a:br>
            <a:r>
              <a:rPr lang="en-US" sz="2000" b="1"/>
              <a:t>United States, 2016–2020</a:t>
            </a:r>
            <a:r>
              <a:rPr lang="en-US" sz="2000"/>
              <a:t>										</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2765037905"/>
              </p:ext>
            </p:extLst>
          </p:nvPr>
        </p:nvGraphicFramePr>
        <p:xfrm>
          <a:off x="550332" y="1610963"/>
          <a:ext cx="11091335" cy="3073118"/>
        </p:xfrm>
        <a:graphic>
          <a:graphicData uri="http://schemas.openxmlformats.org/drawingml/2006/table">
            <a:tbl>
              <a:tblPr firstRow="1" bandRow="1">
                <a:tableStyleId>{C083E6E3-FA7D-4D7B-A595-EF9225AFEA82}</a:tableStyleId>
              </a:tblPr>
              <a:tblGrid>
                <a:gridCol w="1125795">
                  <a:extLst>
                    <a:ext uri="{9D8B030D-6E8A-4147-A177-3AD203B41FA5}">
                      <a16:colId xmlns:a16="http://schemas.microsoft.com/office/drawing/2014/main" val="2197488459"/>
                    </a:ext>
                  </a:extLst>
                </a:gridCol>
                <a:gridCol w="996554">
                  <a:extLst>
                    <a:ext uri="{9D8B030D-6E8A-4147-A177-3AD203B41FA5}">
                      <a16:colId xmlns:a16="http://schemas.microsoft.com/office/drawing/2014/main" val="557897342"/>
                    </a:ext>
                  </a:extLst>
                </a:gridCol>
                <a:gridCol w="996554">
                  <a:extLst>
                    <a:ext uri="{9D8B030D-6E8A-4147-A177-3AD203B41FA5}">
                      <a16:colId xmlns:a16="http://schemas.microsoft.com/office/drawing/2014/main" val="1675807070"/>
                    </a:ext>
                  </a:extLst>
                </a:gridCol>
                <a:gridCol w="996554">
                  <a:extLst>
                    <a:ext uri="{9D8B030D-6E8A-4147-A177-3AD203B41FA5}">
                      <a16:colId xmlns:a16="http://schemas.microsoft.com/office/drawing/2014/main" val="3162417777"/>
                    </a:ext>
                  </a:extLst>
                </a:gridCol>
                <a:gridCol w="996554">
                  <a:extLst>
                    <a:ext uri="{9D8B030D-6E8A-4147-A177-3AD203B41FA5}">
                      <a16:colId xmlns:a16="http://schemas.microsoft.com/office/drawing/2014/main" val="2163448990"/>
                    </a:ext>
                  </a:extLst>
                </a:gridCol>
                <a:gridCol w="996554">
                  <a:extLst>
                    <a:ext uri="{9D8B030D-6E8A-4147-A177-3AD203B41FA5}">
                      <a16:colId xmlns:a16="http://schemas.microsoft.com/office/drawing/2014/main" val="1531703974"/>
                    </a:ext>
                  </a:extLst>
                </a:gridCol>
                <a:gridCol w="996554">
                  <a:extLst>
                    <a:ext uri="{9D8B030D-6E8A-4147-A177-3AD203B41FA5}">
                      <a16:colId xmlns:a16="http://schemas.microsoft.com/office/drawing/2014/main" val="1741429899"/>
                    </a:ext>
                  </a:extLst>
                </a:gridCol>
                <a:gridCol w="996554">
                  <a:extLst>
                    <a:ext uri="{9D8B030D-6E8A-4147-A177-3AD203B41FA5}">
                      <a16:colId xmlns:a16="http://schemas.microsoft.com/office/drawing/2014/main" val="2837006629"/>
                    </a:ext>
                  </a:extLst>
                </a:gridCol>
                <a:gridCol w="996554">
                  <a:extLst>
                    <a:ext uri="{9D8B030D-6E8A-4147-A177-3AD203B41FA5}">
                      <a16:colId xmlns:a16="http://schemas.microsoft.com/office/drawing/2014/main" val="1677891965"/>
                    </a:ext>
                  </a:extLst>
                </a:gridCol>
                <a:gridCol w="996554">
                  <a:extLst>
                    <a:ext uri="{9D8B030D-6E8A-4147-A177-3AD203B41FA5}">
                      <a16:colId xmlns:a16="http://schemas.microsoft.com/office/drawing/2014/main" val="373618106"/>
                    </a:ext>
                  </a:extLst>
                </a:gridCol>
                <a:gridCol w="996554">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00403">
                <a:tc>
                  <a:txBody>
                    <a:bodyPr/>
                    <a:lstStyle/>
                    <a:p>
                      <a:pPr algn="l" fontAlgn="ctr"/>
                      <a:r>
                        <a:rPr lang="en-US" sz="1100" b="0" i="0" u="none" strike="noStrike">
                          <a:solidFill>
                            <a:srgbClr val="000000"/>
                          </a:solidFill>
                          <a:effectLst/>
                          <a:latin typeface="+mn-lt"/>
                        </a:rPr>
                        <a:t>Montana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441512492"/>
                  </a:ext>
                </a:extLst>
              </a:tr>
              <a:tr h="200403">
                <a:tc>
                  <a:txBody>
                    <a:bodyPr/>
                    <a:lstStyle/>
                    <a:p>
                      <a:pPr algn="l" fontAlgn="ctr"/>
                      <a:r>
                        <a:rPr lang="en-US" sz="1100" b="0" i="0" u="none" strike="noStrike">
                          <a:solidFill>
                            <a:srgbClr val="000000"/>
                          </a:solidFill>
                          <a:effectLst/>
                          <a:latin typeface="+mn-lt"/>
                        </a:rPr>
                        <a:t>Nebraska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04506111"/>
                  </a:ext>
                </a:extLst>
              </a:tr>
              <a:tr h="200403">
                <a:tc>
                  <a:txBody>
                    <a:bodyPr/>
                    <a:lstStyle/>
                    <a:p>
                      <a:pPr algn="l" fontAlgn="ctr"/>
                      <a:r>
                        <a:rPr lang="en-US" sz="1100" b="0" i="0" u="none" strike="noStrike">
                          <a:solidFill>
                            <a:srgbClr val="000000"/>
                          </a:solidFill>
                          <a:effectLst/>
                          <a:latin typeface="+mn-lt"/>
                        </a:rPr>
                        <a:t>Nevada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551386289"/>
                  </a:ext>
                </a:extLst>
              </a:tr>
              <a:tr h="200403">
                <a:tc>
                  <a:txBody>
                    <a:bodyPr/>
                    <a:lstStyle/>
                    <a:p>
                      <a:pPr algn="l" fontAlgn="ctr"/>
                      <a:r>
                        <a:rPr lang="en-US" sz="1100" b="0" i="0" u="none" strike="noStrike">
                          <a:solidFill>
                            <a:srgbClr val="000000"/>
                          </a:solidFill>
                          <a:effectLst/>
                          <a:latin typeface="+mn-lt"/>
                        </a:rPr>
                        <a:t>New Hampshire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5719938"/>
                  </a:ext>
                </a:extLst>
              </a:tr>
              <a:tr h="200403">
                <a:tc>
                  <a:txBody>
                    <a:bodyPr/>
                    <a:lstStyle/>
                    <a:p>
                      <a:pPr algn="l" fontAlgn="ctr"/>
                      <a:r>
                        <a:rPr lang="en-US" sz="1100" b="0" i="0" u="none" strike="noStrike">
                          <a:solidFill>
                            <a:srgbClr val="000000"/>
                          </a:solidFill>
                          <a:effectLst/>
                          <a:latin typeface="+mn-lt"/>
                        </a:rPr>
                        <a:t>New Jersey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18028179"/>
                  </a:ext>
                </a:extLst>
              </a:tr>
              <a:tr h="200403">
                <a:tc>
                  <a:txBody>
                    <a:bodyPr/>
                    <a:lstStyle/>
                    <a:p>
                      <a:pPr algn="l" fontAlgn="ctr"/>
                      <a:r>
                        <a:rPr lang="en-US" sz="1100" b="0" i="0" u="none" strike="noStrike">
                          <a:solidFill>
                            <a:srgbClr val="000000"/>
                          </a:solidFill>
                          <a:effectLst/>
                          <a:latin typeface="+mn-lt"/>
                        </a:rPr>
                        <a:t>New Mexico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559679608"/>
                  </a:ext>
                </a:extLst>
              </a:tr>
              <a:tr h="210312">
                <a:tc>
                  <a:txBody>
                    <a:bodyPr/>
                    <a:lstStyle/>
                    <a:p>
                      <a:pPr algn="l" fontAlgn="ctr"/>
                      <a:r>
                        <a:rPr lang="en-US" sz="1100" b="0" i="0" u="none" strike="noStrike">
                          <a:solidFill>
                            <a:srgbClr val="000000"/>
                          </a:solidFill>
                          <a:effectLst/>
                          <a:latin typeface="+mn-lt"/>
                        </a:rPr>
                        <a:t>New York</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North Carolina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97773426"/>
                  </a:ext>
                </a:extLst>
              </a:tr>
              <a:tr h="210312">
                <a:tc>
                  <a:txBody>
                    <a:bodyPr/>
                    <a:lstStyle/>
                    <a:p>
                      <a:pPr algn="l" fontAlgn="ctr"/>
                      <a:r>
                        <a:rPr lang="en-US" sz="1100" b="0" i="0" u="none" strike="noStrike">
                          <a:solidFill>
                            <a:srgbClr val="000000"/>
                          </a:solidFill>
                          <a:effectLst/>
                          <a:latin typeface="+mn-lt"/>
                        </a:rPr>
                        <a:t>North Dakota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000000"/>
                          </a:solidFill>
                          <a:effectLst/>
                          <a:latin typeface="+mn-lt"/>
                        </a:rPr>
                        <a:t>Ohio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000000"/>
                          </a:solidFill>
                          <a:effectLst/>
                          <a:latin typeface="+mn-lt"/>
                        </a:rPr>
                        <a:t>Oklahoma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0.95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0.95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0.98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000000"/>
                          </a:solidFill>
                          <a:effectLst/>
                          <a:latin typeface="+mn-lt"/>
                        </a:rPr>
                        <a:t>Oregon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0.82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000000"/>
                          </a:solidFill>
                          <a:effectLst/>
                          <a:latin typeface="+mn-lt"/>
                        </a:rPr>
                        <a:t>Pennsylvania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6287410"/>
                  </a:ext>
                </a:extLst>
              </a:tr>
            </a:tbl>
          </a:graphicData>
        </a:graphic>
      </p:graphicFrame>
      <p:sp>
        <p:nvSpPr>
          <p:cNvPr id="7" name="Text Placeholder 3">
            <a:extLst>
              <a:ext uri="{FF2B5EF4-FFF2-40B4-BE49-F238E27FC236}">
                <a16:creationId xmlns:a16="http://schemas.microsoft.com/office/drawing/2014/main" id="{E6CEE35A-D072-7529-D0D9-0BA7550E4607}"/>
              </a:ext>
            </a:extLst>
          </p:cNvPr>
          <p:cNvSpPr>
            <a:spLocks noGrp="1"/>
          </p:cNvSpPr>
          <p:nvPr>
            <p:ph type="body" sz="quarter" idx="11"/>
          </p:nvPr>
        </p:nvSpPr>
        <p:spPr>
          <a:xfrm>
            <a:off x="457200" y="4962520"/>
            <a:ext cx="5638800" cy="1645145"/>
          </a:xfrm>
        </p:spPr>
        <p:txBody>
          <a:bodyPr/>
          <a:lstStyle/>
          <a:p>
            <a:pPr>
              <a:lnSpc>
                <a:spcPct val="100000"/>
              </a:lnSpc>
            </a:pPr>
            <a:r>
              <a:rPr lang="en-US" sz="800"/>
              <a:t>* Rates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B16, B17.0, B18.0, B18.1 (hepatitis B).		</a:t>
            </a:r>
          </a:p>
          <a:p>
            <a:pPr>
              <a:lnSpc>
                <a:spcPct val="100000"/>
              </a:lnSpc>
            </a:pPr>
            <a:r>
              <a:rPr lang="en-US" sz="800"/>
              <a:t>UR§ Unreliable rate: Rates where death counts were &lt;20 were not displayed because of the instability associated with those rates.</a:t>
            </a:r>
          </a:p>
          <a:p>
            <a:pPr>
              <a:lnSpc>
                <a:spcPct val="100000"/>
              </a:lnSpc>
            </a:pPr>
            <a:r>
              <a:rPr lang="en-US" sz="800"/>
              <a:t>S¶ Suppressed: Subnational data representing &lt;10 deaths (0–9) are suppressed or CDC WONDER did not have the functionality to calculate rates.										</a:t>
            </a:r>
          </a:p>
        </p:txBody>
      </p:sp>
      <p:sp>
        <p:nvSpPr>
          <p:cNvPr id="9" name="TextBox 8">
            <a:extLst>
              <a:ext uri="{FF2B5EF4-FFF2-40B4-BE49-F238E27FC236}">
                <a16:creationId xmlns:a16="http://schemas.microsoft.com/office/drawing/2014/main" id="{5EA75F63-053D-7A19-FB07-A3DA15D914E7}"/>
              </a:ext>
            </a:extLst>
          </p:cNvPr>
          <p:cNvSpPr txBox="1"/>
          <p:nvPr/>
        </p:nvSpPr>
        <p:spPr>
          <a:xfrm>
            <a:off x="6062009" y="5064026"/>
            <a:ext cx="4517385"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2015–2016 because of NCHS standards that restrict displayed data to US residents. Accessed at </a:t>
            </a:r>
            <a:r>
              <a:rPr lang="en-US" sz="800">
                <a:hlinkClick r:id="rId3"/>
              </a:rPr>
              <a:t>http://wonder.cdc.gov/mcd-icd10.html</a:t>
            </a:r>
            <a:r>
              <a:rPr lang="en-US" sz="800"/>
              <a:t> on January 13, 2022. CDC WONDER data set documentation and technical methods can be accessed at </a:t>
            </a:r>
            <a:r>
              <a:rPr lang="en-US" sz="800">
                <a:hlinkClick r:id="rId4"/>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5"/>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203931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0958659" cy="917018"/>
          </a:xfrm>
        </p:spPr>
        <p:txBody>
          <a:bodyPr>
            <a:noAutofit/>
          </a:bodyPr>
          <a:lstStyle/>
          <a:p>
            <a:r>
              <a:rPr lang="en-US"/>
              <a:t>Table 2.7 – Part 4 of 4</a:t>
            </a:r>
            <a:br>
              <a:rPr lang="en-US" sz="2000"/>
            </a:br>
            <a:r>
              <a:rPr lang="en-US" sz="2000" b="1"/>
              <a:t>Numbers and rates* of deaths with hepatitis B virus infection listed as a cause of death† among residents, by state or jurisdiction</a:t>
            </a:r>
            <a:br>
              <a:rPr lang="en-US" sz="2000" b="1"/>
            </a:br>
            <a:r>
              <a:rPr lang="en-US" sz="2000" b="1"/>
              <a:t>United States, 2016–2020	</a:t>
            </a:r>
            <a:r>
              <a:rPr lang="en-US" sz="2000" b="0"/>
              <a:t>									</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2112407366"/>
              </p:ext>
            </p:extLst>
          </p:nvPr>
        </p:nvGraphicFramePr>
        <p:xfrm>
          <a:off x="550332" y="1612142"/>
          <a:ext cx="11091335" cy="3043391"/>
        </p:xfrm>
        <a:graphic>
          <a:graphicData uri="http://schemas.openxmlformats.org/drawingml/2006/table">
            <a:tbl>
              <a:tblPr firstRow="1" bandRow="1">
                <a:tableStyleId>{C083E6E3-FA7D-4D7B-A595-EF9225AFEA82}</a:tableStyleId>
              </a:tblPr>
              <a:tblGrid>
                <a:gridCol w="1125795">
                  <a:extLst>
                    <a:ext uri="{9D8B030D-6E8A-4147-A177-3AD203B41FA5}">
                      <a16:colId xmlns:a16="http://schemas.microsoft.com/office/drawing/2014/main" val="2197488459"/>
                    </a:ext>
                  </a:extLst>
                </a:gridCol>
                <a:gridCol w="996554">
                  <a:extLst>
                    <a:ext uri="{9D8B030D-6E8A-4147-A177-3AD203B41FA5}">
                      <a16:colId xmlns:a16="http://schemas.microsoft.com/office/drawing/2014/main" val="557897342"/>
                    </a:ext>
                  </a:extLst>
                </a:gridCol>
                <a:gridCol w="996554">
                  <a:extLst>
                    <a:ext uri="{9D8B030D-6E8A-4147-A177-3AD203B41FA5}">
                      <a16:colId xmlns:a16="http://schemas.microsoft.com/office/drawing/2014/main" val="1675807070"/>
                    </a:ext>
                  </a:extLst>
                </a:gridCol>
                <a:gridCol w="996554">
                  <a:extLst>
                    <a:ext uri="{9D8B030D-6E8A-4147-A177-3AD203B41FA5}">
                      <a16:colId xmlns:a16="http://schemas.microsoft.com/office/drawing/2014/main" val="3162417777"/>
                    </a:ext>
                  </a:extLst>
                </a:gridCol>
                <a:gridCol w="996554">
                  <a:extLst>
                    <a:ext uri="{9D8B030D-6E8A-4147-A177-3AD203B41FA5}">
                      <a16:colId xmlns:a16="http://schemas.microsoft.com/office/drawing/2014/main" val="2163448990"/>
                    </a:ext>
                  </a:extLst>
                </a:gridCol>
                <a:gridCol w="996554">
                  <a:extLst>
                    <a:ext uri="{9D8B030D-6E8A-4147-A177-3AD203B41FA5}">
                      <a16:colId xmlns:a16="http://schemas.microsoft.com/office/drawing/2014/main" val="1531703974"/>
                    </a:ext>
                  </a:extLst>
                </a:gridCol>
                <a:gridCol w="996554">
                  <a:extLst>
                    <a:ext uri="{9D8B030D-6E8A-4147-A177-3AD203B41FA5}">
                      <a16:colId xmlns:a16="http://schemas.microsoft.com/office/drawing/2014/main" val="1741429899"/>
                    </a:ext>
                  </a:extLst>
                </a:gridCol>
                <a:gridCol w="996554">
                  <a:extLst>
                    <a:ext uri="{9D8B030D-6E8A-4147-A177-3AD203B41FA5}">
                      <a16:colId xmlns:a16="http://schemas.microsoft.com/office/drawing/2014/main" val="2837006629"/>
                    </a:ext>
                  </a:extLst>
                </a:gridCol>
                <a:gridCol w="996554">
                  <a:extLst>
                    <a:ext uri="{9D8B030D-6E8A-4147-A177-3AD203B41FA5}">
                      <a16:colId xmlns:a16="http://schemas.microsoft.com/office/drawing/2014/main" val="1677891965"/>
                    </a:ext>
                  </a:extLst>
                </a:gridCol>
                <a:gridCol w="996554">
                  <a:extLst>
                    <a:ext uri="{9D8B030D-6E8A-4147-A177-3AD203B41FA5}">
                      <a16:colId xmlns:a16="http://schemas.microsoft.com/office/drawing/2014/main" val="373618106"/>
                    </a:ext>
                  </a:extLst>
                </a:gridCol>
                <a:gridCol w="996554">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State or Jurisdiction</a:t>
                      </a:r>
                      <a:endParaRPr lang="en-US" sz="1200" b="1" i="0" u="none" strike="noStrike">
                        <a:solidFill>
                          <a:schemeClr val="bg1"/>
                        </a:solidFill>
                        <a:effectLst/>
                        <a:latin typeface="Times New Roman" panose="02020603050405020304" pitchFamily="18" charset="0"/>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00403">
                <a:tc>
                  <a:txBody>
                    <a:bodyPr/>
                    <a:lstStyle/>
                    <a:p>
                      <a:pPr algn="l" fontAlgn="ctr"/>
                      <a:r>
                        <a:rPr lang="en-US" sz="1100" b="0" i="0" u="none" strike="noStrike">
                          <a:solidFill>
                            <a:srgbClr val="000000"/>
                          </a:solidFill>
                          <a:effectLst/>
                          <a:latin typeface="+mn-lt"/>
                        </a:rPr>
                        <a:t>Rhode Island</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24316580"/>
                  </a:ext>
                </a:extLst>
              </a:tr>
              <a:tr h="200403">
                <a:tc>
                  <a:txBody>
                    <a:bodyPr/>
                    <a:lstStyle/>
                    <a:p>
                      <a:pPr algn="l" fontAlgn="ctr"/>
                      <a:r>
                        <a:rPr lang="en-US" sz="1100" b="0" i="0" u="none" strike="noStrike">
                          <a:solidFill>
                            <a:srgbClr val="000000"/>
                          </a:solidFill>
                          <a:effectLst/>
                          <a:latin typeface="+mn-lt"/>
                        </a:rPr>
                        <a:t>South Carolina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48323906"/>
                  </a:ext>
                </a:extLst>
              </a:tr>
              <a:tr h="200403">
                <a:tc>
                  <a:txBody>
                    <a:bodyPr/>
                    <a:lstStyle/>
                    <a:p>
                      <a:pPr algn="l" fontAlgn="ctr"/>
                      <a:r>
                        <a:rPr lang="en-US" sz="1100" b="0" i="0" u="none" strike="noStrike">
                          <a:solidFill>
                            <a:srgbClr val="000000"/>
                          </a:solidFill>
                          <a:effectLst/>
                          <a:latin typeface="+mn-lt"/>
                        </a:rPr>
                        <a:t>South Dakota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226052571"/>
                  </a:ext>
                </a:extLst>
              </a:tr>
              <a:tr h="200403">
                <a:tc>
                  <a:txBody>
                    <a:bodyPr/>
                    <a:lstStyle/>
                    <a:p>
                      <a:pPr algn="l" fontAlgn="ctr"/>
                      <a:r>
                        <a:rPr lang="en-US" sz="1100" b="0" i="0" u="none" strike="noStrike">
                          <a:solidFill>
                            <a:srgbClr val="000000"/>
                          </a:solidFill>
                          <a:effectLst/>
                          <a:latin typeface="+mn-lt"/>
                        </a:rPr>
                        <a:t>Tennessee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0.83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0.61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63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0.87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0.73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125010633"/>
                  </a:ext>
                </a:extLst>
              </a:tr>
              <a:tr h="200403">
                <a:tc>
                  <a:txBody>
                    <a:bodyPr/>
                    <a:lstStyle/>
                    <a:p>
                      <a:pPr algn="l" fontAlgn="ctr"/>
                      <a:r>
                        <a:rPr lang="en-US" sz="1100" b="0" i="0" u="none" strike="noStrike">
                          <a:solidFill>
                            <a:srgbClr val="000000"/>
                          </a:solidFill>
                          <a:effectLst/>
                          <a:latin typeface="+mn-lt"/>
                        </a:rPr>
                        <a:t>Texas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135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0.44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9556959"/>
                  </a:ext>
                </a:extLst>
              </a:tr>
              <a:tr h="200403">
                <a:tc>
                  <a:txBody>
                    <a:bodyPr/>
                    <a:lstStyle/>
                    <a:p>
                      <a:pPr algn="l" fontAlgn="ctr"/>
                      <a:r>
                        <a:rPr lang="en-US" sz="1100" b="0" i="0" u="none" strike="noStrike">
                          <a:solidFill>
                            <a:srgbClr val="000000"/>
                          </a:solidFill>
                          <a:effectLst/>
                          <a:latin typeface="+mn-lt"/>
                        </a:rPr>
                        <a:t>Utah</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410704428"/>
                  </a:ext>
                </a:extLst>
              </a:tr>
              <a:tr h="200403">
                <a:tc>
                  <a:txBody>
                    <a:bodyPr/>
                    <a:lstStyle/>
                    <a:p>
                      <a:pPr algn="l" fontAlgn="ctr"/>
                      <a:r>
                        <a:rPr lang="en-US" sz="1100" b="0" i="0" u="none" strike="noStrike">
                          <a:solidFill>
                            <a:srgbClr val="000000"/>
                          </a:solidFill>
                          <a:effectLst/>
                          <a:latin typeface="+mn-lt"/>
                        </a:rPr>
                        <a:t>Vermont</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128752724"/>
                  </a:ext>
                </a:extLst>
              </a:tr>
              <a:tr h="200403">
                <a:tc>
                  <a:txBody>
                    <a:bodyPr/>
                    <a:lstStyle/>
                    <a:p>
                      <a:pPr algn="l" fontAlgn="ctr"/>
                      <a:r>
                        <a:rPr lang="en-US" sz="1100" b="0" i="0" u="none" strike="noStrike">
                          <a:solidFill>
                            <a:srgbClr val="000000"/>
                          </a:solidFill>
                          <a:effectLst/>
                          <a:latin typeface="+mn-lt"/>
                        </a:rPr>
                        <a:t>Virginia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36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716269440"/>
                  </a:ext>
                </a:extLst>
              </a:tr>
              <a:tr h="200403">
                <a:tc>
                  <a:txBody>
                    <a:bodyPr/>
                    <a:lstStyle/>
                    <a:p>
                      <a:pPr algn="l" fontAlgn="ctr"/>
                      <a:r>
                        <a:rPr lang="en-US" sz="1100" b="0" i="0" u="none" strike="noStrike">
                          <a:solidFill>
                            <a:srgbClr val="000000"/>
                          </a:solidFill>
                          <a:effectLst/>
                          <a:latin typeface="+mn-lt"/>
                        </a:rPr>
                        <a:t>Washington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47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0.53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62014858"/>
                  </a:ext>
                </a:extLst>
              </a:tr>
              <a:tr h="210312">
                <a:tc>
                  <a:txBody>
                    <a:bodyPr/>
                    <a:lstStyle/>
                    <a:p>
                      <a:pPr algn="l" fontAlgn="ctr"/>
                      <a:r>
                        <a:rPr lang="en-US" sz="1100" b="0" i="0" u="none" strike="noStrike">
                          <a:solidFill>
                            <a:srgbClr val="000000"/>
                          </a:solidFill>
                          <a:effectLst/>
                          <a:latin typeface="+mn-lt"/>
                        </a:rPr>
                        <a:t>West Virginia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000000"/>
                          </a:solidFill>
                          <a:effectLst/>
                          <a:latin typeface="+mn-lt"/>
                        </a:rPr>
                        <a:t>Wisconsin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0.31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0.27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597773426"/>
                  </a:ext>
                </a:extLst>
              </a:tr>
              <a:tr h="210312">
                <a:tc>
                  <a:txBody>
                    <a:bodyPr/>
                    <a:lstStyle/>
                    <a:p>
                      <a:pPr algn="l" fontAlgn="ctr"/>
                      <a:r>
                        <a:rPr lang="en-US" sz="1100" b="0" i="0" u="none" strike="noStrike">
                          <a:solidFill>
                            <a:srgbClr val="000000"/>
                          </a:solidFill>
                          <a:effectLst/>
                          <a:latin typeface="+mn-lt"/>
                        </a:rPr>
                        <a:t>Wyoming</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S</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n-lt"/>
                        </a:rPr>
                        <a:t>UR</a:t>
                      </a:r>
                      <a:r>
                        <a:rPr lang="en-US" sz="1100" b="0" i="0" u="none" strike="noStrike" baseline="30000">
                          <a:solidFill>
                            <a:srgbClr val="000000"/>
                          </a:solidFill>
                          <a:effectLst/>
                          <a:latin typeface="+mn-lt"/>
                        </a:rPr>
                        <a:t>§</a:t>
                      </a:r>
                      <a:endParaRPr lang="en-US" sz="1100" b="0" i="0" u="none" strike="noStrike">
                        <a:solidFill>
                          <a:srgbClr val="000000"/>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200" b="1" i="0" u="none" strike="noStrike">
                          <a:solidFill>
                            <a:srgbClr val="000000"/>
                          </a:solidFill>
                          <a:effectLst/>
                          <a:latin typeface="+mn-lt"/>
                        </a:rPr>
                        <a:t>Total</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1,690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0.45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1,727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0.46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1,649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0.43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1,662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0.42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1,752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mn-lt"/>
                        </a:rPr>
                        <a:t>0.45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47142603"/>
                  </a:ext>
                </a:extLst>
              </a:tr>
            </a:tbl>
          </a:graphicData>
        </a:graphic>
      </p:graphicFrame>
      <p:sp>
        <p:nvSpPr>
          <p:cNvPr id="10" name="Text Placeholder 3">
            <a:extLst>
              <a:ext uri="{FF2B5EF4-FFF2-40B4-BE49-F238E27FC236}">
                <a16:creationId xmlns:a16="http://schemas.microsoft.com/office/drawing/2014/main" id="{F6A2641F-E80A-43E3-EA82-2C028F23BF33}"/>
              </a:ext>
            </a:extLst>
          </p:cNvPr>
          <p:cNvSpPr>
            <a:spLocks noGrp="1"/>
          </p:cNvSpPr>
          <p:nvPr>
            <p:ph type="body" sz="quarter" idx="11"/>
          </p:nvPr>
        </p:nvSpPr>
        <p:spPr>
          <a:xfrm>
            <a:off x="457200" y="4962520"/>
            <a:ext cx="5638800" cy="1645145"/>
          </a:xfrm>
        </p:spPr>
        <p:txBody>
          <a:bodyPr/>
          <a:lstStyle/>
          <a:p>
            <a:pPr>
              <a:lnSpc>
                <a:spcPct val="100000"/>
              </a:lnSpc>
            </a:pPr>
            <a:r>
              <a:rPr lang="en-US" sz="800"/>
              <a:t>* Rates are age-adjusted per 100,000 US standard population during 2000 by using the following age group distribution (in years): &lt;1, 1–4, 5–14, 15–24, 25–34, 35–44, 45–54, 55–64, 65–74, 75–84, and ≥85. For age-adjusted death rates, the age-specific death rate is rounded to 1 decimal place before proceeding to the next step in the calculation of age-adjusted death rates for NCHS Multiple Cause of Death on CDC WONDER. This rounding step might affect the precision of rates calculated for small numbers of deaths. Missing data are not included.		</a:t>
            </a:r>
          </a:p>
          <a:p>
            <a:pPr>
              <a:lnSpc>
                <a:spcPct val="100000"/>
              </a:lnSpc>
            </a:pPr>
            <a:r>
              <a:rPr lang="en-US" sz="800"/>
              <a:t>† Cause of death is defined as one of the multiple causes of death and is based on the International Classification of Diseases, 10th Rev. (ICD-10) codes B16, B17.0, B18.0, B18.1 (hepatitis B).		</a:t>
            </a:r>
          </a:p>
          <a:p>
            <a:pPr>
              <a:lnSpc>
                <a:spcPct val="100000"/>
              </a:lnSpc>
            </a:pPr>
            <a:r>
              <a:rPr lang="en-US" sz="800"/>
              <a:t>UR§ Unreliable rate: Rates where death counts were &lt;20 were not displayed because of the instability associated with those rates.</a:t>
            </a:r>
          </a:p>
          <a:p>
            <a:pPr>
              <a:lnSpc>
                <a:spcPct val="100000"/>
              </a:lnSpc>
            </a:pPr>
            <a:r>
              <a:rPr lang="en-US" sz="800"/>
              <a:t>S¶ Suppressed: Subnational data representing &lt;10 deaths (0–9) are suppressed or CDC WONDER did not have the functionality to calculate rates.										</a:t>
            </a:r>
          </a:p>
        </p:txBody>
      </p:sp>
      <p:sp>
        <p:nvSpPr>
          <p:cNvPr id="11" name="TextBox 10">
            <a:extLst>
              <a:ext uri="{FF2B5EF4-FFF2-40B4-BE49-F238E27FC236}">
                <a16:creationId xmlns:a16="http://schemas.microsoft.com/office/drawing/2014/main" id="{8956957C-4613-D3CD-C473-E3B130C8D0BC}"/>
              </a:ext>
            </a:extLst>
          </p:cNvPr>
          <p:cNvSpPr txBox="1"/>
          <p:nvPr/>
        </p:nvSpPr>
        <p:spPr>
          <a:xfrm>
            <a:off x="6062009" y="5064026"/>
            <a:ext cx="4536559" cy="1574790"/>
          </a:xfrm>
          <a:prstGeom prst="rect">
            <a:avLst/>
          </a:prstGeom>
          <a:noFill/>
        </p:spPr>
        <p:txBody>
          <a:bodyPr wrap="square" lIns="91440" tIns="45720" rIns="91440" bIns="45720" anchor="t">
            <a:spAutoFit/>
          </a:bodyPr>
          <a:lstStyle/>
          <a:p>
            <a:pPr>
              <a:spcBef>
                <a:spcPts val="1000"/>
              </a:spcBef>
            </a:pPr>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50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2015–2016 because of NCHS standards that restrict displayed data to US residents. Accessed at </a:t>
            </a:r>
            <a:r>
              <a:rPr lang="en-US" sz="800">
                <a:hlinkClick r:id="rId2"/>
              </a:rPr>
              <a:t>http://wonder.cdc.gov/mcd-icd10.html</a:t>
            </a:r>
            <a:r>
              <a:rPr lang="en-US" sz="800"/>
              <a:t> on January 13, 2022. CDC WONDER data set documentation and technical methods can be accessed at </a:t>
            </a:r>
            <a:r>
              <a:rPr lang="en-US" sz="800">
                <a:hlinkClick r:id="rId3"/>
              </a:rPr>
              <a:t>https://wonder.cdc.gov/wonder/help/mcd.html</a:t>
            </a:r>
            <a:r>
              <a:rPr lang="en-US" sz="800"/>
              <a:t>#. </a:t>
            </a:r>
            <a:endParaRPr lang="en-US"/>
          </a:p>
          <a:p>
            <a:pPr>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121717771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32</TotalTime>
  <Words>2778</Words>
  <Application>Microsoft Macintosh PowerPoint</Application>
  <PresentationFormat>Widescreen</PresentationFormat>
  <Paragraphs>686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Table 2.7 – Part 1 of 4 Numbers and rates* of deaths with hepatitis B virus infection listed as a cause of death† among residents, by state or jurisdiction United States, 2016–2020          </vt:lpstr>
      <vt:lpstr>Table 2.7 – Part 2 of 4 Numbers and rates* of deaths with hepatitis B virus infection listed as a cause of death† among residents, by state or jurisdiction United States, 2016–2020          </vt:lpstr>
      <vt:lpstr>Table 2.7 – Part 3 of 4 Numbers and rates* of deaths with hepatitis B virus infection listed as a cause of death† among residents, by state or jurisdiction United States, 2016–2020          </vt:lpstr>
      <vt:lpstr>Table 2.7 – Part 4 of 4 Numbers and rates* of deaths with hepatitis B virus infection listed as a cause of death† among residents, by state or jurisdiction United States, 2016–2020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14</cp:revision>
  <dcterms:created xsi:type="dcterms:W3CDTF">2022-08-02T19:32:21Z</dcterms:created>
  <dcterms:modified xsi:type="dcterms:W3CDTF">2022-10-06T21:52:03Z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