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145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1"/>
  </p:normalViewPr>
  <p:slideViewPr>
    <p:cSldViewPr snapToGrid="0">
      <p:cViewPr varScale="1">
        <p:scale>
          <a:sx n="133" d="100"/>
          <a:sy n="133" d="100"/>
        </p:scale>
        <p:origin x="224"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2879907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dc.services.cdc.gov/conditions/hepatitis-b-chronic/"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hyperlink" Target="https://www.cdc.gov/hepatitis/statistics/2020surveillance/index.htm" TargetMode="External"/><Relationship Id="rId5" Type="http://schemas.openxmlformats.org/officeDocument/2006/relationships/hyperlink" Target="https://www.hhs.gov/about/agencies/iea/regional-offices/index.html" TargetMode="External"/><Relationship Id="rId4" Type="http://schemas.openxmlformats.org/officeDocument/2006/relationships/hyperlink" Target="https://www.cdc.gov/nchs/data_access/urban_rural.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Table 2.6</a:t>
            </a:r>
            <a:br>
              <a:rPr lang="en-US" sz="2000"/>
            </a:br>
            <a:r>
              <a:rPr lang="en-US" sz="2000" b="1"/>
              <a:t>Number and rate* of newly reported cases† of chronic hepatitis B virus infection, by </a:t>
            </a:r>
            <a:br>
              <a:rPr lang="en-US" sz="2000" b="1"/>
            </a:br>
            <a:r>
              <a:rPr lang="en-US" sz="2000" b="1"/>
              <a:t>demographic characteristics</a:t>
            </a:r>
            <a:br>
              <a:rPr lang="en-US" sz="2000" b="1"/>
            </a:br>
            <a:r>
              <a:rPr lang="en-US" sz="2000" b="1"/>
              <a:t>United States, 2020</a:t>
            </a:r>
            <a:r>
              <a:rPr lang="en-US" sz="2000"/>
              <a:t>					</a:t>
            </a:r>
          </a:p>
        </p:txBody>
      </p:sp>
      <p:graphicFrame>
        <p:nvGraphicFramePr>
          <p:cNvPr id="6" name="Table 5">
            <a:extLst>
              <a:ext uri="{FF2B5EF4-FFF2-40B4-BE49-F238E27FC236}">
                <a16:creationId xmlns:a16="http://schemas.microsoft.com/office/drawing/2014/main" id="{5B13A1F4-2837-66B5-FE28-EAF3854D529E}"/>
              </a:ext>
            </a:extLst>
          </p:cNvPr>
          <p:cNvGraphicFramePr>
            <a:graphicFrameLocks noGrp="1"/>
          </p:cNvGraphicFramePr>
          <p:nvPr>
            <p:extLst>
              <p:ext uri="{D42A27DB-BD31-4B8C-83A1-F6EECF244321}">
                <p14:modId xmlns:p14="http://schemas.microsoft.com/office/powerpoint/2010/main" val="1169258669"/>
              </p:ext>
            </p:extLst>
          </p:nvPr>
        </p:nvGraphicFramePr>
        <p:xfrm>
          <a:off x="546104" y="1634545"/>
          <a:ext cx="3383281" cy="2497836"/>
        </p:xfrm>
        <a:graphic>
          <a:graphicData uri="http://schemas.openxmlformats.org/drawingml/2006/table">
            <a:tbl>
              <a:tblPr firstRow="1" bandRow="1">
                <a:tableStyleId>{C083E6E3-FA7D-4D7B-A595-EF9225AFEA82}</a:tableStyleId>
              </a:tblPr>
              <a:tblGrid>
                <a:gridCol w="1329019">
                  <a:extLst>
                    <a:ext uri="{9D8B030D-6E8A-4147-A177-3AD203B41FA5}">
                      <a16:colId xmlns:a16="http://schemas.microsoft.com/office/drawing/2014/main" val="508494562"/>
                    </a:ext>
                  </a:extLst>
                </a:gridCol>
                <a:gridCol w="1027131">
                  <a:extLst>
                    <a:ext uri="{9D8B030D-6E8A-4147-A177-3AD203B41FA5}">
                      <a16:colId xmlns:a16="http://schemas.microsoft.com/office/drawing/2014/main" val="138726113"/>
                    </a:ext>
                  </a:extLst>
                </a:gridCol>
                <a:gridCol w="1027131">
                  <a:extLst>
                    <a:ext uri="{9D8B030D-6E8A-4147-A177-3AD203B41FA5}">
                      <a16:colId xmlns:a16="http://schemas.microsoft.com/office/drawing/2014/main" val="839165413"/>
                    </a:ext>
                  </a:extLst>
                </a:gridCol>
              </a:tblGrid>
              <a:tr h="402336">
                <a:tc>
                  <a:txBody>
                    <a:bodyPr/>
                    <a:lstStyle/>
                    <a:p>
                      <a:pPr algn="l" fontAlgn="ctr"/>
                      <a:r>
                        <a:rPr lang="en-US" sz="1200" b="1" i="0" u="none" strike="noStrike">
                          <a:solidFill>
                            <a:schemeClr val="bg1"/>
                          </a:solidFill>
                          <a:effectLst/>
                          <a:latin typeface="+mn-lt"/>
                        </a:rPr>
                        <a:t>Characteristics</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200" b="1" i="0" u="none" strike="noStrike">
                          <a:solidFill>
                            <a:schemeClr val="bg1"/>
                          </a:solidFill>
                          <a:effectLst/>
                          <a:latin typeface="+mn-lt"/>
                        </a:rPr>
                        <a:t>No.</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200" b="1" i="0" u="none" strike="noStrike">
                          <a:solidFill>
                            <a:schemeClr val="bg1"/>
                          </a:solidFill>
                          <a:effectLst/>
                          <a:latin typeface="+mn-lt"/>
                        </a:rPr>
                        <a:t>Rate*</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3793226936"/>
                  </a:ext>
                </a:extLst>
              </a:tr>
              <a:tr h="190500">
                <a:tc>
                  <a:txBody>
                    <a:bodyPr/>
                    <a:lstStyle/>
                    <a:p>
                      <a:pPr algn="l" fontAlgn="ctr"/>
                      <a:r>
                        <a:rPr lang="en-US" sz="1100" b="1" i="0" u="none" strike="noStrike">
                          <a:solidFill>
                            <a:srgbClr val="111111"/>
                          </a:solidFill>
                          <a:effectLst/>
                          <a:latin typeface="+mn-lt"/>
                        </a:rPr>
                        <a:t>Total</a:t>
                      </a:r>
                      <a:r>
                        <a:rPr lang="en-US" sz="1100" b="1" i="0" u="none" strike="noStrike" baseline="30000">
                          <a:solidFill>
                            <a:srgbClr val="111111"/>
                          </a:solidFill>
                          <a:effectLst/>
                          <a:latin typeface="+mn-lt"/>
                        </a:rPr>
                        <a:t>§</a:t>
                      </a:r>
                      <a:endParaRPr lang="en-US" sz="1100" b="1"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11,635</a:t>
                      </a:r>
                    </a:p>
                  </a:txBody>
                  <a:tcPr marL="9525" marR="9525" marT="0" marB="0" anchor="ct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5.0</a:t>
                      </a:r>
                    </a:p>
                  </a:txBody>
                  <a:tcPr marL="9525" marR="9525" marT="0" marB="0" anchor="ctr">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264182169"/>
                  </a:ext>
                </a:extLst>
              </a:tr>
              <a:tr h="190500">
                <a:tc>
                  <a:txBody>
                    <a:bodyPr/>
                    <a:lstStyle/>
                    <a:p>
                      <a:pPr algn="l" fontAlgn="ctr"/>
                      <a:r>
                        <a:rPr lang="en-US" sz="1100" b="1" i="0" u="none" strike="noStrike">
                          <a:solidFill>
                            <a:srgbClr val="111111"/>
                          </a:solidFill>
                          <a:effectLst/>
                          <a:latin typeface="+mn-lt"/>
                        </a:rPr>
                        <a:t>Age (years)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3443411221"/>
                  </a:ext>
                </a:extLst>
              </a:tr>
              <a:tr h="190500">
                <a:tc>
                  <a:txBody>
                    <a:bodyPr/>
                    <a:lstStyle/>
                    <a:p>
                      <a:pPr algn="l" fontAlgn="ctr"/>
                      <a:r>
                        <a:rPr lang="en-US" sz="1100" b="0" i="0" u="none" strike="noStrike">
                          <a:solidFill>
                            <a:srgbClr val="111111"/>
                          </a:solidFill>
                          <a:effectLst/>
                          <a:latin typeface="+mn-lt"/>
                        </a:rPr>
                        <a:t>0–19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174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533625200"/>
                  </a:ext>
                </a:extLst>
              </a:tr>
              <a:tr h="190500">
                <a:tc>
                  <a:txBody>
                    <a:bodyPr/>
                    <a:lstStyle/>
                    <a:p>
                      <a:pPr algn="l" fontAlgn="ctr"/>
                      <a:r>
                        <a:rPr lang="en-US" sz="1100" b="0" i="0" u="none" strike="noStrike">
                          <a:solidFill>
                            <a:srgbClr val="111111"/>
                          </a:solidFill>
                          <a:effectLst/>
                          <a:latin typeface="+mn-lt"/>
                        </a:rPr>
                        <a:t>20–29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1,245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4.0</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25178456"/>
                  </a:ext>
                </a:extLst>
              </a:tr>
              <a:tr h="190500">
                <a:tc>
                  <a:txBody>
                    <a:bodyPr/>
                    <a:lstStyle/>
                    <a:p>
                      <a:pPr algn="l" fontAlgn="ctr"/>
                      <a:r>
                        <a:rPr lang="en-US" sz="1100" b="0" i="0" u="none" strike="noStrike">
                          <a:solidFill>
                            <a:srgbClr val="111111"/>
                          </a:solidFill>
                          <a:effectLst/>
                          <a:latin typeface="+mn-lt"/>
                        </a:rPr>
                        <a:t>30–39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2,841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9.1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576792151"/>
                  </a:ext>
                </a:extLst>
              </a:tr>
              <a:tr h="190500">
                <a:tc>
                  <a:txBody>
                    <a:bodyPr/>
                    <a:lstStyle/>
                    <a:p>
                      <a:pPr algn="l" fontAlgn="ctr"/>
                      <a:r>
                        <a:rPr lang="en-US" sz="1100" b="0" i="0" u="none" strike="noStrike">
                          <a:solidFill>
                            <a:srgbClr val="111111"/>
                          </a:solidFill>
                          <a:effectLst/>
                          <a:latin typeface="+mn-lt"/>
                        </a:rPr>
                        <a:t>40–49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2,551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9.0</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296422752"/>
                  </a:ext>
                </a:extLst>
              </a:tr>
              <a:tr h="190500">
                <a:tc>
                  <a:txBody>
                    <a:bodyPr/>
                    <a:lstStyle/>
                    <a:p>
                      <a:pPr algn="l" fontAlgn="ctr"/>
                      <a:r>
                        <a:rPr lang="en-US" sz="1100" b="0" i="0" u="none" strike="noStrike">
                          <a:solidFill>
                            <a:srgbClr val="111111"/>
                          </a:solidFill>
                          <a:effectLst/>
                          <a:latin typeface="+mn-lt"/>
                        </a:rPr>
                        <a:t>50–59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2,267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7.5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423126452"/>
                  </a:ext>
                </a:extLst>
              </a:tr>
              <a:tr h="190500">
                <a:tc>
                  <a:txBody>
                    <a:bodyPr/>
                    <a:lstStyle/>
                    <a:p>
                      <a:pPr algn="l" fontAlgn="ctr"/>
                      <a:r>
                        <a:rPr lang="en-US" sz="1100" b="0" i="0" u="none" strike="noStrike">
                          <a:solidFill>
                            <a:srgbClr val="111111"/>
                          </a:solidFill>
                          <a:effectLst/>
                          <a:latin typeface="+mn-lt"/>
                        </a:rPr>
                        <a:t>≥60</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2,526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986321649"/>
                  </a:ext>
                </a:extLst>
              </a:tr>
              <a:tr h="190500">
                <a:tc>
                  <a:txBody>
                    <a:bodyPr/>
                    <a:lstStyle/>
                    <a:p>
                      <a:pPr algn="l" fontAlgn="ctr"/>
                      <a:r>
                        <a:rPr lang="en-US" sz="1100" b="1" i="0" u="none" strike="noStrike">
                          <a:solidFill>
                            <a:srgbClr val="111111"/>
                          </a:solidFill>
                          <a:effectLst/>
                          <a:latin typeface="+mn-lt"/>
                        </a:rPr>
                        <a:t>Sex</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1316704971"/>
                  </a:ext>
                </a:extLst>
              </a:tr>
              <a:tr h="190500">
                <a:tc>
                  <a:txBody>
                    <a:bodyPr/>
                    <a:lstStyle/>
                    <a:p>
                      <a:pPr algn="l" fontAlgn="ctr"/>
                      <a:r>
                        <a:rPr lang="en-US" sz="1100" b="0" i="0" u="none" strike="noStrike">
                          <a:solidFill>
                            <a:srgbClr val="111111"/>
                          </a:solidFill>
                          <a:effectLst/>
                          <a:latin typeface="+mn-lt"/>
                        </a:rPr>
                        <a:t>Male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6,614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472642003"/>
                  </a:ext>
                </a:extLst>
              </a:tr>
              <a:tr h="190500">
                <a:tc>
                  <a:txBody>
                    <a:bodyPr/>
                    <a:lstStyle/>
                    <a:p>
                      <a:pPr algn="l" fontAlgn="ctr"/>
                      <a:r>
                        <a:rPr lang="en-US" sz="1100" b="0" i="0" u="none" strike="noStrike">
                          <a:solidFill>
                            <a:srgbClr val="111111"/>
                          </a:solidFill>
                          <a:effectLst/>
                          <a:latin typeface="+mn-lt"/>
                        </a:rPr>
                        <a:t>Female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4,999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dirty="0">
                          <a:solidFill>
                            <a:srgbClr val="111111"/>
                          </a:solidFill>
                          <a:effectLst/>
                          <a:latin typeface="+mn-lt"/>
                        </a:rPr>
                        <a:t>4.2</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14766084"/>
                  </a:ext>
                </a:extLst>
              </a:tr>
            </a:tbl>
          </a:graphicData>
        </a:graphic>
      </p:graphicFrame>
      <p:graphicFrame>
        <p:nvGraphicFramePr>
          <p:cNvPr id="5" name="Table 4">
            <a:extLst>
              <a:ext uri="{FF2B5EF4-FFF2-40B4-BE49-F238E27FC236}">
                <a16:creationId xmlns:a16="http://schemas.microsoft.com/office/drawing/2014/main" id="{B5791DA4-A58D-AE82-AC7E-FBE93C7F72CA}"/>
              </a:ext>
            </a:extLst>
          </p:cNvPr>
          <p:cNvGraphicFramePr>
            <a:graphicFrameLocks noGrp="1"/>
          </p:cNvGraphicFramePr>
          <p:nvPr>
            <p:extLst>
              <p:ext uri="{D42A27DB-BD31-4B8C-83A1-F6EECF244321}">
                <p14:modId xmlns:p14="http://schemas.microsoft.com/office/powerpoint/2010/main" val="1571151676"/>
              </p:ext>
            </p:extLst>
          </p:nvPr>
        </p:nvGraphicFramePr>
        <p:xfrm>
          <a:off x="4399647" y="1634545"/>
          <a:ext cx="3383280" cy="2545080"/>
        </p:xfrm>
        <a:graphic>
          <a:graphicData uri="http://schemas.openxmlformats.org/drawingml/2006/table">
            <a:tbl>
              <a:tblPr firstRow="1" bandRow="1">
                <a:tableStyleId>{C083E6E3-FA7D-4D7B-A595-EF9225AFEA82}</a:tableStyleId>
              </a:tblPr>
              <a:tblGrid>
                <a:gridCol w="1287828">
                  <a:extLst>
                    <a:ext uri="{9D8B030D-6E8A-4147-A177-3AD203B41FA5}">
                      <a16:colId xmlns:a16="http://schemas.microsoft.com/office/drawing/2014/main" val="508494562"/>
                    </a:ext>
                  </a:extLst>
                </a:gridCol>
                <a:gridCol w="1047726">
                  <a:extLst>
                    <a:ext uri="{9D8B030D-6E8A-4147-A177-3AD203B41FA5}">
                      <a16:colId xmlns:a16="http://schemas.microsoft.com/office/drawing/2014/main" val="138726113"/>
                    </a:ext>
                  </a:extLst>
                </a:gridCol>
                <a:gridCol w="1047726">
                  <a:extLst>
                    <a:ext uri="{9D8B030D-6E8A-4147-A177-3AD203B41FA5}">
                      <a16:colId xmlns:a16="http://schemas.microsoft.com/office/drawing/2014/main" val="1636845775"/>
                    </a:ext>
                  </a:extLst>
                </a:gridCol>
              </a:tblGrid>
              <a:tr h="402336">
                <a:tc>
                  <a:txBody>
                    <a:bodyPr/>
                    <a:lstStyle/>
                    <a:p>
                      <a:pPr algn="l" fontAlgn="ctr"/>
                      <a:r>
                        <a:rPr lang="en-US" sz="1200" b="1" i="0" u="none" strike="noStrike">
                          <a:solidFill>
                            <a:schemeClr val="bg1"/>
                          </a:solidFill>
                          <a:effectLst/>
                          <a:latin typeface="+mn-lt"/>
                        </a:rPr>
                        <a:t>Characteristics</a:t>
                      </a:r>
                    </a:p>
                  </a:txBody>
                  <a:tcPr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200" b="1" i="0" u="none" strike="noStrike">
                          <a:solidFill>
                            <a:schemeClr val="bg1"/>
                          </a:solidFill>
                          <a:effectLst/>
                          <a:latin typeface="+mn-lt"/>
                        </a:rPr>
                        <a:t>No.</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200" b="1" i="0" u="none" strike="noStrike">
                          <a:solidFill>
                            <a:schemeClr val="bg1"/>
                          </a:solidFill>
                          <a:effectLst/>
                          <a:latin typeface="+mn-lt"/>
                        </a:rPr>
                        <a:t>Rate*</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3793226936"/>
                  </a:ext>
                </a:extLst>
              </a:tr>
              <a:tr h="210312">
                <a:tc>
                  <a:txBody>
                    <a:bodyPr/>
                    <a:lstStyle/>
                    <a:p>
                      <a:pPr algn="l" fontAlgn="ctr"/>
                      <a:r>
                        <a:rPr lang="en-US" sz="1100" b="1" i="0" u="none" strike="noStrike">
                          <a:solidFill>
                            <a:srgbClr val="111111"/>
                          </a:solidFill>
                          <a:effectLst/>
                          <a:latin typeface="+mn-lt"/>
                        </a:rPr>
                        <a:t>Race/ethnicity</a:t>
                      </a:r>
                    </a:p>
                  </a:txBody>
                  <a:tcPr marR="9525" marT="0" marB="0" anchor="ctr">
                    <a:lnL w="12700" cap="flat" cmpd="sng" algn="ctr">
                      <a:solidFill>
                        <a:schemeClr val="bg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3264182169"/>
                  </a:ext>
                </a:extLst>
              </a:tr>
              <a:tr h="210312">
                <a:tc>
                  <a:txBody>
                    <a:bodyPr/>
                    <a:lstStyle/>
                    <a:p>
                      <a:pPr algn="l" fontAlgn="ctr"/>
                      <a:r>
                        <a:rPr lang="en-US" sz="1100" b="0" i="0" u="none" strike="noStrike">
                          <a:solidFill>
                            <a:srgbClr val="111111"/>
                          </a:solidFill>
                          <a:effectLst/>
                          <a:latin typeface="+mn-lt"/>
                        </a:rPr>
                        <a:t>American Indian/Alaska Native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443411221"/>
                  </a:ext>
                </a:extLst>
              </a:tr>
              <a:tr h="210312">
                <a:tc>
                  <a:txBody>
                    <a:bodyPr/>
                    <a:lstStyle/>
                    <a:p>
                      <a:pPr algn="l" fontAlgn="ctr"/>
                      <a:r>
                        <a:rPr lang="en-US" sz="1100" b="0" i="0" u="none" strike="noStrike">
                          <a:solidFill>
                            <a:srgbClr val="111111"/>
                          </a:solidFill>
                          <a:effectLst/>
                          <a:latin typeface="+mn-lt"/>
                        </a:rPr>
                        <a:t>Asian/Pacific Islander</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17.6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533625200"/>
                  </a:ext>
                </a:extLst>
              </a:tr>
              <a:tr h="210312">
                <a:tc>
                  <a:txBody>
                    <a:bodyPr/>
                    <a:lstStyle/>
                    <a:p>
                      <a:pPr algn="l" fontAlgn="ctr"/>
                      <a:r>
                        <a:rPr lang="en-US" sz="1100" b="0" i="0" u="none" strike="noStrike">
                          <a:solidFill>
                            <a:srgbClr val="111111"/>
                          </a:solidFill>
                          <a:effectLst/>
                          <a:latin typeface="+mn-lt"/>
                        </a:rPr>
                        <a:t>Black, non-Hispanic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1,904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5.8</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25178456"/>
                  </a:ext>
                </a:extLst>
              </a:tr>
              <a:tr h="210312">
                <a:tc>
                  <a:txBody>
                    <a:bodyPr/>
                    <a:lstStyle/>
                    <a:p>
                      <a:pPr algn="l" fontAlgn="ctr"/>
                      <a:r>
                        <a:rPr lang="en-US" sz="1100" b="0" i="0" u="none" strike="noStrike">
                          <a:solidFill>
                            <a:srgbClr val="111111"/>
                          </a:solidFill>
                          <a:effectLst/>
                          <a:latin typeface="+mn-lt"/>
                        </a:rPr>
                        <a:t>White, non-Hispanic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576792151"/>
                  </a:ext>
                </a:extLst>
              </a:tr>
              <a:tr h="210312">
                <a:tc>
                  <a:txBody>
                    <a:bodyPr/>
                    <a:lstStyle/>
                    <a:p>
                      <a:pPr algn="l" fontAlgn="ctr"/>
                      <a:r>
                        <a:rPr lang="en-US" sz="1100" b="0" i="0" u="none" strike="noStrike">
                          <a:solidFill>
                            <a:srgbClr val="111111"/>
                          </a:solidFill>
                          <a:effectLst/>
                          <a:latin typeface="+mn-lt"/>
                        </a:rPr>
                        <a:t>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475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296422752"/>
                  </a:ext>
                </a:extLst>
              </a:tr>
              <a:tr h="210312">
                <a:tc>
                  <a:txBody>
                    <a:bodyPr/>
                    <a:lstStyle/>
                    <a:p>
                      <a:pPr algn="l" fontAlgn="ctr"/>
                      <a:r>
                        <a:rPr lang="en-US" sz="1100" b="1" i="0" u="none" strike="noStrike">
                          <a:solidFill>
                            <a:srgbClr val="111111"/>
                          </a:solidFill>
                          <a:effectLst/>
                          <a:latin typeface="+mn-lt"/>
                        </a:rPr>
                        <a:t>Urbanicity</a:t>
                      </a:r>
                      <a:r>
                        <a:rPr lang="en-US" sz="1100" b="1" i="0" u="none" strike="noStrike" baseline="30000">
                          <a:solidFill>
                            <a:srgbClr val="111111"/>
                          </a:solidFill>
                          <a:effectLst/>
                          <a:latin typeface="+mn-lt"/>
                        </a:rPr>
                        <a:t>¶</a:t>
                      </a:r>
                      <a:endParaRPr lang="en-US" sz="1100" b="1"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2423126452"/>
                  </a:ext>
                </a:extLst>
              </a:tr>
              <a:tr h="210312">
                <a:tc>
                  <a:txBody>
                    <a:bodyPr/>
                    <a:lstStyle/>
                    <a:p>
                      <a:pPr algn="l" fontAlgn="ctr"/>
                      <a:r>
                        <a:rPr lang="en-US" sz="1100" b="0" i="0" u="none" strike="noStrike">
                          <a:solidFill>
                            <a:srgbClr val="111111"/>
                          </a:solidFill>
                          <a:effectLst/>
                          <a:latin typeface="+mn-lt"/>
                        </a:rPr>
                        <a:t>Urban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10,538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986321649"/>
                  </a:ext>
                </a:extLst>
              </a:tr>
              <a:tr h="210312">
                <a:tc>
                  <a:txBody>
                    <a:bodyPr/>
                    <a:lstStyle/>
                    <a:p>
                      <a:pPr algn="l" fontAlgn="ctr"/>
                      <a:r>
                        <a:rPr lang="en-US" sz="1100" b="0" i="0" u="none" strike="noStrike">
                          <a:solidFill>
                            <a:srgbClr val="111111"/>
                          </a:solidFill>
                          <a:effectLst/>
                          <a:latin typeface="+mn-lt"/>
                        </a:rPr>
                        <a:t>Rural</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1,020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dirty="0">
                          <a:solidFill>
                            <a:srgbClr val="111111"/>
                          </a:solidFill>
                          <a:effectLst/>
                          <a:latin typeface="+mn-lt"/>
                        </a:rPr>
                        <a:t>2.9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16704971"/>
                  </a:ext>
                </a:extLst>
              </a:tr>
            </a:tbl>
          </a:graphicData>
        </a:graphic>
      </p:graphicFrame>
      <p:graphicFrame>
        <p:nvGraphicFramePr>
          <p:cNvPr id="7" name="Table 6">
            <a:extLst>
              <a:ext uri="{FF2B5EF4-FFF2-40B4-BE49-F238E27FC236}">
                <a16:creationId xmlns:a16="http://schemas.microsoft.com/office/drawing/2014/main" id="{C988BA84-4463-656C-CB86-AE6D14435E5F}"/>
              </a:ext>
            </a:extLst>
          </p:cNvPr>
          <p:cNvGraphicFramePr>
            <a:graphicFrameLocks noGrp="1"/>
          </p:cNvGraphicFramePr>
          <p:nvPr>
            <p:extLst>
              <p:ext uri="{D42A27DB-BD31-4B8C-83A1-F6EECF244321}">
                <p14:modId xmlns:p14="http://schemas.microsoft.com/office/powerpoint/2010/main" val="3219637411"/>
              </p:ext>
            </p:extLst>
          </p:nvPr>
        </p:nvGraphicFramePr>
        <p:xfrm>
          <a:off x="8253189" y="1634545"/>
          <a:ext cx="3383280" cy="2965704"/>
        </p:xfrm>
        <a:graphic>
          <a:graphicData uri="http://schemas.openxmlformats.org/drawingml/2006/table">
            <a:tbl>
              <a:tblPr firstRow="1" bandRow="1">
                <a:tableStyleId>{C083E6E3-FA7D-4D7B-A595-EF9225AFEA82}</a:tableStyleId>
              </a:tblPr>
              <a:tblGrid>
                <a:gridCol w="1324335">
                  <a:extLst>
                    <a:ext uri="{9D8B030D-6E8A-4147-A177-3AD203B41FA5}">
                      <a16:colId xmlns:a16="http://schemas.microsoft.com/office/drawing/2014/main" val="508494562"/>
                    </a:ext>
                  </a:extLst>
                </a:gridCol>
                <a:gridCol w="1011219">
                  <a:extLst>
                    <a:ext uri="{9D8B030D-6E8A-4147-A177-3AD203B41FA5}">
                      <a16:colId xmlns:a16="http://schemas.microsoft.com/office/drawing/2014/main" val="138726113"/>
                    </a:ext>
                  </a:extLst>
                </a:gridCol>
                <a:gridCol w="1047726">
                  <a:extLst>
                    <a:ext uri="{9D8B030D-6E8A-4147-A177-3AD203B41FA5}">
                      <a16:colId xmlns:a16="http://schemas.microsoft.com/office/drawing/2014/main" val="1636845775"/>
                    </a:ext>
                  </a:extLst>
                </a:gridCol>
              </a:tblGrid>
              <a:tr h="402336">
                <a:tc>
                  <a:txBody>
                    <a:bodyPr/>
                    <a:lstStyle/>
                    <a:p>
                      <a:pPr algn="l" fontAlgn="ctr"/>
                      <a:r>
                        <a:rPr lang="en-US" sz="1200" b="1" i="0" u="none" strike="noStrike">
                          <a:solidFill>
                            <a:schemeClr val="bg1"/>
                          </a:solidFill>
                          <a:effectLst/>
                          <a:latin typeface="+mn-lt"/>
                        </a:rPr>
                        <a:t>Characteristics</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200" b="1" i="0" u="none" strike="noStrike">
                          <a:solidFill>
                            <a:schemeClr val="bg1"/>
                          </a:solidFill>
                          <a:effectLst/>
                          <a:latin typeface="+mn-lt"/>
                        </a:rPr>
                        <a:t>No.</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200" b="1" i="0" u="none" strike="noStrike">
                          <a:solidFill>
                            <a:schemeClr val="bg1"/>
                          </a:solidFill>
                          <a:effectLst/>
                          <a:latin typeface="+mn-lt"/>
                        </a:rPr>
                        <a:t>Rate*</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3793226936"/>
                  </a:ext>
                </a:extLst>
              </a:tr>
              <a:tr h="210312">
                <a:tc>
                  <a:txBody>
                    <a:bodyPr/>
                    <a:lstStyle/>
                    <a:p>
                      <a:pPr algn="l" fontAlgn="ctr"/>
                      <a:r>
                        <a:rPr lang="en-US" sz="1100" b="1" i="0" u="none" strike="noStrike">
                          <a:solidFill>
                            <a:srgbClr val="111111"/>
                          </a:solidFill>
                          <a:effectLst/>
                          <a:latin typeface="+mn-lt"/>
                        </a:rPr>
                        <a:t>HHS Region**</a:t>
                      </a:r>
                    </a:p>
                  </a:txBody>
                  <a:tcPr marR="9525" marT="0" marB="0" anchor="ctr">
                    <a:lnL w="12700" cap="flat" cmpd="sng" algn="ctr">
                      <a:solidFill>
                        <a:schemeClr val="bg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3264182169"/>
                  </a:ext>
                </a:extLst>
              </a:tr>
              <a:tr h="210312">
                <a:tc>
                  <a:txBody>
                    <a:bodyPr/>
                    <a:lstStyle/>
                    <a:p>
                      <a:pPr algn="l" fontAlgn="ctr"/>
                      <a:r>
                        <a:rPr lang="en-US" sz="1100" b="0" i="0" u="none" strike="noStrike">
                          <a:solidFill>
                            <a:srgbClr val="111111"/>
                          </a:solidFill>
                          <a:effectLst/>
                          <a:latin typeface="+mn-lt"/>
                        </a:rPr>
                        <a:t>Region 1: Boston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330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443411221"/>
                  </a:ext>
                </a:extLst>
              </a:tr>
              <a:tr h="210312">
                <a:tc>
                  <a:txBody>
                    <a:bodyPr/>
                    <a:lstStyle/>
                    <a:p>
                      <a:pPr algn="l" fontAlgn="ctr"/>
                      <a:r>
                        <a:rPr lang="en-US" sz="1100" b="0" i="0" u="none" strike="noStrike">
                          <a:solidFill>
                            <a:srgbClr val="111111"/>
                          </a:solidFill>
                          <a:effectLst/>
                          <a:latin typeface="+mn-lt"/>
                        </a:rPr>
                        <a:t>Region 2: New York</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1,844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533625200"/>
                  </a:ext>
                </a:extLst>
              </a:tr>
              <a:tr h="190500">
                <a:tc>
                  <a:txBody>
                    <a:bodyPr/>
                    <a:lstStyle/>
                    <a:p>
                      <a:pPr algn="l" fontAlgn="ctr"/>
                      <a:r>
                        <a:rPr lang="en-US" sz="1100" b="0" i="0" u="none" strike="noStrike">
                          <a:solidFill>
                            <a:srgbClr val="111111"/>
                          </a:solidFill>
                          <a:effectLst/>
                          <a:latin typeface="+mn-lt"/>
                        </a:rPr>
                        <a:t>Region 3: Philadelphia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1,669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25178456"/>
                  </a:ext>
                </a:extLst>
              </a:tr>
              <a:tr h="210312">
                <a:tc>
                  <a:txBody>
                    <a:bodyPr/>
                    <a:lstStyle/>
                    <a:p>
                      <a:pPr algn="l" fontAlgn="ctr"/>
                      <a:r>
                        <a:rPr lang="en-US" sz="1100" b="0" i="0" u="none" strike="noStrike">
                          <a:solidFill>
                            <a:srgbClr val="111111"/>
                          </a:solidFill>
                          <a:effectLst/>
                          <a:latin typeface="+mn-lt"/>
                        </a:rPr>
                        <a:t>Region 4: Atlanta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4,086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7.4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576792151"/>
                  </a:ext>
                </a:extLst>
              </a:tr>
              <a:tr h="210312">
                <a:tc>
                  <a:txBody>
                    <a:bodyPr/>
                    <a:lstStyle/>
                    <a:p>
                      <a:pPr algn="l" fontAlgn="ctr"/>
                      <a:r>
                        <a:rPr lang="en-US" sz="1100" b="0" i="0" u="none" strike="noStrike">
                          <a:solidFill>
                            <a:srgbClr val="111111"/>
                          </a:solidFill>
                          <a:effectLst/>
                          <a:latin typeface="+mn-lt"/>
                        </a:rPr>
                        <a:t>Region 5: Chicago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1,579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3.0</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296422752"/>
                  </a:ext>
                </a:extLst>
              </a:tr>
              <a:tr h="210312">
                <a:tc>
                  <a:txBody>
                    <a:bodyPr/>
                    <a:lstStyle/>
                    <a:p>
                      <a:pPr algn="l" fontAlgn="ctr"/>
                      <a:r>
                        <a:rPr lang="en-US" sz="1100" b="0" i="0" u="none" strike="noStrike">
                          <a:solidFill>
                            <a:srgbClr val="111111"/>
                          </a:solidFill>
                          <a:effectLst/>
                          <a:latin typeface="+mn-lt"/>
                        </a:rPr>
                        <a:t>Region 6: Dallas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654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423126452"/>
                  </a:ext>
                </a:extLst>
              </a:tr>
              <a:tr h="210312">
                <a:tc>
                  <a:txBody>
                    <a:bodyPr/>
                    <a:lstStyle/>
                    <a:p>
                      <a:pPr algn="l" fontAlgn="ctr"/>
                      <a:r>
                        <a:rPr lang="en-US" sz="1100" b="0" i="0" u="none" strike="noStrike">
                          <a:solidFill>
                            <a:srgbClr val="111111"/>
                          </a:solidFill>
                          <a:effectLst/>
                          <a:latin typeface="+mn-lt"/>
                        </a:rPr>
                        <a:t>Region 7: Kansas City</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424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3.0</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986321649"/>
                  </a:ext>
                </a:extLst>
              </a:tr>
              <a:tr h="210312">
                <a:tc>
                  <a:txBody>
                    <a:bodyPr/>
                    <a:lstStyle/>
                    <a:p>
                      <a:pPr algn="l" fontAlgn="ctr"/>
                      <a:r>
                        <a:rPr lang="en-US" sz="1100" b="0" i="0" u="none" strike="noStrike">
                          <a:solidFill>
                            <a:srgbClr val="111111"/>
                          </a:solidFill>
                          <a:effectLst/>
                          <a:latin typeface="+mn-lt"/>
                        </a:rPr>
                        <a:t>Region 8: Denver</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347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2.8</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316704971"/>
                  </a:ext>
                </a:extLst>
              </a:tr>
              <a:tr h="190500">
                <a:tc>
                  <a:txBody>
                    <a:bodyPr/>
                    <a:lstStyle/>
                    <a:p>
                      <a:pPr algn="l" fontAlgn="ctr"/>
                      <a:r>
                        <a:rPr lang="en-US" sz="1100" b="0" i="0" u="none" strike="noStrike">
                          <a:solidFill>
                            <a:srgbClr val="111111"/>
                          </a:solidFill>
                          <a:effectLst/>
                          <a:latin typeface="+mn-lt"/>
                        </a:rPr>
                        <a:t>Region 9: San Francisco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472642003"/>
                  </a:ext>
                </a:extLst>
              </a:tr>
              <a:tr h="210312">
                <a:tc>
                  <a:txBody>
                    <a:bodyPr/>
                    <a:lstStyle/>
                    <a:p>
                      <a:pPr algn="l" fontAlgn="ctr"/>
                      <a:r>
                        <a:rPr lang="en-US" sz="1100" b="0" i="0" u="none" strike="noStrike">
                          <a:solidFill>
                            <a:srgbClr val="111111"/>
                          </a:solidFill>
                          <a:effectLst/>
                          <a:latin typeface="+mn-lt"/>
                        </a:rPr>
                        <a:t>Region 10: Seattle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661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dirty="0">
                          <a:solidFill>
                            <a:srgbClr val="111111"/>
                          </a:solidFill>
                          <a:effectLst/>
                          <a:latin typeface="+mn-lt"/>
                        </a:rPr>
                        <a:t>4.6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14766084"/>
                  </a:ext>
                </a:extLst>
              </a:tr>
            </a:tbl>
          </a:graphicData>
        </a:graphic>
      </p:graphicFrame>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1" y="4600250"/>
            <a:ext cx="5638800" cy="2066606"/>
          </a:xfrm>
        </p:spPr>
        <p:txBody>
          <a:bodyPr vert="horz" lIns="91440" tIns="45720" rIns="91440" bIns="45720" rtlCol="0" anchor="t">
            <a:noAutofit/>
          </a:bodyPr>
          <a:lstStyle/>
          <a:p>
            <a:pPr>
              <a:lnSpc>
                <a:spcPct val="100000"/>
              </a:lnSpc>
            </a:pPr>
            <a:r>
              <a:rPr lang="en-US" sz="800"/>
              <a:t>* Rates per 100,000 population.		</a:t>
            </a:r>
          </a:p>
          <a:p>
            <a:pPr>
              <a:lnSpc>
                <a:spcPct val="100000"/>
              </a:lnSpc>
            </a:pPr>
            <a:r>
              <a:rPr lang="en-US" sz="800"/>
              <a:t>† Reported confirmed cases. For the case definition, see </a:t>
            </a:r>
            <a:r>
              <a:rPr lang="en-US" sz="800">
                <a:hlinkClick r:id="rId3"/>
              </a:rPr>
              <a:t>https://ndc.services.cdc.gov/conditions/hepatitis-b-chronic/</a:t>
            </a:r>
            <a:r>
              <a:rPr lang="en-US" sz="800"/>
              <a:t>. </a:t>
            </a:r>
            <a:endParaRPr lang="en-US" sz="800">
              <a:cs typeface="Calibri"/>
            </a:endParaRPr>
          </a:p>
          <a:p>
            <a:pPr>
              <a:lnSpc>
                <a:spcPct val="100000"/>
              </a:lnSpc>
            </a:pPr>
            <a:r>
              <a:rPr lang="en-US" sz="800"/>
              <a:t>§ Numbers reported in each category may not add up to the total number of reported cases in a year due to cases with missing data or, in the case of race/ethnicity, cases categorized as “Other”.		</a:t>
            </a:r>
          </a:p>
          <a:p>
            <a:pPr>
              <a:lnSpc>
                <a:spcPct val="100000"/>
              </a:lnSpc>
            </a:pPr>
            <a:r>
              <a:rPr lang="en-US" sz="800"/>
              <a:t>¶ Urban-rural region was categorized according to the 2013 National Center for Health Statistics (NCHS) urban-rural classification scheme for counties and county-equivalent entities (</a:t>
            </a:r>
            <a:r>
              <a:rPr lang="en-US" sz="800">
                <a:hlinkClick r:id="rId4"/>
              </a:rPr>
              <a:t>https://www.cdc.gov/nchs/data_access/urban_rural.htm</a:t>
            </a:r>
            <a:r>
              <a:rPr lang="en-US" sz="800"/>
              <a:t>). Large central metro, large fringe metro, medium metro, and small metro counties were grouped as urban. Micropolitan and noncore counties were grouped as rural.		</a:t>
            </a:r>
            <a:endParaRPr lang="en-US" sz="800">
              <a:cs typeface="Calibri"/>
            </a:endParaRPr>
          </a:p>
          <a:p>
            <a:pPr>
              <a:lnSpc>
                <a:spcPct val="100000"/>
              </a:lnSpc>
            </a:pPr>
            <a:r>
              <a:rPr lang="en-US" sz="800"/>
              <a:t>** US Department of Health and Human Services Regions were categorized according to the grouping of states and US territories assigned under each of the ten Department of Health and Human Services regional offices (</a:t>
            </a:r>
            <a:r>
              <a:rPr lang="en-US" sz="800">
                <a:hlinkClick r:id="rId5"/>
              </a:rPr>
              <a:t>https://www.hhs.gov/about/agencies/iea/regional-offices/index.html</a:t>
            </a:r>
            <a:r>
              <a:rPr lang="en-US" sz="800"/>
              <a:t>). For the purposes of this report, regions with US territories (Region 2 and Region 9) contain data from states only.		</a:t>
            </a:r>
            <a:endParaRPr lang="en-US" sz="800">
              <a:cs typeface="Calibri"/>
            </a:endParaRPr>
          </a:p>
        </p:txBody>
      </p:sp>
      <p:sp>
        <p:nvSpPr>
          <p:cNvPr id="8" name="TextBox 7">
            <a:extLst>
              <a:ext uri="{FF2B5EF4-FFF2-40B4-BE49-F238E27FC236}">
                <a16:creationId xmlns:a16="http://schemas.microsoft.com/office/drawing/2014/main" id="{A63725F0-C5B6-B0B9-FC3A-304D6AF8FEF0}"/>
              </a:ext>
            </a:extLst>
          </p:cNvPr>
          <p:cNvSpPr txBox="1"/>
          <p:nvPr/>
        </p:nvSpPr>
        <p:spPr>
          <a:xfrm>
            <a:off x="6378220" y="5959438"/>
            <a:ext cx="4002909" cy="713016"/>
          </a:xfrm>
          <a:prstGeom prst="rect">
            <a:avLst/>
          </a:prstGeom>
          <a:noFill/>
        </p:spPr>
        <p:txBody>
          <a:bodyPr wrap="square" lIns="91440" tIns="45720" rIns="91440" bIns="45720" anchor="t">
            <a:spAutoFit/>
          </a:bodyPr>
          <a:lstStyle/>
          <a:p>
            <a:pPr>
              <a:spcBef>
                <a:spcPts val="1000"/>
              </a:spcBef>
            </a:pPr>
            <a:r>
              <a:rPr lang="en-US" sz="800"/>
              <a:t>Source: CDC, National Notifiable Diseases Surveillance System.</a:t>
            </a:r>
          </a:p>
          <a:p>
            <a:pPr>
              <a:spcBef>
                <a:spcPts val="1000"/>
              </a:spcBef>
            </a:pPr>
            <a:r>
              <a:rPr lang="en-US" sz="800">
                <a:ea typeface="+mn-lt"/>
                <a:cs typeface="+mn-lt"/>
              </a:rPr>
              <a:t>Centers for Disease Control and Prevention. Viral Hepatitis Surveillance Report – United States, 2020. </a:t>
            </a:r>
            <a:r>
              <a:rPr lang="en-US" sz="800">
                <a:ea typeface="+mn-lt"/>
                <a:cs typeface="+mn-lt"/>
                <a:hlinkClick r:id="rId6"/>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p:txBody>
      </p:sp>
    </p:spTree>
    <p:extLst>
      <p:ext uri="{BB962C8B-B14F-4D97-AF65-F5344CB8AC3E}">
        <p14:creationId xmlns:p14="http://schemas.microsoft.com/office/powerpoint/2010/main" val="539010647"/>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schemas.microsoft.com/office/2006/documentManagement/types"/>
    <ds:schemaRef ds:uri="http://schemas.microsoft.com/office/2006/metadata/properties"/>
    <ds:schemaRef ds:uri="http://purl.org/dc/dcmitype/"/>
    <ds:schemaRef ds:uri="http://purl.org/dc/elements/1.1/"/>
    <ds:schemaRef ds:uri="http://www.w3.org/XML/1998/namespace"/>
    <ds:schemaRef ds:uri="http://schemas.openxmlformats.org/package/2006/metadata/core-properties"/>
    <ds:schemaRef ds:uri="a5db0dc4-de41-4547-9920-1aed1993f095"/>
    <ds:schemaRef ds:uri="http://schemas.microsoft.com/office/infopath/2007/PartnerControls"/>
    <ds:schemaRef ds:uri="0bf74ea8-196f-4ed0-acda-4d1b8eb91222"/>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30</TotalTime>
  <Words>481</Words>
  <Application>Microsoft Macintosh PowerPoint</Application>
  <PresentationFormat>Widescreen</PresentationFormat>
  <Paragraphs>111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Table 2.6 Number and rate* of newly reported cases† of chronic hepatitis B virus infection, by  demographic characteristics United States, 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13</cp:revision>
  <dcterms:created xsi:type="dcterms:W3CDTF">2022-08-02T19:32:21Z</dcterms:created>
  <dcterms:modified xsi:type="dcterms:W3CDTF">2022-10-06T21:50:28Z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