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5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133" d="100"/>
          <a:sy n="133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77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b-chronic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dc.gov/hepatitis/statistics/2020surveillance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2.5</a:t>
            </a:r>
            <a:br>
              <a:rPr lang="en-US" sz="2000"/>
            </a:br>
            <a:r>
              <a:rPr lang="en-US" sz="2000" b="1"/>
              <a:t>Number and rate* of newly reported cases† of chronic hepatitis B virus infection, by state or jurisdiction United States, 2020</a:t>
            </a:r>
            <a:r>
              <a:rPr lang="en-US" sz="2000" b="0"/>
              <a:t>			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13A1F4-2837-66B5-FE28-EAF3854D5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697509"/>
              </p:ext>
            </p:extLst>
          </p:nvPr>
        </p:nvGraphicFramePr>
        <p:xfrm>
          <a:off x="535830" y="1351802"/>
          <a:ext cx="3357938" cy="418795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319064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1019437">
                  <a:extLst>
                    <a:ext uri="{9D8B030D-6E8A-4147-A177-3AD203B41FA5}">
                      <a16:colId xmlns:a16="http://schemas.microsoft.com/office/drawing/2014/main" val="138726113"/>
                    </a:ext>
                  </a:extLst>
                </a:gridCol>
                <a:gridCol w="1019437">
                  <a:extLst>
                    <a:ext uri="{9D8B030D-6E8A-4147-A177-3AD203B41FA5}">
                      <a16:colId xmlns:a16="http://schemas.microsoft.com/office/drawing/2014/main" val="8391654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R="962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No.</a:t>
                      </a:r>
                    </a:p>
                  </a:txBody>
                  <a:tcPr marL="9620" marR="962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Rate*</a:t>
                      </a:r>
                    </a:p>
                  </a:txBody>
                  <a:tcPr marL="9620" marR="962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Alabama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620" marR="962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Alaska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6.6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Arizona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Arkansas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California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Colorado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180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Connecticut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Delaware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5.3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District of Columbia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Florida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2,060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9.5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Georgia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962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9.0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Hawaii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Idaho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68613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Illinois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388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384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Indiana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251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3.7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66203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Iowa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11363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Kansas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7889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Kentucky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23180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988BA84-4463-656C-CB86-AE6D14435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625125"/>
              </p:ext>
            </p:extLst>
          </p:nvPr>
        </p:nvGraphicFramePr>
        <p:xfrm>
          <a:off x="4383925" y="1351802"/>
          <a:ext cx="3424149" cy="418795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303385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1060382">
                  <a:extLst>
                    <a:ext uri="{9D8B030D-6E8A-4147-A177-3AD203B41FA5}">
                      <a16:colId xmlns:a16="http://schemas.microsoft.com/office/drawing/2014/main" val="138726113"/>
                    </a:ext>
                  </a:extLst>
                </a:gridCol>
                <a:gridCol w="1060382">
                  <a:extLst>
                    <a:ext uri="{9D8B030D-6E8A-4147-A177-3AD203B41FA5}">
                      <a16:colId xmlns:a16="http://schemas.microsoft.com/office/drawing/2014/main" val="1636845775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Rate*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Louisiana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250</a:t>
                      </a:r>
                    </a:p>
                  </a:txBody>
                  <a:tcPr marL="9620" marR="962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5.4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054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Maine</a:t>
                      </a:r>
                    </a:p>
                  </a:txBody>
                  <a:tcPr marR="962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620" marR="9620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marL="9620" marR="962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7997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Maryland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Massachusetts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Michigan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Minnesota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Mississippi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Missouri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333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Montana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Nebraska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Nevada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Hampshire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Jersey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Mexico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York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1,583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68613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3.6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384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7.3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66203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Ohio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543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4.6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11363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75E4F26-3D7C-4CBE-78FD-6A910088F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902766"/>
              </p:ext>
            </p:extLst>
          </p:nvPr>
        </p:nvGraphicFramePr>
        <p:xfrm>
          <a:off x="8298229" y="1351802"/>
          <a:ext cx="3357938" cy="374942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78182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1039878">
                  <a:extLst>
                    <a:ext uri="{9D8B030D-6E8A-4147-A177-3AD203B41FA5}">
                      <a16:colId xmlns:a16="http://schemas.microsoft.com/office/drawing/2014/main" val="138726113"/>
                    </a:ext>
                  </a:extLst>
                </a:gridCol>
                <a:gridCol w="1039878">
                  <a:extLst>
                    <a:ext uri="{9D8B030D-6E8A-4147-A177-3AD203B41FA5}">
                      <a16:colId xmlns:a16="http://schemas.microsoft.com/office/drawing/2014/main" val="2456181466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Rate*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Oklahoma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385</a:t>
                      </a:r>
                    </a:p>
                  </a:txBody>
                  <a:tcPr marL="9525" marR="9525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9.7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05101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Oregon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6094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Pennsylvania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631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4.9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90879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Rhode Island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1947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18182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Tennessee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1916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Texas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49620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Utah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Vermont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5.3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Washington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West 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6.9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Wisconsin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Wyoming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11,635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DCBAD-650E-0053-7520-23FBDFA1C3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702490"/>
            <a:ext cx="5638800" cy="96436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Rates per 100,000 population.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case definition, see </a:t>
            </a:r>
            <a:r>
              <a:rPr lang="en-US" sz="800">
                <a:hlinkClick r:id="rId3"/>
              </a:rPr>
              <a:t>https://ndc.services.cdc.gov/conditions/hepatitis-b-chronic/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—: No reported cases. The reporting jurisdiction did not submit any cases to CDC.		</a:t>
            </a:r>
          </a:p>
          <a:p>
            <a:pPr>
              <a:lnSpc>
                <a:spcPct val="100000"/>
              </a:lnSpc>
            </a:pPr>
            <a:r>
              <a:rPr lang="en-US" sz="800"/>
              <a:t>N: Not reportable. The disease or condition was not reportable by law, statue, or regulation in the reporting jurisdiction.</a:t>
            </a:r>
          </a:p>
          <a:p>
            <a:pPr>
              <a:lnSpc>
                <a:spcPct val="100000"/>
              </a:lnSpc>
            </a:pPr>
            <a:r>
              <a:rPr lang="en-US" sz="800"/>
              <a:t>	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3725F0-C5B6-B0B9-FC3A-304D6AF8FEF0}"/>
              </a:ext>
            </a:extLst>
          </p:cNvPr>
          <p:cNvSpPr txBox="1"/>
          <p:nvPr/>
        </p:nvSpPr>
        <p:spPr>
          <a:xfrm>
            <a:off x="6521343" y="5722619"/>
            <a:ext cx="4002909" cy="9643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U: Unavailable. The data were unavailable.	</a:t>
            </a:r>
          </a:p>
          <a:p>
            <a:pPr>
              <a:spcBef>
                <a:spcPts val="1000"/>
              </a:spcBef>
            </a:pPr>
            <a:r>
              <a:rPr lang="en-US" sz="800"/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1065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355</Words>
  <Application>Microsoft Macintosh PowerPoint</Application>
  <PresentationFormat>Widescreen</PresentationFormat>
  <Paragraphs>175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Table 2.5 Number and rate* of newly reported cases† of chronic hepatitis B virus infection, by state or jurisdiction United States, 2020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12</cp:revision>
  <dcterms:created xsi:type="dcterms:W3CDTF">2022-08-02T19:32:21Z</dcterms:created>
  <dcterms:modified xsi:type="dcterms:W3CDTF">2022-10-06T21:49:26Z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