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45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>
      <p:cViewPr varScale="1">
        <p:scale>
          <a:sx n="133" d="100"/>
          <a:sy n="133" d="100"/>
        </p:scale>
        <p:origin x="22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b-perinatal-virus-infection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2.4</a:t>
            </a:r>
            <a:br>
              <a:rPr lang="en-US" sz="2000"/>
            </a:br>
            <a:r>
              <a:rPr lang="en-US" sz="2000" b="1"/>
              <a:t>Number of newly reported cases* of perinatal hepatitis B virus infection, by state or jurisdiction</a:t>
            </a:r>
            <a:br>
              <a:rPr lang="en-US" sz="2000" b="1"/>
            </a:br>
            <a:r>
              <a:rPr lang="en-US" sz="2000" b="1"/>
              <a:t>United States, 2020</a:t>
            </a:r>
            <a:r>
              <a:rPr lang="en-US" sz="2000"/>
              <a:t>	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B13A1F4-2837-66B5-FE28-EAF3854D5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165704"/>
              </p:ext>
            </p:extLst>
          </p:nvPr>
        </p:nvGraphicFramePr>
        <p:xfrm>
          <a:off x="535833" y="1350580"/>
          <a:ext cx="3385718" cy="418795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866892">
                  <a:extLst>
                    <a:ext uri="{9D8B030D-6E8A-4147-A177-3AD203B41FA5}">
                      <a16:colId xmlns:a16="http://schemas.microsoft.com/office/drawing/2014/main" val="508494562"/>
                    </a:ext>
                  </a:extLst>
                </a:gridCol>
                <a:gridCol w="1518826">
                  <a:extLst>
                    <a:ext uri="{9D8B030D-6E8A-4147-A177-3AD203B41FA5}">
                      <a16:colId xmlns:a16="http://schemas.microsoft.com/office/drawing/2014/main" val="138726113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State or Jurisdiction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Perinatal Hepatitis B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693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Alabama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1821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Alaska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4112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Arizona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625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Arkansas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1784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California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79215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Colorado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4227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Connecticut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1264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Delaware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32164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District of Columbia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70497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Florida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642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Georgia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76608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Hawaii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7026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Idaho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68613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Illinois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384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Indiana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66203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Iowa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11363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Kansas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7889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Kentucky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23180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988BA84-4463-656C-CB86-AE6D14435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864992"/>
              </p:ext>
            </p:extLst>
          </p:nvPr>
        </p:nvGraphicFramePr>
        <p:xfrm>
          <a:off x="4403140" y="1350580"/>
          <a:ext cx="3385718" cy="418795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866891">
                  <a:extLst>
                    <a:ext uri="{9D8B030D-6E8A-4147-A177-3AD203B41FA5}">
                      <a16:colId xmlns:a16="http://schemas.microsoft.com/office/drawing/2014/main" val="508494562"/>
                    </a:ext>
                  </a:extLst>
                </a:gridCol>
                <a:gridCol w="1518827">
                  <a:extLst>
                    <a:ext uri="{9D8B030D-6E8A-4147-A177-3AD203B41FA5}">
                      <a16:colId xmlns:a16="http://schemas.microsoft.com/office/drawing/2014/main" val="138726113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State or Jurisdiction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Perinatal Hepatitis B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693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Louisiana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81864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Maine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66293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Maryland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1821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Massachusetts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4112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Michigan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625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Minnesota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1784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Mississippi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79215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Missouri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4227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Montana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1264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Nebraska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32164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Nevada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70497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Hampshire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642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Jersey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76608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Mexico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67026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New York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68613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Carolina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384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North Dakota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66203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Ohio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11363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75E4F26-3D7C-4CBE-78FD-6A910088F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376229"/>
              </p:ext>
            </p:extLst>
          </p:nvPr>
        </p:nvGraphicFramePr>
        <p:xfrm>
          <a:off x="8270449" y="1350580"/>
          <a:ext cx="3385717" cy="376732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866890">
                  <a:extLst>
                    <a:ext uri="{9D8B030D-6E8A-4147-A177-3AD203B41FA5}">
                      <a16:colId xmlns:a16="http://schemas.microsoft.com/office/drawing/2014/main" val="508494562"/>
                    </a:ext>
                  </a:extLst>
                </a:gridCol>
                <a:gridCol w="1518827">
                  <a:extLst>
                    <a:ext uri="{9D8B030D-6E8A-4147-A177-3AD203B41FA5}">
                      <a16:colId xmlns:a16="http://schemas.microsoft.com/office/drawing/2014/main" val="138726113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State or Jurisdiction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Perinatal Hepatitis B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693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Oklahoma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416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Oregon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54269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Pennsylvania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1048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Rhode Island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98027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Carolina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1821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South Dakota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18182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Tennessee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19166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Texas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49620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Utah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41122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Vermont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625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Virginia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17845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Washington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79215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West Virginia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4227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Wisconsin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12645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Wyoming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32164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704971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DCBAD-650E-0053-7520-23FBDFA1C3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64234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* Reported confirmed cases. For case definition, see </a:t>
            </a:r>
            <a:r>
              <a:rPr lang="en-US" sz="800">
                <a:hlinkClick r:id="rId2"/>
              </a:rPr>
              <a:t>https://ndc.services.cdc.gov/conditions/hepatitis-b-perinatal-virus-infection/</a:t>
            </a:r>
            <a:r>
              <a:rPr lang="en-US" sz="800"/>
              <a:t>. </a:t>
            </a:r>
            <a:endParaRPr lang="en-US"/>
          </a:p>
          <a:p>
            <a:pPr>
              <a:lnSpc>
                <a:spcPct val="100000"/>
              </a:lnSpc>
            </a:pPr>
            <a:r>
              <a:rPr lang="en-US" sz="800"/>
              <a:t>—: No reported cases. The reporting jurisdiction did not submit any cases to CDC.	</a:t>
            </a:r>
          </a:p>
          <a:p>
            <a:pPr>
              <a:lnSpc>
                <a:spcPct val="100000"/>
              </a:lnSpc>
            </a:pPr>
            <a:r>
              <a:rPr lang="en-US" sz="800"/>
              <a:t>U: Unavailable. The data were unavailable.	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3725F0-C5B6-B0B9-FC3A-304D6AF8FEF0}"/>
              </a:ext>
            </a:extLst>
          </p:cNvPr>
          <p:cNvSpPr txBox="1"/>
          <p:nvPr/>
        </p:nvSpPr>
        <p:spPr>
          <a:xfrm>
            <a:off x="6521345" y="5964028"/>
            <a:ext cx="4002909" cy="71301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/>
              <a:t>Source: CDC, National Notifiable Diseases Surveillance System.</a:t>
            </a:r>
          </a:p>
          <a:p>
            <a:pPr>
              <a:spcBef>
                <a:spcPts val="1000"/>
              </a:spcBef>
            </a:pPr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7899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a5db0dc4-de41-4547-9920-1aed1993f095"/>
    <ds:schemaRef ds:uri="http://schemas.microsoft.com/office/infopath/2007/PartnerControls"/>
    <ds:schemaRef ds:uri="0bf74ea8-196f-4ed0-acda-4d1b8eb91222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262</Words>
  <Application>Microsoft Macintosh PowerPoint</Application>
  <PresentationFormat>Widescreen</PresentationFormat>
  <Paragraphs>116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Table 2.4 Number of newly reported cases* of perinatal hepatitis B virus infection, by state or jurisdiction United States, 2020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11</cp:revision>
  <dcterms:created xsi:type="dcterms:W3CDTF">2022-08-02T19:32:21Z</dcterms:created>
  <dcterms:modified xsi:type="dcterms:W3CDTF">2022-10-06T21:48:37Z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