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5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BAF7D8-7587-B395-782D-F9A0A8D6C7D6}" v="19" dt="2023-01-10T22:36:44.701"/>
    <p1510:client id="{D03A49BB-6185-DE45-BF25-20D799DC6315}" v="11" dt="2023-01-10T22:37:20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chilis, Allison (NYC-RSD)" userId="c0b6f0fa-67b9-40b3-8625-6e8b82fb5866" providerId="ADAL" clId="{D03A49BB-6185-DE45-BF25-20D799DC6315}"/>
    <pc:docChg chg="undo custSel modSld">
      <pc:chgData name="Pachilis, Allison (NYC-RSD)" userId="c0b6f0fa-67b9-40b3-8625-6e8b82fb5866" providerId="ADAL" clId="{D03A49BB-6185-DE45-BF25-20D799DC6315}" dt="2023-01-10T22:37:20.903" v="8" actId="1076"/>
      <pc:docMkLst>
        <pc:docMk/>
      </pc:docMkLst>
      <pc:sldChg chg="modSp mod">
        <pc:chgData name="Pachilis, Allison (NYC-RSD)" userId="c0b6f0fa-67b9-40b3-8625-6e8b82fb5866" providerId="ADAL" clId="{D03A49BB-6185-DE45-BF25-20D799DC6315}" dt="2023-01-10T22:37:20.903" v="8" actId="1076"/>
        <pc:sldMkLst>
          <pc:docMk/>
          <pc:sldMk cId="3669358852" sldId="1451"/>
        </pc:sldMkLst>
        <pc:spChg chg="mod">
          <ac:chgData name="Pachilis, Allison (NYC-RSD)" userId="c0b6f0fa-67b9-40b3-8625-6e8b82fb5866" providerId="ADAL" clId="{D03A49BB-6185-DE45-BF25-20D799DC6315}" dt="2023-01-10T22:37:20.903" v="8" actId="1076"/>
          <ac:spMkLst>
            <pc:docMk/>
            <pc:sldMk cId="3669358852" sldId="1451"/>
            <ac:spMk id="4" creationId="{54DDCBAD-650E-0053-7520-23FBDFA1C3FF}"/>
          </ac:spMkLst>
        </pc:spChg>
        <pc:spChg chg="mod">
          <ac:chgData name="Pachilis, Allison (NYC-RSD)" userId="c0b6f0fa-67b9-40b3-8625-6e8b82fb5866" providerId="ADAL" clId="{D03A49BB-6185-DE45-BF25-20D799DC6315}" dt="2023-01-10T22:37:17.111" v="7" actId="1076"/>
          <ac:spMkLst>
            <pc:docMk/>
            <pc:sldMk cId="3669358852" sldId="1451"/>
            <ac:spMk id="8" creationId="{A63725F0-C5B6-B0B9-FC3A-304D6AF8FEF0}"/>
          </ac:spMkLst>
        </pc:spChg>
      </pc:sldChg>
    </pc:docChg>
  </pc:docChgLst>
  <pc:docChgLst>
    <pc:chgData name="Pachilis, Allison (NYC-RSD)" userId="S::allison.pachilis@resolute.com::c0b6f0fa-67b9-40b3-8625-6e8b82fb5866" providerId="AD" clId="Web-{63BAF7D8-7587-B395-782D-F9A0A8D6C7D6}"/>
    <pc:docChg chg="modSld">
      <pc:chgData name="Pachilis, Allison (NYC-RSD)" userId="S::allison.pachilis@resolute.com::c0b6f0fa-67b9-40b3-8625-6e8b82fb5866" providerId="AD" clId="Web-{63BAF7D8-7587-B395-782D-F9A0A8D6C7D6}" dt="2023-01-10T22:36:43.748" v="12" actId="20577"/>
      <pc:docMkLst>
        <pc:docMk/>
      </pc:docMkLst>
      <pc:sldChg chg="modSp">
        <pc:chgData name="Pachilis, Allison (NYC-RSD)" userId="S::allison.pachilis@resolute.com::c0b6f0fa-67b9-40b3-8625-6e8b82fb5866" providerId="AD" clId="Web-{63BAF7D8-7587-B395-782D-F9A0A8D6C7D6}" dt="2023-01-10T22:36:43.748" v="12" actId="20577"/>
        <pc:sldMkLst>
          <pc:docMk/>
          <pc:sldMk cId="3669358852" sldId="1451"/>
        </pc:sldMkLst>
        <pc:spChg chg="mod">
          <ac:chgData name="Pachilis, Allison (NYC-RSD)" userId="S::allison.pachilis@resolute.com::c0b6f0fa-67b9-40b3-8625-6e8b82fb5866" providerId="AD" clId="Web-{63BAF7D8-7587-B395-782D-F9A0A8D6C7D6}" dt="2023-01-10T22:35:57.901" v="2" actId="1076"/>
          <ac:spMkLst>
            <pc:docMk/>
            <pc:sldMk cId="3669358852" sldId="1451"/>
            <ac:spMk id="4" creationId="{54DDCBAD-650E-0053-7520-23FBDFA1C3FF}"/>
          </ac:spMkLst>
        </pc:spChg>
        <pc:spChg chg="mod">
          <ac:chgData name="Pachilis, Allison (NYC-RSD)" userId="S::allison.pachilis@resolute.com::c0b6f0fa-67b9-40b3-8625-6e8b82fb5866" providerId="AD" clId="Web-{63BAF7D8-7587-B395-782D-F9A0A8D6C7D6}" dt="2023-01-10T22:36:43.748" v="12" actId="20577"/>
          <ac:spMkLst>
            <pc:docMk/>
            <pc:sldMk cId="3669358852" sldId="1451"/>
            <ac:spMk id="8" creationId="{A63725F0-C5B6-B0B9-FC3A-304D6AF8FE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." TargetMode="External"/><Relationship Id="rId2" Type="http://schemas.openxmlformats.org/officeDocument/2006/relationships/hyperlink" Target="https://ndc.services.cdc.gov/conditions/hepatitis-b-acut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2.3</a:t>
            </a:r>
            <a:br>
              <a:rPr lang="en-US" sz="2000"/>
            </a:br>
            <a:r>
              <a:rPr lang="en-US" sz="2000" b="1"/>
              <a:t>Reported risk behaviors or exposures among reported cases* of acute hepatitis B virus infection</a:t>
            </a:r>
            <a:br>
              <a:rPr lang="en-US" sz="2000" b="1"/>
            </a:br>
            <a:r>
              <a:rPr lang="en-US" sz="2000" b="1"/>
              <a:t>United States, 2020</a:t>
            </a:r>
            <a:r>
              <a:rPr lang="en-US" sz="2000"/>
              <a:t>	</a:t>
            </a:r>
            <a:r>
              <a:rPr lang="en-US" sz="2000" b="0"/>
              <a:t>		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682398"/>
              </p:ext>
            </p:extLst>
          </p:nvPr>
        </p:nvGraphicFramePr>
        <p:xfrm>
          <a:off x="535833" y="1356994"/>
          <a:ext cx="11120335" cy="250545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780084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2746473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2813694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2780084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Risk behaviors/exposures</a:t>
                      </a:r>
                      <a:r>
                        <a:rPr lang="en-US" sz="1200" b="1" u="none" strike="noStrike" baseline="30000">
                          <a:solidFill>
                            <a:schemeClr val="bg1"/>
                          </a:solidFill>
                          <a:effectLst/>
                        </a:rPr>
                        <a:t>†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Risk identified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 risk identified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Risk data missing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Injection drug use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713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1,042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Multiple sexual partners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1,521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Surgery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688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1,378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Sexual contact</a:t>
                      </a:r>
                      <a:r>
                        <a:rPr lang="en-US" sz="1100" b="0" u="none" strike="noStrike" baseline="30000">
                          <a:solidFill>
                            <a:srgbClr val="111111"/>
                          </a:solidFill>
                          <a:effectLst/>
                        </a:rPr>
                        <a:t>§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498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1,613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Needlestick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742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1,379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Men who have sex with men</a:t>
                      </a:r>
                      <a:r>
                        <a:rPr lang="en-US" sz="1100" b="0" u="none" strike="noStrike" baseline="30000">
                          <a:solidFill>
                            <a:srgbClr val="111111"/>
                          </a:solidFill>
                          <a:effectLst/>
                        </a:rPr>
                        <a:t> ¶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Household contact (nonsexual)</a:t>
                      </a:r>
                      <a:r>
                        <a:rPr lang="en-US" sz="1100" b="0" u="none" strike="noStrike" baseline="30000">
                          <a:solidFill>
                            <a:srgbClr val="111111"/>
                          </a:solidFill>
                          <a:effectLst/>
                        </a:rPr>
                        <a:t>§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1,613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Dialysis patient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786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1,340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Occupational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1,186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Transfusion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1,347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</a:tbl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93F1DBF-C4BC-43A3-307E-582FB67C6E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179292"/>
            <a:ext cx="5638800" cy="143351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800" dirty="0">
                <a:ea typeface="+mn-lt"/>
                <a:cs typeface="+mn-lt"/>
              </a:rPr>
              <a:t>* Reported confirmed cases. For the case definition, see </a:t>
            </a:r>
            <a:r>
              <a:rPr lang="en-US" sz="800" dirty="0">
                <a:ea typeface="+mn-lt"/>
                <a:cs typeface="+mn-lt"/>
                <a:hlinkClick r:id="rId2"/>
              </a:rPr>
              <a:t>https://ndc.services.cdc.gov/conditions/hepatitis-b-acute/</a:t>
            </a:r>
            <a:endParaRPr lang="en-US" dirty="0">
              <a:ea typeface="+mn-lt"/>
              <a:cs typeface="+mn-lt"/>
            </a:endParaRPr>
          </a:p>
          <a:p>
            <a:r>
              <a:rPr lang="en-US" sz="800" dirty="0">
                <a:ea typeface="+mn-lt"/>
                <a:cs typeface="+mn-lt"/>
              </a:rPr>
              <a:t>† Reported cases may include more than one risk behavior/exposure. Case reports with at least one of the following risk behaviors/exposures reported 6 weeks to 6 months prior to symptom onset or documented seroconversion if asymptomatic: 1) injection drug use;2) multiple sexual partners; 3) underwent surgery; 4) men who have sex with men; 5) sexual contact with suspected/confirmed hepatitis B case; 6) sustained a percutaneous injury; 7) household contact with suspected/confirmed hepatitis B case; 8) occupational exposure to blood; 9) dialysis; and 10) transfusion.</a:t>
            </a:r>
            <a:endParaRPr lang="en-US" dirty="0">
              <a:ea typeface="+mn-lt"/>
              <a:cs typeface="+mn-lt"/>
            </a:endParaRPr>
          </a:p>
          <a:p>
            <a:r>
              <a:rPr lang="en-US" sz="800" dirty="0">
                <a:ea typeface="+mn-lt"/>
                <a:cs typeface="+mn-lt"/>
              </a:rPr>
              <a:t>§ Cases with more than one type of contact reported were categorized according to a hierarchy: (1) sexual contact; (2) household contact (nonsexual).</a:t>
            </a:r>
            <a:endParaRPr lang="en-US" dirty="0"/>
          </a:p>
          <a:p>
            <a:r>
              <a:rPr lang="en-US" sz="800" dirty="0">
                <a:ea typeface="+mn-lt"/>
                <a:cs typeface="+mn-lt"/>
              </a:rPr>
              <a:t>¶ A total of 1,297 acute hepatitis B cases were reported among males in 2020.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endParaRPr lang="en-US" sz="800" dirty="0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7BEB47-53DF-BDC3-82A0-27A32ED2828F}"/>
              </a:ext>
            </a:extLst>
          </p:cNvPr>
          <p:cNvSpPr txBox="1"/>
          <p:nvPr/>
        </p:nvSpPr>
        <p:spPr>
          <a:xfrm>
            <a:off x="6521344" y="5776684"/>
            <a:ext cx="4198068" cy="7130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 dirty="0">
                <a:ea typeface="+mn-lt"/>
                <a:cs typeface="+mn-lt"/>
              </a:rPr>
              <a:t>Source: CDC, National Notifiable Diseases Surveillance System.</a:t>
            </a:r>
            <a:endParaRPr lang="en-US" dirty="0">
              <a:ea typeface="+mn-lt"/>
              <a:cs typeface="+mn-lt"/>
            </a:endParaRPr>
          </a:p>
          <a:p>
            <a:pPr>
              <a:spcBef>
                <a:spcPts val="1000"/>
              </a:spcBef>
            </a:pPr>
            <a:r>
              <a:rPr lang="en-US" sz="800" dirty="0">
                <a:ea typeface="+mn-lt"/>
                <a:cs typeface="+mn-lt"/>
              </a:rPr>
              <a:t>Centers for Disease Control and Prevention. Viral Hepatitis Surveillance Report </a:t>
            </a:r>
            <a:br>
              <a:rPr lang="en-US" sz="800" dirty="0">
                <a:ea typeface="+mn-lt"/>
                <a:cs typeface="+mn-lt"/>
              </a:rPr>
            </a:br>
            <a:r>
              <a:rPr lang="en-US" sz="800" dirty="0">
                <a:ea typeface="+mn-lt"/>
                <a:cs typeface="+mn-lt"/>
              </a:rPr>
              <a:t>United States, 2020. </a:t>
            </a:r>
            <a:r>
              <a:rPr lang="en-US" sz="800" dirty="0">
                <a:ea typeface="+mn-lt"/>
                <a:cs typeface="+mn-lt"/>
                <a:hlinkClick r:id="rId3"/>
              </a:rPr>
              <a:t>https://www.cdc.gov/hepatitis/statistics/2020surveillance/index.htm.</a:t>
            </a:r>
            <a:r>
              <a:rPr lang="en-US" sz="800" dirty="0">
                <a:ea typeface="+mn-lt"/>
                <a:cs typeface="+mn-lt"/>
              </a:rPr>
              <a:t> </a:t>
            </a:r>
            <a:br>
              <a:rPr lang="en-US" sz="800" dirty="0">
                <a:ea typeface="+mn-lt"/>
                <a:cs typeface="+mn-lt"/>
              </a:rPr>
            </a:br>
            <a:r>
              <a:rPr lang="en-US" sz="800" dirty="0">
                <a:ea typeface="+mn-lt"/>
                <a:cs typeface="+mn-lt"/>
              </a:rPr>
              <a:t>Published September 2022.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358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9AF644-05B5-4F15-BA45-7768D256B299}"/>
</file>

<file path=customXml/itemProps2.xml><?xml version="1.0" encoding="utf-8"?>
<ds:datastoreItem xmlns:ds="http://schemas.openxmlformats.org/officeDocument/2006/customXml" ds:itemID="{DE9434D5-4D44-4090-9F30-B85933BA4D4D}">
  <ds:schemaRefs>
    <ds:schemaRef ds:uri="0bf74ea8-196f-4ed0-acda-4d1b8eb91222"/>
    <ds:schemaRef ds:uri="a5db0dc4-de41-4547-9920-1aed1993f09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Macintosh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Table 2.3 Reported risk behaviors or exposures among reported cases* of acute hepatitis B virus infection United States, 2020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3</cp:revision>
  <dcterms:created xsi:type="dcterms:W3CDTF">2022-08-02T19:32:21Z</dcterms:created>
  <dcterms:modified xsi:type="dcterms:W3CDTF">2023-01-26T15:31:26Z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