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7"/>
  </p:notesMasterIdLst>
  <p:sldIdLst>
    <p:sldId id="1449" r:id="rId5"/>
    <p:sldId id="145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CF3EB15-BBD3-99A4-0359-63AB68FC5583}" name="Hume, Hannah (WAS-WSW)" initials="H(" userId="S::hhume@webershandwick.com::1bb01234-e597-429e-a4f3-0d568afa47d5" providerId="AD"/>
  <p188:author id="{584AB69A-6491-6A07-0B1E-2AC16A3C1D23}" name="Kelly, Stephen (NYC-RSD)" initials="K(" userId="S::stephen.kelly@resolute.com::b14b489e-cdff-4591-8fac-e12f79eda3e7" providerId="AD"/>
  <p188:author id="{41C2BACC-10A2-F589-CDB7-D648C0EDC9E7}" name="Gruber, Mark (BUF-RSD)" initials="MG" userId="Gruber, Mark (BUF-RSD)" providerId="None"/>
  <p188:author id="{4A3819CD-B176-3C91-3CE2-D277CDC17572}" name="Lemos, Pam" initials="OSH" userId="Lemos, Pam" providerId="None"/>
  <p188:author id="{E8D0B9D4-F70F-BEA7-87F7-DC905F0488A0}" name="Sporrong, Katari (NYC-RSD)" initials="SK(R" userId="S::katari.sporrong@resolute.com::34da16c7-c116-4814-8e7a-e4fd68911843"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DCEDC8"/>
    <a:srgbClr val="497D0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81"/>
  </p:normalViewPr>
  <p:slideViewPr>
    <p:cSldViewPr snapToGrid="0">
      <p:cViewPr varScale="1">
        <p:scale>
          <a:sx n="133" d="100"/>
          <a:sy n="133" d="100"/>
        </p:scale>
        <p:origin x="224"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529C5D-02AB-5F42-9AD3-11C8416AE42E}" type="datetimeFigureOut">
              <a:rPr lang="en-US" smtClean="0"/>
              <a:t>10/6/22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867CC9-5E4A-1847-A444-D6A28007215C}" type="slidenum">
              <a:rPr lang="en-US" smtClean="0"/>
              <a:t>‹#›</a:t>
            </a:fld>
            <a:endParaRPr lang="en-US"/>
          </a:p>
        </p:txBody>
      </p:sp>
    </p:spTree>
    <p:extLst>
      <p:ext uri="{BB962C8B-B14F-4D97-AF65-F5344CB8AC3E}">
        <p14:creationId xmlns:p14="http://schemas.microsoft.com/office/powerpoint/2010/main" val="38014668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1</a:t>
            </a:fld>
            <a:endParaRPr lang="en-US"/>
          </a:p>
        </p:txBody>
      </p:sp>
    </p:spTree>
    <p:extLst>
      <p:ext uri="{BB962C8B-B14F-4D97-AF65-F5344CB8AC3E}">
        <p14:creationId xmlns:p14="http://schemas.microsoft.com/office/powerpoint/2010/main" val="6622640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C867CC9-5E4A-1847-A444-D6A28007215C}" type="slidenum">
              <a:rPr lang="en-US" smtClean="0"/>
              <a:t>2</a:t>
            </a:fld>
            <a:endParaRPr lang="en-US"/>
          </a:p>
        </p:txBody>
      </p:sp>
    </p:spTree>
    <p:extLst>
      <p:ext uri="{BB962C8B-B14F-4D97-AF65-F5344CB8AC3E}">
        <p14:creationId xmlns:p14="http://schemas.microsoft.com/office/powerpoint/2010/main" val="2366769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age 1-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C80933AD-D2DD-A9E2-8D34-33EEF4674503}"/>
              </a:ext>
            </a:extLst>
          </p:cNvPr>
          <p:cNvSpPr>
            <a:spLocks noGrp="1"/>
          </p:cNvSpPr>
          <p:nvPr>
            <p:ph type="chart" sz="quarter" idx="10"/>
          </p:nvPr>
        </p:nvSpPr>
        <p:spPr>
          <a:xfrm>
            <a:off x="457200" y="1276174"/>
            <a:ext cx="11226800" cy="4179453"/>
          </a:xfrm>
        </p:spPr>
        <p:txBody>
          <a:bodyPr/>
          <a:lstStyle/>
          <a:p>
            <a:endParaRPr lang="en-US"/>
          </a:p>
        </p:txBody>
      </p:sp>
      <p:sp>
        <p:nvSpPr>
          <p:cNvPr id="11" name="Text Placeholder 8">
            <a:extLst>
              <a:ext uri="{FF2B5EF4-FFF2-40B4-BE49-F238E27FC236}">
                <a16:creationId xmlns:a16="http://schemas.microsoft.com/office/drawing/2014/main" id="{BB14DA59-0A5E-644C-8337-E9CE1AC1E9DF}"/>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8135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ge 1-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1C4A26B3-F4FE-9EB9-8DF7-D9EA7E5D0263}"/>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4895992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Page 1-Ext-HepC">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7390F0AC-781B-4F55-644D-295E78030037}"/>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6ABFD9B3-D7C6-9A7A-A7BC-03431B7451C7}"/>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1846253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ge 2-HepC">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2"/>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2"/>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517383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age 1-Ext-Neutral">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7" name="Chart Placeholder 1">
            <a:extLst>
              <a:ext uri="{FF2B5EF4-FFF2-40B4-BE49-F238E27FC236}">
                <a16:creationId xmlns:a16="http://schemas.microsoft.com/office/drawing/2014/main" id="{E7DBF9DB-7D7A-E8F3-66C7-AE6631A2C05F}"/>
              </a:ext>
            </a:extLst>
          </p:cNvPr>
          <p:cNvSpPr>
            <a:spLocks noGrp="1"/>
          </p:cNvSpPr>
          <p:nvPr>
            <p:ph type="chart" sz="quarter" idx="10"/>
          </p:nvPr>
        </p:nvSpPr>
        <p:spPr>
          <a:xfrm>
            <a:off x="457200" y="1561284"/>
            <a:ext cx="11226800" cy="4085616"/>
          </a:xfrm>
        </p:spPr>
      </p:sp>
      <p:sp>
        <p:nvSpPr>
          <p:cNvPr id="9" name="Text Placeholder 8">
            <a:extLst>
              <a:ext uri="{FF2B5EF4-FFF2-40B4-BE49-F238E27FC236}">
                <a16:creationId xmlns:a16="http://schemas.microsoft.com/office/drawing/2014/main" id="{939F508C-DB97-C41C-39F3-08C81E19E477}"/>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9020044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ge 2-Neutral">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1"/>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1"/>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982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2624888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age 1-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7" name="Chart Placeholder 6">
            <a:extLst>
              <a:ext uri="{FF2B5EF4-FFF2-40B4-BE49-F238E27FC236}">
                <a16:creationId xmlns:a16="http://schemas.microsoft.com/office/drawing/2014/main" id="{13A1AD42-0BB7-E320-8206-1D9FF4F98264}"/>
              </a:ext>
            </a:extLst>
          </p:cNvPr>
          <p:cNvSpPr>
            <a:spLocks noGrp="1"/>
          </p:cNvSpPr>
          <p:nvPr>
            <p:ph type="chart" sz="quarter" idx="10"/>
          </p:nvPr>
        </p:nvSpPr>
        <p:spPr>
          <a:xfrm>
            <a:off x="457200" y="1276174"/>
            <a:ext cx="11226800" cy="4179453"/>
          </a:xfrm>
        </p:spPr>
        <p:txBody>
          <a:bodyPr/>
          <a:lstStyle/>
          <a:p>
            <a:endParaRPr lang="en-US"/>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600356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Tree>
    <p:extLst>
      <p:ext uri="{BB962C8B-B14F-4D97-AF65-F5344CB8AC3E}">
        <p14:creationId xmlns:p14="http://schemas.microsoft.com/office/powerpoint/2010/main" val="125255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age 1-Ext-HepA">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sp>
        <p:nvSpPr>
          <p:cNvPr id="9" name="Text Placeholder 8">
            <a:extLst>
              <a:ext uri="{FF2B5EF4-FFF2-40B4-BE49-F238E27FC236}">
                <a16:creationId xmlns:a16="http://schemas.microsoft.com/office/drawing/2014/main" id="{7208DF79-0411-CD8E-6751-AF460FE5FE0E}"/>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Chart Placeholder 1">
            <a:extLst>
              <a:ext uri="{FF2B5EF4-FFF2-40B4-BE49-F238E27FC236}">
                <a16:creationId xmlns:a16="http://schemas.microsoft.com/office/drawing/2014/main" id="{30AB71F8-E431-CD0D-21C3-13878CF0030B}"/>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34763436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ge 2-HepA">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4"/>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rgbClr val="497D0C"/>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8804"/>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561616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age 1-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18872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4" name="Chart Placeholder 6">
            <a:extLst>
              <a:ext uri="{FF2B5EF4-FFF2-40B4-BE49-F238E27FC236}">
                <a16:creationId xmlns:a16="http://schemas.microsoft.com/office/drawing/2014/main" id="{6FB2E7C6-3AA9-7531-3698-9412310F5F01}"/>
              </a:ext>
            </a:extLst>
          </p:cNvPr>
          <p:cNvSpPr>
            <a:spLocks noGrp="1"/>
          </p:cNvSpPr>
          <p:nvPr>
            <p:ph type="chart" sz="quarter" idx="10"/>
          </p:nvPr>
        </p:nvSpPr>
        <p:spPr>
          <a:xfrm>
            <a:off x="457200" y="1276174"/>
            <a:ext cx="11226800" cy="4179453"/>
          </a:xfrm>
        </p:spPr>
        <p:txBody>
          <a:bodyPr/>
          <a:lstStyle/>
          <a:p>
            <a:endParaRPr lang="en-US"/>
          </a:p>
        </p:txBody>
      </p:sp>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1503902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Page 1-Ext-HepB">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EBFC025E-A984-463D-AC54-2320B6BE7BD6}"/>
              </a:ext>
            </a:extLst>
          </p:cNvPr>
          <p:cNvSpPr>
            <a:spLocks noChangeArrowheads="1"/>
          </p:cNvSpPr>
          <p:nvPr userDrawn="1"/>
        </p:nvSpPr>
        <p:spPr bwMode="auto">
          <a:xfrm>
            <a:off x="0" y="-1"/>
            <a:ext cx="12192000" cy="14630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bg1"/>
                </a:solidFill>
                <a:effectLst/>
                <a:latin typeface="Calibri" pitchFamily="34" charset="0"/>
              </a:defRPr>
            </a:lvl1pPr>
          </a:lstStyle>
          <a:p>
            <a:r>
              <a:rPr lang="en-US"/>
              <a:t>Sample title of your presentation</a:t>
            </a:r>
          </a:p>
        </p:txBody>
      </p:sp>
      <p:pic>
        <p:nvPicPr>
          <p:cNvPr id="2" name="Picture 1" descr="Logos of the U.S. Department of Health and Human Services and Centers for Disease Control and Prevention" title="LOGOS">
            <a:extLst>
              <a:ext uri="{FF2B5EF4-FFF2-40B4-BE49-F238E27FC236}">
                <a16:creationId xmlns:a16="http://schemas.microsoft.com/office/drawing/2014/main" id="{EC634F8E-48A4-765C-351F-C276B389685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3" name="Picture 2">
            <a:extLst>
              <a:ext uri="{FF2B5EF4-FFF2-40B4-BE49-F238E27FC236}">
                <a16:creationId xmlns:a16="http://schemas.microsoft.com/office/drawing/2014/main" id="{97EB5AEA-2DED-ADFC-0853-4D1839415CA1}"/>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5" name="Text Placeholder 8">
            <a:extLst>
              <a:ext uri="{FF2B5EF4-FFF2-40B4-BE49-F238E27FC236}">
                <a16:creationId xmlns:a16="http://schemas.microsoft.com/office/drawing/2014/main" id="{B2CDC1F8-DB48-2640-3FAE-198A428BA836}"/>
              </a:ext>
            </a:extLst>
          </p:cNvPr>
          <p:cNvSpPr>
            <a:spLocks noGrp="1"/>
          </p:cNvSpPr>
          <p:nvPr>
            <p:ph type="body" sz="quarter" idx="11"/>
          </p:nvPr>
        </p:nvSpPr>
        <p:spPr>
          <a:xfrm>
            <a:off x="457201" y="5993730"/>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
        <p:nvSpPr>
          <p:cNvPr id="7" name="Chart Placeholder 1">
            <a:extLst>
              <a:ext uri="{FF2B5EF4-FFF2-40B4-BE49-F238E27FC236}">
                <a16:creationId xmlns:a16="http://schemas.microsoft.com/office/drawing/2014/main" id="{B5FED8DF-4B16-1B4D-C138-AEAE4A5147FA}"/>
              </a:ext>
            </a:extLst>
          </p:cNvPr>
          <p:cNvSpPr>
            <a:spLocks noGrp="1"/>
          </p:cNvSpPr>
          <p:nvPr>
            <p:ph type="chart" sz="quarter" idx="10"/>
          </p:nvPr>
        </p:nvSpPr>
        <p:spPr>
          <a:xfrm>
            <a:off x="457200" y="1561284"/>
            <a:ext cx="11226800" cy="4085616"/>
          </a:xfrm>
        </p:spPr>
      </p:sp>
    </p:spTree>
    <p:extLst>
      <p:ext uri="{BB962C8B-B14F-4D97-AF65-F5344CB8AC3E}">
        <p14:creationId xmlns:p14="http://schemas.microsoft.com/office/powerpoint/2010/main" val="2381757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age 2-HepB">
    <p:bg>
      <p:bgPr>
        <a:solidFill>
          <a:schemeClr val="bg1"/>
        </a:solidFill>
        <a:effectLst/>
      </p:bgPr>
    </p:bg>
    <p:spTree>
      <p:nvGrpSpPr>
        <p:cNvPr id="1" name=""/>
        <p:cNvGrpSpPr/>
        <p:nvPr/>
      </p:nvGrpSpPr>
      <p:grpSpPr>
        <a:xfrm>
          <a:off x="0" y="0"/>
          <a:ext cx="0" cy="0"/>
          <a:chOff x="0" y="0"/>
          <a:chExt cx="0" cy="0"/>
        </a:xfrm>
      </p:grpSpPr>
      <p:sp>
        <p:nvSpPr>
          <p:cNvPr id="32" name="Title 1">
            <a:extLst>
              <a:ext uri="{FF2B5EF4-FFF2-40B4-BE49-F238E27FC236}">
                <a16:creationId xmlns:a16="http://schemas.microsoft.com/office/drawing/2014/main" id="{E03FE6B5-6022-4CFE-85B6-0AD1DA5E059F}"/>
              </a:ext>
            </a:extLst>
          </p:cNvPr>
          <p:cNvSpPr>
            <a:spLocks noGrp="1"/>
          </p:cNvSpPr>
          <p:nvPr>
            <p:ph type="title" hasCustomPrompt="1"/>
          </p:nvPr>
        </p:nvSpPr>
        <p:spPr>
          <a:xfrm>
            <a:off x="457201" y="143647"/>
            <a:ext cx="11460556" cy="917018"/>
          </a:xfrm>
          <a:prstGeom prst="rect">
            <a:avLst/>
          </a:prstGeom>
        </p:spPr>
        <p:txBody>
          <a:bodyPr anchor="t">
            <a:noAutofit/>
          </a:bodyPr>
          <a:lstStyle>
            <a:lvl1pPr algn="l">
              <a:lnSpc>
                <a:spcPct val="100000"/>
              </a:lnSpc>
              <a:defRPr sz="1800" b="0" baseline="0">
                <a:solidFill>
                  <a:schemeClr val="accent3"/>
                </a:solidFill>
                <a:effectLst/>
                <a:latin typeface="Calibri" pitchFamily="34" charset="0"/>
              </a:defRPr>
            </a:lvl1pPr>
          </a:lstStyle>
          <a:p>
            <a:r>
              <a:rPr lang="en-US"/>
              <a:t>Sample title of your presentation</a:t>
            </a:r>
          </a:p>
        </p:txBody>
      </p:sp>
      <p:pic>
        <p:nvPicPr>
          <p:cNvPr id="36" name="Picture 35" descr="Logos of the U.S. Department of Health and Human Services and Centers for Disease Control and Prevention" title="LOGOS">
            <a:extLst>
              <a:ext uri="{FF2B5EF4-FFF2-40B4-BE49-F238E27FC236}">
                <a16:creationId xmlns:a16="http://schemas.microsoft.com/office/drawing/2014/main" id="{229C74C4-5ED8-4DF0-8819-21F31B9D39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37380" y="5872163"/>
            <a:ext cx="1180377" cy="676709"/>
          </a:xfrm>
          <a:prstGeom prst="rect">
            <a:avLst/>
          </a:prstGeom>
        </p:spPr>
      </p:pic>
      <p:pic>
        <p:nvPicPr>
          <p:cNvPr id="10" name="Picture 9">
            <a:extLst>
              <a:ext uri="{FF2B5EF4-FFF2-40B4-BE49-F238E27FC236}">
                <a16:creationId xmlns:a16="http://schemas.microsoft.com/office/drawing/2014/main" id="{B61DF0A6-CFF5-9ED2-B17C-2D1BB3ECE94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t="87503"/>
          <a:stretch/>
        </p:blipFill>
        <p:spPr>
          <a:xfrm>
            <a:off x="0" y="6687419"/>
            <a:ext cx="12192000" cy="179165"/>
          </a:xfrm>
          <a:prstGeom prst="rect">
            <a:avLst/>
          </a:prstGeom>
        </p:spPr>
      </p:pic>
      <p:sp>
        <p:nvSpPr>
          <p:cNvPr id="2" name="Rectangle 1">
            <a:extLst>
              <a:ext uri="{FF2B5EF4-FFF2-40B4-BE49-F238E27FC236}">
                <a16:creationId xmlns:a16="http://schemas.microsoft.com/office/drawing/2014/main" id="{A0315EC5-ACBD-A081-75BC-E5C95E195853}"/>
              </a:ext>
            </a:extLst>
          </p:cNvPr>
          <p:cNvSpPr>
            <a:spLocks noChangeArrowheads="1"/>
          </p:cNvSpPr>
          <p:nvPr userDrawn="1"/>
        </p:nvSpPr>
        <p:spPr bwMode="auto">
          <a:xfrm>
            <a:off x="0" y="0"/>
            <a:ext cx="12192000" cy="91440"/>
          </a:xfrm>
          <a:prstGeom prst="rect">
            <a:avLst/>
          </a:prstGeom>
          <a:solidFill>
            <a:schemeClr val="accent3"/>
          </a:solidFill>
          <a:ln>
            <a:noFill/>
          </a:ln>
        </p:spPr>
        <p:txBody>
          <a:bodyPr vert="horz" wrap="square" lIns="60960" tIns="30480" rIns="60960" bIns="30480" numCol="1" anchor="t" anchorCtr="0" compatLnSpc="1">
            <a:prstTxWarp prst="textNoShape">
              <a:avLst/>
            </a:prstTxWarp>
          </a:bodyPr>
          <a:lstStyle/>
          <a:p>
            <a:endParaRPr lang="en-US" sz="1667"/>
          </a:p>
        </p:txBody>
      </p:sp>
      <p:sp>
        <p:nvSpPr>
          <p:cNvPr id="4" name="Text Placeholder 8">
            <a:extLst>
              <a:ext uri="{FF2B5EF4-FFF2-40B4-BE49-F238E27FC236}">
                <a16:creationId xmlns:a16="http://schemas.microsoft.com/office/drawing/2014/main" id="{B4BE940B-1614-126D-6738-69E0D475DE58}"/>
              </a:ext>
            </a:extLst>
          </p:cNvPr>
          <p:cNvSpPr>
            <a:spLocks noGrp="1"/>
          </p:cNvSpPr>
          <p:nvPr>
            <p:ph type="body" sz="quarter" idx="11"/>
          </p:nvPr>
        </p:nvSpPr>
        <p:spPr>
          <a:xfrm>
            <a:off x="457201" y="5993732"/>
            <a:ext cx="5638800" cy="673125"/>
          </a:xfrm>
        </p:spPr>
        <p:txBody>
          <a:bodyPr anchor="b">
            <a:noAutofit/>
          </a:bodyPr>
          <a:lstStyle>
            <a:lvl1pPr marL="0" indent="0">
              <a:buNone/>
              <a:defRPr sz="900"/>
            </a:lvl1pPr>
            <a:lvl2pPr marL="457200" indent="0">
              <a:buNone/>
              <a:defRPr sz="1000"/>
            </a:lvl2pPr>
            <a:lvl3pPr>
              <a:defRPr sz="1000"/>
            </a:lvl3pPr>
            <a:lvl4pPr>
              <a:defRPr sz="1000"/>
            </a:lvl4pPr>
            <a:lvl5pPr>
              <a:defRPr sz="1000"/>
            </a:lvl5pPr>
          </a:lstStyle>
          <a:p>
            <a:pPr lvl="0"/>
            <a:r>
              <a:rPr lang="en-US"/>
              <a:t>Click to edit Master text styles</a:t>
            </a:r>
          </a:p>
        </p:txBody>
      </p:sp>
    </p:spTree>
    <p:extLst>
      <p:ext uri="{BB962C8B-B14F-4D97-AF65-F5344CB8AC3E}">
        <p14:creationId xmlns:p14="http://schemas.microsoft.com/office/powerpoint/2010/main" val="3023084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8DA5914-F582-127A-A0C0-BEEAE634060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A2593E62-6399-6690-3C9D-789FA53EE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A8DD37-4D67-3133-9238-8D45E9F812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FCCB6D-DABD-754A-8426-905EF76E08FB}" type="datetimeFigureOut">
              <a:rPr lang="en-US" smtClean="0"/>
              <a:t>10/6/22</a:t>
            </a:fld>
            <a:endParaRPr lang="en-US"/>
          </a:p>
        </p:txBody>
      </p:sp>
      <p:sp>
        <p:nvSpPr>
          <p:cNvPr id="5" name="Footer Placeholder 4">
            <a:extLst>
              <a:ext uri="{FF2B5EF4-FFF2-40B4-BE49-F238E27FC236}">
                <a16:creationId xmlns:a16="http://schemas.microsoft.com/office/drawing/2014/main" id="{86CEF80A-7254-2D67-59AC-FAAF77ED4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D70E55-1FF7-27E7-1FE4-B9F7F83989E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3DF645-D866-8748-B450-53C9FCD6D03E}" type="slidenum">
              <a:rPr lang="en-US" smtClean="0"/>
              <a:t>‹#›</a:t>
            </a:fld>
            <a:endParaRPr lang="en-US"/>
          </a:p>
        </p:txBody>
      </p:sp>
    </p:spTree>
    <p:extLst>
      <p:ext uri="{BB962C8B-B14F-4D97-AF65-F5344CB8AC3E}">
        <p14:creationId xmlns:p14="http://schemas.microsoft.com/office/powerpoint/2010/main" val="3582791593"/>
      </p:ext>
    </p:extLst>
  </p:cSld>
  <p:clrMap bg1="lt1" tx1="dk1" bg2="lt2" tx2="dk2" accent1="accent1" accent2="accent2" accent3="accent3" accent4="accent4" accent5="accent5" accent6="accent6" hlink="hlink" folHlink="folHlink"/>
  <p:sldLayoutIdLst>
    <p:sldLayoutId id="2147483665" r:id="rId1"/>
    <p:sldLayoutId id="2147483673" r:id="rId2"/>
    <p:sldLayoutId id="2147483664" r:id="rId3"/>
    <p:sldLayoutId id="2147483666" r:id="rId4"/>
    <p:sldLayoutId id="2147483672" r:id="rId5"/>
    <p:sldLayoutId id="2147483667" r:id="rId6"/>
    <p:sldLayoutId id="2147483668" r:id="rId7"/>
    <p:sldLayoutId id="2147483674" r:id="rId8"/>
    <p:sldLayoutId id="2147483669" r:id="rId9"/>
    <p:sldLayoutId id="2147483670" r:id="rId10"/>
    <p:sldLayoutId id="2147483675" r:id="rId11"/>
    <p:sldLayoutId id="214748367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ndc.services.cdc.gov/conditions/hepatitis-b-acute/" TargetMode="External"/><Relationship Id="rId2" Type="http://schemas.openxmlformats.org/officeDocument/2006/relationships/notesSlide" Target="../notesSlides/notesSlide1.xml"/><Relationship Id="rId1" Type="http://schemas.openxmlformats.org/officeDocument/2006/relationships/slideLayout" Target="../slideLayouts/slideLayout8.xml"/><Relationship Id="rId4" Type="http://schemas.openxmlformats.org/officeDocument/2006/relationships/hyperlink" Target="https://www.cdc.gov/hepatitis/statistics/2020surveillance/index.htm"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ndc.services.cdc.gov/conditions/hepatitis-b-acute/" TargetMode="External"/><Relationship Id="rId2" Type="http://schemas.openxmlformats.org/officeDocument/2006/relationships/notesSlide" Target="../notesSlides/notesSlide2.xml"/><Relationship Id="rId1" Type="http://schemas.openxmlformats.org/officeDocument/2006/relationships/slideLayout" Target="../slideLayouts/slideLayout9.xml"/><Relationship Id="rId6" Type="http://schemas.openxmlformats.org/officeDocument/2006/relationships/hyperlink" Target="https://www.cdc.gov/hepatitis/statistics/2020surveillance/index.htm" TargetMode="External"/><Relationship Id="rId5" Type="http://schemas.openxmlformats.org/officeDocument/2006/relationships/hyperlink" Target="https://www.hhs.gov/about/agencies/iea/regional-offices/index.html" TargetMode="External"/><Relationship Id="rId4" Type="http://schemas.openxmlformats.org/officeDocument/2006/relationships/hyperlink" Target="https://www.cdc.gov/nchs/data_access/urban_rural.ht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Table 2.2 – Part 1 of 2</a:t>
            </a:r>
            <a:br>
              <a:rPr lang="en-US" sz="2000"/>
            </a:br>
            <a:r>
              <a:rPr lang="en-US" sz="2000" b="1"/>
              <a:t>Numbers and rates* of reported cases† of acute hepatitis B virus infection, by </a:t>
            </a:r>
            <a:br>
              <a:rPr lang="en-US" sz="2000" b="1"/>
            </a:br>
            <a:r>
              <a:rPr lang="en-US" sz="2000" b="1"/>
              <a:t>demographic characteristics</a:t>
            </a:r>
            <a:br>
              <a:rPr lang="en-US" sz="2000" b="1"/>
            </a:br>
            <a:r>
              <a:rPr lang="en-US" sz="2000" b="1"/>
              <a:t>United States, 2016–2020</a:t>
            </a:r>
          </a:p>
        </p:txBody>
      </p:sp>
      <p:graphicFrame>
        <p:nvGraphicFramePr>
          <p:cNvPr id="3" name="Table 2">
            <a:extLst>
              <a:ext uri="{FF2B5EF4-FFF2-40B4-BE49-F238E27FC236}">
                <a16:creationId xmlns:a16="http://schemas.microsoft.com/office/drawing/2014/main" id="{3C9BE060-1E87-051C-57CB-B646C709CEC9}"/>
              </a:ext>
            </a:extLst>
          </p:cNvPr>
          <p:cNvGraphicFramePr>
            <a:graphicFrameLocks noGrp="1"/>
          </p:cNvGraphicFramePr>
          <p:nvPr>
            <p:extLst>
              <p:ext uri="{D42A27DB-BD31-4B8C-83A1-F6EECF244321}">
                <p14:modId xmlns:p14="http://schemas.microsoft.com/office/powerpoint/2010/main" val="149740333"/>
              </p:ext>
            </p:extLst>
          </p:nvPr>
        </p:nvGraphicFramePr>
        <p:xfrm>
          <a:off x="535833" y="1619759"/>
          <a:ext cx="11120337" cy="4098788"/>
        </p:xfrm>
        <a:graphic>
          <a:graphicData uri="http://schemas.openxmlformats.org/drawingml/2006/table">
            <a:tbl>
              <a:tblPr firstRow="1" bandRow="1">
                <a:tableStyleId>{C083E6E3-FA7D-4D7B-A595-EF9225AFEA82}</a:tableStyleId>
              </a:tblPr>
              <a:tblGrid>
                <a:gridCol w="1378027">
                  <a:extLst>
                    <a:ext uri="{9D8B030D-6E8A-4147-A177-3AD203B41FA5}">
                      <a16:colId xmlns:a16="http://schemas.microsoft.com/office/drawing/2014/main" val="2197488459"/>
                    </a:ext>
                  </a:extLst>
                </a:gridCol>
                <a:gridCol w="974231">
                  <a:extLst>
                    <a:ext uri="{9D8B030D-6E8A-4147-A177-3AD203B41FA5}">
                      <a16:colId xmlns:a16="http://schemas.microsoft.com/office/drawing/2014/main" val="557897342"/>
                    </a:ext>
                  </a:extLst>
                </a:gridCol>
                <a:gridCol w="974231">
                  <a:extLst>
                    <a:ext uri="{9D8B030D-6E8A-4147-A177-3AD203B41FA5}">
                      <a16:colId xmlns:a16="http://schemas.microsoft.com/office/drawing/2014/main" val="1675807070"/>
                    </a:ext>
                  </a:extLst>
                </a:gridCol>
                <a:gridCol w="974231">
                  <a:extLst>
                    <a:ext uri="{9D8B030D-6E8A-4147-A177-3AD203B41FA5}">
                      <a16:colId xmlns:a16="http://schemas.microsoft.com/office/drawing/2014/main" val="3162417777"/>
                    </a:ext>
                  </a:extLst>
                </a:gridCol>
                <a:gridCol w="974231">
                  <a:extLst>
                    <a:ext uri="{9D8B030D-6E8A-4147-A177-3AD203B41FA5}">
                      <a16:colId xmlns:a16="http://schemas.microsoft.com/office/drawing/2014/main" val="2163448990"/>
                    </a:ext>
                  </a:extLst>
                </a:gridCol>
                <a:gridCol w="974231">
                  <a:extLst>
                    <a:ext uri="{9D8B030D-6E8A-4147-A177-3AD203B41FA5}">
                      <a16:colId xmlns:a16="http://schemas.microsoft.com/office/drawing/2014/main" val="1531703974"/>
                    </a:ext>
                  </a:extLst>
                </a:gridCol>
                <a:gridCol w="974231">
                  <a:extLst>
                    <a:ext uri="{9D8B030D-6E8A-4147-A177-3AD203B41FA5}">
                      <a16:colId xmlns:a16="http://schemas.microsoft.com/office/drawing/2014/main" val="1741429899"/>
                    </a:ext>
                  </a:extLst>
                </a:gridCol>
                <a:gridCol w="974231">
                  <a:extLst>
                    <a:ext uri="{9D8B030D-6E8A-4147-A177-3AD203B41FA5}">
                      <a16:colId xmlns:a16="http://schemas.microsoft.com/office/drawing/2014/main" val="2837006629"/>
                    </a:ext>
                  </a:extLst>
                </a:gridCol>
                <a:gridCol w="974231">
                  <a:extLst>
                    <a:ext uri="{9D8B030D-6E8A-4147-A177-3AD203B41FA5}">
                      <a16:colId xmlns:a16="http://schemas.microsoft.com/office/drawing/2014/main" val="1677891965"/>
                    </a:ext>
                  </a:extLst>
                </a:gridCol>
                <a:gridCol w="974231">
                  <a:extLst>
                    <a:ext uri="{9D8B030D-6E8A-4147-A177-3AD203B41FA5}">
                      <a16:colId xmlns:a16="http://schemas.microsoft.com/office/drawing/2014/main" val="373618106"/>
                    </a:ext>
                  </a:extLst>
                </a:gridCol>
                <a:gridCol w="974231">
                  <a:extLst>
                    <a:ext uri="{9D8B030D-6E8A-4147-A177-3AD203B41FA5}">
                      <a16:colId xmlns:a16="http://schemas.microsoft.com/office/drawing/2014/main" val="200654846"/>
                    </a:ext>
                  </a:extLst>
                </a:gridCol>
              </a:tblGrid>
              <a:tr h="398516">
                <a:tc>
                  <a:txBody>
                    <a:bodyPr/>
                    <a:lstStyle/>
                    <a:p>
                      <a:pPr algn="l" fontAlgn="ctr"/>
                      <a:r>
                        <a:rPr lang="en-US" sz="1200" b="1" i="0" u="none" strike="noStrike">
                          <a:solidFill>
                            <a:schemeClr val="bg1"/>
                          </a:solidFill>
                          <a:effectLst/>
                          <a:latin typeface="+mn-lt"/>
                        </a:rPr>
                        <a:t>Characteristics</a:t>
                      </a:r>
                    </a:p>
                  </a:txBody>
                  <a:tcPr marR="9525" marT="9525"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9525"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9525"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extLst>
                  <a:ext uri="{0D108BD9-81ED-4DB2-BD59-A6C34878D82A}">
                    <a16:rowId xmlns:a16="http://schemas.microsoft.com/office/drawing/2014/main" val="3085099476"/>
                  </a:ext>
                </a:extLst>
              </a:tr>
              <a:tr h="210312">
                <a:tc>
                  <a:txBody>
                    <a:bodyPr/>
                    <a:lstStyle/>
                    <a:p>
                      <a:pPr algn="l" fontAlgn="ctr"/>
                      <a:r>
                        <a:rPr lang="en-US" sz="1100" b="1" i="0" u="none" strike="noStrike">
                          <a:solidFill>
                            <a:srgbClr val="111111"/>
                          </a:solidFill>
                          <a:effectLst/>
                          <a:latin typeface="+mn-lt"/>
                        </a:rPr>
                        <a:t>Total</a:t>
                      </a:r>
                      <a:r>
                        <a:rPr lang="en-US" sz="1100" b="1" i="0" u="none" strike="noStrike" baseline="30000">
                          <a:solidFill>
                            <a:srgbClr val="111111"/>
                          </a:solidFill>
                          <a:effectLst/>
                          <a:latin typeface="+mn-lt"/>
                        </a:rPr>
                        <a:t>§</a:t>
                      </a:r>
                      <a:endParaRPr lang="en-US" sz="1100" b="1"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3,218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3,409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3,322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3,192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2,157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002815237"/>
                  </a:ext>
                </a:extLst>
              </a:tr>
              <a:tr h="210312">
                <a:tc>
                  <a:txBody>
                    <a:bodyPr/>
                    <a:lstStyle/>
                    <a:p>
                      <a:pPr algn="l" fontAlgn="ctr"/>
                      <a:r>
                        <a:rPr lang="en-US" sz="1100" b="1" i="0" u="none" strike="noStrike">
                          <a:solidFill>
                            <a:srgbClr val="111111"/>
                          </a:solidFill>
                          <a:effectLst/>
                          <a:latin typeface="+mn-lt"/>
                        </a:rPr>
                        <a:t>Age (years)</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extLst>
                  <a:ext uri="{0D108BD9-81ED-4DB2-BD59-A6C34878D82A}">
                    <a16:rowId xmlns:a16="http://schemas.microsoft.com/office/drawing/2014/main" val="1764367123"/>
                  </a:ext>
                </a:extLst>
              </a:tr>
              <a:tr h="210312">
                <a:tc>
                  <a:txBody>
                    <a:bodyPr/>
                    <a:lstStyle/>
                    <a:p>
                      <a:pPr algn="l" fontAlgn="ctr"/>
                      <a:r>
                        <a:rPr lang="en-US" sz="1100" b="0" i="0" u="none" strike="noStrike">
                          <a:solidFill>
                            <a:srgbClr val="111111"/>
                          </a:solidFill>
                          <a:effectLst/>
                          <a:latin typeface="+mn-lt"/>
                        </a:rPr>
                        <a:t>0–19</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0.0</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647142603"/>
                  </a:ext>
                </a:extLst>
              </a:tr>
              <a:tr h="210312">
                <a:tc>
                  <a:txBody>
                    <a:bodyPr/>
                    <a:lstStyle/>
                    <a:p>
                      <a:pPr algn="l" fontAlgn="ctr"/>
                      <a:r>
                        <a:rPr lang="en-US" sz="1100" b="0" i="0" u="none" strike="noStrike">
                          <a:solidFill>
                            <a:srgbClr val="111111"/>
                          </a:solidFill>
                          <a:effectLst/>
                          <a:latin typeface="+mn-lt"/>
                        </a:rPr>
                        <a:t>20–29</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286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271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249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218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160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410313967"/>
                  </a:ext>
                </a:extLst>
              </a:tr>
              <a:tr h="210312">
                <a:tc>
                  <a:txBody>
                    <a:bodyPr/>
                    <a:lstStyle/>
                    <a:p>
                      <a:pPr algn="l" fontAlgn="ctr"/>
                      <a:r>
                        <a:rPr lang="en-US" sz="1100" b="0" i="0" u="none" strike="noStrike">
                          <a:solidFill>
                            <a:srgbClr val="111111"/>
                          </a:solidFill>
                          <a:effectLst/>
                          <a:latin typeface="+mn-lt"/>
                        </a:rPr>
                        <a:t>30–39</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1,000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998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868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801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443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816015111"/>
                  </a:ext>
                </a:extLst>
              </a:tr>
              <a:tr h="210312">
                <a:tc>
                  <a:txBody>
                    <a:bodyPr/>
                    <a:lstStyle/>
                    <a:p>
                      <a:pPr algn="l" fontAlgn="ctr"/>
                      <a:r>
                        <a:rPr lang="en-US" sz="1100" b="0" i="0" u="none" strike="noStrike">
                          <a:solidFill>
                            <a:srgbClr val="111111"/>
                          </a:solidFill>
                          <a:effectLst/>
                          <a:latin typeface="+mn-lt"/>
                        </a:rPr>
                        <a:t>40–49</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906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1,028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1,052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1,067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685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356287410"/>
                  </a:ext>
                </a:extLst>
              </a:tr>
              <a:tr h="210312">
                <a:tc>
                  <a:txBody>
                    <a:bodyPr/>
                    <a:lstStyle/>
                    <a:p>
                      <a:pPr algn="l" fontAlgn="ctr"/>
                      <a:r>
                        <a:rPr lang="en-US" sz="1100" b="0" i="0" u="none" strike="noStrike">
                          <a:solidFill>
                            <a:srgbClr val="111111"/>
                          </a:solidFill>
                          <a:effectLst/>
                          <a:latin typeface="+mn-lt"/>
                        </a:rPr>
                        <a:t>50–59</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655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700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675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675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502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1.2</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666818688"/>
                  </a:ext>
                </a:extLst>
              </a:tr>
              <a:tr h="210312">
                <a:tc>
                  <a:txBody>
                    <a:bodyPr/>
                    <a:lstStyle/>
                    <a:p>
                      <a:pPr algn="l" fontAlgn="ctr"/>
                      <a:r>
                        <a:rPr lang="en-US" sz="1100" b="0" i="0" u="none" strike="noStrike">
                          <a:solidFill>
                            <a:srgbClr val="111111"/>
                          </a:solidFill>
                          <a:effectLst/>
                          <a:latin typeface="+mn-lt"/>
                        </a:rPr>
                        <a:t>≥60</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342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395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450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418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346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4187607299"/>
                  </a:ext>
                </a:extLst>
              </a:tr>
              <a:tr h="210312">
                <a:tc>
                  <a:txBody>
                    <a:bodyPr/>
                    <a:lstStyle/>
                    <a:p>
                      <a:pPr algn="l" fontAlgn="ctr"/>
                      <a:r>
                        <a:rPr lang="en-US" sz="1100" b="1" i="0" u="none" strike="noStrike">
                          <a:solidFill>
                            <a:srgbClr val="111111"/>
                          </a:solidFill>
                          <a:effectLst/>
                          <a:latin typeface="+mn-lt"/>
                        </a:rPr>
                        <a:t>Sex</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extLst>
                  <a:ext uri="{0D108BD9-81ED-4DB2-BD59-A6C34878D82A}">
                    <a16:rowId xmlns:a16="http://schemas.microsoft.com/office/drawing/2014/main" val="2686322596"/>
                  </a:ext>
                </a:extLst>
              </a:tr>
              <a:tr h="210312">
                <a:tc>
                  <a:txBody>
                    <a:bodyPr/>
                    <a:lstStyle/>
                    <a:p>
                      <a:pPr algn="l" fontAlgn="ctr"/>
                      <a:r>
                        <a:rPr lang="en-US" sz="1100" b="0" i="0" u="none" strike="noStrike">
                          <a:solidFill>
                            <a:srgbClr val="111111"/>
                          </a:solidFill>
                          <a:effectLst/>
                          <a:latin typeface="+mn-lt"/>
                        </a:rPr>
                        <a:t>Male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1,957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2,095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2,050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2,021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1,297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0.8</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510362953"/>
                  </a:ext>
                </a:extLst>
              </a:tr>
              <a:tr h="210312">
                <a:tc>
                  <a:txBody>
                    <a:bodyPr/>
                    <a:lstStyle/>
                    <a:p>
                      <a:pPr algn="l" fontAlgn="ctr"/>
                      <a:r>
                        <a:rPr lang="en-US" sz="1100" b="0" i="0" u="none" strike="noStrike">
                          <a:solidFill>
                            <a:srgbClr val="111111"/>
                          </a:solidFill>
                          <a:effectLst/>
                          <a:latin typeface="+mn-lt"/>
                        </a:rPr>
                        <a:t>Female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1,252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1,301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1,260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0.8</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1,169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857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0.5</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4281314200"/>
                  </a:ext>
                </a:extLst>
              </a:tr>
              <a:tr h="210312">
                <a:tc>
                  <a:txBody>
                    <a:bodyPr/>
                    <a:lstStyle/>
                    <a:p>
                      <a:pPr algn="l" fontAlgn="ctr"/>
                      <a:r>
                        <a:rPr lang="en-US" sz="1100" b="1" i="0" u="none" strike="noStrike">
                          <a:solidFill>
                            <a:srgbClr val="111111"/>
                          </a:solidFill>
                          <a:effectLst/>
                          <a:latin typeface="+mn-lt"/>
                        </a:rPr>
                        <a:t>Race/ethnicity</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i="0" u="none" strike="noStrike">
                          <a:solidFill>
                            <a:srgbClr val="111111"/>
                          </a:solidFill>
                          <a:effectLst/>
                          <a:latin typeface="+mn-lt"/>
                        </a:rPr>
                        <a:t> </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extLst>
                  <a:ext uri="{0D108BD9-81ED-4DB2-BD59-A6C34878D82A}">
                    <a16:rowId xmlns:a16="http://schemas.microsoft.com/office/drawing/2014/main" val="2707265860"/>
                  </a:ext>
                </a:extLst>
              </a:tr>
              <a:tr h="199258">
                <a:tc>
                  <a:txBody>
                    <a:bodyPr/>
                    <a:lstStyle/>
                    <a:p>
                      <a:pPr algn="l" fontAlgn="ctr"/>
                      <a:r>
                        <a:rPr lang="en-US" sz="1100" b="0" i="0" u="none" strike="noStrike">
                          <a:solidFill>
                            <a:srgbClr val="111111"/>
                          </a:solidFill>
                          <a:effectLst/>
                          <a:latin typeface="+mn-lt"/>
                        </a:rPr>
                        <a:t>American Indian/Alaska Native</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0.4</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075649476"/>
                  </a:ext>
                </a:extLst>
              </a:tr>
              <a:tr h="210312">
                <a:tc>
                  <a:txBody>
                    <a:bodyPr/>
                    <a:lstStyle/>
                    <a:p>
                      <a:pPr algn="l" fontAlgn="ctr"/>
                      <a:r>
                        <a:rPr lang="en-US" sz="1100" b="0" i="0" u="none" strike="noStrike">
                          <a:solidFill>
                            <a:srgbClr val="111111"/>
                          </a:solidFill>
                          <a:effectLst/>
                          <a:latin typeface="+mn-lt"/>
                        </a:rPr>
                        <a:t>Asian/Pacific Islander</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56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64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55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63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52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0.2</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483195497"/>
                  </a:ext>
                </a:extLst>
              </a:tr>
              <a:tr h="210312">
                <a:tc>
                  <a:txBody>
                    <a:bodyPr/>
                    <a:lstStyle/>
                    <a:p>
                      <a:pPr algn="l" fontAlgn="ctr"/>
                      <a:r>
                        <a:rPr lang="en-US" sz="1100" b="0" i="0" u="none" strike="noStrike">
                          <a:solidFill>
                            <a:srgbClr val="111111"/>
                          </a:solidFill>
                          <a:effectLst/>
                          <a:latin typeface="+mn-lt"/>
                        </a:rPr>
                        <a:t>Black, non-Hispanic</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386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411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405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382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309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115016824"/>
                  </a:ext>
                </a:extLst>
              </a:tr>
              <a:tr h="210312">
                <a:tc>
                  <a:txBody>
                    <a:bodyPr/>
                    <a:lstStyle/>
                    <a:p>
                      <a:pPr algn="l" fontAlgn="ctr"/>
                      <a:r>
                        <a:rPr lang="en-US" sz="1100" b="0" i="0" u="none" strike="noStrike">
                          <a:solidFill>
                            <a:srgbClr val="111111"/>
                          </a:solidFill>
                          <a:effectLst/>
                          <a:latin typeface="+mn-lt"/>
                        </a:rPr>
                        <a:t>White, non-Hispanic</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2,059</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2,197</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2,084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2,045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1.0</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1,391</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0.7</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919800164"/>
                  </a:ext>
                </a:extLst>
              </a:tr>
              <a:tr h="210312">
                <a:tc>
                  <a:txBody>
                    <a:bodyPr/>
                    <a:lstStyle/>
                    <a:p>
                      <a:pPr algn="l" fontAlgn="ctr"/>
                      <a:r>
                        <a:rPr lang="en-US" sz="1100" b="0" i="0" u="none" strike="noStrike">
                          <a:solidFill>
                            <a:srgbClr val="111111"/>
                          </a:solidFill>
                          <a:effectLst/>
                          <a:latin typeface="+mn-lt"/>
                        </a:rPr>
                        <a:t>Hispanic</a:t>
                      </a: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194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196</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0.3</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222</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215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0.4</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155</a:t>
                      </a: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i="0" u="none" strike="noStrike">
                          <a:solidFill>
                            <a:srgbClr val="111111"/>
                          </a:solidFill>
                          <a:effectLst/>
                          <a:latin typeface="+mn-lt"/>
                        </a:rPr>
                        <a:t>0.3</a:t>
                      </a: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564698882"/>
                  </a:ext>
                </a:extLst>
              </a:tr>
            </a:tbl>
          </a:graphicData>
        </a:graphic>
      </p:graphicFrame>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a:xfrm>
            <a:off x="457201" y="5720342"/>
            <a:ext cx="5638800" cy="917017"/>
          </a:xfrm>
        </p:spPr>
        <p:txBody>
          <a:bodyPr vert="horz" lIns="91440" tIns="45720" rIns="91440" bIns="45720" rtlCol="0" anchor="t">
            <a:noAutofit/>
          </a:bodyPr>
          <a:lstStyle/>
          <a:p>
            <a:pPr>
              <a:lnSpc>
                <a:spcPct val="100000"/>
              </a:lnSpc>
            </a:pPr>
            <a:r>
              <a:rPr lang="en-US" sz="800"/>
              <a:t>* Rates per 100,000 population.				</a:t>
            </a:r>
          </a:p>
          <a:p>
            <a:pPr>
              <a:lnSpc>
                <a:spcPct val="100000"/>
              </a:lnSpc>
            </a:pPr>
            <a:r>
              <a:rPr lang="en-US" sz="800"/>
              <a:t>† Reported cases that met the classification criteria for a confirmed case. For the case definition, see </a:t>
            </a:r>
            <a:r>
              <a:rPr lang="en-US" sz="800">
                <a:hlinkClick r:id="rId3"/>
              </a:rPr>
              <a:t>https://ndc.services.cdc.gov/conditions/hepatitis-b-acute/</a:t>
            </a:r>
            <a:r>
              <a:rPr lang="en-US" sz="800"/>
              <a:t>.    </a:t>
            </a:r>
            <a:endParaRPr lang="en-US" sz="800">
              <a:cs typeface="Calibri"/>
            </a:endParaRPr>
          </a:p>
          <a:p>
            <a:pPr>
              <a:lnSpc>
                <a:spcPct val="100000"/>
              </a:lnSpc>
            </a:pPr>
            <a:r>
              <a:rPr lang="en-US" sz="800"/>
              <a:t>§ Numbers reported in each category may not add up to the total number of reported cases in a year due to cases with missing data or, in the case of race/ethnicity, cases categorized as “Other”.													</a:t>
            </a:r>
          </a:p>
        </p:txBody>
      </p:sp>
      <p:sp>
        <p:nvSpPr>
          <p:cNvPr id="8" name="TextBox 7">
            <a:extLst>
              <a:ext uri="{FF2B5EF4-FFF2-40B4-BE49-F238E27FC236}">
                <a16:creationId xmlns:a16="http://schemas.microsoft.com/office/drawing/2014/main" id="{A63725F0-C5B6-B0B9-FC3A-304D6AF8FEF0}"/>
              </a:ext>
            </a:extLst>
          </p:cNvPr>
          <p:cNvSpPr txBox="1"/>
          <p:nvPr/>
        </p:nvSpPr>
        <p:spPr>
          <a:xfrm>
            <a:off x="6510021" y="5968473"/>
            <a:ext cx="4063123" cy="713016"/>
          </a:xfrm>
          <a:prstGeom prst="rect">
            <a:avLst/>
          </a:prstGeom>
          <a:noFill/>
        </p:spPr>
        <p:txBody>
          <a:bodyPr wrap="square" lIns="91440" tIns="45720" rIns="91440" bIns="45720" anchor="t">
            <a:spAutoFit/>
          </a:bodyPr>
          <a:lstStyle/>
          <a:p>
            <a:pPr>
              <a:spcBef>
                <a:spcPts val="1000"/>
              </a:spcBef>
            </a:pPr>
            <a:r>
              <a:rPr lang="en-US" sz="800"/>
              <a:t>Source: CDC, National Notifiable Diseases Surveillance System.</a:t>
            </a:r>
          </a:p>
          <a:p>
            <a:pPr>
              <a:spcBef>
                <a:spcPts val="1000"/>
              </a:spcBef>
            </a:pPr>
            <a:r>
              <a:rPr lang="en-US" sz="800">
                <a:ea typeface="+mn-lt"/>
                <a:cs typeface="+mn-lt"/>
              </a:rPr>
              <a:t>Centers for Disease Control and Prevention. Viral Hepatitis Surveillance Report – United States, 2020. </a:t>
            </a:r>
            <a:r>
              <a:rPr lang="en-US" sz="800">
                <a:ea typeface="+mn-lt"/>
                <a:cs typeface="+mn-lt"/>
                <a:hlinkClick r:id="rId4"/>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endParaRPr lang="en-US">
              <a:ea typeface="+mn-lt"/>
              <a:cs typeface="+mn-lt"/>
            </a:endParaRPr>
          </a:p>
        </p:txBody>
      </p:sp>
    </p:spTree>
    <p:extLst>
      <p:ext uri="{BB962C8B-B14F-4D97-AF65-F5344CB8AC3E}">
        <p14:creationId xmlns:p14="http://schemas.microsoft.com/office/powerpoint/2010/main" val="3163576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B1480-11D7-200C-39F9-8BF0E49EBAEE}"/>
              </a:ext>
            </a:extLst>
          </p:cNvPr>
          <p:cNvSpPr>
            <a:spLocks noGrp="1"/>
          </p:cNvSpPr>
          <p:nvPr>
            <p:ph type="title"/>
          </p:nvPr>
        </p:nvSpPr>
        <p:spPr/>
        <p:txBody>
          <a:bodyPr>
            <a:noAutofit/>
          </a:bodyPr>
          <a:lstStyle/>
          <a:p>
            <a:r>
              <a:rPr lang="en-US" b="0"/>
              <a:t>Table 2.2 – Part 2 of 2</a:t>
            </a:r>
            <a:br>
              <a:rPr lang="en-US" sz="2000"/>
            </a:br>
            <a:r>
              <a:rPr lang="en-US" sz="2000" b="1"/>
              <a:t>Numbers and rates* of reported cases† of acute hepatitis B virus infection, by </a:t>
            </a:r>
            <a:br>
              <a:rPr lang="en-US" sz="2000" b="1"/>
            </a:br>
            <a:r>
              <a:rPr lang="en-US" sz="2000" b="1"/>
              <a:t>demographic characteristics</a:t>
            </a:r>
            <a:br>
              <a:rPr lang="en-US" sz="2000" b="1"/>
            </a:br>
            <a:r>
              <a:rPr lang="en-US" sz="2000" b="1"/>
              <a:t>United States, 2016–2020</a:t>
            </a:r>
          </a:p>
        </p:txBody>
      </p:sp>
      <p:graphicFrame>
        <p:nvGraphicFramePr>
          <p:cNvPr id="3" name="Table 2">
            <a:extLst>
              <a:ext uri="{FF2B5EF4-FFF2-40B4-BE49-F238E27FC236}">
                <a16:creationId xmlns:a16="http://schemas.microsoft.com/office/drawing/2014/main" id="{3C9BE060-1E87-051C-57CB-B646C709CEC9}"/>
              </a:ext>
            </a:extLst>
          </p:cNvPr>
          <p:cNvGraphicFramePr>
            <a:graphicFrameLocks noGrp="1"/>
          </p:cNvGraphicFramePr>
          <p:nvPr>
            <p:extLst>
              <p:ext uri="{D42A27DB-BD31-4B8C-83A1-F6EECF244321}">
                <p14:modId xmlns:p14="http://schemas.microsoft.com/office/powerpoint/2010/main" val="1227950505"/>
              </p:ext>
            </p:extLst>
          </p:nvPr>
        </p:nvGraphicFramePr>
        <p:xfrm>
          <a:off x="535833" y="1631546"/>
          <a:ext cx="11120339" cy="3467852"/>
        </p:xfrm>
        <a:graphic>
          <a:graphicData uri="http://schemas.openxmlformats.org/drawingml/2006/table">
            <a:tbl>
              <a:tblPr firstRow="1" bandRow="1">
                <a:tableStyleId>{C083E6E3-FA7D-4D7B-A595-EF9225AFEA82}</a:tableStyleId>
              </a:tblPr>
              <a:tblGrid>
                <a:gridCol w="1365329">
                  <a:extLst>
                    <a:ext uri="{9D8B030D-6E8A-4147-A177-3AD203B41FA5}">
                      <a16:colId xmlns:a16="http://schemas.microsoft.com/office/drawing/2014/main" val="2197488459"/>
                    </a:ext>
                  </a:extLst>
                </a:gridCol>
                <a:gridCol w="975501">
                  <a:extLst>
                    <a:ext uri="{9D8B030D-6E8A-4147-A177-3AD203B41FA5}">
                      <a16:colId xmlns:a16="http://schemas.microsoft.com/office/drawing/2014/main" val="557897342"/>
                    </a:ext>
                  </a:extLst>
                </a:gridCol>
                <a:gridCol w="975501">
                  <a:extLst>
                    <a:ext uri="{9D8B030D-6E8A-4147-A177-3AD203B41FA5}">
                      <a16:colId xmlns:a16="http://schemas.microsoft.com/office/drawing/2014/main" val="1675807070"/>
                    </a:ext>
                  </a:extLst>
                </a:gridCol>
                <a:gridCol w="975501">
                  <a:extLst>
                    <a:ext uri="{9D8B030D-6E8A-4147-A177-3AD203B41FA5}">
                      <a16:colId xmlns:a16="http://schemas.microsoft.com/office/drawing/2014/main" val="3162417777"/>
                    </a:ext>
                  </a:extLst>
                </a:gridCol>
                <a:gridCol w="975501">
                  <a:extLst>
                    <a:ext uri="{9D8B030D-6E8A-4147-A177-3AD203B41FA5}">
                      <a16:colId xmlns:a16="http://schemas.microsoft.com/office/drawing/2014/main" val="2163448990"/>
                    </a:ext>
                  </a:extLst>
                </a:gridCol>
                <a:gridCol w="975501">
                  <a:extLst>
                    <a:ext uri="{9D8B030D-6E8A-4147-A177-3AD203B41FA5}">
                      <a16:colId xmlns:a16="http://schemas.microsoft.com/office/drawing/2014/main" val="1531703974"/>
                    </a:ext>
                  </a:extLst>
                </a:gridCol>
                <a:gridCol w="975501">
                  <a:extLst>
                    <a:ext uri="{9D8B030D-6E8A-4147-A177-3AD203B41FA5}">
                      <a16:colId xmlns:a16="http://schemas.microsoft.com/office/drawing/2014/main" val="1741429899"/>
                    </a:ext>
                  </a:extLst>
                </a:gridCol>
                <a:gridCol w="975501">
                  <a:extLst>
                    <a:ext uri="{9D8B030D-6E8A-4147-A177-3AD203B41FA5}">
                      <a16:colId xmlns:a16="http://schemas.microsoft.com/office/drawing/2014/main" val="2837006629"/>
                    </a:ext>
                  </a:extLst>
                </a:gridCol>
                <a:gridCol w="975501">
                  <a:extLst>
                    <a:ext uri="{9D8B030D-6E8A-4147-A177-3AD203B41FA5}">
                      <a16:colId xmlns:a16="http://schemas.microsoft.com/office/drawing/2014/main" val="1677891965"/>
                    </a:ext>
                  </a:extLst>
                </a:gridCol>
                <a:gridCol w="975501">
                  <a:extLst>
                    <a:ext uri="{9D8B030D-6E8A-4147-A177-3AD203B41FA5}">
                      <a16:colId xmlns:a16="http://schemas.microsoft.com/office/drawing/2014/main" val="373618106"/>
                    </a:ext>
                  </a:extLst>
                </a:gridCol>
                <a:gridCol w="975501">
                  <a:extLst>
                    <a:ext uri="{9D8B030D-6E8A-4147-A177-3AD203B41FA5}">
                      <a16:colId xmlns:a16="http://schemas.microsoft.com/office/drawing/2014/main" val="200654846"/>
                    </a:ext>
                  </a:extLst>
                </a:gridCol>
              </a:tblGrid>
              <a:tr h="398516">
                <a:tc>
                  <a:txBody>
                    <a:bodyPr/>
                    <a:lstStyle/>
                    <a:p>
                      <a:pPr algn="l" fontAlgn="ctr"/>
                      <a:r>
                        <a:rPr lang="en-US" sz="1200" b="1" u="none" strike="noStrike">
                          <a:solidFill>
                            <a:schemeClr val="bg1"/>
                          </a:solidFill>
                          <a:effectLst/>
                        </a:rPr>
                        <a:t>Characteristics</a:t>
                      </a:r>
                      <a:endParaRPr lang="en-US" sz="1200" b="1" i="0" u="none" strike="noStrike">
                        <a:solidFill>
                          <a:schemeClr val="bg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2016</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2017</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2018</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2019</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No.</a:t>
                      </a:r>
                      <a:endParaRPr lang="en-US" sz="1200" b="1" i="0" u="none" strike="noStrike">
                        <a:solidFill>
                          <a:schemeClr val="bg1"/>
                        </a:solidFill>
                        <a:effectLst/>
                        <a:latin typeface="Times New Roman" panose="02020603050405020304" pitchFamily="18" charset="0"/>
                      </a:endParaRPr>
                    </a:p>
                  </a:txBody>
                  <a:tcPr marL="9525" marR="9525" marT="0" marB="0" anchor="ct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tc>
                  <a:txBody>
                    <a:bodyPr/>
                    <a:lstStyle/>
                    <a:p>
                      <a:pPr algn="ctr" fontAlgn="ctr"/>
                      <a:r>
                        <a:rPr lang="en-US" sz="1200" b="1" u="none" strike="noStrike">
                          <a:solidFill>
                            <a:schemeClr val="bg1"/>
                          </a:solidFill>
                          <a:effectLst/>
                        </a:rPr>
                        <a:t>2020</a:t>
                      </a:r>
                      <a:endParaRPr lang="en-US" sz="1200" b="1" i="0" u="none" strike="noStrike">
                        <a:solidFill>
                          <a:schemeClr val="bg1"/>
                        </a:solidFill>
                        <a:effectLst/>
                        <a:latin typeface="Times New Roman" panose="02020603050405020304" pitchFamily="18" charset="0"/>
                      </a:endParaRPr>
                    </a:p>
                    <a:p>
                      <a:pPr algn="ctr" fontAlgn="ctr"/>
                      <a:r>
                        <a:rPr lang="en-US" sz="1200" b="1" u="none" strike="noStrike">
                          <a:solidFill>
                            <a:schemeClr val="bg1"/>
                          </a:solidFill>
                          <a:effectLst/>
                        </a:rPr>
                        <a:t>Rate*</a:t>
                      </a:r>
                      <a:endParaRPr lang="en-US" sz="1200" b="1" i="0" u="none" strike="noStrike">
                        <a:solidFill>
                          <a:schemeClr val="bg1"/>
                        </a:solidFill>
                        <a:effectLst/>
                        <a:latin typeface="Times New Roman" panose="02020603050405020304" pitchFamily="18" charset="0"/>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3"/>
                    </a:solidFill>
                  </a:tcPr>
                </a:tc>
                <a:extLst>
                  <a:ext uri="{0D108BD9-81ED-4DB2-BD59-A6C34878D82A}">
                    <a16:rowId xmlns:a16="http://schemas.microsoft.com/office/drawing/2014/main" val="3085099476"/>
                  </a:ext>
                </a:extLst>
              </a:tr>
              <a:tr h="210312">
                <a:tc>
                  <a:txBody>
                    <a:bodyPr/>
                    <a:lstStyle/>
                    <a:p>
                      <a:pPr algn="l" fontAlgn="ctr"/>
                      <a:r>
                        <a:rPr lang="en-US" sz="1100" b="1" u="none" strike="noStrike">
                          <a:solidFill>
                            <a:srgbClr val="111111"/>
                          </a:solidFill>
                          <a:effectLst/>
                        </a:rPr>
                        <a:t>Urbanicity</a:t>
                      </a:r>
                      <a:r>
                        <a:rPr lang="en-US" sz="1100" b="1" u="none" strike="noStrike" baseline="30000">
                          <a:solidFill>
                            <a:srgbClr val="111111"/>
                          </a:solidFill>
                          <a:effectLst/>
                        </a:rPr>
                        <a:t>¶</a:t>
                      </a:r>
                      <a:endParaRPr lang="en-US" sz="1100" b="1"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extLst>
                  <a:ext uri="{0D108BD9-81ED-4DB2-BD59-A6C34878D82A}">
                    <a16:rowId xmlns:a16="http://schemas.microsoft.com/office/drawing/2014/main" val="1002815237"/>
                  </a:ext>
                </a:extLst>
              </a:tr>
              <a:tr h="210312">
                <a:tc>
                  <a:txBody>
                    <a:bodyPr/>
                    <a:lstStyle/>
                    <a:p>
                      <a:pPr algn="l" fontAlgn="ctr"/>
                      <a:r>
                        <a:rPr lang="en-US" sz="1100" b="0" u="none" strike="noStrike">
                          <a:solidFill>
                            <a:srgbClr val="111111"/>
                          </a:solidFill>
                          <a:effectLst/>
                        </a:rPr>
                        <a:t>Urban</a:t>
                      </a:r>
                      <a:endParaRPr lang="en-US" sz="1100" b="0"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2,329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0.8</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2,333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0.8</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2,519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2,504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1,714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0.6</a:t>
                      </a:r>
                      <a:endParaRPr lang="en-US" sz="1100" b="0" i="0" u="none" strike="noStrike">
                        <a:solidFill>
                          <a:srgbClr val="111111"/>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764367123"/>
                  </a:ext>
                </a:extLst>
              </a:tr>
              <a:tr h="210312">
                <a:tc>
                  <a:txBody>
                    <a:bodyPr/>
                    <a:lstStyle/>
                    <a:p>
                      <a:pPr algn="l" fontAlgn="ctr"/>
                      <a:r>
                        <a:rPr lang="en-US" sz="1100" b="0" u="none" strike="noStrike">
                          <a:solidFill>
                            <a:srgbClr val="111111"/>
                          </a:solidFill>
                          <a:effectLst/>
                        </a:rPr>
                        <a:t>Rural</a:t>
                      </a:r>
                      <a:endParaRPr lang="en-US" sz="1100" b="0"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495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490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589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519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402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0.9</a:t>
                      </a:r>
                      <a:endParaRPr lang="en-US" sz="1100" b="0" i="0" u="none" strike="noStrike">
                        <a:solidFill>
                          <a:srgbClr val="111111"/>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647142603"/>
                  </a:ext>
                </a:extLst>
              </a:tr>
              <a:tr h="210312">
                <a:tc>
                  <a:txBody>
                    <a:bodyPr/>
                    <a:lstStyle/>
                    <a:p>
                      <a:pPr algn="l" fontAlgn="ctr"/>
                      <a:r>
                        <a:rPr lang="en-US" sz="1100" b="1" u="none" strike="noStrike">
                          <a:solidFill>
                            <a:srgbClr val="111111"/>
                          </a:solidFill>
                          <a:effectLst/>
                        </a:rPr>
                        <a:t>HHS Region**</a:t>
                      </a:r>
                      <a:endParaRPr lang="en-US" sz="1100" b="1"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tc>
                  <a:txBody>
                    <a:bodyPr/>
                    <a:lstStyle/>
                    <a:p>
                      <a:pPr algn="ctr" fontAlgn="ctr"/>
                      <a:r>
                        <a:rPr lang="en-US" sz="1100" b="0" u="none" strike="noStrike">
                          <a:solidFill>
                            <a:srgbClr val="111111"/>
                          </a:solidFill>
                          <a:effectLst/>
                        </a:rPr>
                        <a:t> </a:t>
                      </a:r>
                      <a:endParaRPr lang="en-US" sz="1100" b="0" i="0" u="none" strike="noStrike">
                        <a:solidFill>
                          <a:srgbClr val="111111"/>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solidFill>
                      <a:schemeClr val="accent6">
                        <a:alpha val="60000"/>
                      </a:schemeClr>
                    </a:solidFill>
                  </a:tcPr>
                </a:tc>
                <a:extLst>
                  <a:ext uri="{0D108BD9-81ED-4DB2-BD59-A6C34878D82A}">
                    <a16:rowId xmlns:a16="http://schemas.microsoft.com/office/drawing/2014/main" val="3410313967"/>
                  </a:ext>
                </a:extLst>
              </a:tr>
              <a:tr h="210312">
                <a:tc>
                  <a:txBody>
                    <a:bodyPr/>
                    <a:lstStyle/>
                    <a:p>
                      <a:pPr algn="l" fontAlgn="ctr"/>
                      <a:r>
                        <a:rPr lang="en-US" sz="1100" b="0" u="none" strike="noStrike">
                          <a:solidFill>
                            <a:srgbClr val="111111"/>
                          </a:solidFill>
                          <a:effectLst/>
                        </a:rPr>
                        <a:t>Region 1: Boston</a:t>
                      </a:r>
                      <a:endParaRPr lang="en-US" sz="1100" b="0"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93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139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115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0.8</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112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0.8</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60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0.4</a:t>
                      </a:r>
                      <a:endParaRPr lang="en-US" sz="1100" b="0" i="0" u="none" strike="noStrike">
                        <a:solidFill>
                          <a:srgbClr val="111111"/>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816015111"/>
                  </a:ext>
                </a:extLst>
              </a:tr>
              <a:tr h="210312">
                <a:tc>
                  <a:txBody>
                    <a:bodyPr/>
                    <a:lstStyle/>
                    <a:p>
                      <a:pPr algn="l" fontAlgn="ctr"/>
                      <a:r>
                        <a:rPr lang="en-US" sz="1100" b="0" u="none" strike="noStrike">
                          <a:solidFill>
                            <a:srgbClr val="111111"/>
                          </a:solidFill>
                          <a:effectLst/>
                        </a:rPr>
                        <a:t>Region 2: New York</a:t>
                      </a:r>
                      <a:endParaRPr lang="en-US" sz="1100" b="0"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162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138</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120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163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89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0.3</a:t>
                      </a:r>
                      <a:endParaRPr lang="en-US" sz="1100" b="0" i="0" u="none" strike="noStrike">
                        <a:solidFill>
                          <a:srgbClr val="111111"/>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356287410"/>
                  </a:ext>
                </a:extLst>
              </a:tr>
              <a:tr h="210312">
                <a:tc>
                  <a:txBody>
                    <a:bodyPr/>
                    <a:lstStyle/>
                    <a:p>
                      <a:pPr algn="l" fontAlgn="ctr"/>
                      <a:r>
                        <a:rPr lang="en-US" sz="1100" b="0" u="none" strike="noStrike">
                          <a:solidFill>
                            <a:srgbClr val="111111"/>
                          </a:solidFill>
                          <a:effectLst/>
                        </a:rPr>
                        <a:t>Region 3: Philadelphia</a:t>
                      </a:r>
                      <a:endParaRPr lang="en-US" sz="1100" b="0"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397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385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311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277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192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0.6</a:t>
                      </a:r>
                      <a:endParaRPr lang="en-US" sz="1100" b="0" i="0" u="none" strike="noStrike">
                        <a:solidFill>
                          <a:srgbClr val="111111"/>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666818688"/>
                  </a:ext>
                </a:extLst>
              </a:tr>
              <a:tr h="210312">
                <a:tc>
                  <a:txBody>
                    <a:bodyPr/>
                    <a:lstStyle/>
                    <a:p>
                      <a:pPr algn="l" fontAlgn="ctr"/>
                      <a:r>
                        <a:rPr lang="en-US" sz="1100" b="0" u="none" strike="noStrike">
                          <a:solidFill>
                            <a:srgbClr val="111111"/>
                          </a:solidFill>
                          <a:effectLst/>
                        </a:rPr>
                        <a:t>Region 4: Atlanta</a:t>
                      </a:r>
                      <a:endParaRPr lang="en-US" sz="1100" b="0"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1,378</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2.1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1,501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2.3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1,601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2.4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1,458</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2.2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1,125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1.7</a:t>
                      </a:r>
                      <a:endParaRPr lang="en-US" sz="1100" b="0" i="0" u="none" strike="noStrike">
                        <a:solidFill>
                          <a:srgbClr val="111111"/>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4187607299"/>
                  </a:ext>
                </a:extLst>
              </a:tr>
              <a:tr h="210312">
                <a:tc>
                  <a:txBody>
                    <a:bodyPr/>
                    <a:lstStyle/>
                    <a:p>
                      <a:pPr algn="l" fontAlgn="ctr"/>
                      <a:r>
                        <a:rPr lang="en-US" sz="1100" b="0" u="none" strike="noStrike">
                          <a:solidFill>
                            <a:srgbClr val="111111"/>
                          </a:solidFill>
                          <a:effectLst/>
                        </a:rPr>
                        <a:t>Region 5: Chicago</a:t>
                      </a:r>
                      <a:endParaRPr lang="en-US" sz="1100" b="0"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557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580</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611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612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321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0.6</a:t>
                      </a:r>
                      <a:endParaRPr lang="en-US" sz="1100" b="0" i="0" u="none" strike="noStrike">
                        <a:solidFill>
                          <a:srgbClr val="111111"/>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686322596"/>
                  </a:ext>
                </a:extLst>
              </a:tr>
              <a:tr h="210312">
                <a:tc>
                  <a:txBody>
                    <a:bodyPr/>
                    <a:lstStyle/>
                    <a:p>
                      <a:pPr algn="l" fontAlgn="ctr"/>
                      <a:r>
                        <a:rPr lang="en-US" sz="1100" b="0" u="none" strike="noStrike">
                          <a:solidFill>
                            <a:srgbClr val="111111"/>
                          </a:solidFill>
                          <a:effectLst/>
                        </a:rPr>
                        <a:t>Region 6: Dallas</a:t>
                      </a:r>
                      <a:endParaRPr lang="en-US" sz="1100" b="0"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286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267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214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202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155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0.4</a:t>
                      </a:r>
                      <a:endParaRPr lang="en-US" sz="1100" b="0" i="0" u="none" strike="noStrike">
                        <a:solidFill>
                          <a:srgbClr val="111111"/>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1510362953"/>
                  </a:ext>
                </a:extLst>
              </a:tr>
              <a:tr h="210312">
                <a:tc>
                  <a:txBody>
                    <a:bodyPr/>
                    <a:lstStyle/>
                    <a:p>
                      <a:pPr algn="l" fontAlgn="ctr"/>
                      <a:r>
                        <a:rPr lang="en-US" sz="1100" b="0" u="none" strike="noStrike">
                          <a:solidFill>
                            <a:srgbClr val="111111"/>
                          </a:solidFill>
                          <a:effectLst/>
                        </a:rPr>
                        <a:t>Region 7: Kansas City</a:t>
                      </a:r>
                      <a:endParaRPr lang="en-US" sz="1100" b="0"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79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77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51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68</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36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0.3</a:t>
                      </a:r>
                      <a:endParaRPr lang="en-US" sz="1100" b="0" i="0" u="none" strike="noStrike">
                        <a:solidFill>
                          <a:srgbClr val="111111"/>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4281314200"/>
                  </a:ext>
                </a:extLst>
              </a:tr>
              <a:tr h="210312">
                <a:tc>
                  <a:txBody>
                    <a:bodyPr/>
                    <a:lstStyle/>
                    <a:p>
                      <a:pPr algn="l" fontAlgn="ctr"/>
                      <a:r>
                        <a:rPr lang="en-US" sz="1100" b="0" u="none" strike="noStrike">
                          <a:solidFill>
                            <a:srgbClr val="111111"/>
                          </a:solidFill>
                          <a:effectLst/>
                        </a:rPr>
                        <a:t>Region 8: Denver</a:t>
                      </a:r>
                      <a:endParaRPr lang="en-US" sz="1100" b="0"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38</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57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63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55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35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0.3</a:t>
                      </a:r>
                      <a:endParaRPr lang="en-US" sz="1100" b="0" i="0" u="none" strike="noStrike">
                        <a:solidFill>
                          <a:srgbClr val="111111"/>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2707265860"/>
                  </a:ext>
                </a:extLst>
              </a:tr>
              <a:tr h="199258">
                <a:tc>
                  <a:txBody>
                    <a:bodyPr/>
                    <a:lstStyle/>
                    <a:p>
                      <a:pPr algn="l" fontAlgn="ctr"/>
                      <a:r>
                        <a:rPr lang="en-US" sz="1100" b="0" u="none" strike="noStrike">
                          <a:solidFill>
                            <a:srgbClr val="111111"/>
                          </a:solidFill>
                          <a:effectLst/>
                        </a:rPr>
                        <a:t>Region 9: San Francisco</a:t>
                      </a:r>
                      <a:endParaRPr lang="en-US" sz="1100" b="0"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151</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182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154</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163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85</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tc>
                  <a:txBody>
                    <a:bodyPr/>
                    <a:lstStyle/>
                    <a:p>
                      <a:pPr algn="ctr" fontAlgn="ctr"/>
                      <a:r>
                        <a:rPr lang="en-US" sz="1100" b="0" u="none" strike="noStrike">
                          <a:solidFill>
                            <a:srgbClr val="111111"/>
                          </a:solidFill>
                          <a:effectLst/>
                        </a:rPr>
                        <a:t>0.2</a:t>
                      </a:r>
                      <a:endParaRPr lang="en-US" sz="1100" b="0" i="0" u="none" strike="noStrike">
                        <a:solidFill>
                          <a:srgbClr val="111111"/>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accent3"/>
                      </a:solidFill>
                      <a:prstDash val="solid"/>
                      <a:round/>
                      <a:headEnd type="none" w="med" len="med"/>
                      <a:tailEnd type="none" w="med" len="med"/>
                    </a:lnB>
                  </a:tcPr>
                </a:tc>
                <a:extLst>
                  <a:ext uri="{0D108BD9-81ED-4DB2-BD59-A6C34878D82A}">
                    <a16:rowId xmlns:a16="http://schemas.microsoft.com/office/drawing/2014/main" val="3075649476"/>
                  </a:ext>
                </a:extLst>
              </a:tr>
              <a:tr h="210312">
                <a:tc>
                  <a:txBody>
                    <a:bodyPr/>
                    <a:lstStyle/>
                    <a:p>
                      <a:pPr algn="l" fontAlgn="ctr"/>
                      <a:r>
                        <a:rPr lang="en-US" sz="1100" b="0" u="none" strike="noStrike">
                          <a:solidFill>
                            <a:srgbClr val="111111"/>
                          </a:solidFill>
                          <a:effectLst/>
                        </a:rPr>
                        <a:t>Region 10: Seattle</a:t>
                      </a:r>
                      <a:endParaRPr lang="en-US" sz="1100" b="0" i="0" u="none" strike="noStrike">
                        <a:solidFill>
                          <a:srgbClr val="111111"/>
                        </a:solidFill>
                        <a:effectLst/>
                        <a:latin typeface="+mn-lt"/>
                      </a:endParaRPr>
                    </a:p>
                  </a:txBody>
                  <a:tcPr marR="9525" marT="0" marB="0" anchor="ctr">
                    <a:lnL w="12700" cap="flat" cmpd="sng" algn="ctr">
                      <a:solidFill>
                        <a:schemeClr val="bg1"/>
                      </a:solidFill>
                      <a:prstDash val="solid"/>
                      <a:round/>
                      <a:headEnd type="none" w="med" len="med"/>
                      <a:tailEnd type="none" w="med" len="med"/>
                    </a:lnL>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77</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0.6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83</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0.6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82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0.6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82</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0.6</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59</a:t>
                      </a:r>
                      <a:endParaRPr lang="en-US" sz="1100" b="0" i="0" u="none" strike="noStrike">
                        <a:solidFill>
                          <a:srgbClr val="111111"/>
                        </a:solidFill>
                        <a:effectLst/>
                        <a:latin typeface="+mn-lt"/>
                      </a:endParaRPr>
                    </a:p>
                  </a:txBody>
                  <a:tcPr marL="9525" marR="9525" marT="0" marB="0" anchor="ct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tc>
                  <a:txBody>
                    <a:bodyPr/>
                    <a:lstStyle/>
                    <a:p>
                      <a:pPr algn="ctr" fontAlgn="ctr"/>
                      <a:r>
                        <a:rPr lang="en-US" sz="1100" b="0" u="none" strike="noStrike">
                          <a:solidFill>
                            <a:srgbClr val="111111"/>
                          </a:solidFill>
                          <a:effectLst/>
                        </a:rPr>
                        <a:t>0.4</a:t>
                      </a:r>
                      <a:endParaRPr lang="en-US" sz="1100" b="0" i="0" u="none" strike="noStrike">
                        <a:solidFill>
                          <a:srgbClr val="111111"/>
                        </a:solidFill>
                        <a:effectLst/>
                        <a:latin typeface="+mn-lt"/>
                      </a:endParaRPr>
                    </a:p>
                  </a:txBody>
                  <a:tcPr marL="9525" marR="9525" marT="0" marB="0" anchor="ctr">
                    <a:lnR w="12700" cap="flat" cmpd="sng" algn="ctr">
                      <a:solidFill>
                        <a:schemeClr val="bg1"/>
                      </a:solidFill>
                      <a:prstDash val="solid"/>
                      <a:round/>
                      <a:headEnd type="none" w="med" len="med"/>
                      <a:tailEnd type="none" w="med" len="med"/>
                    </a:lnR>
                    <a:lnT w="12700" cap="flat" cmpd="sng" algn="ctr">
                      <a:solidFill>
                        <a:schemeClr val="accent3"/>
                      </a:solidFill>
                      <a:prstDash val="solid"/>
                      <a:round/>
                      <a:headEnd type="none" w="med" len="med"/>
                      <a:tailEnd type="none" w="med" len="med"/>
                    </a:lnT>
                    <a:lnB w="127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83195497"/>
                  </a:ext>
                </a:extLst>
              </a:tr>
            </a:tbl>
          </a:graphicData>
        </a:graphic>
      </p:graphicFrame>
      <p:sp>
        <p:nvSpPr>
          <p:cNvPr id="4" name="Text Placeholder 3">
            <a:extLst>
              <a:ext uri="{FF2B5EF4-FFF2-40B4-BE49-F238E27FC236}">
                <a16:creationId xmlns:a16="http://schemas.microsoft.com/office/drawing/2014/main" id="{54DDCBAD-650E-0053-7520-23FBDFA1C3FF}"/>
              </a:ext>
            </a:extLst>
          </p:cNvPr>
          <p:cNvSpPr>
            <a:spLocks noGrp="1"/>
          </p:cNvSpPr>
          <p:nvPr>
            <p:ph type="body" sz="quarter" idx="11"/>
          </p:nvPr>
        </p:nvSpPr>
        <p:spPr>
          <a:xfrm>
            <a:off x="446568" y="5591623"/>
            <a:ext cx="5766618" cy="1032384"/>
          </a:xfrm>
        </p:spPr>
        <p:txBody>
          <a:bodyPr vert="horz" lIns="91440" tIns="45720" rIns="91440" bIns="45720" rtlCol="0" anchor="t">
            <a:noAutofit/>
          </a:bodyPr>
          <a:lstStyle/>
          <a:p>
            <a:pPr>
              <a:lnSpc>
                <a:spcPct val="100000"/>
              </a:lnSpc>
            </a:pPr>
            <a:r>
              <a:rPr lang="en-US" sz="800"/>
              <a:t>* Rates per 100,000 population.				</a:t>
            </a:r>
          </a:p>
          <a:p>
            <a:pPr>
              <a:lnSpc>
                <a:spcPct val="100000"/>
              </a:lnSpc>
            </a:pPr>
            <a:r>
              <a:rPr lang="en-US" sz="800"/>
              <a:t>† Reported cases that met the classification criteria for a confirmed case. For the case definition, see </a:t>
            </a:r>
            <a:r>
              <a:rPr lang="en-US" sz="800">
                <a:hlinkClick r:id="rId3"/>
              </a:rPr>
              <a:t>https://ndc.services.cdc.gov/conditions/hepatitis-b-acute/</a:t>
            </a:r>
            <a:r>
              <a:rPr lang="en-US" sz="800"/>
              <a:t>.    </a:t>
            </a:r>
            <a:endParaRPr lang="en-US" sz="800">
              <a:cs typeface="Calibri"/>
            </a:endParaRPr>
          </a:p>
          <a:p>
            <a:pPr>
              <a:lnSpc>
                <a:spcPct val="100000"/>
              </a:lnSpc>
            </a:pPr>
            <a:r>
              <a:rPr lang="en-US" sz="800"/>
              <a:t>¶ Urbanicity was categorized according to the 2013 National Center for Health Statistics (NCHS) urban-rural classification scheme for counties and county-equivalent entities (</a:t>
            </a:r>
            <a:r>
              <a:rPr lang="en-US" sz="800">
                <a:hlinkClick r:id="rId4"/>
              </a:rPr>
              <a:t>https://www.cdc.gov/nchs/data_access/urban_rural.htm</a:t>
            </a:r>
            <a:r>
              <a:rPr lang="en-US" sz="800"/>
              <a:t>). Large central metro, large fringe metro, medium metro, and small metro counties were grouped as urban. Micropolitan and noncore counties were grouped as rural.										</a:t>
            </a:r>
            <a:endParaRPr lang="en-US" sz="800">
              <a:cs typeface="Calibri"/>
            </a:endParaRPr>
          </a:p>
        </p:txBody>
      </p:sp>
      <p:sp>
        <p:nvSpPr>
          <p:cNvPr id="8" name="TextBox 7">
            <a:extLst>
              <a:ext uri="{FF2B5EF4-FFF2-40B4-BE49-F238E27FC236}">
                <a16:creationId xmlns:a16="http://schemas.microsoft.com/office/drawing/2014/main" id="{A63725F0-C5B6-B0B9-FC3A-304D6AF8FEF0}"/>
              </a:ext>
            </a:extLst>
          </p:cNvPr>
          <p:cNvSpPr txBox="1"/>
          <p:nvPr/>
        </p:nvSpPr>
        <p:spPr>
          <a:xfrm>
            <a:off x="6223819" y="5231661"/>
            <a:ext cx="4117552" cy="1456809"/>
          </a:xfrm>
          <a:prstGeom prst="rect">
            <a:avLst/>
          </a:prstGeom>
          <a:noFill/>
        </p:spPr>
        <p:txBody>
          <a:bodyPr wrap="square" lIns="91440" tIns="45720" rIns="91440" bIns="45720" anchor="t">
            <a:spAutoFit/>
          </a:bodyPr>
          <a:lstStyle/>
          <a:p>
            <a:pPr>
              <a:spcBef>
                <a:spcPts val="1000"/>
              </a:spcBef>
            </a:pPr>
            <a:r>
              <a:rPr lang="en-US" sz="800"/>
              <a:t>** US Department of Health and Human Services (HHS) Regions were categorized according to the grouping of states and US territories assigned under each of the ten Department of Health and Human Services regional offices (</a:t>
            </a:r>
            <a:r>
              <a:rPr lang="en-US" sz="800">
                <a:hlinkClick r:id="rId5"/>
              </a:rPr>
              <a:t>https://www.hhs.gov/about/agencies/iea/regional-offices/index.html</a:t>
            </a:r>
            <a:r>
              <a:rPr lang="en-US" sz="800"/>
              <a:t>). For the purposes of this report, regions with US territories (Region 2 and Region 9) contain data from states only. </a:t>
            </a:r>
          </a:p>
          <a:p>
            <a:pPr>
              <a:spcBef>
                <a:spcPts val="1000"/>
              </a:spcBef>
            </a:pPr>
            <a:r>
              <a:rPr lang="en-US" sz="800"/>
              <a:t>Source: CDC, National Notifiable Diseases Surveillance System.</a:t>
            </a:r>
          </a:p>
          <a:p>
            <a:pPr>
              <a:spcBef>
                <a:spcPts val="1000"/>
              </a:spcBef>
            </a:pPr>
            <a:r>
              <a:rPr lang="en-US" sz="800">
                <a:ea typeface="+mn-lt"/>
                <a:cs typeface="+mn-lt"/>
              </a:rPr>
              <a:t>Centers for Disease Control and Prevention. Viral Hepatitis Surveillance Report – United States, 2020. </a:t>
            </a:r>
            <a:r>
              <a:rPr lang="en-US" sz="800">
                <a:ea typeface="+mn-lt"/>
                <a:cs typeface="+mn-lt"/>
                <a:hlinkClick r:id="rId6"/>
              </a:rPr>
              <a:t>https://www.cdc.gov/hepatitis/statistics/2020surveillance/index.htm</a:t>
            </a:r>
            <a:r>
              <a:rPr lang="en-US" sz="800">
                <a:ea typeface="+mn-lt"/>
                <a:cs typeface="+mn-lt"/>
              </a:rPr>
              <a:t>. </a:t>
            </a:r>
            <a:br>
              <a:rPr lang="en-US" sz="800">
                <a:ea typeface="+mn-lt"/>
                <a:cs typeface="+mn-lt"/>
              </a:rPr>
            </a:br>
            <a:r>
              <a:rPr lang="en-US" sz="800">
                <a:ea typeface="+mn-lt"/>
                <a:cs typeface="+mn-lt"/>
              </a:rPr>
              <a:t>Published September 2022.</a:t>
            </a:r>
            <a:endParaRPr lang="en-US"/>
          </a:p>
        </p:txBody>
      </p:sp>
    </p:spTree>
    <p:extLst>
      <p:ext uri="{BB962C8B-B14F-4D97-AF65-F5344CB8AC3E}">
        <p14:creationId xmlns:p14="http://schemas.microsoft.com/office/powerpoint/2010/main" val="758581258"/>
      </p:ext>
    </p:extLst>
  </p:cSld>
  <p:clrMapOvr>
    <a:masterClrMapping/>
  </p:clrMapOvr>
</p:sld>
</file>

<file path=ppt/theme/theme1.xml><?xml version="1.0" encoding="utf-8"?>
<a:theme xmlns:a="http://schemas.openxmlformats.org/drawingml/2006/main" name="Office Theme">
  <a:themeElements>
    <a:clrScheme name="Hep-All-v2">
      <a:dk1>
        <a:srgbClr val="000000"/>
      </a:dk1>
      <a:lt1>
        <a:srgbClr val="FFFFFF"/>
      </a:lt1>
      <a:dk2>
        <a:srgbClr val="FFFFFF"/>
      </a:dk2>
      <a:lt2>
        <a:srgbClr val="83BC49"/>
      </a:lt2>
      <a:accent1>
        <a:srgbClr val="28434E"/>
      </a:accent1>
      <a:accent2>
        <a:srgbClr val="26418F"/>
      </a:accent2>
      <a:accent3>
        <a:srgbClr val="004940"/>
      </a:accent3>
      <a:accent4>
        <a:srgbClr val="497D0C"/>
      </a:accent4>
      <a:accent5>
        <a:srgbClr val="92A6DD"/>
      </a:accent5>
      <a:accent6>
        <a:srgbClr val="4EBAAA"/>
      </a:accent6>
      <a:hlink>
        <a:srgbClr val="0F56DC"/>
      </a:hlink>
      <a:folHlink>
        <a:srgbClr val="3077FF"/>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0bf74ea8-196f-4ed0-acda-4d1b8eb91222" xsi:nil="true"/>
    <lcf76f155ced4ddcb4097134ff3c332f xmlns="a5db0dc4-de41-4547-9920-1aed1993f095">
      <Terms xmlns="http://schemas.microsoft.com/office/infopath/2007/PartnerControls"/>
    </lcf76f155ced4ddcb4097134ff3c332f>
    <SharedWithUsers xmlns="0bf74ea8-196f-4ed0-acda-4d1b8eb91222">
      <UserInfo>
        <DisplayName/>
        <AccountId xsi:nil="true"/>
        <AccountType/>
      </UserInfo>
    </SharedWithUsers>
    <MediaLengthInSeconds xmlns="a5db0dc4-de41-4547-9920-1aed1993f0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E90A988FF22164CA46804D9F7DD7698" ma:contentTypeVersion="19" ma:contentTypeDescription="Create a new document." ma:contentTypeScope="" ma:versionID="5f760c2749a5f24658e399241b39d6cf">
  <xsd:schema xmlns:xsd="http://www.w3.org/2001/XMLSchema" xmlns:xs="http://www.w3.org/2001/XMLSchema" xmlns:p="http://schemas.microsoft.com/office/2006/metadata/properties" xmlns:ns2="a5db0dc4-de41-4547-9920-1aed1993f095" xmlns:ns3="0bf74ea8-196f-4ed0-acda-4d1b8eb91222" targetNamespace="http://schemas.microsoft.com/office/2006/metadata/properties" ma:root="true" ma:fieldsID="ab42fd9982eb8cf9a4287e0180a47030" ns2:_="" ns3:_="">
    <xsd:import namespace="a5db0dc4-de41-4547-9920-1aed1993f095"/>
    <xsd:import namespace="0bf74ea8-196f-4ed0-acda-4d1b8eb9122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3:TaxCatchAll" minOccurs="0"/>
                <xsd:element ref="ns2:lcf76f155ced4ddcb4097134ff3c332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db0dc4-de41-4547-9920-1aed1993f0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a7d435f-bc0a-452e-b7b2-4cb57826a06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0bf74ea8-196f-4ed0-acda-4d1b8eb91222"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f9529543-8a12-4055-9543-ea40c2f05781}" ma:internalName="TaxCatchAll" ma:showField="CatchAllData" ma:web="0bf74ea8-196f-4ed0-acda-4d1b8eb91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569B53A-F81D-42F9-86B6-313656655330}">
  <ds:schemaRefs>
    <ds:schemaRef ds:uri="http://schemas.microsoft.com/sharepoint/v3/contenttype/forms"/>
  </ds:schemaRefs>
</ds:datastoreItem>
</file>

<file path=customXml/itemProps2.xml><?xml version="1.0" encoding="utf-8"?>
<ds:datastoreItem xmlns:ds="http://schemas.openxmlformats.org/officeDocument/2006/customXml" ds:itemID="{DE9434D5-4D44-4090-9F30-B85933BA4D4D}">
  <ds:schemaRefs>
    <ds:schemaRef ds:uri="http://purl.org/dc/terms/"/>
    <ds:schemaRef ds:uri="http://schemas.microsoft.com/office/2006/documentManagement/types"/>
    <ds:schemaRef ds:uri="http://schemas.microsoft.com/office/2006/metadata/properties"/>
    <ds:schemaRef ds:uri="http://purl.org/dc/dcmitype/"/>
    <ds:schemaRef ds:uri="http://purl.org/dc/elements/1.1/"/>
    <ds:schemaRef ds:uri="http://www.w3.org/XML/1998/namespace"/>
    <ds:schemaRef ds:uri="http://schemas.openxmlformats.org/package/2006/metadata/core-properties"/>
    <ds:schemaRef ds:uri="a5db0dc4-de41-4547-9920-1aed1993f095"/>
    <ds:schemaRef ds:uri="http://schemas.microsoft.com/office/infopath/2007/PartnerControls"/>
    <ds:schemaRef ds:uri="0bf74ea8-196f-4ed0-acda-4d1b8eb91222"/>
  </ds:schemaRefs>
</ds:datastoreItem>
</file>

<file path=customXml/itemProps3.xml><?xml version="1.0" encoding="utf-8"?>
<ds:datastoreItem xmlns:ds="http://schemas.openxmlformats.org/officeDocument/2006/customXml" ds:itemID="{E6567549-253E-4488-8C4A-9907633B1E0D}">
  <ds:schemaRefs>
    <ds:schemaRef ds:uri="0bf74ea8-196f-4ed0-acda-4d1b8eb91222"/>
    <ds:schemaRef ds:uri="a5db0dc4-de41-4547-9920-1aed1993f09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26</TotalTime>
  <Words>930</Words>
  <Application>Microsoft Macintosh PowerPoint</Application>
  <PresentationFormat>Widescreen</PresentationFormat>
  <Paragraphs>398</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Times New Roman</vt:lpstr>
      <vt:lpstr>Office Theme</vt:lpstr>
      <vt:lpstr>Table 2.2 – Part 1 of 2 Numbers and rates* of reported cases† of acute hepatitis B virus infection, by  demographic characteristics United States, 2016–2020</vt:lpstr>
      <vt:lpstr>Table 2.2 – Part 2 of 2 Numbers and rates* of reported cases† of acute hepatitis B virus infection, by  demographic characteristics United States, 2016–2020</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Sporrong, Katari (NYC-RSD)</dc:creator>
  <cp:lastModifiedBy>Sporrong, Katari (NYC-RSD)</cp:lastModifiedBy>
  <cp:revision>9</cp:revision>
  <dcterms:created xsi:type="dcterms:W3CDTF">2022-08-02T19:32:21Z</dcterms:created>
  <dcterms:modified xsi:type="dcterms:W3CDTF">2022-10-06T21:46:29Z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0x0101004E90A988FF22164CA46804D9F7DD7698</vt:lpwstr>
  </property>
  <property fmtid="{D5CDD505-2E9C-101B-9397-08002B2CF9AE}" pid="3" name="MediaServiceImageTags">
    <vt:lpwstr/>
  </property>
  <property fmtid="{D5CDD505-2E9C-101B-9397-08002B2CF9AE}" pid="4" name="Order">
    <vt:r8>323400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y fmtid="{D5CDD505-2E9C-101B-9397-08002B2CF9AE}" pid="11" name="_SharedFileIndex">
    <vt:lpwstr/>
  </property>
  <property fmtid="{D5CDD505-2E9C-101B-9397-08002B2CF9AE}" pid="12" name="_SourceUrl">
    <vt:lpwstr/>
  </property>
  <property fmtid="{D5CDD505-2E9C-101B-9397-08002B2CF9AE}" pid="13" name="MSIP_Label_8af03ff0-41c5-4c41-b55e-fabb8fae94be_Name">
    <vt:lpwstr>8af03ff0-41c5-4c41-b55e-fabb8fae94be</vt:lpwstr>
  </property>
  <property fmtid="{D5CDD505-2E9C-101B-9397-08002B2CF9AE}" pid="14" name="MSIP_Label_8af03ff0-41c5-4c41-b55e-fabb8fae94be_Enabled">
    <vt:lpwstr>true</vt:lpwstr>
  </property>
  <property fmtid="{D5CDD505-2E9C-101B-9397-08002B2CF9AE}" pid="15" name="MSIP_Label_8af03ff0-41c5-4c41-b55e-fabb8fae94be_SetDate">
    <vt:lpwstr>2022-09-26T18:12:39Z</vt:lpwstr>
  </property>
  <property fmtid="{D5CDD505-2E9C-101B-9397-08002B2CF9AE}" pid="16" name="MSIP_Label_8af03ff0-41c5-4c41-b55e-fabb8fae94be_SiteId">
    <vt:lpwstr>9ce70869-60db-44fd-abe8-d2767077fc8f</vt:lpwstr>
  </property>
  <property fmtid="{D5CDD505-2E9C-101B-9397-08002B2CF9AE}" pid="17" name="MSIP_Label_8af03ff0-41c5-4c41-b55e-fabb8fae94be_Method">
    <vt:lpwstr>Privileged</vt:lpwstr>
  </property>
  <property fmtid="{D5CDD505-2E9C-101B-9397-08002B2CF9AE}" pid="18" name="MSIP_Label_8af03ff0-41c5-4c41-b55e-fabb8fae94be_ContentBits">
    <vt:lpwstr>0</vt:lpwstr>
  </property>
  <property fmtid="{D5CDD505-2E9C-101B-9397-08002B2CF9AE}" pid="19" name="MSIP_Label_8af03ff0-41c5-4c41-b55e-fabb8fae94be_ActionId">
    <vt:lpwstr>0889dd41-5272-4998-baba-61054e125ce3</vt:lpwstr>
  </property>
</Properties>
</file>