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8"/>
  </p:notesMasterIdLst>
  <p:sldIdLst>
    <p:sldId id="1410" r:id="rId5"/>
    <p:sldId id="1439" r:id="rId6"/>
    <p:sldId id="1440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9CF3EB15-BBD3-99A4-0359-63AB68FC5583}" name="Hume, Hannah (WAS-WSW)" initials="H(" userId="S::hhume@webershandwick.com::1bb01234-e597-429e-a4f3-0d568afa47d5" providerId="AD"/>
  <p188:author id="{584AB69A-6491-6A07-0B1E-2AC16A3C1D23}" name="Kelly, Stephen (NYC-RSD)" initials="K(" userId="S::stephen.kelly@resolute.com::b14b489e-cdff-4591-8fac-e12f79eda3e7" providerId="AD"/>
  <p188:author id="{41C2BACC-10A2-F589-CDB7-D648C0EDC9E7}" name="Gruber, Mark (BUF-RSD)" initials="MG" userId="Gruber, Mark (BUF-RSD)" providerId="None"/>
  <p188:author id="{4A3819CD-B176-3C91-3CE2-D277CDC17572}" name="Lemos, Pam" initials="OSH" userId="Lemos, Pam" providerId="None"/>
  <p188:author id="{E8D0B9D4-F70F-BEA7-87F7-DC905F0488A0}" name="Sporrong, Katari (NYC-RSD)" initials="SK(R" userId="S::katari.sporrong@resolute.com::34da16c7-c116-4814-8e7a-e4fd68911843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CEDC8"/>
    <a:srgbClr val="497D0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94"/>
  </p:normalViewPr>
  <p:slideViewPr>
    <p:cSldViewPr snapToGrid="0">
      <p:cViewPr varScale="1">
        <p:scale>
          <a:sx n="117" d="100"/>
          <a:sy n="117" d="100"/>
        </p:scale>
        <p:origin x="808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8/10/relationships/authors" Target="author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529C5D-02AB-5F42-9AD3-11C8416AE42E}" type="datetimeFigureOut">
              <a:rPr lang="en-US" smtClean="0"/>
              <a:t>1/26/23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867CC9-5E4A-1847-A444-D6A2800721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14668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C867CC9-5E4A-1847-A444-D6A28007215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8100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1-Neutral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EBFC025E-A984-463D-AC54-2320B6BE7BD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-1"/>
            <a:ext cx="12192000" cy="11887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60960" tIns="30480" rIns="60960" bIns="30480" numCol="1" anchor="t" anchorCtr="0" compatLnSpc="1">
            <a:prstTxWarp prst="textNoShape">
              <a:avLst/>
            </a:prstTxWarp>
          </a:bodyPr>
          <a:lstStyle/>
          <a:p>
            <a:endParaRPr lang="en-US" sz="1667"/>
          </a:p>
        </p:txBody>
      </p:sp>
      <p:sp>
        <p:nvSpPr>
          <p:cNvPr id="32" name="Title 1">
            <a:extLst>
              <a:ext uri="{FF2B5EF4-FFF2-40B4-BE49-F238E27FC236}">
                <a16:creationId xmlns:a16="http://schemas.microsoft.com/office/drawing/2014/main" id="{E03FE6B5-6022-4CFE-85B6-0AD1DA5E05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1" y="143647"/>
            <a:ext cx="11460556" cy="917018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defRPr sz="1800" b="0" baseline="0">
                <a:solidFill>
                  <a:schemeClr val="bg1"/>
                </a:solidFill>
                <a:effectLst/>
                <a:latin typeface="Calibri" pitchFamily="34" charset="0"/>
              </a:defRPr>
            </a:lvl1pPr>
          </a:lstStyle>
          <a:p>
            <a:r>
              <a:rPr lang="en-US"/>
              <a:t>Sample title of your presentation</a:t>
            </a:r>
          </a:p>
        </p:txBody>
      </p:sp>
      <p:pic>
        <p:nvPicPr>
          <p:cNvPr id="2" name="Picture 1" descr="Logos of the U.S. Department of Health and Human Services and Centers for Disease Control and Prevention" title="LOGOS">
            <a:extLst>
              <a:ext uri="{FF2B5EF4-FFF2-40B4-BE49-F238E27FC236}">
                <a16:creationId xmlns:a16="http://schemas.microsoft.com/office/drawing/2014/main" id="{EC634F8E-48A4-765C-351F-C276B389685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7380" y="5872163"/>
            <a:ext cx="1180377" cy="676709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97EB5AEA-2DED-ADFC-0853-4D1839415CA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503"/>
          <a:stretch/>
        </p:blipFill>
        <p:spPr>
          <a:xfrm>
            <a:off x="0" y="6687419"/>
            <a:ext cx="12192000" cy="179165"/>
          </a:xfrm>
          <a:prstGeom prst="rect">
            <a:avLst/>
          </a:prstGeom>
        </p:spPr>
      </p:pic>
      <p:sp>
        <p:nvSpPr>
          <p:cNvPr id="4" name="Chart Placeholder 6">
            <a:extLst>
              <a:ext uri="{FF2B5EF4-FFF2-40B4-BE49-F238E27FC236}">
                <a16:creationId xmlns:a16="http://schemas.microsoft.com/office/drawing/2014/main" id="{C80933AD-D2DD-A9E2-8D34-33EEF4674503}"/>
              </a:ext>
            </a:extLst>
          </p:cNvPr>
          <p:cNvSpPr>
            <a:spLocks noGrp="1"/>
          </p:cNvSpPr>
          <p:nvPr>
            <p:ph type="chart" sz="quarter" idx="10"/>
          </p:nvPr>
        </p:nvSpPr>
        <p:spPr>
          <a:xfrm>
            <a:off x="457200" y="1276174"/>
            <a:ext cx="11226800" cy="4179453"/>
          </a:xfrm>
        </p:spPr>
        <p:txBody>
          <a:bodyPr/>
          <a:lstStyle/>
          <a:p>
            <a:endParaRPr lang="en-US"/>
          </a:p>
        </p:txBody>
      </p:sp>
      <p:sp>
        <p:nvSpPr>
          <p:cNvPr id="11" name="Text Placeholder 8">
            <a:extLst>
              <a:ext uri="{FF2B5EF4-FFF2-40B4-BE49-F238E27FC236}">
                <a16:creationId xmlns:a16="http://schemas.microsoft.com/office/drawing/2014/main" id="{BB14DA59-0A5E-644C-8337-E9CE1AC1E9D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57201" y="6003562"/>
            <a:ext cx="5638800" cy="673125"/>
          </a:xfrm>
        </p:spPr>
        <p:txBody>
          <a:bodyPr anchor="b">
            <a:noAutofit/>
          </a:bodyPr>
          <a:lstStyle>
            <a:lvl1pPr marL="0" indent="0">
              <a:buNone/>
              <a:defRPr sz="900"/>
            </a:lvl1pPr>
            <a:lvl2pPr marL="457200" indent="0">
              <a:buNone/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135221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1-HepC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EBFC025E-A984-463D-AC54-2320B6BE7BD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-1"/>
            <a:ext cx="12192000" cy="11887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vert="horz" wrap="square" lIns="60960" tIns="30480" rIns="60960" bIns="30480" numCol="1" anchor="t" anchorCtr="0" compatLnSpc="1">
            <a:prstTxWarp prst="textNoShape">
              <a:avLst/>
            </a:prstTxWarp>
          </a:bodyPr>
          <a:lstStyle/>
          <a:p>
            <a:endParaRPr lang="en-US" sz="1667"/>
          </a:p>
        </p:txBody>
      </p:sp>
      <p:sp>
        <p:nvSpPr>
          <p:cNvPr id="32" name="Title 1">
            <a:extLst>
              <a:ext uri="{FF2B5EF4-FFF2-40B4-BE49-F238E27FC236}">
                <a16:creationId xmlns:a16="http://schemas.microsoft.com/office/drawing/2014/main" id="{E03FE6B5-6022-4CFE-85B6-0AD1DA5E05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1" y="143647"/>
            <a:ext cx="11460556" cy="917018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defRPr sz="1800" b="0" baseline="0">
                <a:solidFill>
                  <a:schemeClr val="bg1"/>
                </a:solidFill>
                <a:effectLst/>
                <a:latin typeface="Calibri" pitchFamily="34" charset="0"/>
              </a:defRPr>
            </a:lvl1pPr>
          </a:lstStyle>
          <a:p>
            <a:r>
              <a:rPr lang="en-US"/>
              <a:t>Sample title of your presentation</a:t>
            </a:r>
          </a:p>
        </p:txBody>
      </p:sp>
      <p:pic>
        <p:nvPicPr>
          <p:cNvPr id="2" name="Picture 1" descr="Logos of the U.S. Department of Health and Human Services and Centers for Disease Control and Prevention" title="LOGOS">
            <a:extLst>
              <a:ext uri="{FF2B5EF4-FFF2-40B4-BE49-F238E27FC236}">
                <a16:creationId xmlns:a16="http://schemas.microsoft.com/office/drawing/2014/main" id="{EC634F8E-48A4-765C-351F-C276B389685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7380" y="5872163"/>
            <a:ext cx="1180377" cy="676709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97EB5AEA-2DED-ADFC-0853-4D1839415CA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503"/>
          <a:stretch/>
        </p:blipFill>
        <p:spPr>
          <a:xfrm>
            <a:off x="0" y="6687419"/>
            <a:ext cx="12192000" cy="179165"/>
          </a:xfrm>
          <a:prstGeom prst="rect">
            <a:avLst/>
          </a:prstGeom>
        </p:spPr>
      </p:pic>
      <p:sp>
        <p:nvSpPr>
          <p:cNvPr id="4" name="Chart Placeholder 6">
            <a:extLst>
              <a:ext uri="{FF2B5EF4-FFF2-40B4-BE49-F238E27FC236}">
                <a16:creationId xmlns:a16="http://schemas.microsoft.com/office/drawing/2014/main" id="{1C4A26B3-F4FE-9EB9-8DF7-D9EA7E5D0263}"/>
              </a:ext>
            </a:extLst>
          </p:cNvPr>
          <p:cNvSpPr>
            <a:spLocks noGrp="1"/>
          </p:cNvSpPr>
          <p:nvPr>
            <p:ph type="chart" sz="quarter" idx="10"/>
          </p:nvPr>
        </p:nvSpPr>
        <p:spPr>
          <a:xfrm>
            <a:off x="457200" y="1276174"/>
            <a:ext cx="11226800" cy="4179453"/>
          </a:xfrm>
        </p:spPr>
        <p:txBody>
          <a:bodyPr/>
          <a:lstStyle/>
          <a:p>
            <a:endParaRPr lang="en-US"/>
          </a:p>
        </p:txBody>
      </p:sp>
      <p:sp>
        <p:nvSpPr>
          <p:cNvPr id="5" name="Text Placeholder 8">
            <a:extLst>
              <a:ext uri="{FF2B5EF4-FFF2-40B4-BE49-F238E27FC236}">
                <a16:creationId xmlns:a16="http://schemas.microsoft.com/office/drawing/2014/main" id="{7390F0AC-781B-4F55-644D-295E7803003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57201" y="5993730"/>
            <a:ext cx="5638800" cy="673125"/>
          </a:xfrm>
        </p:spPr>
        <p:txBody>
          <a:bodyPr anchor="b">
            <a:noAutofit/>
          </a:bodyPr>
          <a:lstStyle>
            <a:lvl1pPr marL="0" indent="0">
              <a:buNone/>
              <a:defRPr sz="900"/>
            </a:lvl1pPr>
            <a:lvl2pPr marL="457200" indent="0">
              <a:buNone/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895992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age 1-Ext-HepC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EBFC025E-A984-463D-AC54-2320B6BE7BD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-1"/>
            <a:ext cx="12192000" cy="146304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vert="horz" wrap="square" lIns="60960" tIns="30480" rIns="60960" bIns="30480" numCol="1" anchor="t" anchorCtr="0" compatLnSpc="1">
            <a:prstTxWarp prst="textNoShape">
              <a:avLst/>
            </a:prstTxWarp>
          </a:bodyPr>
          <a:lstStyle/>
          <a:p>
            <a:endParaRPr lang="en-US" sz="1667"/>
          </a:p>
        </p:txBody>
      </p:sp>
      <p:sp>
        <p:nvSpPr>
          <p:cNvPr id="32" name="Title 1">
            <a:extLst>
              <a:ext uri="{FF2B5EF4-FFF2-40B4-BE49-F238E27FC236}">
                <a16:creationId xmlns:a16="http://schemas.microsoft.com/office/drawing/2014/main" id="{E03FE6B5-6022-4CFE-85B6-0AD1DA5E05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1" y="143647"/>
            <a:ext cx="11460556" cy="917018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defRPr sz="1800" b="0" baseline="0">
                <a:solidFill>
                  <a:schemeClr val="bg1"/>
                </a:solidFill>
                <a:effectLst/>
                <a:latin typeface="Calibri" pitchFamily="34" charset="0"/>
              </a:defRPr>
            </a:lvl1pPr>
          </a:lstStyle>
          <a:p>
            <a:r>
              <a:rPr lang="en-US"/>
              <a:t>Sample title of your presentation</a:t>
            </a:r>
          </a:p>
        </p:txBody>
      </p:sp>
      <p:pic>
        <p:nvPicPr>
          <p:cNvPr id="2" name="Picture 1" descr="Logos of the U.S. Department of Health and Human Services and Centers for Disease Control and Prevention" title="LOGOS">
            <a:extLst>
              <a:ext uri="{FF2B5EF4-FFF2-40B4-BE49-F238E27FC236}">
                <a16:creationId xmlns:a16="http://schemas.microsoft.com/office/drawing/2014/main" id="{EC634F8E-48A4-765C-351F-C276B389685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7380" y="5872163"/>
            <a:ext cx="1180377" cy="676709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97EB5AEA-2DED-ADFC-0853-4D1839415CA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503"/>
          <a:stretch/>
        </p:blipFill>
        <p:spPr>
          <a:xfrm>
            <a:off x="0" y="6687419"/>
            <a:ext cx="12192000" cy="179165"/>
          </a:xfrm>
          <a:prstGeom prst="rect">
            <a:avLst/>
          </a:prstGeom>
        </p:spPr>
      </p:pic>
      <p:sp>
        <p:nvSpPr>
          <p:cNvPr id="5" name="Text Placeholder 8">
            <a:extLst>
              <a:ext uri="{FF2B5EF4-FFF2-40B4-BE49-F238E27FC236}">
                <a16:creationId xmlns:a16="http://schemas.microsoft.com/office/drawing/2014/main" id="{7390F0AC-781B-4F55-644D-295E7803003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57201" y="5993730"/>
            <a:ext cx="5638800" cy="673125"/>
          </a:xfrm>
        </p:spPr>
        <p:txBody>
          <a:bodyPr anchor="b">
            <a:noAutofit/>
          </a:bodyPr>
          <a:lstStyle>
            <a:lvl1pPr marL="0" indent="0">
              <a:buNone/>
              <a:defRPr sz="900"/>
            </a:lvl1pPr>
            <a:lvl2pPr marL="457200" indent="0">
              <a:buNone/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Chart Placeholder 1">
            <a:extLst>
              <a:ext uri="{FF2B5EF4-FFF2-40B4-BE49-F238E27FC236}">
                <a16:creationId xmlns:a16="http://schemas.microsoft.com/office/drawing/2014/main" id="{6ABFD9B3-D7C6-9A7A-A7BC-03431B7451C7}"/>
              </a:ext>
            </a:extLst>
          </p:cNvPr>
          <p:cNvSpPr>
            <a:spLocks noGrp="1"/>
          </p:cNvSpPr>
          <p:nvPr>
            <p:ph type="chart" sz="quarter" idx="10"/>
          </p:nvPr>
        </p:nvSpPr>
        <p:spPr>
          <a:xfrm>
            <a:off x="457200" y="1561284"/>
            <a:ext cx="11226800" cy="4085616"/>
          </a:xfrm>
        </p:spPr>
      </p:sp>
    </p:spTree>
    <p:extLst>
      <p:ext uri="{BB962C8B-B14F-4D97-AF65-F5344CB8AC3E}">
        <p14:creationId xmlns:p14="http://schemas.microsoft.com/office/powerpoint/2010/main" val="1846253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2-HepC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itle 1">
            <a:extLst>
              <a:ext uri="{FF2B5EF4-FFF2-40B4-BE49-F238E27FC236}">
                <a16:creationId xmlns:a16="http://schemas.microsoft.com/office/drawing/2014/main" id="{E03FE6B5-6022-4CFE-85B6-0AD1DA5E05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1" y="143647"/>
            <a:ext cx="11460556" cy="917018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defRPr sz="1800" b="0" baseline="0">
                <a:solidFill>
                  <a:schemeClr val="accent2"/>
                </a:solidFill>
                <a:effectLst/>
                <a:latin typeface="Calibri" pitchFamily="34" charset="0"/>
              </a:defRPr>
            </a:lvl1pPr>
          </a:lstStyle>
          <a:p>
            <a:r>
              <a:rPr lang="en-US"/>
              <a:t>Sample title of your presentation</a:t>
            </a:r>
          </a:p>
        </p:txBody>
      </p:sp>
      <p:pic>
        <p:nvPicPr>
          <p:cNvPr id="36" name="Picture 35" descr="Logos of the U.S. Department of Health and Human Services and Centers for Disease Control and Prevention" title="LOGOS">
            <a:extLst>
              <a:ext uri="{FF2B5EF4-FFF2-40B4-BE49-F238E27FC236}">
                <a16:creationId xmlns:a16="http://schemas.microsoft.com/office/drawing/2014/main" id="{229C74C4-5ED8-4DF0-8819-21F31B9D396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7380" y="5872163"/>
            <a:ext cx="1180377" cy="676709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B61DF0A6-CFF5-9ED2-B17C-2D1BB3ECE94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503"/>
          <a:stretch/>
        </p:blipFill>
        <p:spPr>
          <a:xfrm>
            <a:off x="0" y="6687419"/>
            <a:ext cx="12192000" cy="179165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A0315EC5-ACBD-A081-75BC-E5C95E195853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12192000" cy="9144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vert="horz" wrap="square" lIns="60960" tIns="30480" rIns="60960" bIns="30480" numCol="1" anchor="t" anchorCtr="0" compatLnSpc="1">
            <a:prstTxWarp prst="textNoShape">
              <a:avLst/>
            </a:prstTxWarp>
          </a:bodyPr>
          <a:lstStyle/>
          <a:p>
            <a:endParaRPr lang="en-US" sz="1667"/>
          </a:p>
        </p:txBody>
      </p:sp>
      <p:sp>
        <p:nvSpPr>
          <p:cNvPr id="4" name="Text Placeholder 8">
            <a:extLst>
              <a:ext uri="{FF2B5EF4-FFF2-40B4-BE49-F238E27FC236}">
                <a16:creationId xmlns:a16="http://schemas.microsoft.com/office/drawing/2014/main" id="{B4BE940B-1614-126D-6738-69E0D475DE5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57201" y="5993732"/>
            <a:ext cx="5638800" cy="673125"/>
          </a:xfrm>
        </p:spPr>
        <p:txBody>
          <a:bodyPr anchor="b">
            <a:noAutofit/>
          </a:bodyPr>
          <a:lstStyle>
            <a:lvl1pPr marL="0" indent="0">
              <a:buNone/>
              <a:defRPr sz="900"/>
            </a:lvl1pPr>
            <a:lvl2pPr marL="457200" indent="0">
              <a:buNone/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173836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age 1-Ext-Neutral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EBFC025E-A984-463D-AC54-2320B6BE7BD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-1"/>
            <a:ext cx="12192000" cy="14630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60960" tIns="30480" rIns="60960" bIns="30480" numCol="1" anchor="t" anchorCtr="0" compatLnSpc="1">
            <a:prstTxWarp prst="textNoShape">
              <a:avLst/>
            </a:prstTxWarp>
          </a:bodyPr>
          <a:lstStyle/>
          <a:p>
            <a:endParaRPr lang="en-US" sz="1667"/>
          </a:p>
        </p:txBody>
      </p:sp>
      <p:sp>
        <p:nvSpPr>
          <p:cNvPr id="32" name="Title 1">
            <a:extLst>
              <a:ext uri="{FF2B5EF4-FFF2-40B4-BE49-F238E27FC236}">
                <a16:creationId xmlns:a16="http://schemas.microsoft.com/office/drawing/2014/main" id="{E03FE6B5-6022-4CFE-85B6-0AD1DA5E05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1" y="143647"/>
            <a:ext cx="11460556" cy="917018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defRPr sz="1800" b="0" baseline="0">
                <a:solidFill>
                  <a:schemeClr val="bg1"/>
                </a:solidFill>
                <a:effectLst/>
                <a:latin typeface="Calibri" pitchFamily="34" charset="0"/>
              </a:defRPr>
            </a:lvl1pPr>
          </a:lstStyle>
          <a:p>
            <a:r>
              <a:rPr lang="en-US"/>
              <a:t>Sample title of your presentation</a:t>
            </a:r>
          </a:p>
        </p:txBody>
      </p:sp>
      <p:pic>
        <p:nvPicPr>
          <p:cNvPr id="2" name="Picture 1" descr="Logos of the U.S. Department of Health and Human Services and Centers for Disease Control and Prevention" title="LOGOS">
            <a:extLst>
              <a:ext uri="{FF2B5EF4-FFF2-40B4-BE49-F238E27FC236}">
                <a16:creationId xmlns:a16="http://schemas.microsoft.com/office/drawing/2014/main" id="{EC634F8E-48A4-765C-351F-C276B389685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7380" y="5872163"/>
            <a:ext cx="1180377" cy="676709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97EB5AEA-2DED-ADFC-0853-4D1839415CA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503"/>
          <a:stretch/>
        </p:blipFill>
        <p:spPr>
          <a:xfrm>
            <a:off x="0" y="6687419"/>
            <a:ext cx="12192000" cy="179165"/>
          </a:xfrm>
          <a:prstGeom prst="rect">
            <a:avLst/>
          </a:prstGeom>
        </p:spPr>
      </p:pic>
      <p:sp>
        <p:nvSpPr>
          <p:cNvPr id="7" name="Chart Placeholder 1">
            <a:extLst>
              <a:ext uri="{FF2B5EF4-FFF2-40B4-BE49-F238E27FC236}">
                <a16:creationId xmlns:a16="http://schemas.microsoft.com/office/drawing/2014/main" id="{E7DBF9DB-7D7A-E8F3-66C7-AE6631A2C05F}"/>
              </a:ext>
            </a:extLst>
          </p:cNvPr>
          <p:cNvSpPr>
            <a:spLocks noGrp="1"/>
          </p:cNvSpPr>
          <p:nvPr>
            <p:ph type="chart" sz="quarter" idx="10"/>
          </p:nvPr>
        </p:nvSpPr>
        <p:spPr>
          <a:xfrm>
            <a:off x="457200" y="1561284"/>
            <a:ext cx="11226800" cy="4085616"/>
          </a:xfrm>
        </p:spPr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939F508C-DB97-C41C-39F3-08C81E19E47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57201" y="6003562"/>
            <a:ext cx="5638800" cy="673125"/>
          </a:xfrm>
        </p:spPr>
        <p:txBody>
          <a:bodyPr anchor="b">
            <a:noAutofit/>
          </a:bodyPr>
          <a:lstStyle>
            <a:lvl1pPr marL="0" indent="0">
              <a:buNone/>
              <a:defRPr sz="900"/>
            </a:lvl1pPr>
            <a:lvl2pPr marL="457200" indent="0">
              <a:buNone/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020044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2-Neutral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itle 1">
            <a:extLst>
              <a:ext uri="{FF2B5EF4-FFF2-40B4-BE49-F238E27FC236}">
                <a16:creationId xmlns:a16="http://schemas.microsoft.com/office/drawing/2014/main" id="{E03FE6B5-6022-4CFE-85B6-0AD1DA5E05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1" y="143647"/>
            <a:ext cx="11460556" cy="917018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defRPr sz="1800" b="0" baseline="0">
                <a:solidFill>
                  <a:schemeClr val="accent1"/>
                </a:solidFill>
                <a:effectLst/>
                <a:latin typeface="Calibri" pitchFamily="34" charset="0"/>
              </a:defRPr>
            </a:lvl1pPr>
          </a:lstStyle>
          <a:p>
            <a:r>
              <a:rPr lang="en-US"/>
              <a:t>Sample title of your presentation</a:t>
            </a:r>
          </a:p>
        </p:txBody>
      </p:sp>
      <p:pic>
        <p:nvPicPr>
          <p:cNvPr id="36" name="Picture 35" descr="Logos of the U.S. Department of Health and Human Services and Centers for Disease Control and Prevention" title="LOGOS">
            <a:extLst>
              <a:ext uri="{FF2B5EF4-FFF2-40B4-BE49-F238E27FC236}">
                <a16:creationId xmlns:a16="http://schemas.microsoft.com/office/drawing/2014/main" id="{229C74C4-5ED8-4DF0-8819-21F31B9D396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7380" y="5872163"/>
            <a:ext cx="1180377" cy="676709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B61DF0A6-CFF5-9ED2-B17C-2D1BB3ECE94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503"/>
          <a:stretch/>
        </p:blipFill>
        <p:spPr>
          <a:xfrm>
            <a:off x="0" y="6687419"/>
            <a:ext cx="12192000" cy="179165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A0315EC5-ACBD-A081-75BC-E5C95E195853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12192000" cy="914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60960" tIns="30480" rIns="60960" bIns="30480" numCol="1" anchor="t" anchorCtr="0" compatLnSpc="1">
            <a:prstTxWarp prst="textNoShape">
              <a:avLst/>
            </a:prstTxWarp>
          </a:bodyPr>
          <a:lstStyle/>
          <a:p>
            <a:endParaRPr lang="en-US" sz="1667"/>
          </a:p>
        </p:txBody>
      </p:sp>
      <p:sp>
        <p:nvSpPr>
          <p:cNvPr id="4" name="Text Placeholder 8">
            <a:extLst>
              <a:ext uri="{FF2B5EF4-FFF2-40B4-BE49-F238E27FC236}">
                <a16:creationId xmlns:a16="http://schemas.microsoft.com/office/drawing/2014/main" id="{B4BE940B-1614-126D-6738-69E0D475DE5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57201" y="5999820"/>
            <a:ext cx="5638800" cy="673125"/>
          </a:xfrm>
        </p:spPr>
        <p:txBody>
          <a:bodyPr anchor="b">
            <a:noAutofit/>
          </a:bodyPr>
          <a:lstStyle>
            <a:lvl1pPr marL="0" indent="0">
              <a:buNone/>
              <a:defRPr sz="900"/>
            </a:lvl1pPr>
            <a:lvl2pPr marL="457200" indent="0">
              <a:buNone/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248886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1-HepA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EBFC025E-A984-463D-AC54-2320B6BE7BD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-1"/>
            <a:ext cx="12192000" cy="1188720"/>
          </a:xfrm>
          <a:prstGeom prst="rect">
            <a:avLst/>
          </a:prstGeom>
          <a:solidFill>
            <a:srgbClr val="497D0C"/>
          </a:solidFill>
          <a:ln>
            <a:noFill/>
          </a:ln>
        </p:spPr>
        <p:txBody>
          <a:bodyPr vert="horz" wrap="square" lIns="60960" tIns="30480" rIns="60960" bIns="30480" numCol="1" anchor="t" anchorCtr="0" compatLnSpc="1">
            <a:prstTxWarp prst="textNoShape">
              <a:avLst/>
            </a:prstTxWarp>
          </a:bodyPr>
          <a:lstStyle/>
          <a:p>
            <a:endParaRPr lang="en-US" sz="1667"/>
          </a:p>
        </p:txBody>
      </p:sp>
      <p:sp>
        <p:nvSpPr>
          <p:cNvPr id="32" name="Title 1">
            <a:extLst>
              <a:ext uri="{FF2B5EF4-FFF2-40B4-BE49-F238E27FC236}">
                <a16:creationId xmlns:a16="http://schemas.microsoft.com/office/drawing/2014/main" id="{E03FE6B5-6022-4CFE-85B6-0AD1DA5E05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1" y="143647"/>
            <a:ext cx="11460556" cy="917018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defRPr sz="1800" b="0" baseline="0">
                <a:solidFill>
                  <a:schemeClr val="bg1"/>
                </a:solidFill>
                <a:effectLst/>
                <a:latin typeface="Calibri" pitchFamily="34" charset="0"/>
              </a:defRPr>
            </a:lvl1pPr>
          </a:lstStyle>
          <a:p>
            <a:r>
              <a:rPr lang="en-US"/>
              <a:t>Sample title of your presentation</a:t>
            </a:r>
          </a:p>
        </p:txBody>
      </p:sp>
      <p:sp>
        <p:nvSpPr>
          <p:cNvPr id="7" name="Chart Placeholder 6">
            <a:extLst>
              <a:ext uri="{FF2B5EF4-FFF2-40B4-BE49-F238E27FC236}">
                <a16:creationId xmlns:a16="http://schemas.microsoft.com/office/drawing/2014/main" id="{13A1AD42-0BB7-E320-8206-1D9FF4F98264}"/>
              </a:ext>
            </a:extLst>
          </p:cNvPr>
          <p:cNvSpPr>
            <a:spLocks noGrp="1"/>
          </p:cNvSpPr>
          <p:nvPr>
            <p:ph type="chart" sz="quarter" idx="10"/>
          </p:nvPr>
        </p:nvSpPr>
        <p:spPr>
          <a:xfrm>
            <a:off x="457200" y="1276174"/>
            <a:ext cx="11226800" cy="4179453"/>
          </a:xfrm>
        </p:spPr>
        <p:txBody>
          <a:bodyPr/>
          <a:lstStyle/>
          <a:p>
            <a:endParaRPr lang="en-US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7208DF79-0411-CD8E-6751-AF460FE5FE0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57201" y="6003562"/>
            <a:ext cx="5638800" cy="673125"/>
          </a:xfrm>
        </p:spPr>
        <p:txBody>
          <a:bodyPr anchor="b">
            <a:noAutofit/>
          </a:bodyPr>
          <a:lstStyle>
            <a:lvl1pPr marL="0" indent="0">
              <a:buNone/>
              <a:defRPr sz="900"/>
            </a:lvl1pPr>
            <a:lvl2pPr marL="457200" indent="0">
              <a:buNone/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2" name="Picture 1" descr="Logos of the U.S. Department of Health and Human Services and Centers for Disease Control and Prevention" title="LOGOS">
            <a:extLst>
              <a:ext uri="{FF2B5EF4-FFF2-40B4-BE49-F238E27FC236}">
                <a16:creationId xmlns:a16="http://schemas.microsoft.com/office/drawing/2014/main" id="{EC634F8E-48A4-765C-351F-C276B389685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7380" y="5872163"/>
            <a:ext cx="1180377" cy="676709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97EB5AEA-2DED-ADFC-0853-4D1839415CA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503"/>
          <a:stretch/>
        </p:blipFill>
        <p:spPr>
          <a:xfrm>
            <a:off x="0" y="6687419"/>
            <a:ext cx="12192000" cy="1791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25514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age 1-Ext-HepA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EBFC025E-A984-463D-AC54-2320B6BE7BD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-1"/>
            <a:ext cx="12192000" cy="1463040"/>
          </a:xfrm>
          <a:prstGeom prst="rect">
            <a:avLst/>
          </a:prstGeom>
          <a:solidFill>
            <a:srgbClr val="497D0C"/>
          </a:solidFill>
          <a:ln>
            <a:noFill/>
          </a:ln>
        </p:spPr>
        <p:txBody>
          <a:bodyPr vert="horz" wrap="square" lIns="60960" tIns="30480" rIns="60960" bIns="30480" numCol="1" anchor="t" anchorCtr="0" compatLnSpc="1">
            <a:prstTxWarp prst="textNoShape">
              <a:avLst/>
            </a:prstTxWarp>
          </a:bodyPr>
          <a:lstStyle/>
          <a:p>
            <a:endParaRPr lang="en-US" sz="1667"/>
          </a:p>
        </p:txBody>
      </p:sp>
      <p:sp>
        <p:nvSpPr>
          <p:cNvPr id="32" name="Title 1">
            <a:extLst>
              <a:ext uri="{FF2B5EF4-FFF2-40B4-BE49-F238E27FC236}">
                <a16:creationId xmlns:a16="http://schemas.microsoft.com/office/drawing/2014/main" id="{E03FE6B5-6022-4CFE-85B6-0AD1DA5E05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1" y="143647"/>
            <a:ext cx="11460556" cy="917018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defRPr sz="1800" b="0" baseline="0">
                <a:solidFill>
                  <a:schemeClr val="bg1"/>
                </a:solidFill>
                <a:effectLst/>
                <a:latin typeface="Calibri" pitchFamily="34" charset="0"/>
              </a:defRPr>
            </a:lvl1pPr>
          </a:lstStyle>
          <a:p>
            <a:r>
              <a:rPr lang="en-US"/>
              <a:t>Sample title of your presentation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7208DF79-0411-CD8E-6751-AF460FE5FE0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57201" y="5993730"/>
            <a:ext cx="5638800" cy="673125"/>
          </a:xfrm>
        </p:spPr>
        <p:txBody>
          <a:bodyPr anchor="b">
            <a:noAutofit/>
          </a:bodyPr>
          <a:lstStyle>
            <a:lvl1pPr marL="0" indent="0">
              <a:buNone/>
              <a:defRPr sz="900"/>
            </a:lvl1pPr>
            <a:lvl2pPr marL="457200" indent="0">
              <a:buNone/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2" name="Picture 1" descr="Logos of the U.S. Department of Health and Human Services and Centers for Disease Control and Prevention" title="LOGOS">
            <a:extLst>
              <a:ext uri="{FF2B5EF4-FFF2-40B4-BE49-F238E27FC236}">
                <a16:creationId xmlns:a16="http://schemas.microsoft.com/office/drawing/2014/main" id="{EC634F8E-48A4-765C-351F-C276B389685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7380" y="5872163"/>
            <a:ext cx="1180377" cy="676709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97EB5AEA-2DED-ADFC-0853-4D1839415CA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503"/>
          <a:stretch/>
        </p:blipFill>
        <p:spPr>
          <a:xfrm>
            <a:off x="0" y="6687419"/>
            <a:ext cx="12192000" cy="179165"/>
          </a:xfrm>
          <a:prstGeom prst="rect">
            <a:avLst/>
          </a:prstGeom>
        </p:spPr>
      </p:pic>
      <p:sp>
        <p:nvSpPr>
          <p:cNvPr id="5" name="Chart Placeholder 1">
            <a:extLst>
              <a:ext uri="{FF2B5EF4-FFF2-40B4-BE49-F238E27FC236}">
                <a16:creationId xmlns:a16="http://schemas.microsoft.com/office/drawing/2014/main" id="{30AB71F8-E431-CD0D-21C3-13878CF0030B}"/>
              </a:ext>
            </a:extLst>
          </p:cNvPr>
          <p:cNvSpPr>
            <a:spLocks noGrp="1"/>
          </p:cNvSpPr>
          <p:nvPr>
            <p:ph type="chart" sz="quarter" idx="10"/>
          </p:nvPr>
        </p:nvSpPr>
        <p:spPr>
          <a:xfrm>
            <a:off x="457200" y="1561284"/>
            <a:ext cx="11226800" cy="4085616"/>
          </a:xfrm>
        </p:spPr>
      </p:sp>
    </p:spTree>
    <p:extLst>
      <p:ext uri="{BB962C8B-B14F-4D97-AF65-F5344CB8AC3E}">
        <p14:creationId xmlns:p14="http://schemas.microsoft.com/office/powerpoint/2010/main" val="34763436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2-HepA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itle 1">
            <a:extLst>
              <a:ext uri="{FF2B5EF4-FFF2-40B4-BE49-F238E27FC236}">
                <a16:creationId xmlns:a16="http://schemas.microsoft.com/office/drawing/2014/main" id="{E03FE6B5-6022-4CFE-85B6-0AD1DA5E05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1" y="143647"/>
            <a:ext cx="11460556" cy="917018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defRPr sz="1800" b="0" baseline="0">
                <a:solidFill>
                  <a:schemeClr val="accent4"/>
                </a:solidFill>
                <a:effectLst/>
                <a:latin typeface="Calibri" pitchFamily="34" charset="0"/>
              </a:defRPr>
            </a:lvl1pPr>
          </a:lstStyle>
          <a:p>
            <a:r>
              <a:rPr lang="en-US"/>
              <a:t>Sample title of your presentation</a:t>
            </a:r>
          </a:p>
        </p:txBody>
      </p:sp>
      <p:pic>
        <p:nvPicPr>
          <p:cNvPr id="36" name="Picture 35" descr="Logos of the U.S. Department of Health and Human Services and Centers for Disease Control and Prevention" title="LOGOS">
            <a:extLst>
              <a:ext uri="{FF2B5EF4-FFF2-40B4-BE49-F238E27FC236}">
                <a16:creationId xmlns:a16="http://schemas.microsoft.com/office/drawing/2014/main" id="{229C74C4-5ED8-4DF0-8819-21F31B9D396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7380" y="5872163"/>
            <a:ext cx="1180377" cy="676709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B61DF0A6-CFF5-9ED2-B17C-2D1BB3ECE94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503"/>
          <a:stretch/>
        </p:blipFill>
        <p:spPr>
          <a:xfrm>
            <a:off x="0" y="6687419"/>
            <a:ext cx="12192000" cy="179165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A0315EC5-ACBD-A081-75BC-E5C95E195853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12192000" cy="91440"/>
          </a:xfrm>
          <a:prstGeom prst="rect">
            <a:avLst/>
          </a:prstGeom>
          <a:solidFill>
            <a:srgbClr val="497D0C"/>
          </a:solidFill>
          <a:ln>
            <a:noFill/>
          </a:ln>
        </p:spPr>
        <p:txBody>
          <a:bodyPr vert="horz" wrap="square" lIns="60960" tIns="30480" rIns="60960" bIns="30480" numCol="1" anchor="t" anchorCtr="0" compatLnSpc="1">
            <a:prstTxWarp prst="textNoShape">
              <a:avLst/>
            </a:prstTxWarp>
          </a:bodyPr>
          <a:lstStyle/>
          <a:p>
            <a:endParaRPr lang="en-US" sz="1667"/>
          </a:p>
        </p:txBody>
      </p:sp>
      <p:sp>
        <p:nvSpPr>
          <p:cNvPr id="4" name="Text Placeholder 8">
            <a:extLst>
              <a:ext uri="{FF2B5EF4-FFF2-40B4-BE49-F238E27FC236}">
                <a16:creationId xmlns:a16="http://schemas.microsoft.com/office/drawing/2014/main" id="{B4BE940B-1614-126D-6738-69E0D475DE5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57201" y="5998804"/>
            <a:ext cx="5638800" cy="673125"/>
          </a:xfrm>
        </p:spPr>
        <p:txBody>
          <a:bodyPr anchor="b">
            <a:noAutofit/>
          </a:bodyPr>
          <a:lstStyle>
            <a:lvl1pPr marL="0" indent="0">
              <a:buNone/>
              <a:defRPr sz="900"/>
            </a:lvl1pPr>
            <a:lvl2pPr marL="457200" indent="0">
              <a:buNone/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616160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1-HepB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EBFC025E-A984-463D-AC54-2320B6BE7BD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-1"/>
            <a:ext cx="12192000" cy="118872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vert="horz" wrap="square" lIns="60960" tIns="30480" rIns="60960" bIns="30480" numCol="1" anchor="t" anchorCtr="0" compatLnSpc="1">
            <a:prstTxWarp prst="textNoShape">
              <a:avLst/>
            </a:prstTxWarp>
          </a:bodyPr>
          <a:lstStyle/>
          <a:p>
            <a:endParaRPr lang="en-US" sz="1667"/>
          </a:p>
        </p:txBody>
      </p:sp>
      <p:sp>
        <p:nvSpPr>
          <p:cNvPr id="32" name="Title 1">
            <a:extLst>
              <a:ext uri="{FF2B5EF4-FFF2-40B4-BE49-F238E27FC236}">
                <a16:creationId xmlns:a16="http://schemas.microsoft.com/office/drawing/2014/main" id="{E03FE6B5-6022-4CFE-85B6-0AD1DA5E05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1" y="143647"/>
            <a:ext cx="11460556" cy="917018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defRPr sz="1800" b="0" baseline="0">
                <a:solidFill>
                  <a:schemeClr val="bg1"/>
                </a:solidFill>
                <a:effectLst/>
                <a:latin typeface="Calibri" pitchFamily="34" charset="0"/>
              </a:defRPr>
            </a:lvl1pPr>
          </a:lstStyle>
          <a:p>
            <a:r>
              <a:rPr lang="en-US"/>
              <a:t>Sample title of your presentation</a:t>
            </a:r>
          </a:p>
        </p:txBody>
      </p:sp>
      <p:pic>
        <p:nvPicPr>
          <p:cNvPr id="2" name="Picture 1" descr="Logos of the U.S. Department of Health and Human Services and Centers for Disease Control and Prevention" title="LOGOS">
            <a:extLst>
              <a:ext uri="{FF2B5EF4-FFF2-40B4-BE49-F238E27FC236}">
                <a16:creationId xmlns:a16="http://schemas.microsoft.com/office/drawing/2014/main" id="{EC634F8E-48A4-765C-351F-C276B389685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7380" y="5872163"/>
            <a:ext cx="1180377" cy="676709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97EB5AEA-2DED-ADFC-0853-4D1839415CA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503"/>
          <a:stretch/>
        </p:blipFill>
        <p:spPr>
          <a:xfrm>
            <a:off x="0" y="6687419"/>
            <a:ext cx="12192000" cy="179165"/>
          </a:xfrm>
          <a:prstGeom prst="rect">
            <a:avLst/>
          </a:prstGeom>
        </p:spPr>
      </p:pic>
      <p:sp>
        <p:nvSpPr>
          <p:cNvPr id="4" name="Chart Placeholder 6">
            <a:extLst>
              <a:ext uri="{FF2B5EF4-FFF2-40B4-BE49-F238E27FC236}">
                <a16:creationId xmlns:a16="http://schemas.microsoft.com/office/drawing/2014/main" id="{6FB2E7C6-3AA9-7531-3698-9412310F5F01}"/>
              </a:ext>
            </a:extLst>
          </p:cNvPr>
          <p:cNvSpPr>
            <a:spLocks noGrp="1"/>
          </p:cNvSpPr>
          <p:nvPr>
            <p:ph type="chart" sz="quarter" idx="10"/>
          </p:nvPr>
        </p:nvSpPr>
        <p:spPr>
          <a:xfrm>
            <a:off x="457200" y="1276174"/>
            <a:ext cx="11226800" cy="4179453"/>
          </a:xfrm>
        </p:spPr>
        <p:txBody>
          <a:bodyPr/>
          <a:lstStyle/>
          <a:p>
            <a:endParaRPr lang="en-US"/>
          </a:p>
        </p:txBody>
      </p:sp>
      <p:sp>
        <p:nvSpPr>
          <p:cNvPr id="5" name="Text Placeholder 8">
            <a:extLst>
              <a:ext uri="{FF2B5EF4-FFF2-40B4-BE49-F238E27FC236}">
                <a16:creationId xmlns:a16="http://schemas.microsoft.com/office/drawing/2014/main" id="{B2CDC1F8-DB48-2640-3FAE-198A428BA836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57201" y="5993730"/>
            <a:ext cx="5638800" cy="673125"/>
          </a:xfrm>
        </p:spPr>
        <p:txBody>
          <a:bodyPr anchor="b">
            <a:noAutofit/>
          </a:bodyPr>
          <a:lstStyle>
            <a:lvl1pPr marL="0" indent="0">
              <a:buNone/>
              <a:defRPr sz="900"/>
            </a:lvl1pPr>
            <a:lvl2pPr marL="457200" indent="0">
              <a:buNone/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039025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age 1-Ext-HepB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EBFC025E-A984-463D-AC54-2320B6BE7BD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-1"/>
            <a:ext cx="12192000" cy="146304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vert="horz" wrap="square" lIns="60960" tIns="30480" rIns="60960" bIns="30480" numCol="1" anchor="t" anchorCtr="0" compatLnSpc="1">
            <a:prstTxWarp prst="textNoShape">
              <a:avLst/>
            </a:prstTxWarp>
          </a:bodyPr>
          <a:lstStyle/>
          <a:p>
            <a:endParaRPr lang="en-US" sz="1667"/>
          </a:p>
        </p:txBody>
      </p:sp>
      <p:sp>
        <p:nvSpPr>
          <p:cNvPr id="32" name="Title 1">
            <a:extLst>
              <a:ext uri="{FF2B5EF4-FFF2-40B4-BE49-F238E27FC236}">
                <a16:creationId xmlns:a16="http://schemas.microsoft.com/office/drawing/2014/main" id="{E03FE6B5-6022-4CFE-85B6-0AD1DA5E05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1" y="143647"/>
            <a:ext cx="11460556" cy="917018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defRPr sz="1800" b="0" baseline="0">
                <a:solidFill>
                  <a:schemeClr val="bg1"/>
                </a:solidFill>
                <a:effectLst/>
                <a:latin typeface="Calibri" pitchFamily="34" charset="0"/>
              </a:defRPr>
            </a:lvl1pPr>
          </a:lstStyle>
          <a:p>
            <a:r>
              <a:rPr lang="en-US"/>
              <a:t>Sample title of your presentation</a:t>
            </a:r>
          </a:p>
        </p:txBody>
      </p:sp>
      <p:pic>
        <p:nvPicPr>
          <p:cNvPr id="2" name="Picture 1" descr="Logos of the U.S. Department of Health and Human Services and Centers for Disease Control and Prevention" title="LOGOS">
            <a:extLst>
              <a:ext uri="{FF2B5EF4-FFF2-40B4-BE49-F238E27FC236}">
                <a16:creationId xmlns:a16="http://schemas.microsoft.com/office/drawing/2014/main" id="{EC634F8E-48A4-765C-351F-C276B389685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7380" y="5872163"/>
            <a:ext cx="1180377" cy="676709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97EB5AEA-2DED-ADFC-0853-4D1839415CA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503"/>
          <a:stretch/>
        </p:blipFill>
        <p:spPr>
          <a:xfrm>
            <a:off x="0" y="6687419"/>
            <a:ext cx="12192000" cy="179165"/>
          </a:xfrm>
          <a:prstGeom prst="rect">
            <a:avLst/>
          </a:prstGeom>
        </p:spPr>
      </p:pic>
      <p:sp>
        <p:nvSpPr>
          <p:cNvPr id="5" name="Text Placeholder 8">
            <a:extLst>
              <a:ext uri="{FF2B5EF4-FFF2-40B4-BE49-F238E27FC236}">
                <a16:creationId xmlns:a16="http://schemas.microsoft.com/office/drawing/2014/main" id="{B2CDC1F8-DB48-2640-3FAE-198A428BA836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57201" y="5993730"/>
            <a:ext cx="5638800" cy="673125"/>
          </a:xfrm>
        </p:spPr>
        <p:txBody>
          <a:bodyPr anchor="b">
            <a:noAutofit/>
          </a:bodyPr>
          <a:lstStyle>
            <a:lvl1pPr marL="0" indent="0">
              <a:buNone/>
              <a:defRPr sz="900"/>
            </a:lvl1pPr>
            <a:lvl2pPr marL="457200" indent="0">
              <a:buNone/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Chart Placeholder 1">
            <a:extLst>
              <a:ext uri="{FF2B5EF4-FFF2-40B4-BE49-F238E27FC236}">
                <a16:creationId xmlns:a16="http://schemas.microsoft.com/office/drawing/2014/main" id="{B5FED8DF-4B16-1B4D-C138-AEAE4A5147FA}"/>
              </a:ext>
            </a:extLst>
          </p:cNvPr>
          <p:cNvSpPr>
            <a:spLocks noGrp="1"/>
          </p:cNvSpPr>
          <p:nvPr>
            <p:ph type="chart" sz="quarter" idx="10"/>
          </p:nvPr>
        </p:nvSpPr>
        <p:spPr>
          <a:xfrm>
            <a:off x="457200" y="1561284"/>
            <a:ext cx="11226800" cy="4085616"/>
          </a:xfrm>
        </p:spPr>
      </p:sp>
    </p:spTree>
    <p:extLst>
      <p:ext uri="{BB962C8B-B14F-4D97-AF65-F5344CB8AC3E}">
        <p14:creationId xmlns:p14="http://schemas.microsoft.com/office/powerpoint/2010/main" val="23817575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2-HepB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itle 1">
            <a:extLst>
              <a:ext uri="{FF2B5EF4-FFF2-40B4-BE49-F238E27FC236}">
                <a16:creationId xmlns:a16="http://schemas.microsoft.com/office/drawing/2014/main" id="{E03FE6B5-6022-4CFE-85B6-0AD1DA5E05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1" y="143647"/>
            <a:ext cx="11460556" cy="917018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defRPr sz="1800" b="0" baseline="0">
                <a:solidFill>
                  <a:schemeClr val="accent3"/>
                </a:solidFill>
                <a:effectLst/>
                <a:latin typeface="Calibri" pitchFamily="34" charset="0"/>
              </a:defRPr>
            </a:lvl1pPr>
          </a:lstStyle>
          <a:p>
            <a:r>
              <a:rPr lang="en-US"/>
              <a:t>Sample title of your presentation</a:t>
            </a:r>
          </a:p>
        </p:txBody>
      </p:sp>
      <p:pic>
        <p:nvPicPr>
          <p:cNvPr id="36" name="Picture 35" descr="Logos of the U.S. Department of Health and Human Services and Centers for Disease Control and Prevention" title="LOGOS">
            <a:extLst>
              <a:ext uri="{FF2B5EF4-FFF2-40B4-BE49-F238E27FC236}">
                <a16:creationId xmlns:a16="http://schemas.microsoft.com/office/drawing/2014/main" id="{229C74C4-5ED8-4DF0-8819-21F31B9D396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7380" y="5872163"/>
            <a:ext cx="1180377" cy="676709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B61DF0A6-CFF5-9ED2-B17C-2D1BB3ECE94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503"/>
          <a:stretch/>
        </p:blipFill>
        <p:spPr>
          <a:xfrm>
            <a:off x="0" y="6687419"/>
            <a:ext cx="12192000" cy="179165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A0315EC5-ACBD-A081-75BC-E5C95E195853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12192000" cy="9144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vert="horz" wrap="square" lIns="60960" tIns="30480" rIns="60960" bIns="30480" numCol="1" anchor="t" anchorCtr="0" compatLnSpc="1">
            <a:prstTxWarp prst="textNoShape">
              <a:avLst/>
            </a:prstTxWarp>
          </a:bodyPr>
          <a:lstStyle/>
          <a:p>
            <a:endParaRPr lang="en-US" sz="1667"/>
          </a:p>
        </p:txBody>
      </p:sp>
      <p:sp>
        <p:nvSpPr>
          <p:cNvPr id="4" name="Text Placeholder 8">
            <a:extLst>
              <a:ext uri="{FF2B5EF4-FFF2-40B4-BE49-F238E27FC236}">
                <a16:creationId xmlns:a16="http://schemas.microsoft.com/office/drawing/2014/main" id="{B4BE940B-1614-126D-6738-69E0D475DE5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57201" y="5993732"/>
            <a:ext cx="5638800" cy="673125"/>
          </a:xfrm>
        </p:spPr>
        <p:txBody>
          <a:bodyPr anchor="b">
            <a:noAutofit/>
          </a:bodyPr>
          <a:lstStyle>
            <a:lvl1pPr marL="0" indent="0">
              <a:buNone/>
              <a:defRPr sz="900"/>
            </a:lvl1pPr>
            <a:lvl2pPr marL="457200" indent="0">
              <a:buNone/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230846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8DA5914-F582-127A-A0C0-BEEAE63406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2593E62-6399-6690-3C9D-789FA53EEE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A8DD37-4D67-3133-9238-8D45E9F812E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FCCB6D-DABD-754A-8426-905EF76E08FB}" type="datetimeFigureOut">
              <a:rPr lang="en-US" smtClean="0"/>
              <a:t>1/26/23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CEF80A-7254-2D67-59AC-FAAF77ED439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D70E55-1FF7-27E7-1FE4-B9F7F83989E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3DF645-D866-8748-B450-53C9FCD6D0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27915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73" r:id="rId2"/>
    <p:sldLayoutId id="2147483664" r:id="rId3"/>
    <p:sldLayoutId id="2147483666" r:id="rId4"/>
    <p:sldLayoutId id="2147483672" r:id="rId5"/>
    <p:sldLayoutId id="2147483667" r:id="rId6"/>
    <p:sldLayoutId id="2147483668" r:id="rId7"/>
    <p:sldLayoutId id="2147483674" r:id="rId8"/>
    <p:sldLayoutId id="2147483669" r:id="rId9"/>
    <p:sldLayoutId id="2147483670" r:id="rId10"/>
    <p:sldLayoutId id="2147483675" r:id="rId11"/>
    <p:sldLayoutId id="2147483671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ndc.services.cdc.gov/conditions/hepatitis-b-acute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www.cdc.gov/hepatitis/statistics/2020surveillance/index.htm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dc.gov/hepatitis/statistics/2020surveillance/index.htm" TargetMode="External"/><Relationship Id="rId2" Type="http://schemas.openxmlformats.org/officeDocument/2006/relationships/hyperlink" Target="https://ndc.services.cdc.gov/conditions/hepatitis-b-acute/" TargetMode="External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dc.gov/hepatitis/statistics/2020surveillance/index.htm" TargetMode="External"/><Relationship Id="rId2" Type="http://schemas.openxmlformats.org/officeDocument/2006/relationships/hyperlink" Target="https://ndc.services.cdc.gov/conditions/hepatitis-b-acute/" TargetMode="External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9B1480-11D7-200C-39F9-8BF0E49EBA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b="0"/>
              <a:t>Table 2.1 – Part 1 of 3</a:t>
            </a:r>
            <a:br>
              <a:rPr lang="en-US" sz="2000"/>
            </a:br>
            <a:r>
              <a:rPr lang="en-US" sz="2000" b="1"/>
              <a:t>Numbers and rates* of reported cases† of acute hepatitis B virus infection, by state or jurisdiction</a:t>
            </a:r>
            <a:br>
              <a:rPr lang="en-US" sz="2000" b="1"/>
            </a:br>
            <a:r>
              <a:rPr lang="en-US" sz="2000" b="1"/>
              <a:t>United States, 2016–2020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3C9BE060-1E87-051C-57CB-B646C709CEC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3117897"/>
              </p:ext>
            </p:extLst>
          </p:nvPr>
        </p:nvGraphicFramePr>
        <p:xfrm>
          <a:off x="535833" y="1367102"/>
          <a:ext cx="11120329" cy="411098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1010939">
                  <a:extLst>
                    <a:ext uri="{9D8B030D-6E8A-4147-A177-3AD203B41FA5}">
                      <a16:colId xmlns:a16="http://schemas.microsoft.com/office/drawing/2014/main" val="2197488459"/>
                    </a:ext>
                  </a:extLst>
                </a:gridCol>
                <a:gridCol w="1010939">
                  <a:extLst>
                    <a:ext uri="{9D8B030D-6E8A-4147-A177-3AD203B41FA5}">
                      <a16:colId xmlns:a16="http://schemas.microsoft.com/office/drawing/2014/main" val="557897342"/>
                    </a:ext>
                  </a:extLst>
                </a:gridCol>
                <a:gridCol w="1010939">
                  <a:extLst>
                    <a:ext uri="{9D8B030D-6E8A-4147-A177-3AD203B41FA5}">
                      <a16:colId xmlns:a16="http://schemas.microsoft.com/office/drawing/2014/main" val="1675807070"/>
                    </a:ext>
                  </a:extLst>
                </a:gridCol>
                <a:gridCol w="1010939">
                  <a:extLst>
                    <a:ext uri="{9D8B030D-6E8A-4147-A177-3AD203B41FA5}">
                      <a16:colId xmlns:a16="http://schemas.microsoft.com/office/drawing/2014/main" val="3162417777"/>
                    </a:ext>
                  </a:extLst>
                </a:gridCol>
                <a:gridCol w="1010939">
                  <a:extLst>
                    <a:ext uri="{9D8B030D-6E8A-4147-A177-3AD203B41FA5}">
                      <a16:colId xmlns:a16="http://schemas.microsoft.com/office/drawing/2014/main" val="2163448990"/>
                    </a:ext>
                  </a:extLst>
                </a:gridCol>
                <a:gridCol w="1010939">
                  <a:extLst>
                    <a:ext uri="{9D8B030D-6E8A-4147-A177-3AD203B41FA5}">
                      <a16:colId xmlns:a16="http://schemas.microsoft.com/office/drawing/2014/main" val="1531703974"/>
                    </a:ext>
                  </a:extLst>
                </a:gridCol>
                <a:gridCol w="1010939">
                  <a:extLst>
                    <a:ext uri="{9D8B030D-6E8A-4147-A177-3AD203B41FA5}">
                      <a16:colId xmlns:a16="http://schemas.microsoft.com/office/drawing/2014/main" val="1741429899"/>
                    </a:ext>
                  </a:extLst>
                </a:gridCol>
                <a:gridCol w="1010939">
                  <a:extLst>
                    <a:ext uri="{9D8B030D-6E8A-4147-A177-3AD203B41FA5}">
                      <a16:colId xmlns:a16="http://schemas.microsoft.com/office/drawing/2014/main" val="2837006629"/>
                    </a:ext>
                  </a:extLst>
                </a:gridCol>
                <a:gridCol w="1010939">
                  <a:extLst>
                    <a:ext uri="{9D8B030D-6E8A-4147-A177-3AD203B41FA5}">
                      <a16:colId xmlns:a16="http://schemas.microsoft.com/office/drawing/2014/main" val="1677891965"/>
                    </a:ext>
                  </a:extLst>
                </a:gridCol>
                <a:gridCol w="1010939">
                  <a:extLst>
                    <a:ext uri="{9D8B030D-6E8A-4147-A177-3AD203B41FA5}">
                      <a16:colId xmlns:a16="http://schemas.microsoft.com/office/drawing/2014/main" val="373618106"/>
                    </a:ext>
                  </a:extLst>
                </a:gridCol>
                <a:gridCol w="1010939">
                  <a:extLst>
                    <a:ext uri="{9D8B030D-6E8A-4147-A177-3AD203B41FA5}">
                      <a16:colId xmlns:a16="http://schemas.microsoft.com/office/drawing/2014/main" val="200654846"/>
                    </a:ext>
                  </a:extLst>
                </a:gridCol>
              </a:tblGrid>
              <a:tr h="39851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State or Jurisdiction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2016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ctr" fontAlgn="ctr"/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No.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2016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ctr" fontAlgn="ctr"/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Rate*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2017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ctr" fontAlgn="ctr"/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No.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2017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ctr" fontAlgn="ctr"/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Rate*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2018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ctr" fontAlgn="ctr"/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No.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2018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ctr" fontAlgn="ctr"/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Rate*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2019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ctr" fontAlgn="ctr"/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No.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2019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ctr" fontAlgn="ctr"/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Rate*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2020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ctr" fontAlgn="ctr"/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No.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2020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ctr" fontAlgn="ctr"/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Rate*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5099476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Alabama</a:t>
                      </a:r>
                    </a:p>
                  </a:txBody>
                  <a:tcPr marR="952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59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1.2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82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1.7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48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1.0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75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1.5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61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1.2</a:t>
                      </a:r>
                    </a:p>
                  </a:txBody>
                  <a:tcPr marL="9525" marR="9525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815237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Alaska</a:t>
                      </a:r>
                    </a:p>
                  </a:txBody>
                  <a:tcPr marR="952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0.8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9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1.2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0.9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0.8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0.5</a:t>
                      </a:r>
                    </a:p>
                  </a:txBody>
                  <a:tcPr marL="9525" marR="9525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64367123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Arizona</a:t>
                      </a:r>
                    </a:p>
                  </a:txBody>
                  <a:tcPr marR="952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14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0.2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26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0.4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23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0.3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28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0.4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18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0.2</a:t>
                      </a:r>
                    </a:p>
                  </a:txBody>
                  <a:tcPr marL="9525" marR="9525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47142603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Arkansas</a:t>
                      </a:r>
                    </a:p>
                  </a:txBody>
                  <a:tcPr marR="952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49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1.6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46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1.5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47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1.6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39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1.3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36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1.2</a:t>
                      </a:r>
                    </a:p>
                  </a:txBody>
                  <a:tcPr marL="9525" marR="9525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10313967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California</a:t>
                      </a:r>
                    </a:p>
                  </a:txBody>
                  <a:tcPr marR="952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115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0.3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126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0.3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105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0.3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111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0.3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53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0.1</a:t>
                      </a:r>
                    </a:p>
                  </a:txBody>
                  <a:tcPr marL="9525" marR="9525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16015111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Colorado</a:t>
                      </a:r>
                    </a:p>
                  </a:txBody>
                  <a:tcPr marR="952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28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0.5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32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0.6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21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0.4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17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0.3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13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0.2</a:t>
                      </a:r>
                    </a:p>
                  </a:txBody>
                  <a:tcPr marL="9525" marR="9525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56287410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Connecticut</a:t>
                      </a:r>
                    </a:p>
                  </a:txBody>
                  <a:tcPr marR="952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0.2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0.3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0.3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0.1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—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—</a:t>
                      </a:r>
                    </a:p>
                  </a:txBody>
                  <a:tcPr marL="9525" marR="9525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66818688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Delaware</a:t>
                      </a:r>
                    </a:p>
                  </a:txBody>
                  <a:tcPr marR="952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0.3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9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0.9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0.7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12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1.2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0.7</a:t>
                      </a:r>
                    </a:p>
                  </a:txBody>
                  <a:tcPr marL="9525" marR="9525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87607299"/>
                  </a:ext>
                </a:extLst>
              </a:tr>
              <a:tr h="34747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District of Columbia</a:t>
                      </a:r>
                    </a:p>
                  </a:txBody>
                  <a:tcPr marR="952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U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U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U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U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U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U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U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U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U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U</a:t>
                      </a:r>
                    </a:p>
                  </a:txBody>
                  <a:tcPr marL="9525" marR="9525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86322596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Florida</a:t>
                      </a:r>
                    </a:p>
                  </a:txBody>
                  <a:tcPr marR="952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558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2.7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588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2.8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617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2.9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595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2.8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456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2.1</a:t>
                      </a:r>
                    </a:p>
                  </a:txBody>
                  <a:tcPr marL="9525" marR="9525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10362953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Georgia</a:t>
                      </a:r>
                    </a:p>
                  </a:txBody>
                  <a:tcPr marR="952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100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1.0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106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1.0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179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1.7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114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1.1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104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1.0</a:t>
                      </a:r>
                    </a:p>
                  </a:txBody>
                  <a:tcPr marL="9525" marR="9525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81314200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Hawaii</a:t>
                      </a:r>
                    </a:p>
                  </a:txBody>
                  <a:tcPr marR="952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—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—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—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—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0.2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0.1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—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—</a:t>
                      </a:r>
                    </a:p>
                  </a:txBody>
                  <a:tcPr marL="9525" marR="9525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07265860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Idaho</a:t>
                      </a:r>
                    </a:p>
                  </a:txBody>
                  <a:tcPr marR="952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0.4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0.3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0.3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0.4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—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—</a:t>
                      </a:r>
                    </a:p>
                  </a:txBody>
                  <a:tcPr marL="9525" marR="9525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75649476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Illinois</a:t>
                      </a:r>
                    </a:p>
                  </a:txBody>
                  <a:tcPr marR="952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37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0.3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27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0.2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25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0.2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43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0.3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29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0.2</a:t>
                      </a:r>
                    </a:p>
                  </a:txBody>
                  <a:tcPr marL="9525" marR="9525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83195497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Indiana</a:t>
                      </a:r>
                    </a:p>
                  </a:txBody>
                  <a:tcPr marR="952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146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2.2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170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2.5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169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2.5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170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2.5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98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1.5</a:t>
                      </a:r>
                    </a:p>
                  </a:txBody>
                  <a:tcPr marL="9525" marR="9525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15016824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Iowa</a:t>
                      </a:r>
                    </a:p>
                  </a:txBody>
                  <a:tcPr marR="952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0.3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12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0.4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14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0.4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24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0.8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17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0.5</a:t>
                      </a:r>
                    </a:p>
                  </a:txBody>
                  <a:tcPr marL="9525" marR="9525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19800164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Kansas</a:t>
                      </a:r>
                    </a:p>
                  </a:txBody>
                  <a:tcPr marR="952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21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0.7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24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0.8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16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0.5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11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0.4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0.1</a:t>
                      </a:r>
                    </a:p>
                  </a:txBody>
                  <a:tcPr marL="9525" marR="9525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64698882"/>
                  </a:ext>
                </a:extLst>
              </a:tr>
            </a:tbl>
          </a:graphicData>
        </a:graphic>
      </p:graphicFrame>
      <p:sp>
        <p:nvSpPr>
          <p:cNvPr id="12" name="Text Placeholder 3">
            <a:extLst>
              <a:ext uri="{FF2B5EF4-FFF2-40B4-BE49-F238E27FC236}">
                <a16:creationId xmlns:a16="http://schemas.microsoft.com/office/drawing/2014/main" id="{450C6197-56EE-8EC9-BB7C-35885498C17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46568" y="5989324"/>
            <a:ext cx="5638800" cy="692838"/>
          </a:xfrm>
        </p:spPr>
        <p:txBody>
          <a:bodyPr vert="horz" lIns="91440" tIns="45720" rIns="91440" bIns="45720" rtlCol="0" anchor="b">
            <a:noAutofit/>
          </a:bodyPr>
          <a:lstStyle/>
          <a:p>
            <a:pPr>
              <a:lnSpc>
                <a:spcPct val="100000"/>
              </a:lnSpc>
            </a:pPr>
            <a:r>
              <a:rPr lang="en-US" sz="800" dirty="0"/>
              <a:t>* Rates per 100,000 population.				</a:t>
            </a:r>
          </a:p>
          <a:p>
            <a:pPr>
              <a:lnSpc>
                <a:spcPct val="100000"/>
              </a:lnSpc>
            </a:pPr>
            <a:r>
              <a:rPr lang="en-US" sz="800" dirty="0"/>
              <a:t>† Reported confirmed cases. For the case definition, see </a:t>
            </a:r>
            <a:r>
              <a:rPr lang="en-US" sz="800" dirty="0">
                <a:hlinkClick r:id="rId3"/>
              </a:rPr>
              <a:t>https://ndc.services.cdc.gov/conditions/hepatitis-b-acute/</a:t>
            </a:r>
            <a:r>
              <a:rPr lang="en-US" sz="800" dirty="0"/>
              <a:t>. </a:t>
            </a:r>
            <a:endParaRPr lang="en-US" sz="800" dirty="0">
              <a:cs typeface="Calibri"/>
            </a:endParaRPr>
          </a:p>
          <a:p>
            <a:pPr>
              <a:lnSpc>
                <a:spcPct val="100000"/>
              </a:lnSpc>
            </a:pPr>
            <a:r>
              <a:rPr lang="en-US" sz="800" dirty="0"/>
              <a:t>—: No reported cases. The reporting jurisdiction did not submit any cases to CDC. 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00F34C52-8ECC-3A5F-21FC-C764E4678DC2}"/>
              </a:ext>
            </a:extLst>
          </p:cNvPr>
          <p:cNvSpPr txBox="1"/>
          <p:nvPr/>
        </p:nvSpPr>
        <p:spPr>
          <a:xfrm>
            <a:off x="6378220" y="5717795"/>
            <a:ext cx="4002909" cy="964367"/>
          </a:xfrm>
          <a:prstGeom prst="rect">
            <a:avLst/>
          </a:prstGeom>
          <a:noFill/>
        </p:spPr>
        <p:txBody>
          <a:bodyPr wrap="square" lIns="91440" tIns="45720" rIns="91440" bIns="45720" anchor="b">
            <a:spAutoFit/>
          </a:bodyPr>
          <a:lstStyle/>
          <a:p>
            <a:pPr>
              <a:spcBef>
                <a:spcPts val="1000"/>
              </a:spcBef>
            </a:pPr>
            <a:r>
              <a:rPr lang="en-US" sz="800" dirty="0"/>
              <a:t>U: Unavailable. The data were unavailable.</a:t>
            </a:r>
          </a:p>
          <a:p>
            <a:pPr>
              <a:spcBef>
                <a:spcPts val="1000"/>
              </a:spcBef>
            </a:pPr>
            <a:r>
              <a:rPr lang="en-US" sz="800" dirty="0"/>
              <a:t>Source: CDC, National Notifiable Diseases Surveillance System.</a:t>
            </a:r>
          </a:p>
          <a:p>
            <a:pPr>
              <a:spcBef>
                <a:spcPts val="1000"/>
              </a:spcBef>
            </a:pPr>
            <a:r>
              <a:rPr lang="en-US" sz="800" dirty="0">
                <a:ea typeface="+mn-lt"/>
                <a:cs typeface="+mn-lt"/>
              </a:rPr>
              <a:t>Centers for Disease Control and Prevention. Viral Hepatitis Surveillance Report – United States, 2020. </a:t>
            </a:r>
            <a:r>
              <a:rPr lang="en-US" sz="800" dirty="0">
                <a:ea typeface="+mn-lt"/>
                <a:cs typeface="+mn-lt"/>
                <a:hlinkClick r:id="rId4"/>
              </a:rPr>
              <a:t>https://www.cdc.gov/hepatitis/statistics/2020surveillance/index.htm</a:t>
            </a:r>
            <a:r>
              <a:rPr lang="en-US" sz="800" dirty="0">
                <a:ea typeface="+mn-lt"/>
                <a:cs typeface="+mn-lt"/>
              </a:rPr>
              <a:t>. </a:t>
            </a:r>
            <a:br>
              <a:rPr lang="en-US" sz="800" dirty="0">
                <a:ea typeface="+mn-lt"/>
                <a:cs typeface="+mn-lt"/>
              </a:rPr>
            </a:br>
            <a:r>
              <a:rPr lang="en-US" sz="800" dirty="0">
                <a:ea typeface="+mn-lt"/>
                <a:cs typeface="+mn-lt"/>
              </a:rPr>
              <a:t>Published September 2022.</a:t>
            </a:r>
            <a:endParaRPr lang="en-US" dirty="0">
              <a:ea typeface="+mn-lt"/>
              <a:cs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9426933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9B1480-11D7-200C-39F9-8BF0E49EBA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b="0"/>
              <a:t>Table 2.1 – Part 2 of 3</a:t>
            </a:r>
            <a:br>
              <a:rPr lang="en-US" sz="2000"/>
            </a:br>
            <a:r>
              <a:rPr lang="en-US" sz="2000" b="1"/>
              <a:t>Numbers and rates* of reported cases† of acute hepatitis B virus infection, by state or jurisdiction</a:t>
            </a:r>
            <a:br>
              <a:rPr lang="en-US" sz="2000" b="1"/>
            </a:br>
            <a:r>
              <a:rPr lang="en-US" sz="2000" b="1"/>
              <a:t>United States, 2016–2020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3C9BE060-1E87-051C-57CB-B646C709CEC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1252565"/>
              </p:ext>
            </p:extLst>
          </p:nvPr>
        </p:nvGraphicFramePr>
        <p:xfrm>
          <a:off x="535833" y="1371231"/>
          <a:ext cx="11164824" cy="411467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1014984">
                  <a:extLst>
                    <a:ext uri="{9D8B030D-6E8A-4147-A177-3AD203B41FA5}">
                      <a16:colId xmlns:a16="http://schemas.microsoft.com/office/drawing/2014/main" val="2197488459"/>
                    </a:ext>
                  </a:extLst>
                </a:gridCol>
                <a:gridCol w="1014984">
                  <a:extLst>
                    <a:ext uri="{9D8B030D-6E8A-4147-A177-3AD203B41FA5}">
                      <a16:colId xmlns:a16="http://schemas.microsoft.com/office/drawing/2014/main" val="557897342"/>
                    </a:ext>
                  </a:extLst>
                </a:gridCol>
                <a:gridCol w="1014984">
                  <a:extLst>
                    <a:ext uri="{9D8B030D-6E8A-4147-A177-3AD203B41FA5}">
                      <a16:colId xmlns:a16="http://schemas.microsoft.com/office/drawing/2014/main" val="1675807070"/>
                    </a:ext>
                  </a:extLst>
                </a:gridCol>
                <a:gridCol w="1014984">
                  <a:extLst>
                    <a:ext uri="{9D8B030D-6E8A-4147-A177-3AD203B41FA5}">
                      <a16:colId xmlns:a16="http://schemas.microsoft.com/office/drawing/2014/main" val="3162417777"/>
                    </a:ext>
                  </a:extLst>
                </a:gridCol>
                <a:gridCol w="1014984">
                  <a:extLst>
                    <a:ext uri="{9D8B030D-6E8A-4147-A177-3AD203B41FA5}">
                      <a16:colId xmlns:a16="http://schemas.microsoft.com/office/drawing/2014/main" val="2163448990"/>
                    </a:ext>
                  </a:extLst>
                </a:gridCol>
                <a:gridCol w="1014984">
                  <a:extLst>
                    <a:ext uri="{9D8B030D-6E8A-4147-A177-3AD203B41FA5}">
                      <a16:colId xmlns:a16="http://schemas.microsoft.com/office/drawing/2014/main" val="1531703974"/>
                    </a:ext>
                  </a:extLst>
                </a:gridCol>
                <a:gridCol w="1014984">
                  <a:extLst>
                    <a:ext uri="{9D8B030D-6E8A-4147-A177-3AD203B41FA5}">
                      <a16:colId xmlns:a16="http://schemas.microsoft.com/office/drawing/2014/main" val="1741429899"/>
                    </a:ext>
                  </a:extLst>
                </a:gridCol>
                <a:gridCol w="1014984">
                  <a:extLst>
                    <a:ext uri="{9D8B030D-6E8A-4147-A177-3AD203B41FA5}">
                      <a16:colId xmlns:a16="http://schemas.microsoft.com/office/drawing/2014/main" val="2837006629"/>
                    </a:ext>
                  </a:extLst>
                </a:gridCol>
                <a:gridCol w="1014984">
                  <a:extLst>
                    <a:ext uri="{9D8B030D-6E8A-4147-A177-3AD203B41FA5}">
                      <a16:colId xmlns:a16="http://schemas.microsoft.com/office/drawing/2014/main" val="1677891965"/>
                    </a:ext>
                  </a:extLst>
                </a:gridCol>
                <a:gridCol w="1014984">
                  <a:extLst>
                    <a:ext uri="{9D8B030D-6E8A-4147-A177-3AD203B41FA5}">
                      <a16:colId xmlns:a16="http://schemas.microsoft.com/office/drawing/2014/main" val="373618106"/>
                    </a:ext>
                  </a:extLst>
                </a:gridCol>
                <a:gridCol w="1014984">
                  <a:extLst>
                    <a:ext uri="{9D8B030D-6E8A-4147-A177-3AD203B41FA5}">
                      <a16:colId xmlns:a16="http://schemas.microsoft.com/office/drawing/2014/main" val="200654846"/>
                    </a:ext>
                  </a:extLst>
                </a:gridCol>
              </a:tblGrid>
              <a:tr h="39851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State or Jurisdiction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2016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ctr" fontAlgn="ctr"/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No.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2016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ctr" fontAlgn="ctr"/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Rate*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2017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ctr" fontAlgn="ctr"/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No.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2017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ctr" fontAlgn="ctr"/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Rate*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2018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ctr" fontAlgn="ctr"/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No.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2018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ctr" fontAlgn="ctr"/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Rate*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2019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ctr" fontAlgn="ctr"/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No.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2019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ctr" fontAlgn="ctr"/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Rate*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2020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ctr" fontAlgn="ctr"/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No.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2020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ctr" fontAlgn="ctr"/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Rate*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5099476"/>
                  </a:ext>
                </a:extLst>
              </a:tr>
              <a:tr h="20645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Kentucky</a:t>
                      </a:r>
                    </a:p>
                  </a:txBody>
                  <a:tcPr marR="952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222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5.0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236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5.3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260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5.8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188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4.2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112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2.5</a:t>
                      </a:r>
                    </a:p>
                  </a:txBody>
                  <a:tcPr marL="9525" marR="9525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43668931"/>
                  </a:ext>
                </a:extLst>
              </a:tr>
              <a:tr h="20645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Louisiana</a:t>
                      </a:r>
                    </a:p>
                  </a:txBody>
                  <a:tcPr marR="952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48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1.0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73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1.6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57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1.2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73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1.6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38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0.8</a:t>
                      </a:r>
                    </a:p>
                  </a:txBody>
                  <a:tcPr marL="9525" marR="9525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815237"/>
                  </a:ext>
                </a:extLst>
              </a:tr>
              <a:tr h="20645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Maine</a:t>
                      </a:r>
                    </a:p>
                  </a:txBody>
                  <a:tcPr marR="952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53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4.0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77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5.8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52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3.9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58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4.3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40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3.0</a:t>
                      </a:r>
                    </a:p>
                  </a:txBody>
                  <a:tcPr marL="9525" marR="9525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64367123"/>
                  </a:ext>
                </a:extLst>
              </a:tr>
              <a:tr h="20645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Maryland</a:t>
                      </a:r>
                    </a:p>
                  </a:txBody>
                  <a:tcPr marR="952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27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0.4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34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0.6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53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0.9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41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0.7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37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0.6</a:t>
                      </a:r>
                    </a:p>
                  </a:txBody>
                  <a:tcPr marL="9525" marR="9525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47142603"/>
                  </a:ext>
                </a:extLst>
              </a:tr>
              <a:tr h="20645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Massachusetts</a:t>
                      </a:r>
                    </a:p>
                  </a:txBody>
                  <a:tcPr marR="952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31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0.5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51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0.7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46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0.7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37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0.5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17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0.2</a:t>
                      </a:r>
                    </a:p>
                  </a:txBody>
                  <a:tcPr marL="9525" marR="9525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10313967"/>
                  </a:ext>
                </a:extLst>
              </a:tr>
              <a:tr h="20645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Michigan</a:t>
                      </a:r>
                    </a:p>
                  </a:txBody>
                  <a:tcPr marR="952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45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0.5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61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0.6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77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0.8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64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0.6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43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0.4</a:t>
                      </a:r>
                    </a:p>
                  </a:txBody>
                  <a:tcPr marL="9525" marR="9525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16015111"/>
                  </a:ext>
                </a:extLst>
              </a:tr>
              <a:tr h="20645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Minnesota</a:t>
                      </a:r>
                    </a:p>
                  </a:txBody>
                  <a:tcPr marR="952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21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0.4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23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0.4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16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0.3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16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0.3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0.1</a:t>
                      </a:r>
                    </a:p>
                  </a:txBody>
                  <a:tcPr marL="9525" marR="9525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56287410"/>
                  </a:ext>
                </a:extLst>
              </a:tr>
              <a:tr h="20645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Mississippi</a:t>
                      </a:r>
                    </a:p>
                  </a:txBody>
                  <a:tcPr marR="952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31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1.0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44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1.5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40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1.3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49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1.6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35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1.2</a:t>
                      </a:r>
                    </a:p>
                  </a:txBody>
                  <a:tcPr marL="9525" marR="9525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66818688"/>
                  </a:ext>
                </a:extLst>
              </a:tr>
              <a:tr h="20645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Missouri</a:t>
                      </a:r>
                    </a:p>
                  </a:txBody>
                  <a:tcPr marR="952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40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0.7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31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0.5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18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0.3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33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0.5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16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0.3</a:t>
                      </a:r>
                    </a:p>
                  </a:txBody>
                  <a:tcPr marL="9525" marR="9525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87607299"/>
                  </a:ext>
                </a:extLst>
              </a:tr>
              <a:tr h="20645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Montana</a:t>
                      </a:r>
                    </a:p>
                  </a:txBody>
                  <a:tcPr marR="952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0.1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0.3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0.1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0.1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0.5</a:t>
                      </a:r>
                    </a:p>
                  </a:txBody>
                  <a:tcPr marL="9525" marR="9525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86322596"/>
                  </a:ext>
                </a:extLst>
              </a:tr>
              <a:tr h="20645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Nebraska</a:t>
                      </a:r>
                    </a:p>
                  </a:txBody>
                  <a:tcPr marR="952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0.4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0.5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0.2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—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—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0.1</a:t>
                      </a:r>
                    </a:p>
                  </a:txBody>
                  <a:tcPr marL="9525" marR="9525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10362953"/>
                  </a:ext>
                </a:extLst>
              </a:tr>
              <a:tr h="20645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Nevada</a:t>
                      </a:r>
                    </a:p>
                  </a:txBody>
                  <a:tcPr marR="952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22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0.7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30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1.0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23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0.8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23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0.7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14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0.4</a:t>
                      </a:r>
                    </a:p>
                  </a:txBody>
                  <a:tcPr marL="9525" marR="9525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81314200"/>
                  </a:ext>
                </a:extLst>
              </a:tr>
              <a:tr h="20645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New Hampshire</a:t>
                      </a:r>
                    </a:p>
                  </a:txBody>
                  <a:tcPr marR="952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—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—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—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—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0.3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0.4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—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—</a:t>
                      </a:r>
                    </a:p>
                  </a:txBody>
                  <a:tcPr marL="9525" marR="9525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07265860"/>
                  </a:ext>
                </a:extLst>
              </a:tr>
              <a:tr h="20645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New Jersey</a:t>
                      </a:r>
                    </a:p>
                  </a:txBody>
                  <a:tcPr marR="952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59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0.7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57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0.6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64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0.7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78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0.9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44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0.5</a:t>
                      </a:r>
                    </a:p>
                  </a:txBody>
                  <a:tcPr marL="9525" marR="9525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75649476"/>
                  </a:ext>
                </a:extLst>
              </a:tr>
              <a:tr h="20645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New Mexico</a:t>
                      </a:r>
                    </a:p>
                  </a:txBody>
                  <a:tcPr marR="952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0.0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0.0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0.1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0.2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—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—</a:t>
                      </a:r>
                    </a:p>
                  </a:txBody>
                  <a:tcPr marL="9525" marR="9525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83195497"/>
                  </a:ext>
                </a:extLst>
              </a:tr>
              <a:tr h="20645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New York</a:t>
                      </a:r>
                    </a:p>
                  </a:txBody>
                  <a:tcPr marR="952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103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0.5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81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0.4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56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0.3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85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0.4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45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0.2</a:t>
                      </a:r>
                    </a:p>
                  </a:txBody>
                  <a:tcPr marL="9525" marR="9525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15016824"/>
                  </a:ext>
                </a:extLst>
              </a:tr>
              <a:tr h="20645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North Carolina</a:t>
                      </a:r>
                    </a:p>
                  </a:txBody>
                  <a:tcPr marR="952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170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1.7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190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1.8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220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2.1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187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1.8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135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1.3</a:t>
                      </a:r>
                    </a:p>
                  </a:txBody>
                  <a:tcPr marL="9525" marR="9525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19800164"/>
                  </a:ext>
                </a:extLst>
              </a:tr>
              <a:tr h="20645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North Dakota</a:t>
                      </a:r>
                    </a:p>
                  </a:txBody>
                  <a:tcPr marR="952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0.3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—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—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0.3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—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—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0.5</a:t>
                      </a:r>
                    </a:p>
                  </a:txBody>
                  <a:tcPr marL="9525" marR="9525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64698882"/>
                  </a:ext>
                </a:extLst>
              </a:tr>
            </a:tbl>
          </a:graphicData>
        </a:graphic>
      </p:graphicFrame>
      <p:sp>
        <p:nvSpPr>
          <p:cNvPr id="10" name="Text Placeholder 3">
            <a:extLst>
              <a:ext uri="{FF2B5EF4-FFF2-40B4-BE49-F238E27FC236}">
                <a16:creationId xmlns:a16="http://schemas.microsoft.com/office/drawing/2014/main" id="{2569B05A-144A-B5BE-5076-AFDB9CC64410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46568" y="5989324"/>
            <a:ext cx="5638800" cy="692838"/>
          </a:xfrm>
        </p:spPr>
        <p:txBody>
          <a:bodyPr vert="horz" lIns="91440" tIns="45720" rIns="91440" bIns="45720" rtlCol="0" anchor="b">
            <a:noAutofit/>
          </a:bodyPr>
          <a:lstStyle/>
          <a:p>
            <a:pPr>
              <a:lnSpc>
                <a:spcPct val="100000"/>
              </a:lnSpc>
            </a:pPr>
            <a:r>
              <a:rPr lang="en-US" sz="800" dirty="0"/>
              <a:t>* Rates per 100,000 population.				</a:t>
            </a:r>
          </a:p>
          <a:p>
            <a:pPr>
              <a:lnSpc>
                <a:spcPct val="100000"/>
              </a:lnSpc>
            </a:pPr>
            <a:r>
              <a:rPr lang="en-US" sz="800" dirty="0"/>
              <a:t>† Reported confirmed cases. For the case definition, see </a:t>
            </a:r>
            <a:r>
              <a:rPr lang="en-US" sz="800" dirty="0">
                <a:hlinkClick r:id="rId2"/>
              </a:rPr>
              <a:t>https://ndc.services.cdc.gov/conditions/hepatitis-b-acute/</a:t>
            </a:r>
            <a:r>
              <a:rPr lang="en-US" sz="800" dirty="0"/>
              <a:t>. </a:t>
            </a:r>
            <a:endParaRPr lang="en-US" sz="800" dirty="0">
              <a:cs typeface="Calibri"/>
            </a:endParaRPr>
          </a:p>
          <a:p>
            <a:pPr>
              <a:lnSpc>
                <a:spcPct val="100000"/>
              </a:lnSpc>
            </a:pPr>
            <a:r>
              <a:rPr lang="en-US" sz="800" dirty="0"/>
              <a:t>—: No reported cases. The reporting jurisdiction did not submit any cases to CDC. 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9D3633C-96FE-77B7-76B5-D371431C3639}"/>
              </a:ext>
            </a:extLst>
          </p:cNvPr>
          <p:cNvSpPr txBox="1"/>
          <p:nvPr/>
        </p:nvSpPr>
        <p:spPr>
          <a:xfrm>
            <a:off x="6378220" y="5717795"/>
            <a:ext cx="4002909" cy="964367"/>
          </a:xfrm>
          <a:prstGeom prst="rect">
            <a:avLst/>
          </a:prstGeom>
          <a:noFill/>
        </p:spPr>
        <p:txBody>
          <a:bodyPr wrap="square" lIns="91440" tIns="45720" rIns="91440" bIns="45720" anchor="b">
            <a:spAutoFit/>
          </a:bodyPr>
          <a:lstStyle/>
          <a:p>
            <a:pPr>
              <a:spcBef>
                <a:spcPts val="1000"/>
              </a:spcBef>
            </a:pPr>
            <a:r>
              <a:rPr lang="en-US" sz="800" dirty="0"/>
              <a:t>U: Unavailable. The data were unavailable.</a:t>
            </a:r>
          </a:p>
          <a:p>
            <a:pPr>
              <a:spcBef>
                <a:spcPts val="1000"/>
              </a:spcBef>
            </a:pPr>
            <a:r>
              <a:rPr lang="en-US" sz="800" dirty="0"/>
              <a:t>Source: CDC, National Notifiable Diseases Surveillance System.</a:t>
            </a:r>
          </a:p>
          <a:p>
            <a:pPr>
              <a:spcBef>
                <a:spcPts val="1000"/>
              </a:spcBef>
            </a:pPr>
            <a:r>
              <a:rPr lang="en-US" sz="800" dirty="0">
                <a:ea typeface="+mn-lt"/>
                <a:cs typeface="+mn-lt"/>
              </a:rPr>
              <a:t>Centers for Disease Control and Prevention. Viral Hepatitis Surveillance Report – United States, 2020. </a:t>
            </a:r>
            <a:r>
              <a:rPr lang="en-US" sz="800" dirty="0">
                <a:ea typeface="+mn-lt"/>
                <a:cs typeface="+mn-lt"/>
                <a:hlinkClick r:id="rId3"/>
              </a:rPr>
              <a:t>https://www.cdc.gov/hepatitis/statistics/2020surveillance/index.htm</a:t>
            </a:r>
            <a:r>
              <a:rPr lang="en-US" sz="800" dirty="0">
                <a:ea typeface="+mn-lt"/>
                <a:cs typeface="+mn-lt"/>
              </a:rPr>
              <a:t>. </a:t>
            </a:r>
            <a:br>
              <a:rPr lang="en-US" sz="800" dirty="0">
                <a:ea typeface="+mn-lt"/>
                <a:cs typeface="+mn-lt"/>
              </a:rPr>
            </a:br>
            <a:r>
              <a:rPr lang="en-US" sz="800" dirty="0">
                <a:ea typeface="+mn-lt"/>
                <a:cs typeface="+mn-lt"/>
              </a:rPr>
              <a:t>Published September 2022.</a:t>
            </a:r>
            <a:endParaRPr lang="en-US" dirty="0">
              <a:ea typeface="+mn-lt"/>
              <a:cs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8580761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9B1480-11D7-200C-39F9-8BF0E49EBA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1" y="138772"/>
            <a:ext cx="11198966" cy="917018"/>
          </a:xfrm>
        </p:spPr>
        <p:txBody>
          <a:bodyPr>
            <a:noAutofit/>
          </a:bodyPr>
          <a:lstStyle/>
          <a:p>
            <a:r>
              <a:rPr lang="en-US" b="0"/>
              <a:t>Table 2.1 – Part 3 of 3</a:t>
            </a:r>
            <a:br>
              <a:rPr lang="en-US" sz="2000"/>
            </a:br>
            <a:r>
              <a:rPr lang="en-US" sz="2000" b="1"/>
              <a:t>Numbers and rates* of reported cases† of acute hepatitis B virus infection, by state or jurisdiction</a:t>
            </a:r>
            <a:br>
              <a:rPr lang="en-US" sz="2000" b="1"/>
            </a:br>
            <a:r>
              <a:rPr lang="en-US" sz="2000" b="1"/>
              <a:t>United States, 2016–2020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3C9BE060-1E87-051C-57CB-B646C709CEC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4048309"/>
              </p:ext>
            </p:extLst>
          </p:nvPr>
        </p:nvGraphicFramePr>
        <p:xfrm>
          <a:off x="535833" y="1364559"/>
          <a:ext cx="11120329" cy="3908217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1010939">
                  <a:extLst>
                    <a:ext uri="{9D8B030D-6E8A-4147-A177-3AD203B41FA5}">
                      <a16:colId xmlns:a16="http://schemas.microsoft.com/office/drawing/2014/main" val="2197488459"/>
                    </a:ext>
                  </a:extLst>
                </a:gridCol>
                <a:gridCol w="1010939">
                  <a:extLst>
                    <a:ext uri="{9D8B030D-6E8A-4147-A177-3AD203B41FA5}">
                      <a16:colId xmlns:a16="http://schemas.microsoft.com/office/drawing/2014/main" val="557897342"/>
                    </a:ext>
                  </a:extLst>
                </a:gridCol>
                <a:gridCol w="1010939">
                  <a:extLst>
                    <a:ext uri="{9D8B030D-6E8A-4147-A177-3AD203B41FA5}">
                      <a16:colId xmlns:a16="http://schemas.microsoft.com/office/drawing/2014/main" val="1675807070"/>
                    </a:ext>
                  </a:extLst>
                </a:gridCol>
                <a:gridCol w="1010939">
                  <a:extLst>
                    <a:ext uri="{9D8B030D-6E8A-4147-A177-3AD203B41FA5}">
                      <a16:colId xmlns:a16="http://schemas.microsoft.com/office/drawing/2014/main" val="3162417777"/>
                    </a:ext>
                  </a:extLst>
                </a:gridCol>
                <a:gridCol w="1010939">
                  <a:extLst>
                    <a:ext uri="{9D8B030D-6E8A-4147-A177-3AD203B41FA5}">
                      <a16:colId xmlns:a16="http://schemas.microsoft.com/office/drawing/2014/main" val="2163448990"/>
                    </a:ext>
                  </a:extLst>
                </a:gridCol>
                <a:gridCol w="1010939">
                  <a:extLst>
                    <a:ext uri="{9D8B030D-6E8A-4147-A177-3AD203B41FA5}">
                      <a16:colId xmlns:a16="http://schemas.microsoft.com/office/drawing/2014/main" val="1531703974"/>
                    </a:ext>
                  </a:extLst>
                </a:gridCol>
                <a:gridCol w="1010939">
                  <a:extLst>
                    <a:ext uri="{9D8B030D-6E8A-4147-A177-3AD203B41FA5}">
                      <a16:colId xmlns:a16="http://schemas.microsoft.com/office/drawing/2014/main" val="1741429899"/>
                    </a:ext>
                  </a:extLst>
                </a:gridCol>
                <a:gridCol w="1010939">
                  <a:extLst>
                    <a:ext uri="{9D8B030D-6E8A-4147-A177-3AD203B41FA5}">
                      <a16:colId xmlns:a16="http://schemas.microsoft.com/office/drawing/2014/main" val="2837006629"/>
                    </a:ext>
                  </a:extLst>
                </a:gridCol>
                <a:gridCol w="1010939">
                  <a:extLst>
                    <a:ext uri="{9D8B030D-6E8A-4147-A177-3AD203B41FA5}">
                      <a16:colId xmlns:a16="http://schemas.microsoft.com/office/drawing/2014/main" val="1677891965"/>
                    </a:ext>
                  </a:extLst>
                </a:gridCol>
                <a:gridCol w="1010939">
                  <a:extLst>
                    <a:ext uri="{9D8B030D-6E8A-4147-A177-3AD203B41FA5}">
                      <a16:colId xmlns:a16="http://schemas.microsoft.com/office/drawing/2014/main" val="373618106"/>
                    </a:ext>
                  </a:extLst>
                </a:gridCol>
                <a:gridCol w="1010939">
                  <a:extLst>
                    <a:ext uri="{9D8B030D-6E8A-4147-A177-3AD203B41FA5}">
                      <a16:colId xmlns:a16="http://schemas.microsoft.com/office/drawing/2014/main" val="200654846"/>
                    </a:ext>
                  </a:extLst>
                </a:gridCol>
              </a:tblGrid>
              <a:tr h="39851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State or Jurisdiction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2016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ctr" fontAlgn="ctr"/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No.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2016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ctr" fontAlgn="ctr"/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Rate*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2017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ctr" fontAlgn="ctr"/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No.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2017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ctr" fontAlgn="ctr"/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Rate*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2018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ctr" fontAlgn="ctr"/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No.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2018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ctr" fontAlgn="ctr"/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Rate*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2019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ctr" fontAlgn="ctr"/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No.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2019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ctr" fontAlgn="ctr"/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Rate*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2020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ctr" fontAlgn="ctr"/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No.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2020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ctr" fontAlgn="ctr"/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Rate*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5099476"/>
                  </a:ext>
                </a:extLst>
              </a:tr>
              <a:tr h="20645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Ohio</a:t>
                      </a:r>
                    </a:p>
                  </a:txBody>
                  <a:tcPr marR="952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299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2.6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285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2.4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310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2.7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311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2.7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131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1.1</a:t>
                      </a:r>
                    </a:p>
                  </a:txBody>
                  <a:tcPr marL="9525" marR="9525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92021348"/>
                  </a:ext>
                </a:extLst>
              </a:tr>
              <a:tr h="20645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Oklahoma</a:t>
                      </a:r>
                    </a:p>
                  </a:txBody>
                  <a:tcPr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32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0.8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41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1.0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0.2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17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0.4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31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0.8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815237"/>
                  </a:ext>
                </a:extLst>
              </a:tr>
              <a:tr h="20645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Oregon</a:t>
                      </a:r>
                    </a:p>
                  </a:txBody>
                  <a:tcPr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20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0.5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23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0.6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18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0.4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17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0.4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17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0.4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64367123"/>
                  </a:ext>
                </a:extLst>
              </a:tr>
              <a:tr h="20645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Pennsylvania</a:t>
                      </a:r>
                    </a:p>
                  </a:txBody>
                  <a:tcPr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43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0.3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69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0.5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61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0.5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91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0.7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50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0.4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47142603"/>
                  </a:ext>
                </a:extLst>
              </a:tr>
              <a:tr h="20645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Rhode Island</a:t>
                      </a:r>
                    </a:p>
                  </a:txBody>
                  <a:tcPr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U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U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U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U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U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U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U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U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U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U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10313967"/>
                  </a:ext>
                </a:extLst>
              </a:tr>
              <a:tr h="20645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South Carolina</a:t>
                      </a:r>
                    </a:p>
                  </a:txBody>
                  <a:tcPr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34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0.7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40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0.8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45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0.9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42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0.8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66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1.3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16015111"/>
                  </a:ext>
                </a:extLst>
              </a:tr>
              <a:tr h="20645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South Dakota</a:t>
                      </a:r>
                    </a:p>
                  </a:txBody>
                  <a:tcPr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0.2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0.2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0.1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0.6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0.1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56287410"/>
                  </a:ext>
                </a:extLst>
              </a:tr>
              <a:tr h="20645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Tennessee</a:t>
                      </a:r>
                    </a:p>
                  </a:txBody>
                  <a:tcPr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204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3.1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215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3.2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192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2.8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208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3.0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156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2.3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66818688"/>
                  </a:ext>
                </a:extLst>
              </a:tr>
              <a:tr h="20645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Texas</a:t>
                      </a:r>
                    </a:p>
                  </a:txBody>
                  <a:tcPr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156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0.6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106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0.4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102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0.4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69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0.2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50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0.2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87607299"/>
                  </a:ext>
                </a:extLst>
              </a:tr>
              <a:tr h="20645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Utah</a:t>
                      </a:r>
                    </a:p>
                  </a:txBody>
                  <a:tcPr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0.2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18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0.6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36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1.1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29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0.9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11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0.3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86322596"/>
                  </a:ext>
                </a:extLst>
              </a:tr>
              <a:tr h="20645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Vermont</a:t>
                      </a:r>
                    </a:p>
                  </a:txBody>
                  <a:tcPr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0.3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0.2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0.5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9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1.4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0.5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10362953"/>
                  </a:ext>
                </a:extLst>
              </a:tr>
              <a:tr h="20645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Virginia</a:t>
                      </a:r>
                    </a:p>
                  </a:txBody>
                  <a:tcPr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56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0.7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61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0.7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58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0.7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57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0.7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41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0.5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81314200"/>
                  </a:ext>
                </a:extLst>
              </a:tr>
              <a:tr h="20645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Washington</a:t>
                      </a:r>
                    </a:p>
                  </a:txBody>
                  <a:tcPr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45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0.6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45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0.6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51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0.7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52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0.7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38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0.5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07265860"/>
                  </a:ext>
                </a:extLst>
              </a:tr>
              <a:tr h="20645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West Virginia</a:t>
                      </a:r>
                    </a:p>
                  </a:txBody>
                  <a:tcPr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268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14.6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212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11.7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132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7.3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76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4.2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57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3.2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75649476"/>
                  </a:ext>
                </a:extLst>
              </a:tr>
              <a:tr h="20645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Wisconsin</a:t>
                      </a:r>
                    </a:p>
                  </a:txBody>
                  <a:tcPr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9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0.2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14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0.2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14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0.2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0.1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13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0.2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83195497"/>
                  </a:ext>
                </a:extLst>
              </a:tr>
              <a:tr h="20645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Wyoming</a:t>
                      </a:r>
                    </a:p>
                  </a:txBody>
                  <a:tcPr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U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U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0.3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0.3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0.5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0.2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15016824"/>
                  </a:ext>
                </a:extLst>
              </a:tr>
              <a:tr h="20645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Total</a:t>
                      </a:r>
                    </a:p>
                  </a:txBody>
                  <a:tcPr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3,218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1.0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3,409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1.1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3,322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1.0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3,192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1.0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2,157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0.7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19800164"/>
                  </a:ext>
                </a:extLst>
              </a:tr>
            </a:tbl>
          </a:graphicData>
        </a:graphic>
      </p:graphicFrame>
      <p:sp>
        <p:nvSpPr>
          <p:cNvPr id="7" name="Text Placeholder 3">
            <a:extLst>
              <a:ext uri="{FF2B5EF4-FFF2-40B4-BE49-F238E27FC236}">
                <a16:creationId xmlns:a16="http://schemas.microsoft.com/office/drawing/2014/main" id="{23F31371-A2CC-FDF6-96B0-0C347DF72672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46568" y="5989324"/>
            <a:ext cx="5638800" cy="692838"/>
          </a:xfrm>
        </p:spPr>
        <p:txBody>
          <a:bodyPr vert="horz" lIns="91440" tIns="45720" rIns="91440" bIns="45720" rtlCol="0" anchor="b">
            <a:noAutofit/>
          </a:bodyPr>
          <a:lstStyle/>
          <a:p>
            <a:pPr>
              <a:lnSpc>
                <a:spcPct val="100000"/>
              </a:lnSpc>
            </a:pPr>
            <a:r>
              <a:rPr lang="en-US" sz="800" dirty="0"/>
              <a:t>* Rates per 100,000 population.				</a:t>
            </a:r>
          </a:p>
          <a:p>
            <a:pPr>
              <a:lnSpc>
                <a:spcPct val="100000"/>
              </a:lnSpc>
            </a:pPr>
            <a:r>
              <a:rPr lang="en-US" sz="800" dirty="0"/>
              <a:t>† Reported confirmed cases. For the case definition, see </a:t>
            </a:r>
            <a:r>
              <a:rPr lang="en-US" sz="800" dirty="0">
                <a:hlinkClick r:id="rId2"/>
              </a:rPr>
              <a:t>https://ndc.services.cdc.gov/conditions/hepatitis-b-acute/</a:t>
            </a:r>
            <a:r>
              <a:rPr lang="en-US" sz="800" dirty="0"/>
              <a:t>. </a:t>
            </a:r>
            <a:endParaRPr lang="en-US" sz="800" dirty="0">
              <a:cs typeface="Calibri"/>
            </a:endParaRPr>
          </a:p>
          <a:p>
            <a:pPr>
              <a:lnSpc>
                <a:spcPct val="100000"/>
              </a:lnSpc>
            </a:pPr>
            <a:r>
              <a:rPr lang="en-US" sz="800" dirty="0"/>
              <a:t>—: No reported cases. The reporting jurisdiction did not submit any cases to CDC.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E77CAB0-B28C-F325-3100-5E87E968F0F5}"/>
              </a:ext>
            </a:extLst>
          </p:cNvPr>
          <p:cNvSpPr txBox="1"/>
          <p:nvPr/>
        </p:nvSpPr>
        <p:spPr>
          <a:xfrm>
            <a:off x="6378220" y="5717795"/>
            <a:ext cx="4002909" cy="964367"/>
          </a:xfrm>
          <a:prstGeom prst="rect">
            <a:avLst/>
          </a:prstGeom>
          <a:noFill/>
        </p:spPr>
        <p:txBody>
          <a:bodyPr wrap="square" lIns="91440" tIns="45720" rIns="91440" bIns="45720" anchor="b">
            <a:spAutoFit/>
          </a:bodyPr>
          <a:lstStyle/>
          <a:p>
            <a:pPr>
              <a:spcBef>
                <a:spcPts val="1000"/>
              </a:spcBef>
            </a:pPr>
            <a:r>
              <a:rPr lang="en-US" sz="800" dirty="0"/>
              <a:t>U: Unavailable. The data were unavailable.</a:t>
            </a:r>
          </a:p>
          <a:p>
            <a:pPr>
              <a:spcBef>
                <a:spcPts val="1000"/>
              </a:spcBef>
            </a:pPr>
            <a:r>
              <a:rPr lang="en-US" sz="800" dirty="0"/>
              <a:t>Source: CDC, National Notifiable Diseases Surveillance System.</a:t>
            </a:r>
          </a:p>
          <a:p>
            <a:pPr>
              <a:spcBef>
                <a:spcPts val="1000"/>
              </a:spcBef>
            </a:pPr>
            <a:r>
              <a:rPr lang="en-US" sz="800" dirty="0">
                <a:ea typeface="+mn-lt"/>
                <a:cs typeface="+mn-lt"/>
              </a:rPr>
              <a:t>Centers for Disease Control and Prevention. Viral Hepatitis Surveillance Report – United States, 2020. </a:t>
            </a:r>
            <a:r>
              <a:rPr lang="en-US" sz="800" dirty="0">
                <a:ea typeface="+mn-lt"/>
                <a:cs typeface="+mn-lt"/>
                <a:hlinkClick r:id="rId3"/>
              </a:rPr>
              <a:t>https://www.cdc.gov/hepatitis/statistics/2020surveillance/index.htm</a:t>
            </a:r>
            <a:r>
              <a:rPr lang="en-US" sz="800" dirty="0">
                <a:ea typeface="+mn-lt"/>
                <a:cs typeface="+mn-lt"/>
              </a:rPr>
              <a:t>. </a:t>
            </a:r>
            <a:br>
              <a:rPr lang="en-US" sz="800" dirty="0">
                <a:ea typeface="+mn-lt"/>
                <a:cs typeface="+mn-lt"/>
              </a:rPr>
            </a:br>
            <a:r>
              <a:rPr lang="en-US" sz="800" dirty="0">
                <a:ea typeface="+mn-lt"/>
                <a:cs typeface="+mn-lt"/>
              </a:rPr>
              <a:t>Published September 2022.</a:t>
            </a:r>
            <a:endParaRPr lang="en-US" dirty="0">
              <a:ea typeface="+mn-lt"/>
              <a:cs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1687349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Hep-All-v2">
      <a:dk1>
        <a:srgbClr val="000000"/>
      </a:dk1>
      <a:lt1>
        <a:srgbClr val="FFFFFF"/>
      </a:lt1>
      <a:dk2>
        <a:srgbClr val="FFFFFF"/>
      </a:dk2>
      <a:lt2>
        <a:srgbClr val="83BC49"/>
      </a:lt2>
      <a:accent1>
        <a:srgbClr val="28434E"/>
      </a:accent1>
      <a:accent2>
        <a:srgbClr val="26418F"/>
      </a:accent2>
      <a:accent3>
        <a:srgbClr val="004940"/>
      </a:accent3>
      <a:accent4>
        <a:srgbClr val="497D0C"/>
      </a:accent4>
      <a:accent5>
        <a:srgbClr val="92A6DD"/>
      </a:accent5>
      <a:accent6>
        <a:srgbClr val="4EBAAA"/>
      </a:accent6>
      <a:hlink>
        <a:srgbClr val="0F56DC"/>
      </a:hlink>
      <a:folHlink>
        <a:srgbClr val="3077FF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6A0E967F181BB4799F61530F57313A7" ma:contentTypeVersion="15" ma:contentTypeDescription="Create a new document." ma:contentTypeScope="" ma:versionID="ebb4b786c50db4e938002a6b96886c64">
  <xsd:schema xmlns:xsd="http://www.w3.org/2001/XMLSchema" xmlns:xs="http://www.w3.org/2001/XMLSchema" xmlns:p="http://schemas.microsoft.com/office/2006/metadata/properties" xmlns:ns2="e6129190-2502-4b9b-a176-45f32946105d" xmlns:ns3="43a61471-335a-4812-b149-2392b70c09ae" targetNamespace="http://schemas.microsoft.com/office/2006/metadata/properties" ma:root="true" ma:fieldsID="10f67f884fe6e0e42b0e6e56111affd8" ns2:_="" ns3:_="">
    <xsd:import namespace="e6129190-2502-4b9b-a176-45f32946105d"/>
    <xsd:import namespace="43a61471-335a-4812-b149-2392b70c09a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lcf76f155ced4ddcb4097134ff3c332f" minOccurs="0"/>
                <xsd:element ref="ns3:TaxCatchAll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6129190-2502-4b9b-a176-45f32946105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1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2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20" nillable="true" ma:taxonomy="true" ma:internalName="lcf76f155ced4ddcb4097134ff3c332f" ma:taxonomyFieldName="MediaServiceImageTags" ma:displayName="Image Tags" ma:readOnly="false" ma:fieldId="{5cf76f15-5ced-4ddc-b409-7134ff3c332f}" ma:taxonomyMulti="true" ma:sspId="3a7d435f-bc0a-452e-b7b2-4cb57826a06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LengthInSeconds" ma:index="22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3a61471-335a-4812-b149-2392b70c09ae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0b61f6f9-9dac-4657-a88a-c3c23afc2975}" ma:internalName="TaxCatchAll" ma:showField="CatchAllData" ma:web="43a61471-335a-4812-b149-2392b70c09a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43a61471-335a-4812-b149-2392b70c09ae" xsi:nil="true"/>
    <lcf76f155ced4ddcb4097134ff3c332f xmlns="e6129190-2502-4b9b-a176-45f32946105d">
      <Terms xmlns="http://schemas.microsoft.com/office/infopath/2007/PartnerControls"/>
    </lcf76f155ced4ddcb4097134ff3c332f>
    <SharedWithUsers xmlns="43a61471-335a-4812-b149-2392b70c09ae">
      <UserInfo>
        <DisplayName/>
        <AccountId xsi:nil="true"/>
        <AccountType/>
      </UserInfo>
    </SharedWithUsers>
    <MediaLengthInSeconds xmlns="e6129190-2502-4b9b-a176-45f32946105d" xsi:nil="true"/>
  </documentManagement>
</p:properties>
</file>

<file path=customXml/itemProps1.xml><?xml version="1.0" encoding="utf-8"?>
<ds:datastoreItem xmlns:ds="http://schemas.openxmlformats.org/officeDocument/2006/customXml" ds:itemID="{B569B53A-F81D-42F9-86B6-31365665533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87511D7-869B-4C76-BF8E-066963CF37F2}"/>
</file>

<file path=customXml/itemProps3.xml><?xml version="1.0" encoding="utf-8"?>
<ds:datastoreItem xmlns:ds="http://schemas.openxmlformats.org/officeDocument/2006/customXml" ds:itemID="{DE9434D5-4D44-4090-9F30-B85933BA4D4D}">
  <ds:schemaRefs>
    <ds:schemaRef ds:uri="http://purl.org/dc/terms/"/>
    <ds:schemaRef ds:uri="http://schemas.microsoft.com/office/2006/documentManagement/types"/>
    <ds:schemaRef ds:uri="http://schemas.microsoft.com/office/2006/metadata/properties"/>
    <ds:schemaRef ds:uri="http://purl.org/dc/dcmitype/"/>
    <ds:schemaRef ds:uri="http://purl.org/dc/elements/1.1/"/>
    <ds:schemaRef ds:uri="http://www.w3.org/XML/1998/namespace"/>
    <ds:schemaRef ds:uri="http://schemas.openxmlformats.org/package/2006/metadata/core-properties"/>
    <ds:schemaRef ds:uri="a5db0dc4-de41-4547-9920-1aed1993f095"/>
    <ds:schemaRef ds:uri="http://schemas.microsoft.com/office/infopath/2007/PartnerControls"/>
    <ds:schemaRef ds:uri="0bf74ea8-196f-4ed0-acda-4d1b8eb91222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1110</Words>
  <Application>Microsoft Macintosh PowerPoint</Application>
  <PresentationFormat>Widescreen</PresentationFormat>
  <Paragraphs>657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Times New Roman</vt:lpstr>
      <vt:lpstr>Office Theme</vt:lpstr>
      <vt:lpstr>Table 2.1 – Part 1 of 3 Numbers and rates* of reported cases† of acute hepatitis B virus infection, by state or jurisdiction United States, 2016–2020</vt:lpstr>
      <vt:lpstr>Table 2.1 – Part 2 of 3 Numbers and rates* of reported cases† of acute hepatitis B virus infection, by state or jurisdiction United States, 2016–2020</vt:lpstr>
      <vt:lpstr>Table 2.1 – Part 3 of 3 Numbers and rates* of reported cases† of acute hepatitis B virus infection, by state or jurisdiction United States, 2016–2020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Sporrong, Katari (NYC-RSD)</dc:creator>
  <cp:lastModifiedBy>Pachilis, Allison (NYC-RSD)</cp:lastModifiedBy>
  <cp:revision>9</cp:revision>
  <dcterms:created xsi:type="dcterms:W3CDTF">2022-08-02T19:32:21Z</dcterms:created>
  <dcterms:modified xsi:type="dcterms:W3CDTF">2023-01-26T15:23:30Z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0x01010016A0E967F181BB4799F61530F57313A7</vt:lpwstr>
  </property>
  <property fmtid="{D5CDD505-2E9C-101B-9397-08002B2CF9AE}" pid="3" name="MediaServiceImageTags">
    <vt:lpwstr/>
  </property>
  <property fmtid="{D5CDD505-2E9C-101B-9397-08002B2CF9AE}" pid="4" name="Order">
    <vt:r8>323400</vt:r8>
  </property>
  <property fmtid="{D5CDD505-2E9C-101B-9397-08002B2CF9AE}" pid="5" name="xd_Signature">
    <vt:bool>false</vt:bool>
  </property>
  <property fmtid="{D5CDD505-2E9C-101B-9397-08002B2CF9AE}" pid="6" name="xd_ProgID">
    <vt:lpwstr/>
  </property>
  <property fmtid="{D5CDD505-2E9C-101B-9397-08002B2CF9AE}" pid="7" name="ComplianceAssetId">
    <vt:lpwstr/>
  </property>
  <property fmtid="{D5CDD505-2E9C-101B-9397-08002B2CF9AE}" pid="8" name="TemplateUrl">
    <vt:lpwstr/>
  </property>
  <property fmtid="{D5CDD505-2E9C-101B-9397-08002B2CF9AE}" pid="9" name="_ExtendedDescription">
    <vt:lpwstr/>
  </property>
  <property fmtid="{D5CDD505-2E9C-101B-9397-08002B2CF9AE}" pid="10" name="TriggerFlowInfo">
    <vt:lpwstr/>
  </property>
  <property fmtid="{D5CDD505-2E9C-101B-9397-08002B2CF9AE}" pid="11" name="_SharedFileIndex">
    <vt:lpwstr/>
  </property>
  <property fmtid="{D5CDD505-2E9C-101B-9397-08002B2CF9AE}" pid="12" name="_SourceUrl">
    <vt:lpwstr/>
  </property>
  <property fmtid="{D5CDD505-2E9C-101B-9397-08002B2CF9AE}" pid="13" name="MSIP_Label_8af03ff0-41c5-4c41-b55e-fabb8fae94be_Name">
    <vt:lpwstr>8af03ff0-41c5-4c41-b55e-fabb8fae94be</vt:lpwstr>
  </property>
  <property fmtid="{D5CDD505-2E9C-101B-9397-08002B2CF9AE}" pid="14" name="MSIP_Label_8af03ff0-41c5-4c41-b55e-fabb8fae94be_Enabled">
    <vt:lpwstr>true</vt:lpwstr>
  </property>
  <property fmtid="{D5CDD505-2E9C-101B-9397-08002B2CF9AE}" pid="15" name="MSIP_Label_8af03ff0-41c5-4c41-b55e-fabb8fae94be_SetDate">
    <vt:lpwstr>2022-09-26T18:12:39Z</vt:lpwstr>
  </property>
  <property fmtid="{D5CDD505-2E9C-101B-9397-08002B2CF9AE}" pid="16" name="MSIP_Label_8af03ff0-41c5-4c41-b55e-fabb8fae94be_SiteId">
    <vt:lpwstr>9ce70869-60db-44fd-abe8-d2767077fc8f</vt:lpwstr>
  </property>
  <property fmtid="{D5CDD505-2E9C-101B-9397-08002B2CF9AE}" pid="17" name="MSIP_Label_8af03ff0-41c5-4c41-b55e-fabb8fae94be_Method">
    <vt:lpwstr>Privileged</vt:lpwstr>
  </property>
  <property fmtid="{D5CDD505-2E9C-101B-9397-08002B2CF9AE}" pid="18" name="MSIP_Label_8af03ff0-41c5-4c41-b55e-fabb8fae94be_ContentBits">
    <vt:lpwstr>0</vt:lpwstr>
  </property>
  <property fmtid="{D5CDD505-2E9C-101B-9397-08002B2CF9AE}" pid="19" name="MSIP_Label_8af03ff0-41c5-4c41-b55e-fabb8fae94be_ActionId">
    <vt:lpwstr>0889dd41-5272-4998-baba-61054e125ce3</vt:lpwstr>
  </property>
</Properties>
</file>