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150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F3EB15-BBD3-99A4-0359-63AB68FC5583}" name="Hume, Hannah (WAS-WSW)" initials="H(" userId="S::hhume@webershandwick.com::1bb01234-e597-429e-a4f3-0d568afa47d5" providerId="AD"/>
  <p188:author id="{584AB69A-6491-6A07-0B1E-2AC16A3C1D23}" name="Kelly, Stephen (NYC-RSD)" initials="K(" userId="S::stephen.kelly@resolute.com::b14b489e-cdff-4591-8fac-e12f79eda3e7" providerId="AD"/>
  <p188:author id="{41C2BACC-10A2-F589-CDB7-D648C0EDC9E7}" name="Gruber, Mark (BUF-RSD)" initials="MG" userId="Gruber, Mark (BUF-RSD)" providerId="None"/>
  <p188:author id="{4A3819CD-B176-3C91-3CE2-D277CDC17572}" name="Lemos, Pam" initials="OSH" userId="Lemos, Pam"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81"/>
  </p:normalViewPr>
  <p:slideViewPr>
    <p:cSldViewPr snapToGrid="0">
      <p:cViewPr varScale="1">
        <p:scale>
          <a:sx n="133" d="100"/>
          <a:sy n="133" d="100"/>
        </p:scale>
        <p:origin x="224" y="2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21</a:t>
            </a:r>
          </a:p>
        </p:txBody>
      </p:sp>
      <p:sp>
        <p:nvSpPr>
          <p:cNvPr id="4" name="Slide Number Placeholder 3"/>
          <p:cNvSpPr>
            <a:spLocks noGrp="1"/>
          </p:cNvSpPr>
          <p:nvPr>
            <p:ph type="sldNum" sz="quarter" idx="5"/>
          </p:nvPr>
        </p:nvSpPr>
        <p:spPr/>
        <p:txBody>
          <a:bodyPr/>
          <a:lstStyle/>
          <a:p>
            <a:fld id="{EC867CC9-5E4A-1847-A444-D6A28007215C}" type="slidenum">
              <a:rPr lang="en-US" smtClean="0"/>
              <a:t>1</a:t>
            </a:fld>
            <a:endParaRPr lang="en-US"/>
          </a:p>
        </p:txBody>
      </p:sp>
    </p:spTree>
    <p:extLst>
      <p:ext uri="{BB962C8B-B14F-4D97-AF65-F5344CB8AC3E}">
        <p14:creationId xmlns:p14="http://schemas.microsoft.com/office/powerpoint/2010/main" val="12957598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1-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C80933AD-D2DD-A9E2-8D34-33EEF4674503}"/>
              </a:ext>
            </a:extLst>
          </p:cNvPr>
          <p:cNvSpPr>
            <a:spLocks noGrp="1"/>
          </p:cNvSpPr>
          <p:nvPr>
            <p:ph type="chart" sz="quarter" idx="10"/>
          </p:nvPr>
        </p:nvSpPr>
        <p:spPr>
          <a:xfrm>
            <a:off x="457200" y="1276174"/>
            <a:ext cx="11226800" cy="4179453"/>
          </a:xfrm>
        </p:spPr>
        <p:txBody>
          <a:bodyPr/>
          <a:lstStyle/>
          <a:p>
            <a:endParaRPr lang="en-US"/>
          </a:p>
        </p:txBody>
      </p:sp>
      <p:sp>
        <p:nvSpPr>
          <p:cNvPr id="11" name="Text Placeholder 8">
            <a:extLst>
              <a:ext uri="{FF2B5EF4-FFF2-40B4-BE49-F238E27FC236}">
                <a16:creationId xmlns:a16="http://schemas.microsoft.com/office/drawing/2014/main" id="{BB14DA59-0A5E-644C-8337-E9CE1AC1E9DF}"/>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8135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8959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84625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1-Ext-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7" name="Chart Placeholder 1">
            <a:extLst>
              <a:ext uri="{FF2B5EF4-FFF2-40B4-BE49-F238E27FC236}">
                <a16:creationId xmlns:a16="http://schemas.microsoft.com/office/drawing/2014/main" id="{E7DBF9DB-7D7A-E8F3-66C7-AE6631A2C05F}"/>
              </a:ext>
            </a:extLst>
          </p:cNvPr>
          <p:cNvSpPr>
            <a:spLocks noGrp="1"/>
          </p:cNvSpPr>
          <p:nvPr>
            <p:ph type="chart" sz="quarter" idx="10"/>
          </p:nvPr>
        </p:nvSpPr>
        <p:spPr>
          <a:xfrm>
            <a:off x="457200" y="1561284"/>
            <a:ext cx="11226800" cy="4085616"/>
          </a:xfrm>
        </p:spPr>
      </p:sp>
      <p:sp>
        <p:nvSpPr>
          <p:cNvPr id="9" name="Text Placeholder 8">
            <a:extLst>
              <a:ext uri="{FF2B5EF4-FFF2-40B4-BE49-F238E27FC236}">
                <a16:creationId xmlns:a16="http://schemas.microsoft.com/office/drawing/2014/main" id="{939F508C-DB97-C41C-39F3-08C81E19E477}"/>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90200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982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125255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47634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8804"/>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5039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38175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10/6/22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5" r:id="rId1"/>
    <p:sldLayoutId id="2147483673" r:id="rId2"/>
    <p:sldLayoutId id="2147483664" r:id="rId3"/>
    <p:sldLayoutId id="2147483666" r:id="rId4"/>
    <p:sldLayoutId id="2147483672" r:id="rId5"/>
    <p:sldLayoutId id="2147483667" r:id="rId6"/>
    <p:sldLayoutId id="2147483668" r:id="rId7"/>
    <p:sldLayoutId id="2147483674" r:id="rId8"/>
    <p:sldLayoutId id="2147483669" r:id="rId9"/>
    <p:sldLayoutId id="2147483670" r:id="rId10"/>
    <p:sldLayoutId id="2147483675"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onder.cdc.gov/mcd-icd10.html"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hyperlink" Target="https://www.cdc.gov/hepatitis/statistics/2020surveillance/index.htm" TargetMode="External"/><Relationship Id="rId4" Type="http://schemas.openxmlformats.org/officeDocument/2006/relationships/hyperlink" Target="https://wonder.cdc.gov/wonder/help/mcd.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p:txBody>
          <a:bodyPr>
            <a:noAutofit/>
          </a:bodyPr>
          <a:lstStyle/>
          <a:p>
            <a:r>
              <a:rPr lang="en-US" b="0"/>
              <a:t>Table 1.4</a:t>
            </a:r>
            <a:br>
              <a:rPr lang="en-US" sz="2000"/>
            </a:br>
            <a:r>
              <a:rPr lang="en-US" sz="2000" b="1"/>
              <a:t>Numbers and rates* of deaths with hepatitis A virus infection listed as a cause of death† among residents, by demographic characteristics </a:t>
            </a:r>
            <a:br>
              <a:rPr lang="en-US" sz="2000" b="1"/>
            </a:br>
            <a:r>
              <a:rPr lang="en-US" sz="2000" b="1"/>
              <a:t>United States, 2016–2020</a:t>
            </a:r>
            <a:r>
              <a:rPr lang="en-US" sz="2000"/>
              <a:t>			</a:t>
            </a:r>
            <a:endParaRPr lang="en-US" sz="2000" b="0"/>
          </a:p>
        </p:txBody>
      </p:sp>
      <p:graphicFrame>
        <p:nvGraphicFramePr>
          <p:cNvPr id="5" name="Table 4">
            <a:extLst>
              <a:ext uri="{FF2B5EF4-FFF2-40B4-BE49-F238E27FC236}">
                <a16:creationId xmlns:a16="http://schemas.microsoft.com/office/drawing/2014/main" id="{DEC4E929-3D10-39A1-2119-E52FFBA0B9F6}"/>
              </a:ext>
            </a:extLst>
          </p:cNvPr>
          <p:cNvGraphicFramePr>
            <a:graphicFrameLocks noGrp="1"/>
          </p:cNvGraphicFramePr>
          <p:nvPr>
            <p:extLst>
              <p:ext uri="{D42A27DB-BD31-4B8C-83A1-F6EECF244321}">
                <p14:modId xmlns:p14="http://schemas.microsoft.com/office/powerpoint/2010/main" val="2430735750"/>
              </p:ext>
            </p:extLst>
          </p:nvPr>
        </p:nvGraphicFramePr>
        <p:xfrm>
          <a:off x="535833" y="1646732"/>
          <a:ext cx="11120337" cy="2996184"/>
        </p:xfrm>
        <a:graphic>
          <a:graphicData uri="http://schemas.openxmlformats.org/drawingml/2006/table">
            <a:tbl>
              <a:tblPr firstRow="1" bandRow="1">
                <a:tableStyleId>{ED083AE6-46FA-4A59-8FB0-9F97EB10719F}</a:tableStyleId>
              </a:tblPr>
              <a:tblGrid>
                <a:gridCol w="1097777">
                  <a:extLst>
                    <a:ext uri="{9D8B030D-6E8A-4147-A177-3AD203B41FA5}">
                      <a16:colId xmlns:a16="http://schemas.microsoft.com/office/drawing/2014/main" val="2197488459"/>
                    </a:ext>
                  </a:extLst>
                </a:gridCol>
                <a:gridCol w="650112">
                  <a:extLst>
                    <a:ext uri="{9D8B030D-6E8A-4147-A177-3AD203B41FA5}">
                      <a16:colId xmlns:a16="http://schemas.microsoft.com/office/drawing/2014/main" val="623563011"/>
                    </a:ext>
                  </a:extLst>
                </a:gridCol>
                <a:gridCol w="1354400">
                  <a:extLst>
                    <a:ext uri="{9D8B030D-6E8A-4147-A177-3AD203B41FA5}">
                      <a16:colId xmlns:a16="http://schemas.microsoft.com/office/drawing/2014/main" val="2288816887"/>
                    </a:ext>
                  </a:extLst>
                </a:gridCol>
                <a:gridCol w="650112">
                  <a:extLst>
                    <a:ext uri="{9D8B030D-6E8A-4147-A177-3AD203B41FA5}">
                      <a16:colId xmlns:a16="http://schemas.microsoft.com/office/drawing/2014/main" val="3106507682"/>
                    </a:ext>
                  </a:extLst>
                </a:gridCol>
                <a:gridCol w="1354400">
                  <a:extLst>
                    <a:ext uri="{9D8B030D-6E8A-4147-A177-3AD203B41FA5}">
                      <a16:colId xmlns:a16="http://schemas.microsoft.com/office/drawing/2014/main" val="2060027562"/>
                    </a:ext>
                  </a:extLst>
                </a:gridCol>
                <a:gridCol w="650112">
                  <a:extLst>
                    <a:ext uri="{9D8B030D-6E8A-4147-A177-3AD203B41FA5}">
                      <a16:colId xmlns:a16="http://schemas.microsoft.com/office/drawing/2014/main" val="1633732014"/>
                    </a:ext>
                  </a:extLst>
                </a:gridCol>
                <a:gridCol w="1354400">
                  <a:extLst>
                    <a:ext uri="{9D8B030D-6E8A-4147-A177-3AD203B41FA5}">
                      <a16:colId xmlns:a16="http://schemas.microsoft.com/office/drawing/2014/main" val="4102507973"/>
                    </a:ext>
                  </a:extLst>
                </a:gridCol>
                <a:gridCol w="650112">
                  <a:extLst>
                    <a:ext uri="{9D8B030D-6E8A-4147-A177-3AD203B41FA5}">
                      <a16:colId xmlns:a16="http://schemas.microsoft.com/office/drawing/2014/main" val="3968151445"/>
                    </a:ext>
                  </a:extLst>
                </a:gridCol>
                <a:gridCol w="1354400">
                  <a:extLst>
                    <a:ext uri="{9D8B030D-6E8A-4147-A177-3AD203B41FA5}">
                      <a16:colId xmlns:a16="http://schemas.microsoft.com/office/drawing/2014/main" val="333131822"/>
                    </a:ext>
                  </a:extLst>
                </a:gridCol>
                <a:gridCol w="650112">
                  <a:extLst>
                    <a:ext uri="{9D8B030D-6E8A-4147-A177-3AD203B41FA5}">
                      <a16:colId xmlns:a16="http://schemas.microsoft.com/office/drawing/2014/main" val="4227953581"/>
                    </a:ext>
                  </a:extLst>
                </a:gridCol>
                <a:gridCol w="1354400">
                  <a:extLst>
                    <a:ext uri="{9D8B030D-6E8A-4147-A177-3AD203B41FA5}">
                      <a16:colId xmlns:a16="http://schemas.microsoft.com/office/drawing/2014/main" val="1653817542"/>
                    </a:ext>
                  </a:extLst>
                </a:gridCol>
              </a:tblGrid>
              <a:tr h="402336">
                <a:tc>
                  <a:txBody>
                    <a:bodyPr/>
                    <a:lstStyle/>
                    <a:p>
                      <a:pPr algn="l" fontAlgn="ctr"/>
                      <a:r>
                        <a:rPr lang="en-US" sz="1200" b="1" u="none" strike="noStrike">
                          <a:solidFill>
                            <a:schemeClr val="bg1"/>
                          </a:solidFill>
                          <a:effectLst/>
                        </a:rPr>
                        <a:t>Characteristics</a:t>
                      </a:r>
                      <a:endParaRPr lang="en-US" sz="1200" b="1" i="0" u="none" strike="noStrike">
                        <a:solidFill>
                          <a:schemeClr val="bg1"/>
                        </a:solidFill>
                        <a:effectLst/>
                        <a:latin typeface="+mn-lt"/>
                      </a:endParaRPr>
                    </a:p>
                  </a:txBody>
                  <a:tcPr marR="0"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fontAlgn="ctr"/>
                      <a:r>
                        <a:rPr lang="en-US" sz="1200" b="1" u="none" strike="noStrike">
                          <a:solidFill>
                            <a:schemeClr val="bg1"/>
                          </a:solidFill>
                          <a:effectLst/>
                        </a:rPr>
                        <a:t>2016</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2016 </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fontAlgn="ctr"/>
                      <a:r>
                        <a:rPr lang="en-US" sz="1200" b="1" u="none" strike="noStrike">
                          <a:solidFill>
                            <a:schemeClr val="bg1"/>
                          </a:solidFill>
                          <a:effectLst/>
                        </a:rPr>
                        <a:t>2017</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fontAlgn="ctr"/>
                      <a:r>
                        <a:rPr lang="en-US" sz="1200" b="1" u="none" strike="noStrike">
                          <a:solidFill>
                            <a:schemeClr val="bg1"/>
                          </a:solidFill>
                          <a:effectLst/>
                        </a:rPr>
                        <a:t>2017 </a:t>
                      </a:r>
                    </a:p>
                    <a:p>
                      <a:pPr algn="ctr" fontAlgn="ct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fontAlgn="ctr"/>
                      <a:r>
                        <a:rPr lang="en-US" sz="1200" b="1" u="none" strike="noStrike">
                          <a:solidFill>
                            <a:schemeClr val="bg1"/>
                          </a:solidFill>
                          <a:effectLst/>
                        </a:rPr>
                        <a:t>2018</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fontAlgn="ctr"/>
                      <a:r>
                        <a:rPr lang="en-US" sz="1200" b="1" u="none" strike="noStrike">
                          <a:solidFill>
                            <a:schemeClr val="bg1"/>
                          </a:solidFill>
                          <a:effectLst/>
                        </a:rPr>
                        <a:t>2018 </a:t>
                      </a:r>
                    </a:p>
                    <a:p>
                      <a:pPr algn="ctr" fontAlgn="ct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fontAlgn="ctr"/>
                      <a:r>
                        <a:rPr lang="en-US" sz="1200" b="1" u="none" strike="noStrike">
                          <a:solidFill>
                            <a:schemeClr val="bg1"/>
                          </a:solidFill>
                          <a:effectLst/>
                        </a:rPr>
                        <a:t>2019</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fontAlgn="ctr"/>
                      <a:r>
                        <a:rPr lang="en-US" sz="1200" b="1" u="none" strike="noStrike">
                          <a:solidFill>
                            <a:schemeClr val="bg1"/>
                          </a:solidFill>
                          <a:effectLst/>
                        </a:rPr>
                        <a:t>2019 </a:t>
                      </a:r>
                    </a:p>
                    <a:p>
                      <a:pPr algn="ctr" fontAlgn="ct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fontAlgn="ctr"/>
                      <a:r>
                        <a:rPr lang="en-US" sz="1200" b="1" u="none" strike="noStrike">
                          <a:solidFill>
                            <a:schemeClr val="bg1"/>
                          </a:solidFill>
                          <a:effectLst/>
                        </a:rPr>
                        <a:t>2020</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fontAlgn="ctr"/>
                      <a:r>
                        <a:rPr lang="en-US" sz="1200" b="1" u="none" strike="noStrike">
                          <a:solidFill>
                            <a:schemeClr val="bg1"/>
                          </a:solidFill>
                          <a:effectLst/>
                        </a:rPr>
                        <a:t>2020 </a:t>
                      </a:r>
                    </a:p>
                    <a:p>
                      <a:pPr algn="ctr" fontAlgn="ct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3085099476"/>
                  </a:ext>
                </a:extLst>
              </a:tr>
              <a:tr h="210312">
                <a:tc>
                  <a:txBody>
                    <a:bodyPr/>
                    <a:lstStyle/>
                    <a:p>
                      <a:pPr algn="l" fontAlgn="ctr"/>
                      <a:r>
                        <a:rPr lang="en-US" sz="1100" b="1" u="none" strike="noStrike">
                          <a:solidFill>
                            <a:srgbClr val="111111"/>
                          </a:solidFill>
                          <a:effectLst/>
                        </a:rPr>
                        <a:t>Total</a:t>
                      </a:r>
                      <a:endParaRPr lang="en-US" sz="1100" b="1" i="0" u="none" strike="noStrike">
                        <a:solidFill>
                          <a:srgbClr val="111111"/>
                        </a:solidFill>
                        <a:effectLst/>
                        <a:latin typeface="+mn-lt"/>
                      </a:endParaRPr>
                    </a:p>
                  </a:txBody>
                  <a:tcPr marR="0" marT="0" marB="0" anchor="ctr">
                    <a:lnL w="12700" cmpd="sng">
                      <a:noFill/>
                    </a:lnL>
                    <a:lnR w="12700" cmpd="sng">
                      <a:noFill/>
                    </a:lnR>
                    <a:lnT w="12700" cap="flat" cmpd="sng" algn="ctr">
                      <a:no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70</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0.01 (0.00 - 0.01)</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91</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0.02 (0.02 - 0.03)</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171</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0.05 (0.04 - 0.06)</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225</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0.04 (0.03 - 0.05)</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179</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0.04 (0.03 - 0.05)</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17545095"/>
                  </a:ext>
                </a:extLst>
              </a:tr>
              <a:tr h="210312">
                <a:tc>
                  <a:txBody>
                    <a:bodyPr/>
                    <a:lstStyle/>
                    <a:p>
                      <a:pPr algn="l" fontAlgn="ctr"/>
                      <a:r>
                        <a:rPr lang="en-US" sz="1100" b="1" u="none" strike="noStrike">
                          <a:solidFill>
                            <a:srgbClr val="111111"/>
                          </a:solidFill>
                          <a:effectLst/>
                        </a:rPr>
                        <a:t>Age (years)</a:t>
                      </a:r>
                      <a:endParaRPr lang="en-US" sz="1100" b="1" i="0" u="none" strike="noStrike">
                        <a:solidFill>
                          <a:srgbClr val="111111"/>
                        </a:solidFill>
                        <a:effectLst/>
                        <a:latin typeface="+mn-lt"/>
                      </a:endParaRPr>
                    </a:p>
                  </a:txBody>
                  <a:tcPr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endParaRPr lang="en-US" sz="1100" b="0" i="0" u="none" strike="noStrike">
                        <a:solidFill>
                          <a:srgbClr val="000000"/>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endParaRPr lang="en-US" sz="1100" b="0" i="0" u="none" strike="noStrike">
                        <a:solidFill>
                          <a:srgbClr val="000000"/>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endParaRPr lang="en-US" sz="1100" b="0" i="0" u="none" strike="noStrike">
                        <a:solidFill>
                          <a:srgbClr val="000000"/>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extLst>
                  <a:ext uri="{0D108BD9-81ED-4DB2-BD59-A6C34878D82A}">
                    <a16:rowId xmlns:a16="http://schemas.microsoft.com/office/drawing/2014/main" val="566356598"/>
                  </a:ext>
                </a:extLst>
              </a:tr>
              <a:tr h="210312">
                <a:tc>
                  <a:txBody>
                    <a:bodyPr/>
                    <a:lstStyle/>
                    <a:p>
                      <a:pPr algn="l" fontAlgn="ctr"/>
                      <a:r>
                        <a:rPr lang="en-US" sz="1100" b="0" u="none" strike="noStrike">
                          <a:solidFill>
                            <a:srgbClr val="111111"/>
                          </a:solidFill>
                          <a:effectLst/>
                        </a:rPr>
                        <a:t>0–44</a:t>
                      </a:r>
                      <a:endParaRPr lang="en-US" sz="1100" b="0" i="0" u="none" strike="noStrike">
                        <a:solidFill>
                          <a:srgbClr val="111111"/>
                        </a:solidFill>
                        <a:effectLst/>
                        <a:latin typeface="+mn-lt"/>
                      </a:endParaRPr>
                    </a:p>
                  </a:txBody>
                  <a:tcPr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6</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UR</a:t>
                      </a:r>
                      <a:r>
                        <a:rPr lang="en-US" sz="1100" b="0" u="none" strike="noStrike" baseline="30000">
                          <a:solidFill>
                            <a:srgbClr val="111111"/>
                          </a:solidFill>
                          <a:effectLst/>
                        </a:rPr>
                        <a:t>§</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9</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UR</a:t>
                      </a:r>
                      <a:r>
                        <a:rPr lang="en-US" sz="1100" b="0" u="none" strike="noStrike" baseline="30000">
                          <a:solidFill>
                            <a:srgbClr val="111111"/>
                          </a:solidFill>
                          <a:effectLst/>
                        </a:rPr>
                        <a:t>§</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33</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0.02 (0.01 - 0.02)</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24</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0.01 (0.01 - 0.02)</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19</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UR</a:t>
                      </a:r>
                      <a:r>
                        <a:rPr lang="en-US" sz="1100" b="0" u="none" strike="noStrike" baseline="30000">
                          <a:solidFill>
                            <a:srgbClr val="111111"/>
                          </a:solidFill>
                          <a:effectLst/>
                        </a:rPr>
                        <a:t>§</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876613"/>
                  </a:ext>
                </a:extLst>
              </a:tr>
              <a:tr h="210312">
                <a:tc>
                  <a:txBody>
                    <a:bodyPr/>
                    <a:lstStyle/>
                    <a:p>
                      <a:pPr algn="l" fontAlgn="ctr"/>
                      <a:r>
                        <a:rPr lang="en-US" sz="1100" b="0" u="none" strike="noStrike">
                          <a:solidFill>
                            <a:srgbClr val="111111"/>
                          </a:solidFill>
                          <a:effectLst/>
                        </a:rPr>
                        <a:t>45–64</a:t>
                      </a:r>
                      <a:endParaRPr lang="en-US" sz="1100" b="0" i="0" u="none" strike="noStrike">
                        <a:solidFill>
                          <a:srgbClr val="111111"/>
                        </a:solidFill>
                        <a:effectLst/>
                        <a:latin typeface="+mn-lt"/>
                      </a:endParaRPr>
                    </a:p>
                  </a:txBody>
                  <a:tcPr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algn="ctr" fontAlgn="ctr"/>
                      <a:r>
                        <a:rPr lang="en-US" sz="1100" b="0" u="none" strike="noStrike">
                          <a:solidFill>
                            <a:srgbClr val="111111"/>
                          </a:solidFill>
                          <a:effectLst/>
                        </a:rPr>
                        <a:t>33</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algn="ctr" fontAlgn="ctr"/>
                      <a:r>
                        <a:rPr lang="en-US" sz="1100" b="0" u="none" strike="noStrike">
                          <a:solidFill>
                            <a:srgbClr val="111111"/>
                          </a:solidFill>
                          <a:effectLst/>
                        </a:rPr>
                        <a:t>0.04 (0.03 - 0.06)</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algn="ctr" fontAlgn="ctr"/>
                      <a:r>
                        <a:rPr lang="en-US" sz="1100" b="0" u="none" strike="noStrike">
                          <a:solidFill>
                            <a:srgbClr val="111111"/>
                          </a:solidFill>
                          <a:effectLst/>
                        </a:rPr>
                        <a:t>35</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algn="ctr" fontAlgn="ctr"/>
                      <a:r>
                        <a:rPr lang="en-US" sz="1100" b="0" u="none" strike="noStrike">
                          <a:solidFill>
                            <a:srgbClr val="111111"/>
                          </a:solidFill>
                          <a:effectLst/>
                        </a:rPr>
                        <a:t>0.04 (0.03 - 0.06)</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algn="ctr" fontAlgn="ctr"/>
                      <a:r>
                        <a:rPr lang="en-US" sz="1100" b="0" u="none" strike="noStrike">
                          <a:solidFill>
                            <a:srgbClr val="111111"/>
                          </a:solidFill>
                          <a:effectLst/>
                        </a:rPr>
                        <a:t>72</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algn="ctr" fontAlgn="ctr"/>
                      <a:r>
                        <a:rPr lang="en-US" sz="1100" b="0" u="none" strike="noStrike">
                          <a:solidFill>
                            <a:srgbClr val="111111"/>
                          </a:solidFill>
                          <a:effectLst/>
                        </a:rPr>
                        <a:t>0.09 (0.07 - 0.11)</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algn="ctr" fontAlgn="ctr"/>
                      <a:r>
                        <a:rPr lang="en-US" sz="1100" b="0" u="none" strike="noStrike">
                          <a:solidFill>
                            <a:srgbClr val="111111"/>
                          </a:solidFill>
                          <a:effectLst/>
                        </a:rPr>
                        <a:t>118</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algn="ctr" fontAlgn="ctr"/>
                      <a:r>
                        <a:rPr lang="en-US" sz="1100" b="0" u="none" strike="noStrike">
                          <a:solidFill>
                            <a:srgbClr val="111111"/>
                          </a:solidFill>
                          <a:effectLst/>
                        </a:rPr>
                        <a:t>0.14 (0.12 - 0.17)</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algn="ctr" fontAlgn="ctr"/>
                      <a:r>
                        <a:rPr lang="en-US" sz="1100" b="0" u="none" strike="noStrike">
                          <a:solidFill>
                            <a:srgbClr val="111111"/>
                          </a:solidFill>
                          <a:effectLst/>
                        </a:rPr>
                        <a:t>72</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algn="ctr" fontAlgn="ctr"/>
                      <a:r>
                        <a:rPr lang="en-US" sz="1100" b="0" u="none" strike="noStrike">
                          <a:solidFill>
                            <a:srgbClr val="111111"/>
                          </a:solidFill>
                          <a:effectLst/>
                        </a:rPr>
                        <a:t>0.09 (0.07 - 0.11)</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extLst>
                  <a:ext uri="{0D108BD9-81ED-4DB2-BD59-A6C34878D82A}">
                    <a16:rowId xmlns:a16="http://schemas.microsoft.com/office/drawing/2014/main" val="3839105703"/>
                  </a:ext>
                </a:extLst>
              </a:tr>
              <a:tr h="210312">
                <a:tc>
                  <a:txBody>
                    <a:bodyPr/>
                    <a:lstStyle/>
                    <a:p>
                      <a:pPr algn="l" fontAlgn="ctr"/>
                      <a:r>
                        <a:rPr lang="en-US" sz="1100" b="0" u="none" strike="noStrike">
                          <a:solidFill>
                            <a:srgbClr val="111111"/>
                          </a:solidFill>
                          <a:effectLst/>
                        </a:rPr>
                        <a:t>≥65</a:t>
                      </a:r>
                      <a:endParaRPr lang="en-US" sz="1100" b="0" i="0" u="none" strike="noStrike">
                        <a:solidFill>
                          <a:srgbClr val="111111"/>
                        </a:solidFill>
                        <a:effectLst/>
                        <a:latin typeface="+mn-lt"/>
                      </a:endParaRPr>
                    </a:p>
                  </a:txBody>
                  <a:tcPr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31</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0.06 (0.04 - 0.09)</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47</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0.09 (0.07 - 0.12)</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66</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0.13 (0.10 - 0.16)</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83</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0.15 (0.12 - 0.19)</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88</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0.16 (0.13 - 0.19)</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0020537"/>
                  </a:ext>
                </a:extLst>
              </a:tr>
              <a:tr h="210312">
                <a:tc>
                  <a:txBody>
                    <a:bodyPr/>
                    <a:lstStyle/>
                    <a:p>
                      <a:pPr algn="l" fontAlgn="ctr"/>
                      <a:r>
                        <a:rPr lang="en-US" sz="1100" b="1" u="none" strike="noStrike">
                          <a:solidFill>
                            <a:srgbClr val="111111"/>
                          </a:solidFill>
                          <a:effectLst/>
                        </a:rPr>
                        <a:t>Sex</a:t>
                      </a:r>
                      <a:endParaRPr lang="en-US" sz="1100" b="1" i="0" u="none" strike="noStrike">
                        <a:solidFill>
                          <a:srgbClr val="111111"/>
                        </a:solidFill>
                        <a:effectLst/>
                        <a:latin typeface="+mn-lt"/>
                      </a:endParaRPr>
                    </a:p>
                  </a:txBody>
                  <a:tcPr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endParaRPr lang="en-US" sz="1100" b="0" i="0" u="none" strike="noStrike">
                        <a:solidFill>
                          <a:srgbClr val="000000"/>
                        </a:solidFill>
                        <a:effectLst/>
                        <a:latin typeface="+mn-lt"/>
                      </a:endParaRPr>
                    </a:p>
                  </a:txBody>
                  <a:tcPr marL="9525"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endParaRPr lang="en-US" sz="1100" b="0" i="0" u="none" strike="noStrike">
                        <a:solidFill>
                          <a:srgbClr val="000000"/>
                        </a:solidFill>
                        <a:effectLst/>
                        <a:latin typeface="+mn-lt"/>
                      </a:endParaRPr>
                    </a:p>
                  </a:txBody>
                  <a:tcPr marL="9525"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extLst>
                  <a:ext uri="{0D108BD9-81ED-4DB2-BD59-A6C34878D82A}">
                    <a16:rowId xmlns:a16="http://schemas.microsoft.com/office/drawing/2014/main" val="3392437942"/>
                  </a:ext>
                </a:extLst>
              </a:tr>
              <a:tr h="210312">
                <a:tc>
                  <a:txBody>
                    <a:bodyPr/>
                    <a:lstStyle/>
                    <a:p>
                      <a:pPr algn="l" fontAlgn="ctr"/>
                      <a:r>
                        <a:rPr lang="en-US" sz="1100" b="0" u="none" strike="noStrike">
                          <a:solidFill>
                            <a:srgbClr val="111111"/>
                          </a:solidFill>
                          <a:effectLst/>
                        </a:rPr>
                        <a:t>Male</a:t>
                      </a:r>
                      <a:endParaRPr lang="en-US" sz="1100" b="0" i="0" u="none" strike="noStrike">
                        <a:solidFill>
                          <a:srgbClr val="111111"/>
                        </a:solidFill>
                        <a:effectLst/>
                        <a:latin typeface="+mn-lt"/>
                      </a:endParaRPr>
                    </a:p>
                  </a:txBody>
                  <a:tcPr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38</a:t>
                      </a:r>
                      <a:endParaRPr lang="en-US" sz="1100" b="0" i="0" u="none" strike="noStrike">
                        <a:solidFill>
                          <a:srgbClr val="111111"/>
                        </a:solidFill>
                        <a:effectLst/>
                        <a:latin typeface="+mn-lt"/>
                      </a:endParaRPr>
                    </a:p>
                  </a:txBody>
                  <a:tcPr marL="9525"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0.01 (0.01 - 0.02)</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63</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0.03 (0.02 - 0.03)</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115</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0.07 (0.06 - 0.08)</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159</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0.09 (0.07 - 0.10)</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120</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0.06 (0.05 - 0.07)</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03092752"/>
                  </a:ext>
                </a:extLst>
              </a:tr>
              <a:tr h="210312">
                <a:tc>
                  <a:txBody>
                    <a:bodyPr/>
                    <a:lstStyle/>
                    <a:p>
                      <a:pPr algn="l" fontAlgn="ctr"/>
                      <a:r>
                        <a:rPr lang="en-US" sz="1100" b="0" i="0" u="none" strike="noStrike">
                          <a:solidFill>
                            <a:srgbClr val="111111"/>
                          </a:solidFill>
                          <a:effectLst/>
                          <a:latin typeface="+mn-lt"/>
                        </a:rPr>
                        <a:t>Female</a:t>
                      </a:r>
                    </a:p>
                  </a:txBody>
                  <a:tcPr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algn="ctr" fontAlgn="ctr"/>
                      <a:r>
                        <a:rPr lang="en-US" sz="1100" b="0" i="0" u="none" strike="noStrike">
                          <a:solidFill>
                            <a:srgbClr val="111111"/>
                          </a:solidFill>
                          <a:effectLst/>
                          <a:latin typeface="+mn-lt"/>
                        </a:rPr>
                        <a:t>32</a:t>
                      </a:r>
                    </a:p>
                  </a:txBody>
                  <a:tcPr marL="9525"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0.01 (0.01 - 0.02)</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28</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0.00 (0.00 - 0.00)</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56</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0.02 (0.02 - 0.03)</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66</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0.04 (0.03 - 0.05)</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59</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0.01 (0.01 - 0.02)</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extLst>
                  <a:ext uri="{0D108BD9-81ED-4DB2-BD59-A6C34878D82A}">
                    <a16:rowId xmlns:a16="http://schemas.microsoft.com/office/drawing/2014/main" val="638079497"/>
                  </a:ext>
                </a:extLst>
              </a:tr>
              <a:tr h="210312">
                <a:tc>
                  <a:txBody>
                    <a:bodyPr/>
                    <a:lstStyle/>
                    <a:p>
                      <a:pPr algn="l" fontAlgn="ctr"/>
                      <a:r>
                        <a:rPr lang="en-US" sz="1100" b="1" u="none" strike="noStrike">
                          <a:solidFill>
                            <a:srgbClr val="111111"/>
                          </a:solidFill>
                          <a:effectLst/>
                        </a:rPr>
                        <a:t>Race/ethnicity</a:t>
                      </a:r>
                      <a:endParaRPr lang="en-US" sz="1100" b="1" i="0" u="none" strike="noStrike">
                        <a:solidFill>
                          <a:srgbClr val="111111"/>
                        </a:solidFill>
                        <a:effectLst/>
                        <a:latin typeface="+mn-lt"/>
                      </a:endParaRPr>
                    </a:p>
                  </a:txBody>
                  <a:tcPr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endParaRPr lang="en-US" sz="1100" b="0" i="0" u="none" strike="noStrike">
                        <a:solidFill>
                          <a:srgbClr val="000000"/>
                        </a:solidFill>
                        <a:effectLst/>
                        <a:latin typeface="+mn-lt"/>
                      </a:endParaRPr>
                    </a:p>
                  </a:txBody>
                  <a:tcPr marL="9525"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endParaRPr lang="en-US" sz="1100" b="0" i="0" u="none" strike="noStrike">
                        <a:solidFill>
                          <a:srgbClr val="000000"/>
                        </a:solidFill>
                        <a:effectLst/>
                        <a:latin typeface="+mn-lt"/>
                      </a:endParaRPr>
                    </a:p>
                  </a:txBody>
                  <a:tcPr marL="9525"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endParaRPr lang="en-US" sz="1100" b="0" i="0" u="none" strike="noStrike">
                        <a:solidFill>
                          <a:srgbClr val="000000"/>
                        </a:solidFill>
                        <a:effectLst/>
                        <a:latin typeface="+mn-lt"/>
                      </a:endParaRPr>
                    </a:p>
                  </a:txBody>
                  <a:tcPr marL="9525"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tc>
                  <a:txBody>
                    <a:bodyPr/>
                    <a:lstStyle/>
                    <a:p>
                      <a:pPr algn="ctr" fontAlgn="ct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2">
                        <a:alpha val="60000"/>
                      </a:schemeClr>
                    </a:solidFill>
                  </a:tcPr>
                </a:tc>
                <a:extLst>
                  <a:ext uri="{0D108BD9-81ED-4DB2-BD59-A6C34878D82A}">
                    <a16:rowId xmlns:a16="http://schemas.microsoft.com/office/drawing/2014/main" val="3136115890"/>
                  </a:ext>
                </a:extLst>
              </a:tr>
              <a:tr h="36576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White, non-Hispanic</a:t>
                      </a:r>
                      <a:endParaRPr lang="en-US" sz="1100" b="0" i="0" u="none" strike="noStrike">
                        <a:solidFill>
                          <a:srgbClr val="111111"/>
                        </a:solidFill>
                        <a:effectLst/>
                        <a:latin typeface="+mn-lt"/>
                      </a:endParaRPr>
                    </a:p>
                  </a:txBody>
                  <a:tcPr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50</a:t>
                      </a:r>
                      <a:endParaRPr lang="en-US" sz="1100" b="0" i="0" u="none" strike="noStrike">
                        <a:solidFill>
                          <a:srgbClr val="111111"/>
                        </a:solidFill>
                        <a:effectLst/>
                        <a:latin typeface="+mn-lt"/>
                      </a:endParaRPr>
                    </a:p>
                  </a:txBody>
                  <a:tcPr marL="9525"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0.02 (0.01 - 0.02)</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69</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0.02 (0.02 - 0.03)</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150</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0.06 (0.05 - 0.07)</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194</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0.09 (0.07 - 0.10)</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147</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0.05 (0.04 - 0.06)</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extLst>
                  <a:ext uri="{0D108BD9-81ED-4DB2-BD59-A6C34878D82A}">
                    <a16:rowId xmlns:a16="http://schemas.microsoft.com/office/drawing/2014/main" val="4274695917"/>
                  </a:ext>
                </a:extLst>
              </a:tr>
              <a:tr h="24688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Other or not stated</a:t>
                      </a:r>
                      <a:endParaRPr lang="en-US" sz="1100" b="0" i="0" u="none" strike="noStrike">
                        <a:solidFill>
                          <a:srgbClr val="111111"/>
                        </a:solidFill>
                        <a:effectLst/>
                        <a:latin typeface="+mn-lt"/>
                      </a:endParaRPr>
                    </a:p>
                  </a:txBody>
                  <a:tcPr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20</a:t>
                      </a:r>
                      <a:endParaRPr lang="en-US" sz="1100" b="0" i="0" u="none" strike="noStrike">
                        <a:solidFill>
                          <a:srgbClr val="111111"/>
                        </a:solidFill>
                        <a:effectLst/>
                        <a:latin typeface="+mn-lt"/>
                      </a:endParaRPr>
                    </a:p>
                  </a:txBody>
                  <a:tcPr marL="9525" marR="9525"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S</a:t>
                      </a:r>
                      <a:r>
                        <a:rPr lang="en-US" sz="1100" b="0" u="none" strike="noStrike" baseline="30000">
                          <a:solidFill>
                            <a:srgbClr val="111111"/>
                          </a:solidFill>
                          <a:effectLst/>
                        </a:rPr>
                        <a:t>¶</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u="none" strike="noStrike">
                          <a:solidFill>
                            <a:srgbClr val="111111"/>
                          </a:solidFill>
                          <a:effectLst/>
                        </a:rPr>
                        <a:t>22</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S</a:t>
                      </a:r>
                      <a:r>
                        <a:rPr lang="en-US" sz="1100" b="0" u="none" strike="noStrike" baseline="30000">
                          <a:solidFill>
                            <a:srgbClr val="111111"/>
                          </a:solidFill>
                          <a:effectLst/>
                        </a:rPr>
                        <a:t>¶</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21</a:t>
                      </a: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S</a:t>
                      </a:r>
                      <a:r>
                        <a:rPr lang="en-US" sz="1100" b="0" u="none" strike="noStrike" baseline="30000">
                          <a:solidFill>
                            <a:srgbClr val="111111"/>
                          </a:solidFill>
                          <a:effectLst/>
                        </a:rPr>
                        <a:t>¶</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31</a:t>
                      </a: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S</a:t>
                      </a:r>
                      <a:r>
                        <a:rPr lang="en-US" sz="1100" b="0" u="none" strike="noStrike" baseline="30000">
                          <a:solidFill>
                            <a:srgbClr val="111111"/>
                          </a:solidFill>
                          <a:effectLst/>
                        </a:rPr>
                        <a:t>¶</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32</a:t>
                      </a: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u="none" strike="noStrike">
                          <a:solidFill>
                            <a:srgbClr val="111111"/>
                          </a:solidFill>
                          <a:effectLst/>
                        </a:rPr>
                        <a:t>S</a:t>
                      </a:r>
                      <a:r>
                        <a:rPr lang="en-US" sz="1100" b="0" u="none" strike="noStrike" baseline="30000">
                          <a:solidFill>
                            <a:srgbClr val="111111"/>
                          </a:solidFill>
                          <a:effectLst/>
                        </a:rPr>
                        <a:t>¶</a:t>
                      </a:r>
                      <a:endParaRPr lang="en-US" sz="1100" b="0" i="0" u="none" strike="noStrike">
                        <a:solidFill>
                          <a:srgbClr val="111111"/>
                        </a:solidFill>
                        <a:effectLst/>
                        <a:latin typeface="+mn-lt"/>
                      </a:endParaRPr>
                    </a:p>
                  </a:txBody>
                  <a:tcPr marL="0" marR="0" marT="0" marB="0" anchor="ctr">
                    <a:lnL w="12700" cmpd="sng">
                      <a:noFill/>
                    </a:lnL>
                    <a:lnR w="12700" cmpd="sng">
                      <a:noFill/>
                    </a:ln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78639797"/>
                  </a:ext>
                </a:extLst>
              </a:tr>
            </a:tbl>
          </a:graphicData>
        </a:graphic>
      </p:graphicFrame>
      <p:sp>
        <p:nvSpPr>
          <p:cNvPr id="6" name="Text Placeholder 3">
            <a:extLst>
              <a:ext uri="{FF2B5EF4-FFF2-40B4-BE49-F238E27FC236}">
                <a16:creationId xmlns:a16="http://schemas.microsoft.com/office/drawing/2014/main" id="{8FC92388-ED3E-25F6-3EEB-FC9E87F71F78}"/>
              </a:ext>
            </a:extLst>
          </p:cNvPr>
          <p:cNvSpPr>
            <a:spLocks noGrp="1"/>
          </p:cNvSpPr>
          <p:nvPr>
            <p:ph type="body" sz="quarter" idx="11"/>
          </p:nvPr>
        </p:nvSpPr>
        <p:spPr>
          <a:xfrm>
            <a:off x="457201" y="5092068"/>
            <a:ext cx="5638800" cy="1692771"/>
          </a:xfrm>
        </p:spPr>
        <p:txBody>
          <a:bodyPr/>
          <a:lstStyle/>
          <a:p>
            <a:pPr>
              <a:lnSpc>
                <a:spcPct val="100000"/>
              </a:lnSpc>
            </a:pPr>
            <a:r>
              <a:rPr lang="en-US" sz="800"/>
              <a:t>* Rates for race/ethnicity, sex, and the overall total are age-adjusted per 100,000 US standard population during 2000 by using the following age group distribution (in years): &lt;1, 1–4, 5–14, 15–24, 25–34, 35–44, 45–54, 55–64, 65–74, 75–84, and ≥85. For age-adjusted death rates, the age-specific death rate is rounded to 1 decimal place before proceeding to the next step in the calculation of age-adjusted death rates for NCHS Multiple Cause of Death on CDC WONDER. This rounding step might affect the precision of rates calculated for small numbers of deaths. Missing data are not included. </a:t>
            </a:r>
          </a:p>
          <a:p>
            <a:pPr>
              <a:lnSpc>
                <a:spcPct val="100000"/>
              </a:lnSpc>
            </a:pPr>
            <a:r>
              <a:rPr lang="en-US" sz="800"/>
              <a:t>† Cause of death is defined as one of the multiple causes of death and is based on the International Classification of Diseases, 10th Rev. (ICD-10) codes B15 (hepatitis A). </a:t>
            </a:r>
          </a:p>
          <a:p>
            <a:pPr>
              <a:lnSpc>
                <a:spcPct val="100000"/>
              </a:lnSpc>
            </a:pPr>
            <a:r>
              <a:rPr lang="en-US" sz="800"/>
              <a:t>§ UR Unreliable rate: Rates where death counts were &lt;20 were not displayed because of the instability associated with those rates.</a:t>
            </a:r>
          </a:p>
          <a:p>
            <a:pPr>
              <a:lnSpc>
                <a:spcPct val="100000"/>
              </a:lnSpc>
            </a:pPr>
            <a:r>
              <a:rPr lang="en-US" sz="800"/>
              <a:t>¶ S Suppressed: CDC WONDER did not have the functionality to calculate rates for the “Other or not stated” race/ethnicity group				</a:t>
            </a:r>
          </a:p>
        </p:txBody>
      </p:sp>
      <p:sp>
        <p:nvSpPr>
          <p:cNvPr id="7" name="TextBox 6">
            <a:extLst>
              <a:ext uri="{FF2B5EF4-FFF2-40B4-BE49-F238E27FC236}">
                <a16:creationId xmlns:a16="http://schemas.microsoft.com/office/drawing/2014/main" id="{2D28633C-C11B-3A8A-93FC-9B9CEE60E7B0}"/>
              </a:ext>
            </a:extLst>
          </p:cNvPr>
          <p:cNvSpPr txBox="1"/>
          <p:nvPr/>
        </p:nvSpPr>
        <p:spPr>
          <a:xfrm>
            <a:off x="6096000" y="5108792"/>
            <a:ext cx="4495800" cy="1692771"/>
          </a:xfrm>
          <a:prstGeom prst="rect">
            <a:avLst/>
          </a:prstGeom>
          <a:noFill/>
        </p:spPr>
        <p:txBody>
          <a:bodyPr wrap="square" lIns="91440" tIns="45720" rIns="91440" bIns="45720" anchor="t">
            <a:spAutoFit/>
          </a:bodyPr>
          <a:lstStyle/>
          <a:p>
            <a:r>
              <a:rPr lang="en-US" sz="800"/>
              <a:t>Source: CDC, National Center for Health Statistics, Multiple Cause of Death 1999–2020 on CDC WONDER online database. Data are from the 2016–2020 Multiple Cause of Death files and are based on information from all death certificates filed in the vital records offices of the 50 states and the District of Columbia through the Vital Statistics Cooperative Program. Deaths of nonresidents (e.g., nonresident aliens, nationals living abroad, residents of Puerto Rico, Guam, the Virgin Islands, and other US territories) and fetal deaths are excluded. Numbers are slightly lower than previously reported for 2016 because of NCHS standards that restrict displayed data to US residents. Accessed at </a:t>
            </a:r>
            <a:r>
              <a:rPr lang="en-US" sz="800">
                <a:hlinkClick r:id="rId3"/>
              </a:rPr>
              <a:t>http://wonder.cdc.gov/mcd-icd10.html</a:t>
            </a:r>
            <a:r>
              <a:rPr lang="en-US" sz="800"/>
              <a:t> on January 13, 2022. CDC WONDER data set documentation and technical methods can be accessed at </a:t>
            </a:r>
            <a:r>
              <a:rPr lang="en-US" sz="800">
                <a:hlinkClick r:id="rId4"/>
              </a:rPr>
              <a:t>https://wonder.cdc.gov/wonder/help/mcd.html</a:t>
            </a:r>
            <a:r>
              <a:rPr lang="en-US" sz="800"/>
              <a:t>#. </a:t>
            </a:r>
            <a:endParaRPr lang="en-US"/>
          </a:p>
          <a:p>
            <a:endParaRPr lang="en-US" sz="800"/>
          </a:p>
          <a:p>
            <a:r>
              <a:rPr lang="en-US" sz="800">
                <a:ea typeface="+mn-lt"/>
                <a:cs typeface="+mn-lt"/>
              </a:rPr>
              <a:t>Centers for Disease Control and Prevention. Viral Hepatitis Surveillance Report – United States, 2020. </a:t>
            </a:r>
            <a:r>
              <a:rPr lang="en-US" sz="800">
                <a:ea typeface="+mn-lt"/>
                <a:cs typeface="+mn-lt"/>
                <a:hlinkClick r:id="rId5"/>
              </a:rPr>
              <a:t>https://www.cdc.gov/hepatitis/statistics/2020surveillance/index.htm</a:t>
            </a:r>
            <a:r>
              <a:rPr lang="en-US" sz="800">
                <a:ea typeface="+mn-lt"/>
                <a:cs typeface="+mn-lt"/>
              </a:rPr>
              <a:t>. Published September 2022.</a:t>
            </a:r>
            <a:endParaRPr lang="en-US">
              <a:ea typeface="+mn-lt"/>
              <a:cs typeface="+mn-lt"/>
            </a:endParaRPr>
          </a:p>
          <a:p>
            <a:endParaRPr lang="en-US" sz="800"/>
          </a:p>
        </p:txBody>
      </p:sp>
    </p:spTree>
    <p:extLst>
      <p:ext uri="{BB962C8B-B14F-4D97-AF65-F5344CB8AC3E}">
        <p14:creationId xmlns:p14="http://schemas.microsoft.com/office/powerpoint/2010/main" val="973375190"/>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bf74ea8-196f-4ed0-acda-4d1b8eb91222" xsi:nil="true"/>
    <lcf76f155ced4ddcb4097134ff3c332f xmlns="a5db0dc4-de41-4547-9920-1aed1993f095">
      <Terms xmlns="http://schemas.microsoft.com/office/infopath/2007/PartnerControls"/>
    </lcf76f155ced4ddcb4097134ff3c332f>
    <SharedWithUsers xmlns="0bf74ea8-196f-4ed0-acda-4d1b8eb91222">
      <UserInfo>
        <DisplayName/>
        <AccountId xsi:nil="true"/>
        <AccountType/>
      </UserInfo>
    </SharedWithUsers>
    <MediaLengthInSeconds xmlns="a5db0dc4-de41-4547-9920-1aed1993f09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E90A988FF22164CA46804D9F7DD7698" ma:contentTypeVersion="19" ma:contentTypeDescription="Create a new document." ma:contentTypeScope="" ma:versionID="5f760c2749a5f24658e399241b39d6cf">
  <xsd:schema xmlns:xsd="http://www.w3.org/2001/XMLSchema" xmlns:xs="http://www.w3.org/2001/XMLSchema" xmlns:p="http://schemas.microsoft.com/office/2006/metadata/properties" xmlns:ns2="a5db0dc4-de41-4547-9920-1aed1993f095" xmlns:ns3="0bf74ea8-196f-4ed0-acda-4d1b8eb91222" targetNamespace="http://schemas.microsoft.com/office/2006/metadata/properties" ma:root="true" ma:fieldsID="ab42fd9982eb8cf9a4287e0180a47030" ns2:_="" ns3:_="">
    <xsd:import namespace="a5db0dc4-de41-4547-9920-1aed1993f095"/>
    <xsd:import namespace="0bf74ea8-196f-4ed0-acda-4d1b8eb9122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db0dc4-de41-4547-9920-1aed1993f0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bf74ea8-196f-4ed0-acda-4d1b8eb9122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9529543-8a12-4055-9543-ea40c2f05781}" ma:internalName="TaxCatchAll" ma:showField="CatchAllData" ma:web="0bf74ea8-196f-4ed0-acda-4d1b8eb91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2.xml><?xml version="1.0" encoding="utf-8"?>
<ds:datastoreItem xmlns:ds="http://schemas.openxmlformats.org/officeDocument/2006/customXml" ds:itemID="{DE9434D5-4D44-4090-9F30-B85933BA4D4D}">
  <ds:schemaRefs>
    <ds:schemaRef ds:uri="http://purl.org/dc/terms/"/>
    <ds:schemaRef ds:uri="http://schemas.microsoft.com/office/2006/documentManagement/types"/>
    <ds:schemaRef ds:uri="http://schemas.microsoft.com/office/2006/metadata/properties"/>
    <ds:schemaRef ds:uri="http://purl.org/dc/dcmitype/"/>
    <ds:schemaRef ds:uri="http://purl.org/dc/elements/1.1/"/>
    <ds:schemaRef ds:uri="http://www.w3.org/XML/1998/namespace"/>
    <ds:schemaRef ds:uri="http://schemas.openxmlformats.org/package/2006/metadata/core-properties"/>
    <ds:schemaRef ds:uri="a5db0dc4-de41-4547-9920-1aed1993f095"/>
    <ds:schemaRef ds:uri="http://schemas.microsoft.com/office/infopath/2007/PartnerControls"/>
    <ds:schemaRef ds:uri="0bf74ea8-196f-4ed0-acda-4d1b8eb91222"/>
  </ds:schemaRefs>
</ds:datastoreItem>
</file>

<file path=customXml/itemProps3.xml><?xml version="1.0" encoding="utf-8"?>
<ds:datastoreItem xmlns:ds="http://schemas.openxmlformats.org/officeDocument/2006/customXml" ds:itemID="{E6567549-253E-4488-8C4A-9907633B1E0D}">
  <ds:schemaRefs>
    <ds:schemaRef ds:uri="0bf74ea8-196f-4ed0-acda-4d1b8eb91222"/>
    <ds:schemaRef ds:uri="a5db0dc4-de41-4547-9920-1aed1993f0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22</TotalTime>
  <Words>793</Words>
  <Application>Microsoft Macintosh PowerPoint</Application>
  <PresentationFormat>Widescreen</PresentationFormat>
  <Paragraphs>138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Table 1.4 Numbers and rates* of deaths with hepatitis A virus infection listed as a cause of death† among residents, by demographic characteristics  United States, 2016–2020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Sporrong, Katari (NYC-RSD)</cp:lastModifiedBy>
  <cp:revision>7</cp:revision>
  <dcterms:created xsi:type="dcterms:W3CDTF">2022-08-02T19:32:21Z</dcterms:created>
  <dcterms:modified xsi:type="dcterms:W3CDTF">2022-10-06T21:42:36Z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0x0101004E90A988FF22164CA46804D9F7DD7698</vt:lpwstr>
  </property>
  <property fmtid="{D5CDD505-2E9C-101B-9397-08002B2CF9AE}" pid="3" name="MediaServiceImageTags">
    <vt:lpwstr/>
  </property>
  <property fmtid="{D5CDD505-2E9C-101B-9397-08002B2CF9AE}" pid="4" name="Order">
    <vt:r8>323400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_SharedFileIndex">
    <vt:lpwstr/>
  </property>
  <property fmtid="{D5CDD505-2E9C-101B-9397-08002B2CF9AE}" pid="12" name="_SourceUrl">
    <vt:lpwstr/>
  </property>
  <property fmtid="{D5CDD505-2E9C-101B-9397-08002B2CF9AE}" pid="13" name="MSIP_Label_8af03ff0-41c5-4c41-b55e-fabb8fae94be_Name">
    <vt:lpwstr>8af03ff0-41c5-4c41-b55e-fabb8fae94be</vt:lpwstr>
  </property>
  <property fmtid="{D5CDD505-2E9C-101B-9397-08002B2CF9AE}" pid="14" name="MSIP_Label_8af03ff0-41c5-4c41-b55e-fabb8fae94be_Enabled">
    <vt:lpwstr>true</vt:lpwstr>
  </property>
  <property fmtid="{D5CDD505-2E9C-101B-9397-08002B2CF9AE}" pid="15" name="MSIP_Label_8af03ff0-41c5-4c41-b55e-fabb8fae94be_SetDate">
    <vt:lpwstr>2022-09-26T18:12:39Z</vt:lpwstr>
  </property>
  <property fmtid="{D5CDD505-2E9C-101B-9397-08002B2CF9AE}" pid="16" name="MSIP_Label_8af03ff0-41c5-4c41-b55e-fabb8fae94be_SiteId">
    <vt:lpwstr>9ce70869-60db-44fd-abe8-d2767077fc8f</vt:lpwstr>
  </property>
  <property fmtid="{D5CDD505-2E9C-101B-9397-08002B2CF9AE}" pid="17" name="MSIP_Label_8af03ff0-41c5-4c41-b55e-fabb8fae94be_Method">
    <vt:lpwstr>Privileged</vt:lpwstr>
  </property>
  <property fmtid="{D5CDD505-2E9C-101B-9397-08002B2CF9AE}" pid="18" name="MSIP_Label_8af03ff0-41c5-4c41-b55e-fabb8fae94be_ContentBits">
    <vt:lpwstr>0</vt:lpwstr>
  </property>
  <property fmtid="{D5CDD505-2E9C-101B-9397-08002B2CF9AE}" pid="19" name="MSIP_Label_8af03ff0-41c5-4c41-b55e-fabb8fae94be_ActionId">
    <vt:lpwstr>0889dd41-5272-4998-baba-61054e125ce3</vt:lpwstr>
  </property>
</Properties>
</file>