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3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>
      <p:cViewPr varScale="1">
        <p:scale>
          <a:sx n="133" d="100"/>
          <a:sy n="133" d="100"/>
        </p:scale>
        <p:origin x="22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a-acute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1.3</a:t>
            </a:r>
            <a:br>
              <a:rPr lang="en-US" sz="2000"/>
            </a:br>
            <a:r>
              <a:rPr lang="en-US" sz="2000" b="1"/>
              <a:t>Reported risk behaviors or exposures among reported cases* of hepatitis A virus infection</a:t>
            </a:r>
            <a:br>
              <a:rPr lang="en-US" sz="2000" b="1"/>
            </a:br>
            <a:r>
              <a:rPr lang="en-US" sz="2000" b="1"/>
              <a:t>United States, 2020</a:t>
            </a:r>
            <a:r>
              <a:rPr lang="en-US" sz="2000"/>
              <a:t>			</a:t>
            </a:r>
            <a:endParaRPr lang="en-US" sz="2000" b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C4E929-3D10-39A1-2119-E52FFBA0B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006521"/>
              </p:ext>
            </p:extLst>
          </p:nvPr>
        </p:nvGraphicFramePr>
        <p:xfrm>
          <a:off x="535833" y="1357075"/>
          <a:ext cx="11114008" cy="171907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78502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2778502">
                  <a:extLst>
                    <a:ext uri="{9D8B030D-6E8A-4147-A177-3AD203B41FA5}">
                      <a16:colId xmlns:a16="http://schemas.microsoft.com/office/drawing/2014/main" val="333131822"/>
                    </a:ext>
                  </a:extLst>
                </a:gridCol>
                <a:gridCol w="2778502">
                  <a:extLst>
                    <a:ext uri="{9D8B030D-6E8A-4147-A177-3AD203B41FA5}">
                      <a16:colId xmlns:a16="http://schemas.microsoft.com/office/drawing/2014/main" val="4227953581"/>
                    </a:ext>
                  </a:extLst>
                </a:gridCol>
                <a:gridCol w="2778502">
                  <a:extLst>
                    <a:ext uri="{9D8B030D-6E8A-4147-A177-3AD203B41FA5}">
                      <a16:colId xmlns:a16="http://schemas.microsoft.com/office/drawing/2014/main" val="1653817542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Risk behaviors/exposures</a:t>
                      </a:r>
                      <a:r>
                        <a:rPr lang="en-US" sz="1200" b="0" i="0" u="none" strike="noStrike" baseline="30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Risk identified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 risk identified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Risk data missing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Injection drug use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2,339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2,477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5,136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Sexual contact</a:t>
                      </a:r>
                      <a:r>
                        <a:rPr lang="en-US" sz="1100" b="0" i="0" u="none" strike="noStrike" baseline="3000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§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373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3,527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6,052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Household contact (nonsexual)</a:t>
                      </a:r>
                      <a:r>
                        <a:rPr lang="en-US" sz="1100" b="0" i="0" u="none" strike="noStrike" baseline="3000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§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3,634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6,052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Other contact</a:t>
                      </a:r>
                      <a:r>
                        <a:rPr lang="en-US" sz="1100" b="0" i="0" u="none" strike="noStrike" baseline="3000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§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3,518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6,052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Men who have sex with men</a:t>
                      </a:r>
                      <a:r>
                        <a:rPr lang="en-US" sz="1100" b="0" i="0" u="none" strike="noStrike" baseline="3000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¶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2,261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3,701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International travel</a:t>
                      </a: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5,069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4,847</a:t>
                      </a: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</a:tbl>
          </a:graphicData>
        </a:graphic>
      </p:graphicFrame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FC92388-ED3E-25F6-3EEB-FC9E87F71F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358582"/>
            <a:ext cx="5638800" cy="130827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*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https://ndc.services.cdc.gov/conditions/hepatitis-a-acute/</a:t>
            </a:r>
            <a:r>
              <a:rPr lang="en-US" sz="800"/>
              <a:t>.  </a:t>
            </a:r>
            <a:endParaRPr lang="en-US"/>
          </a:p>
          <a:p>
            <a:pPr>
              <a:lnSpc>
                <a:spcPct val="100000"/>
              </a:lnSpc>
            </a:pPr>
            <a:r>
              <a:rPr lang="en-US" sz="800"/>
              <a:t>† Reported cases may include more than one risk behavior/exposure. Case reports with at least one of the following risk behaviors/exposures reported 2–6 weeks prior to symptom onset or documented seroconversion if asymptomatic: 1) injection drug use; 2) sexual, household, or other contact; 3) men who have sex with men; 4) travel to hepatitis A-endemic region.</a:t>
            </a:r>
          </a:p>
          <a:p>
            <a:pPr>
              <a:lnSpc>
                <a:spcPct val="100000"/>
              </a:lnSpc>
            </a:pPr>
            <a:r>
              <a:rPr lang="en-US" sz="800"/>
              <a:t>§ Cases with more than one type of contact reported were categorized according to a hierarchy: 1) sexual contact; 2) household contact (nonsexual); and 3) other contact with hepatitis A case.			</a:t>
            </a:r>
          </a:p>
          <a:p>
            <a:pPr>
              <a:lnSpc>
                <a:spcPct val="100000"/>
              </a:lnSpc>
            </a:pPr>
            <a:r>
              <a:rPr lang="en-US" sz="800"/>
              <a:t>¶  A total of 6,141 hepatitis A cases were reported among males in 2020.		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28633C-C11B-3A8A-93FC-9B9CEE60E7B0}"/>
              </a:ext>
            </a:extLst>
          </p:cNvPr>
          <p:cNvSpPr txBox="1"/>
          <p:nvPr/>
        </p:nvSpPr>
        <p:spPr>
          <a:xfrm>
            <a:off x="6513813" y="5988021"/>
            <a:ext cx="398350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87311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a5db0dc4-de41-4547-9920-1aed1993f095"/>
    <ds:schemaRef ds:uri="http://schemas.microsoft.com/office/infopath/2007/PartnerControls"/>
    <ds:schemaRef ds:uri="0bf74ea8-196f-4ed0-acda-4d1b8eb91222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286</Words>
  <Application>Microsoft Macintosh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Table 1.3 Reported risk behaviors or exposures among reported cases* of hepatitis A virus infection United States, 2020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6</cp:revision>
  <dcterms:created xsi:type="dcterms:W3CDTF">2022-08-02T19:32:21Z</dcterms:created>
  <dcterms:modified xsi:type="dcterms:W3CDTF">2022-10-06T21:41:52Z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