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1431" r:id="rId5"/>
    <p:sldId id="143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F3EB15-BBD3-99A4-0359-63AB68FC5583}" name="Hume, Hannah (WAS-WSW)" initials="H(" userId="S::hhume@webershandwick.com::1bb01234-e597-429e-a4f3-0d568afa47d5" providerId="AD"/>
  <p188:author id="{584AB69A-6491-6A07-0B1E-2AC16A3C1D23}" name="Kelly, Stephen (NYC-RSD)" initials="K(" userId="S::stephen.kelly@resolute.com::b14b489e-cdff-4591-8fac-e12f79eda3e7" providerId="AD"/>
  <p188:author id="{41C2BACC-10A2-F589-CDB7-D648C0EDC9E7}" name="Gruber, Mark (BUF-RSD)" initials="MG" userId="Gruber, Mark (BUF-RSD)" providerId="None"/>
  <p188:author id="{4A3819CD-B176-3C91-3CE2-D277CDC17572}" name="Lemos, Pam" initials="OSH" userId="Lemos, Pam" providerId="None"/>
  <p188:author id="{E8D0B9D4-F70F-BEA7-87F7-DC905F0488A0}" name="Sporrong, Katari (NYC-RSD)" initials="SK(R" userId="S::katari.sporrong@resolute.com::34da16c7-c116-4814-8e7a-e4fd6891184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DC8"/>
    <a:srgbClr val="497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29C5D-02AB-5F42-9AD3-11C8416AE42E}" type="datetimeFigureOut">
              <a:rPr lang="en-US" smtClean="0"/>
              <a:t>10/6/22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67CC9-5E4A-1847-A444-D6A280072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6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67CC9-5E4A-1847-A444-D6A2800721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311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C80933AD-D2DD-A9E2-8D34-33EEF467450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BB14DA59-0A5E-644C-8337-E9CE1AC1E9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352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1C4A26B3-F4FE-9EB9-8DF7-D9EA7E5D026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959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6ABFD9B3-D7C6-9A7A-A7BC-03431B7451C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184625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738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E7DBF9DB-7D7A-E8F3-66C7-AE6631A2C05F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39F508C-DB97-C41C-39F3-08C81E19E4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200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982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488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13A1AD42-0BB7-E320-8206-1D9FF4F98264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5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Chart Placeholder 1">
            <a:extLst>
              <a:ext uri="{FF2B5EF4-FFF2-40B4-BE49-F238E27FC236}">
                <a16:creationId xmlns:a16="http://schemas.microsoft.com/office/drawing/2014/main" id="{30AB71F8-E431-CD0D-21C3-13878CF0030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347634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4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8804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61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6FB2E7C6-3AA9-7531-3698-9412310F5F0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390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B5FED8DF-4B16-1B4D-C138-AEAE4A5147F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238175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3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308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A5914-F582-127A-A0C0-BEEAE6340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93E62-6399-6690-3C9D-789FA53EE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8DD37-4D67-3133-9238-8D45E9F81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CCB6D-DABD-754A-8426-905EF76E08FB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EF80A-7254-2D67-59AC-FAAF77ED4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70E55-1FF7-27E7-1FE4-B9F7F8398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F645-D866-8748-B450-53C9FCD6D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9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3" r:id="rId2"/>
    <p:sldLayoutId id="2147483664" r:id="rId3"/>
    <p:sldLayoutId id="2147483666" r:id="rId4"/>
    <p:sldLayoutId id="2147483672" r:id="rId5"/>
    <p:sldLayoutId id="2147483667" r:id="rId6"/>
    <p:sldLayoutId id="2147483668" r:id="rId7"/>
    <p:sldLayoutId id="2147483674" r:id="rId8"/>
    <p:sldLayoutId id="2147483669" r:id="rId9"/>
    <p:sldLayoutId id="2147483670" r:id="rId10"/>
    <p:sldLayoutId id="2147483675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dc.services.cdc.gov/conditions/hepatitis-a-acut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cdc.gov/hepatitis/statistics/2020surveillance/index.ht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nchs/data_access/urban_rural.htm" TargetMode="External"/><Relationship Id="rId2" Type="http://schemas.openxmlformats.org/officeDocument/2006/relationships/hyperlink" Target="https://ndc.services.cdc.gov/conditions/hepatitis-a-acute/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www.cdc.gov/hepatitis/statistics/2020surveillance/index.htm" TargetMode="External"/><Relationship Id="rId4" Type="http://schemas.openxmlformats.org/officeDocument/2006/relationships/hyperlink" Target="https://www.hhs.gov/about/agencies/iea/regional-offices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Table 1.2 – Part 1 of 2</a:t>
            </a:r>
            <a:br>
              <a:rPr lang="en-US" sz="2000"/>
            </a:br>
            <a:r>
              <a:rPr lang="en-US" sz="2000" b="1"/>
              <a:t>Numbers and rates* of reported cases† of hepatitis A virus infection, by demographic characteristics United States, 2016–2020</a:t>
            </a:r>
            <a:r>
              <a:rPr lang="en-US" sz="2000" b="0"/>
              <a:t>										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EC4E929-3D10-39A1-2119-E52FFBA0B9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609422"/>
              </p:ext>
            </p:extLst>
          </p:nvPr>
        </p:nvGraphicFramePr>
        <p:xfrm>
          <a:off x="535832" y="1350733"/>
          <a:ext cx="11120338" cy="43091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324968">
                  <a:extLst>
                    <a:ext uri="{9D8B030D-6E8A-4147-A177-3AD203B41FA5}">
                      <a16:colId xmlns:a16="http://schemas.microsoft.com/office/drawing/2014/main" val="2197488459"/>
                    </a:ext>
                  </a:extLst>
                </a:gridCol>
                <a:gridCol w="979537">
                  <a:extLst>
                    <a:ext uri="{9D8B030D-6E8A-4147-A177-3AD203B41FA5}">
                      <a16:colId xmlns:a16="http://schemas.microsoft.com/office/drawing/2014/main" val="557897342"/>
                    </a:ext>
                  </a:extLst>
                </a:gridCol>
                <a:gridCol w="979537">
                  <a:extLst>
                    <a:ext uri="{9D8B030D-6E8A-4147-A177-3AD203B41FA5}">
                      <a16:colId xmlns:a16="http://schemas.microsoft.com/office/drawing/2014/main" val="1675807070"/>
                    </a:ext>
                  </a:extLst>
                </a:gridCol>
                <a:gridCol w="979537">
                  <a:extLst>
                    <a:ext uri="{9D8B030D-6E8A-4147-A177-3AD203B41FA5}">
                      <a16:colId xmlns:a16="http://schemas.microsoft.com/office/drawing/2014/main" val="3162417777"/>
                    </a:ext>
                  </a:extLst>
                </a:gridCol>
                <a:gridCol w="979537">
                  <a:extLst>
                    <a:ext uri="{9D8B030D-6E8A-4147-A177-3AD203B41FA5}">
                      <a16:colId xmlns:a16="http://schemas.microsoft.com/office/drawing/2014/main" val="2163448990"/>
                    </a:ext>
                  </a:extLst>
                </a:gridCol>
                <a:gridCol w="979537">
                  <a:extLst>
                    <a:ext uri="{9D8B030D-6E8A-4147-A177-3AD203B41FA5}">
                      <a16:colId xmlns:a16="http://schemas.microsoft.com/office/drawing/2014/main" val="1531703974"/>
                    </a:ext>
                  </a:extLst>
                </a:gridCol>
                <a:gridCol w="979537">
                  <a:extLst>
                    <a:ext uri="{9D8B030D-6E8A-4147-A177-3AD203B41FA5}">
                      <a16:colId xmlns:a16="http://schemas.microsoft.com/office/drawing/2014/main" val="1741429899"/>
                    </a:ext>
                  </a:extLst>
                </a:gridCol>
                <a:gridCol w="979537">
                  <a:extLst>
                    <a:ext uri="{9D8B030D-6E8A-4147-A177-3AD203B41FA5}">
                      <a16:colId xmlns:a16="http://schemas.microsoft.com/office/drawing/2014/main" val="2837006629"/>
                    </a:ext>
                  </a:extLst>
                </a:gridCol>
                <a:gridCol w="979537">
                  <a:extLst>
                    <a:ext uri="{9D8B030D-6E8A-4147-A177-3AD203B41FA5}">
                      <a16:colId xmlns:a16="http://schemas.microsoft.com/office/drawing/2014/main" val="1677891965"/>
                    </a:ext>
                  </a:extLst>
                </a:gridCol>
                <a:gridCol w="979537">
                  <a:extLst>
                    <a:ext uri="{9D8B030D-6E8A-4147-A177-3AD203B41FA5}">
                      <a16:colId xmlns:a16="http://schemas.microsoft.com/office/drawing/2014/main" val="373618106"/>
                    </a:ext>
                  </a:extLst>
                </a:gridCol>
                <a:gridCol w="979537">
                  <a:extLst>
                    <a:ext uri="{9D8B030D-6E8A-4147-A177-3AD203B41FA5}">
                      <a16:colId xmlns:a16="http://schemas.microsoft.com/office/drawing/2014/main" val="200654846"/>
                    </a:ext>
                  </a:extLst>
                </a:gridCol>
              </a:tblGrid>
              <a:tr h="3985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Characteristics</a:t>
                      </a:r>
                    </a:p>
                  </a:txBody>
                  <a:tcPr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9947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Total</a:t>
                      </a:r>
                      <a:r>
                        <a:rPr lang="en-US" sz="1100" b="1" i="0" u="none" strike="noStrike" baseline="30000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§</a:t>
                      </a:r>
                      <a:endParaRPr lang="en-US" sz="1100" b="1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2,007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3,366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12,474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18,846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9,952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281523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Age (years)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36712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0–9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127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71426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10–19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131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231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231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1031396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20–29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392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659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2,763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3,582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7.9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1,476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1601511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30–39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391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893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4,268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6,400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14.5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3,381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628741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40–49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333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621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2,658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4,177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2,389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5.9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6818688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50–59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297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554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1,509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2,635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1,497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8760729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≥60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409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509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987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1,691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1,077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8632259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Sex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36295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Male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1,107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2,209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7,497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11,824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6,141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813142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Female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897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1,149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4,952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6,997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3,802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0726586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Race/ethnicity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14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14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14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14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14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14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14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14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14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14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147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649476"/>
                  </a:ext>
                </a:extLst>
              </a:tr>
              <a:tr h="3266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American Indian/Alaska Native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319549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Asian/Pacific Islander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299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124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139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1501682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Black, non-Hispanic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137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303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508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1,072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693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1980016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White, non-Hispanic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865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1,979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8,670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13,709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7,780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6469888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Hispanic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293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471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413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916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386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98490229"/>
                  </a:ext>
                </a:extLst>
              </a:tr>
            </a:tbl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285476-2B37-F099-9C14-72EF07888A09}"/>
              </a:ext>
            </a:extLst>
          </p:cNvPr>
          <p:cNvSpPr txBox="1">
            <a:spLocks/>
          </p:cNvSpPr>
          <p:nvPr/>
        </p:nvSpPr>
        <p:spPr>
          <a:xfrm>
            <a:off x="435935" y="5835864"/>
            <a:ext cx="5638799" cy="8309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800"/>
              <a:t>* Rates per 100,000 population.				</a:t>
            </a:r>
          </a:p>
          <a:p>
            <a:pPr>
              <a:lnSpc>
                <a:spcPct val="100000"/>
              </a:lnSpc>
            </a:pPr>
            <a:r>
              <a:rPr lang="en-US" sz="800"/>
              <a:t>† Reported confirmed cases. For the case definition, see </a:t>
            </a:r>
            <a:r>
              <a:rPr lang="en-US" sz="800">
                <a:hlinkClick r:id="rId3"/>
              </a:rPr>
              <a:t>https://ndc.services.cdc.gov/conditions/hepatitis-a-acute/</a:t>
            </a:r>
            <a:r>
              <a:rPr lang="en-US" sz="800"/>
              <a:t>. </a:t>
            </a:r>
            <a:endParaRPr lang="en-US" sz="800"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-US" sz="800"/>
              <a:t>§ Numbers reported in each category may not add up to the total number of reported cases in a year due to cases with missing data or, in the case of race/ethnicity, cases categorized as “Other”.									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34267C3-54BA-86F2-BB5C-D00FBC279B64}"/>
              </a:ext>
            </a:extLst>
          </p:cNvPr>
          <p:cNvSpPr txBox="1"/>
          <p:nvPr/>
        </p:nvSpPr>
        <p:spPr>
          <a:xfrm>
            <a:off x="6513812" y="5986642"/>
            <a:ext cx="4001788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Source: CDC, National Notifiable Diseases Surveillance System.</a:t>
            </a:r>
          </a:p>
          <a:p>
            <a:endParaRPr lang="en-US" sz="800"/>
          </a:p>
          <a:p>
            <a:r>
              <a:rPr lang="en-US" sz="80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>
                <a:ea typeface="+mn-lt"/>
                <a:cs typeface="+mn-lt"/>
                <a:hlinkClick r:id="rId4"/>
              </a:rPr>
              <a:t>https://www.cdc.gov/hepatitis/statistics/2020surveillance/index.htm</a:t>
            </a:r>
            <a:r>
              <a:rPr lang="en-US" sz="800">
                <a:ea typeface="+mn-lt"/>
                <a:cs typeface="+mn-lt"/>
              </a:rPr>
              <a:t>. </a:t>
            </a:r>
            <a:br>
              <a:rPr lang="en-US" sz="800">
                <a:ea typeface="+mn-lt"/>
                <a:cs typeface="+mn-lt"/>
              </a:rPr>
            </a:br>
            <a:r>
              <a:rPr lang="en-US" sz="800">
                <a:ea typeface="+mn-lt"/>
                <a:cs typeface="+mn-lt"/>
              </a:rPr>
              <a:t>Published September 2022.</a:t>
            </a:r>
            <a:endParaRPr lang="en-US">
              <a:ea typeface="+mn-lt"/>
              <a:cs typeface="+mn-lt"/>
            </a:endParaRPr>
          </a:p>
          <a:p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3019530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143647"/>
            <a:ext cx="11198968" cy="917018"/>
          </a:xfrm>
        </p:spPr>
        <p:txBody>
          <a:bodyPr>
            <a:noAutofit/>
          </a:bodyPr>
          <a:lstStyle/>
          <a:p>
            <a:r>
              <a:rPr lang="en-US" b="0"/>
              <a:t>Table 1.2 – Part 2 of 2</a:t>
            </a:r>
            <a:br>
              <a:rPr lang="en-US" sz="2000"/>
            </a:br>
            <a:r>
              <a:rPr lang="en-US" sz="2000" b="1"/>
              <a:t>Numbers and rates* of reported cases† of hepatitis A virus infection, by demographic characteristics United States, 2016–2020</a:t>
            </a:r>
            <a:r>
              <a:rPr lang="en-US" sz="2000" b="0"/>
              <a:t>										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8BD01713-A9DE-DDA8-16C8-217D9DC7DDE3}"/>
              </a:ext>
            </a:extLst>
          </p:cNvPr>
          <p:cNvSpPr txBox="1">
            <a:spLocks/>
          </p:cNvSpPr>
          <p:nvPr/>
        </p:nvSpPr>
        <p:spPr>
          <a:xfrm>
            <a:off x="453981" y="5591675"/>
            <a:ext cx="5330535" cy="105234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800"/>
              <a:t>* Rates per 100,000 population.				</a:t>
            </a:r>
          </a:p>
          <a:p>
            <a:pPr>
              <a:lnSpc>
                <a:spcPct val="100000"/>
              </a:lnSpc>
            </a:pPr>
            <a:r>
              <a:rPr lang="en-US" sz="800"/>
              <a:t>† Reported confirmed cases. For the case definition, see </a:t>
            </a:r>
            <a:r>
              <a:rPr lang="en-US" sz="800">
                <a:hlinkClick r:id="rId2"/>
              </a:rPr>
              <a:t>https://ndc.services.cdc.gov/conditions/hepatitis-a-acute/</a:t>
            </a:r>
            <a:r>
              <a:rPr lang="en-US" sz="800"/>
              <a:t>. </a:t>
            </a:r>
            <a:endParaRPr lang="en-US" sz="800"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-US" sz="800"/>
              <a:t>¶ Urbanicity was categorized according to the 2013 National Center for Health Statistics (NCHS) urban-rural classification scheme for counties and county-equivalent entities (</a:t>
            </a:r>
            <a:r>
              <a:rPr lang="en-US" sz="800">
                <a:hlinkClick r:id="rId3"/>
              </a:rPr>
              <a:t>https://www.cdc.gov/nchs/data_access/urban_rural.htm</a:t>
            </a:r>
            <a:r>
              <a:rPr lang="en-US" sz="800"/>
              <a:t>). Large central metro, large fringe metro, medium metro, and small metro counties were grouped as urban. Micropolitan and noncore counties were grouped as rural.					</a:t>
            </a:r>
            <a:endParaRPr lang="en-US" sz="800"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-US" sz="800"/>
              <a:t>										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34267C3-54BA-86F2-BB5C-D00FBC279B64}"/>
              </a:ext>
            </a:extLst>
          </p:cNvPr>
          <p:cNvSpPr txBox="1"/>
          <p:nvPr/>
        </p:nvSpPr>
        <p:spPr>
          <a:xfrm>
            <a:off x="6513813" y="5135562"/>
            <a:ext cx="3982658" cy="169277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** US Department of Health and Human Services (HHS) Regions were categorized </a:t>
            </a:r>
            <a:br>
              <a:rPr lang="en-US" sz="800"/>
            </a:br>
            <a:r>
              <a:rPr lang="en-US" sz="800"/>
              <a:t>according to the grouping of states and US territories assigned under each of the ten Department of Health and Human Services regional offices (</a:t>
            </a:r>
            <a:r>
              <a:rPr lang="en-US" sz="800">
                <a:hlinkClick r:id="rId4"/>
              </a:rPr>
              <a:t>https://www.hhs.gov/about/agencies/iea/regional-offices/index.html</a:t>
            </a:r>
            <a:r>
              <a:rPr lang="en-US" sz="800"/>
              <a:t>). For the </a:t>
            </a:r>
            <a:br>
              <a:rPr lang="en-US" sz="800"/>
            </a:br>
            <a:r>
              <a:rPr lang="en-US" sz="800"/>
              <a:t>purposes of this report, regions with US territories (Region 2 and Region 9) contain </a:t>
            </a:r>
            <a:br>
              <a:rPr lang="en-US" sz="800"/>
            </a:br>
            <a:r>
              <a:rPr lang="en-US" sz="800"/>
              <a:t>data from states only. </a:t>
            </a:r>
          </a:p>
          <a:p>
            <a:endParaRPr lang="en-US" sz="800"/>
          </a:p>
          <a:p>
            <a:r>
              <a:rPr lang="en-US" sz="800"/>
              <a:t>Source: CDC, National Notifiable Diseases Surveillance System.</a:t>
            </a:r>
          </a:p>
          <a:p>
            <a:endParaRPr lang="en-US" sz="800"/>
          </a:p>
          <a:p>
            <a:r>
              <a:rPr lang="en-US" sz="80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>
                <a:ea typeface="+mn-lt"/>
                <a:cs typeface="+mn-lt"/>
                <a:hlinkClick r:id="rId5"/>
              </a:rPr>
              <a:t>https://www.cdc.gov/hepatitis/statistics/2020surveillance/index.htm</a:t>
            </a:r>
            <a:r>
              <a:rPr lang="en-US" sz="800">
                <a:ea typeface="+mn-lt"/>
                <a:cs typeface="+mn-lt"/>
              </a:rPr>
              <a:t>. </a:t>
            </a:r>
            <a:br>
              <a:rPr lang="en-US" sz="800">
                <a:ea typeface="+mn-lt"/>
                <a:cs typeface="+mn-lt"/>
              </a:rPr>
            </a:br>
            <a:r>
              <a:rPr lang="en-US" sz="800">
                <a:ea typeface="+mn-lt"/>
                <a:cs typeface="+mn-lt"/>
              </a:rPr>
              <a:t>Published September 2022.</a:t>
            </a:r>
            <a:r>
              <a:rPr lang="en-US" sz="800"/>
              <a:t> 			</a:t>
            </a:r>
            <a:endParaRPr lang="en-US"/>
          </a:p>
          <a:p>
            <a:endParaRPr lang="en-US" sz="80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EC4E929-3D10-39A1-2119-E52FFBA0B9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052967"/>
              </p:ext>
            </p:extLst>
          </p:nvPr>
        </p:nvGraphicFramePr>
        <p:xfrm>
          <a:off x="535833" y="1355431"/>
          <a:ext cx="11120338" cy="359282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314618">
                  <a:extLst>
                    <a:ext uri="{9D8B030D-6E8A-4147-A177-3AD203B41FA5}">
                      <a16:colId xmlns:a16="http://schemas.microsoft.com/office/drawing/2014/main" val="2197488459"/>
                    </a:ext>
                  </a:extLst>
                </a:gridCol>
                <a:gridCol w="980572">
                  <a:extLst>
                    <a:ext uri="{9D8B030D-6E8A-4147-A177-3AD203B41FA5}">
                      <a16:colId xmlns:a16="http://schemas.microsoft.com/office/drawing/2014/main" val="557897342"/>
                    </a:ext>
                  </a:extLst>
                </a:gridCol>
                <a:gridCol w="980572">
                  <a:extLst>
                    <a:ext uri="{9D8B030D-6E8A-4147-A177-3AD203B41FA5}">
                      <a16:colId xmlns:a16="http://schemas.microsoft.com/office/drawing/2014/main" val="1675807070"/>
                    </a:ext>
                  </a:extLst>
                </a:gridCol>
                <a:gridCol w="980572">
                  <a:extLst>
                    <a:ext uri="{9D8B030D-6E8A-4147-A177-3AD203B41FA5}">
                      <a16:colId xmlns:a16="http://schemas.microsoft.com/office/drawing/2014/main" val="3162417777"/>
                    </a:ext>
                  </a:extLst>
                </a:gridCol>
                <a:gridCol w="980572">
                  <a:extLst>
                    <a:ext uri="{9D8B030D-6E8A-4147-A177-3AD203B41FA5}">
                      <a16:colId xmlns:a16="http://schemas.microsoft.com/office/drawing/2014/main" val="2163448990"/>
                    </a:ext>
                  </a:extLst>
                </a:gridCol>
                <a:gridCol w="980572">
                  <a:extLst>
                    <a:ext uri="{9D8B030D-6E8A-4147-A177-3AD203B41FA5}">
                      <a16:colId xmlns:a16="http://schemas.microsoft.com/office/drawing/2014/main" val="1531703974"/>
                    </a:ext>
                  </a:extLst>
                </a:gridCol>
                <a:gridCol w="980572">
                  <a:extLst>
                    <a:ext uri="{9D8B030D-6E8A-4147-A177-3AD203B41FA5}">
                      <a16:colId xmlns:a16="http://schemas.microsoft.com/office/drawing/2014/main" val="1741429899"/>
                    </a:ext>
                  </a:extLst>
                </a:gridCol>
                <a:gridCol w="980572">
                  <a:extLst>
                    <a:ext uri="{9D8B030D-6E8A-4147-A177-3AD203B41FA5}">
                      <a16:colId xmlns:a16="http://schemas.microsoft.com/office/drawing/2014/main" val="2837006629"/>
                    </a:ext>
                  </a:extLst>
                </a:gridCol>
                <a:gridCol w="980572">
                  <a:extLst>
                    <a:ext uri="{9D8B030D-6E8A-4147-A177-3AD203B41FA5}">
                      <a16:colId xmlns:a16="http://schemas.microsoft.com/office/drawing/2014/main" val="1677891965"/>
                    </a:ext>
                  </a:extLst>
                </a:gridCol>
                <a:gridCol w="980572">
                  <a:extLst>
                    <a:ext uri="{9D8B030D-6E8A-4147-A177-3AD203B41FA5}">
                      <a16:colId xmlns:a16="http://schemas.microsoft.com/office/drawing/2014/main" val="373618106"/>
                    </a:ext>
                  </a:extLst>
                </a:gridCol>
                <a:gridCol w="980572">
                  <a:extLst>
                    <a:ext uri="{9D8B030D-6E8A-4147-A177-3AD203B41FA5}">
                      <a16:colId xmlns:a16="http://schemas.microsoft.com/office/drawing/2014/main" val="200654846"/>
                    </a:ext>
                  </a:extLst>
                </a:gridCol>
              </a:tblGrid>
              <a:tr h="3985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Characteristics</a:t>
                      </a:r>
                    </a:p>
                  </a:txBody>
                  <a:tcPr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9947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Urbanicity</a:t>
                      </a:r>
                      <a:r>
                        <a:rPr lang="en-US" sz="1100" b="1" i="0" u="none" strike="noStrike" baseline="30000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¶</a:t>
                      </a:r>
                      <a:endParaRPr lang="en-US" sz="1100" b="1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1523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Urban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1,769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3,055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7,657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14,637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7,972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6436712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Rural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182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180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3,153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3,372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1,853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71426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HHS Region**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31396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Region 1: Boston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410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593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1601511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Region 2: New York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173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289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235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1,001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412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6287410"/>
                  </a:ext>
                </a:extLst>
              </a:tr>
              <a:tr h="1992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Region 3: Philadelphia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309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159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2,498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1,611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836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6818688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Region 4: Atlanta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269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438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5,030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8,900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13.3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4,959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8760729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Region 5: Chicago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259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855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3,074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5.9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3,562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671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8632259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Region 6: Dallas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179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157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407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1,166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1,430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036295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Region 7: Kansas City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273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393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679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813142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Region 8: Denver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246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172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392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07265860"/>
                  </a:ext>
                </a:extLst>
              </a:tr>
              <a:tr h="1992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Region 9: San Francisco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560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1,033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311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943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276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7564947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Region 10: Seattle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285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333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3195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4003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p-All-v2">
      <a:dk1>
        <a:srgbClr val="000000"/>
      </a:dk1>
      <a:lt1>
        <a:srgbClr val="FFFFFF"/>
      </a:lt1>
      <a:dk2>
        <a:srgbClr val="FFFFFF"/>
      </a:dk2>
      <a:lt2>
        <a:srgbClr val="83BC49"/>
      </a:lt2>
      <a:accent1>
        <a:srgbClr val="28434E"/>
      </a:accent1>
      <a:accent2>
        <a:srgbClr val="26418F"/>
      </a:accent2>
      <a:accent3>
        <a:srgbClr val="004940"/>
      </a:accent3>
      <a:accent4>
        <a:srgbClr val="497D0C"/>
      </a:accent4>
      <a:accent5>
        <a:srgbClr val="92A6DD"/>
      </a:accent5>
      <a:accent6>
        <a:srgbClr val="4EBAAA"/>
      </a:accent6>
      <a:hlink>
        <a:srgbClr val="0F56DC"/>
      </a:hlink>
      <a:folHlink>
        <a:srgbClr val="3077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bf74ea8-196f-4ed0-acda-4d1b8eb91222" xsi:nil="true"/>
    <lcf76f155ced4ddcb4097134ff3c332f xmlns="a5db0dc4-de41-4547-9920-1aed1993f095">
      <Terms xmlns="http://schemas.microsoft.com/office/infopath/2007/PartnerControls"/>
    </lcf76f155ced4ddcb4097134ff3c332f>
    <SharedWithUsers xmlns="0bf74ea8-196f-4ed0-acda-4d1b8eb91222">
      <UserInfo>
        <DisplayName/>
        <AccountId xsi:nil="true"/>
        <AccountType/>
      </UserInfo>
    </SharedWithUsers>
    <MediaLengthInSeconds xmlns="a5db0dc4-de41-4547-9920-1aed1993f09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90A988FF22164CA46804D9F7DD7698" ma:contentTypeVersion="19" ma:contentTypeDescription="Create a new document." ma:contentTypeScope="" ma:versionID="5f760c2749a5f24658e399241b39d6cf">
  <xsd:schema xmlns:xsd="http://www.w3.org/2001/XMLSchema" xmlns:xs="http://www.w3.org/2001/XMLSchema" xmlns:p="http://schemas.microsoft.com/office/2006/metadata/properties" xmlns:ns2="a5db0dc4-de41-4547-9920-1aed1993f095" xmlns:ns3="0bf74ea8-196f-4ed0-acda-4d1b8eb91222" targetNamespace="http://schemas.microsoft.com/office/2006/metadata/properties" ma:root="true" ma:fieldsID="ab42fd9982eb8cf9a4287e0180a47030" ns2:_="" ns3:_="">
    <xsd:import namespace="a5db0dc4-de41-4547-9920-1aed1993f095"/>
    <xsd:import namespace="0bf74ea8-196f-4ed0-acda-4d1b8eb912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b0dc4-de41-4547-9920-1aed1993f0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a7d435f-bc0a-452e-b7b2-4cb57826a0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74ea8-196f-4ed0-acda-4d1b8eb9122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f9529543-8a12-4055-9543-ea40c2f05781}" ma:internalName="TaxCatchAll" ma:showField="CatchAllData" ma:web="0bf74ea8-196f-4ed0-acda-4d1b8eb912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69B53A-F81D-42F9-86B6-3136566553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9434D5-4D44-4090-9F30-B85933BA4D4D}">
  <ds:schemaRefs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0bf74ea8-196f-4ed0-acda-4d1b8eb91222"/>
    <ds:schemaRef ds:uri="a5db0dc4-de41-4547-9920-1aed1993f09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6567549-253E-4488-8C4A-9907633B1E0D}">
  <ds:schemaRefs>
    <ds:schemaRef ds:uri="0bf74ea8-196f-4ed0-acda-4d1b8eb91222"/>
    <ds:schemaRef ds:uri="a5db0dc4-de41-4547-9920-1aed1993f09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945</Words>
  <Application>Microsoft Macintosh PowerPoint</Application>
  <PresentationFormat>Widescreen</PresentationFormat>
  <Paragraphs>412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Table 1.2 – Part 1 of 2 Numbers and rates* of reported cases† of hepatitis A virus infection, by demographic characteristics United States, 2016–2020          </vt:lpstr>
      <vt:lpstr>Table 1.2 – Part 2 of 2 Numbers and rates* of reported cases† of hepatitis A virus infection, by demographic characteristics United States, 2016–2020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Sporrong, Katari (NYC-RSD)</dc:creator>
  <cp:lastModifiedBy>Sporrong, Katari (NYC-RSD)</cp:lastModifiedBy>
  <cp:revision>9</cp:revision>
  <dcterms:created xsi:type="dcterms:W3CDTF">2022-08-02T19:32:21Z</dcterms:created>
  <dcterms:modified xsi:type="dcterms:W3CDTF">2022-10-06T19:07:50Z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0x0101004E90A988FF22164CA46804D9F7DD7698</vt:lpwstr>
  </property>
  <property fmtid="{D5CDD505-2E9C-101B-9397-08002B2CF9AE}" pid="3" name="MediaServiceImageTags">
    <vt:lpwstr/>
  </property>
  <property fmtid="{D5CDD505-2E9C-101B-9397-08002B2CF9AE}" pid="4" name="Order">
    <vt:r8>323400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_SharedFileIndex">
    <vt:lpwstr/>
  </property>
  <property fmtid="{D5CDD505-2E9C-101B-9397-08002B2CF9AE}" pid="12" name="_SourceUrl">
    <vt:lpwstr/>
  </property>
  <property fmtid="{D5CDD505-2E9C-101B-9397-08002B2CF9AE}" pid="13" name="MSIP_Label_8af03ff0-41c5-4c41-b55e-fabb8fae94be_Name">
    <vt:lpwstr>8af03ff0-41c5-4c41-b55e-fabb8fae94be</vt:lpwstr>
  </property>
  <property fmtid="{D5CDD505-2E9C-101B-9397-08002B2CF9AE}" pid="14" name="MSIP_Label_8af03ff0-41c5-4c41-b55e-fabb8fae94be_Enabled">
    <vt:lpwstr>true</vt:lpwstr>
  </property>
  <property fmtid="{D5CDD505-2E9C-101B-9397-08002B2CF9AE}" pid="15" name="MSIP_Label_8af03ff0-41c5-4c41-b55e-fabb8fae94be_SetDate">
    <vt:lpwstr>2022-09-26T18:12:39Z</vt:lpwstr>
  </property>
  <property fmtid="{D5CDD505-2E9C-101B-9397-08002B2CF9AE}" pid="16" name="MSIP_Label_8af03ff0-41c5-4c41-b55e-fabb8fae94be_SiteId">
    <vt:lpwstr>9ce70869-60db-44fd-abe8-d2767077fc8f</vt:lpwstr>
  </property>
  <property fmtid="{D5CDD505-2E9C-101B-9397-08002B2CF9AE}" pid="17" name="MSIP_Label_8af03ff0-41c5-4c41-b55e-fabb8fae94be_Method">
    <vt:lpwstr>Privileged</vt:lpwstr>
  </property>
  <property fmtid="{D5CDD505-2E9C-101B-9397-08002B2CF9AE}" pid="18" name="MSIP_Label_8af03ff0-41c5-4c41-b55e-fabb8fae94be_ContentBits">
    <vt:lpwstr>0</vt:lpwstr>
  </property>
  <property fmtid="{D5CDD505-2E9C-101B-9397-08002B2CF9AE}" pid="19" name="MSIP_Label_8af03ff0-41c5-4c41-b55e-fabb8fae94be_ActionId">
    <vt:lpwstr>0889dd41-5272-4998-baba-61054e125ce3</vt:lpwstr>
  </property>
</Properties>
</file>