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149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133" d="100"/>
          <a:sy n="133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4_HepAppendex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DVH_PPTs\CDC_Surveillance_PPT\01_Assets\Data\4_HepAppendex_Data_Table_Figures_NNDSS2020_July14_2022-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AppendixFig1!$D$24</c:f>
              <c:strCache>
                <c:ptCount val="1"/>
                <c:pt idx="0">
                  <c:v>Reported acute Hepatitis B cases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AppendixFig1!$C$25:$C$32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AppendixFig1!$D$25:$D$32</c:f>
              <c:numCache>
                <c:formatCode>General</c:formatCode>
                <c:ptCount val="8"/>
                <c:pt idx="0">
                  <c:v>1423</c:v>
                </c:pt>
                <c:pt idx="1">
                  <c:v>1254</c:v>
                </c:pt>
                <c:pt idx="2">
                  <c:v>1562</c:v>
                </c:pt>
                <c:pt idx="3">
                  <c:v>1380</c:v>
                </c:pt>
                <c:pt idx="4">
                  <c:v>1399</c:v>
                </c:pt>
                <c:pt idx="5">
                  <c:v>1260</c:v>
                </c:pt>
                <c:pt idx="6">
                  <c:v>1159</c:v>
                </c:pt>
                <c:pt idx="7">
                  <c:v>690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2C-554C-B212-75022DEC1DBB}"/>
            </c:ext>
          </c:extLst>
        </c:ser>
        <c:ser>
          <c:idx val="2"/>
          <c:order val="1"/>
          <c:tx>
            <c:strRef>
              <c:f>AppendixFig1!$E$24</c:f>
              <c:strCache>
                <c:ptCount val="1"/>
                <c:pt idx="0">
                  <c:v>Reported acute Hepatitis C cases</c:v>
                </c:pt>
              </c:strCache>
            </c:strRef>
          </c:tx>
          <c:spPr>
            <a:ln w="28575" cap="rnd">
              <a:solidFill>
                <a:schemeClr val="accent1">
                  <a:tint val="6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tint val="65000"/>
                </a:schemeClr>
              </a:solidFill>
              <a:ln w="9525">
                <a:solidFill>
                  <a:schemeClr val="accent1">
                    <a:tint val="65000"/>
                  </a:schemeClr>
                </a:solidFill>
              </a:ln>
              <a:effectLst/>
            </c:spPr>
          </c:marker>
          <c:cat>
            <c:numRef>
              <c:f>AppendixFig1!$C$25:$C$32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AppendixFig1!$E$25:$E$32</c:f>
              <c:numCache>
                <c:formatCode>General</c:formatCode>
                <c:ptCount val="8"/>
                <c:pt idx="0">
                  <c:v>1461</c:v>
                </c:pt>
                <c:pt idx="1">
                  <c:v>1654</c:v>
                </c:pt>
                <c:pt idx="2">
                  <c:v>1791</c:v>
                </c:pt>
                <c:pt idx="3">
                  <c:v>2111</c:v>
                </c:pt>
                <c:pt idx="4">
                  <c:v>2229</c:v>
                </c:pt>
                <c:pt idx="5">
                  <c:v>2499</c:v>
                </c:pt>
                <c:pt idx="6">
                  <c:v>2742</c:v>
                </c:pt>
                <c:pt idx="7">
                  <c:v>2908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2C-554C-B212-75022DEC1D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2778688"/>
        <c:axId val="1300409088"/>
      </c:lineChart>
      <c:catAx>
        <c:axId val="12927786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kern="1200" baseline="0">
                    <a:solidFill>
                      <a:srgbClr val="595959"/>
                    </a:solidFill>
                    <a:effectLst/>
                  </a:rPr>
                  <a:t>Year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0409088"/>
        <c:crosses val="autoZero"/>
        <c:auto val="1"/>
        <c:lblAlgn val="ctr"/>
        <c:lblOffset val="100"/>
        <c:noMultiLvlLbl val="0"/>
      </c:catAx>
      <c:valAx>
        <c:axId val="1300409088"/>
        <c:scaling>
          <c:orientation val="minMax"/>
          <c:max val="12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kern="1200" baseline="0">
                    <a:solidFill>
                      <a:srgbClr val="595959"/>
                    </a:solidFill>
                    <a:effectLst/>
                  </a:rPr>
                  <a:t>Number of acute cases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2778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AppendixFig1!$D$51</c:f>
              <c:strCache>
                <c:ptCount val="1"/>
                <c:pt idx="0">
                  <c:v>Estimated acute Hepatitis B infections</c:v>
                </c:pt>
              </c:strCache>
            </c:strRef>
          </c:tx>
          <c:spPr>
            <a:ln w="28575" cap="rnd">
              <a:solidFill>
                <a:schemeClr val="accent1">
                  <a:shade val="76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shade val="76000"/>
                </a:schemeClr>
              </a:solidFill>
              <a:ln w="9525">
                <a:solidFill>
                  <a:schemeClr val="accent1">
                    <a:shade val="76000"/>
                  </a:schemeClr>
                </a:solidFill>
              </a:ln>
              <a:effectLst/>
            </c:spPr>
          </c:marker>
          <c:cat>
            <c:numRef>
              <c:f>AppendixFig1!$C$52:$C$59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AppendixFig1!$D$52:$D$59</c:f>
              <c:numCache>
                <c:formatCode>General</c:formatCode>
                <c:ptCount val="8"/>
                <c:pt idx="0">
                  <c:v>9200</c:v>
                </c:pt>
                <c:pt idx="1">
                  <c:v>8200</c:v>
                </c:pt>
                <c:pt idx="2">
                  <c:v>10200</c:v>
                </c:pt>
                <c:pt idx="3">
                  <c:v>9000</c:v>
                </c:pt>
                <c:pt idx="4">
                  <c:v>9100</c:v>
                </c:pt>
                <c:pt idx="5">
                  <c:v>8200</c:v>
                </c:pt>
                <c:pt idx="6">
                  <c:v>7500</c:v>
                </c:pt>
                <c:pt idx="7">
                  <c:v>4500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9E4-684B-90EA-8C6BAC6C2FC0}"/>
            </c:ext>
          </c:extLst>
        </c:ser>
        <c:ser>
          <c:idx val="1"/>
          <c:order val="1"/>
          <c:tx>
            <c:strRef>
              <c:f>AppendixFig1!$E$51</c:f>
              <c:strCache>
                <c:ptCount val="1"/>
                <c:pt idx="0">
                  <c:v>Estimated acute Hepatitis C infections</c:v>
                </c:pt>
              </c:strCache>
            </c:strRef>
          </c:tx>
          <c:spPr>
            <a:ln w="28575" cap="rnd">
              <a:solidFill>
                <a:schemeClr val="accent1">
                  <a:tint val="77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tint val="77000"/>
                </a:schemeClr>
              </a:solidFill>
              <a:ln w="9525">
                <a:solidFill>
                  <a:schemeClr val="accent1">
                    <a:tint val="77000"/>
                  </a:schemeClr>
                </a:solidFill>
              </a:ln>
              <a:effectLst/>
            </c:spPr>
          </c:marker>
          <c:cat>
            <c:numRef>
              <c:f>AppendixFig1!$C$52:$C$59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AppendixFig1!$E$52:$E$59</c:f>
              <c:numCache>
                <c:formatCode>General</c:formatCode>
                <c:ptCount val="8"/>
                <c:pt idx="0">
                  <c:v>20300</c:v>
                </c:pt>
                <c:pt idx="1">
                  <c:v>23000</c:v>
                </c:pt>
                <c:pt idx="2">
                  <c:v>24900</c:v>
                </c:pt>
                <c:pt idx="3">
                  <c:v>29300</c:v>
                </c:pt>
                <c:pt idx="4">
                  <c:v>31000</c:v>
                </c:pt>
                <c:pt idx="5">
                  <c:v>34700</c:v>
                </c:pt>
                <c:pt idx="6">
                  <c:v>38100</c:v>
                </c:pt>
                <c:pt idx="7">
                  <c:v>40400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9E4-684B-90EA-8C6BAC6C2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0651168"/>
        <c:axId val="1300898656"/>
      </c:lineChart>
      <c:catAx>
        <c:axId val="13006511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0898656"/>
        <c:crosses val="autoZero"/>
        <c:auto val="1"/>
        <c:lblAlgn val="ctr"/>
        <c:lblOffset val="100"/>
        <c:noMultiLvlLbl val="0"/>
      </c:catAx>
      <c:valAx>
        <c:axId val="13008986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Number of acute cases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065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6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hyperlink" Target="https://www.cdc.gov/hepatitis/statistics/2020surveillance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Appendix Figure 1</a:t>
            </a:r>
            <a:br>
              <a:rPr lang="en-US" sz="2000"/>
            </a:br>
            <a:r>
              <a:rPr lang="en-US" sz="2000" b="1"/>
              <a:t>Number of reported acute hepatitis B and hepatitis C cases (Panel A) and estimated infections (Panel B) among adults aged 18-40 years old* </a:t>
            </a:r>
            <a:br>
              <a:rPr lang="en-US" sz="2000" b="1"/>
            </a:br>
            <a:r>
              <a:rPr lang="en-US" sz="2000" b="1"/>
              <a:t>United States, 2013–2020</a:t>
            </a:r>
            <a:r>
              <a:rPr lang="en-US" sz="2000"/>
              <a:t>				</a:t>
            </a:r>
          </a:p>
        </p:txBody>
      </p:sp>
      <p:graphicFrame>
        <p:nvGraphicFramePr>
          <p:cNvPr id="3" name="Chart 2" descr="The number of reported cases (Figure 1, Panel A) and estimated infections (Figure 1, Panel B) for acute hepatitis B and acute hepatitis C among persons aged 18 to 40 years for the years 2013 through 2020. ">
            <a:extLst>
              <a:ext uri="{FF2B5EF4-FFF2-40B4-BE49-F238E27FC236}">
                <a16:creationId xmlns:a16="http://schemas.microsoft.com/office/drawing/2014/main" id="{1A2BF267-53DF-CC66-804C-2A03D07AC6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7894733"/>
              </p:ext>
            </p:extLst>
          </p:nvPr>
        </p:nvGraphicFramePr>
        <p:xfrm>
          <a:off x="372866" y="1622625"/>
          <a:ext cx="5486400" cy="395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378220" y="5951237"/>
            <a:ext cx="4002909" cy="7130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Source: CDC, National Notifiable Diseases Surveillance System.</a:t>
            </a:r>
          </a:p>
          <a:p>
            <a:pPr>
              <a:spcBef>
                <a:spcPts val="1000"/>
              </a:spcBef>
            </a:pPr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</p:txBody>
      </p:sp>
      <p:graphicFrame>
        <p:nvGraphicFramePr>
          <p:cNvPr id="5" name="Chart 4" descr="The number of reported cases (Figure 1, Panel A) and estimated infections (Figure 1, Panel B) for acute hepatitis B and acute hepatitis C among persons aged 18 to 40 years for the years 2013 through 2020. ">
            <a:extLst>
              <a:ext uri="{FF2B5EF4-FFF2-40B4-BE49-F238E27FC236}">
                <a16:creationId xmlns:a16="http://schemas.microsoft.com/office/drawing/2014/main" id="{9192870A-0D8D-B05C-603A-5012923438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32117"/>
              </p:ext>
            </p:extLst>
          </p:nvPr>
        </p:nvGraphicFramePr>
        <p:xfrm>
          <a:off x="6187479" y="1622626"/>
          <a:ext cx="5486400" cy="3959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9010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102</Words>
  <Application>Microsoft Macintosh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Appendix Figure 1 Number of reported acute hepatitis B and hepatitis C cases (Panel A) and estimated infections (Panel B) among adults aged 18-40 years old*  United States, 2013–2020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24</cp:revision>
  <dcterms:created xsi:type="dcterms:W3CDTF">2022-08-02T19:32:21Z</dcterms:created>
  <dcterms:modified xsi:type="dcterms:W3CDTF">2022-10-06T22:02:46Z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