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7"/>
  </p:notesMasterIdLst>
  <p:sldIdLst>
    <p:sldId id="1501" r:id="rId5"/>
    <p:sldId id="150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9CF3EB15-BBD3-99A4-0359-63AB68FC5583}" name="Hume, Hannah (WAS-WSW)" initials="H(" userId="S::hhume@webershandwick.com::1bb01234-e597-429e-a4f3-0d568afa47d5" providerId="AD"/>
  <p188:author id="{584AB69A-6491-6A07-0B1E-2AC16A3C1D23}" name="Kelly, Stephen (NYC-RSD)" initials="K(" userId="S::stephen.kelly@resolute.com::b14b489e-cdff-4591-8fac-e12f79eda3e7" providerId="AD"/>
  <p188:author id="{41C2BACC-10A2-F589-CDB7-D648C0EDC9E7}" name="Gruber, Mark (BUF-RSD)" initials="MG" userId="Gruber, Mark (BUF-RSD)" providerId="None"/>
  <p188:author id="{4A3819CD-B176-3C91-3CE2-D277CDC17572}" name="Lemos, Pam" initials="OSH" userId="Lemos, Pam" providerId="None"/>
  <p188:author id="{E8D0B9D4-F70F-BEA7-87F7-DC905F0488A0}" name="Sporrong, Katari (NYC-RSD)" initials="SK(R" userId="S::katari.sporrong@resolute.com::34da16c7-c116-4814-8e7a-e4fd68911843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EDC8"/>
    <a:srgbClr val="497D0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chilis, Allison (NYC-RSD)" userId="c0b6f0fa-67b9-40b3-8625-6e8b82fb5866" providerId="ADAL" clId="{317C326D-A7D3-7C4A-BD3B-822AC66AC88B}"/>
    <pc:docChg chg="modSld">
      <pc:chgData name="Pachilis, Allison (NYC-RSD)" userId="c0b6f0fa-67b9-40b3-8625-6e8b82fb5866" providerId="ADAL" clId="{317C326D-A7D3-7C4A-BD3B-822AC66AC88B}" dt="2022-10-12T20:57:28.995" v="4" actId="20577"/>
      <pc:docMkLst>
        <pc:docMk/>
      </pc:docMkLst>
      <pc:sldChg chg="modSp mod">
        <pc:chgData name="Pachilis, Allison (NYC-RSD)" userId="c0b6f0fa-67b9-40b3-8625-6e8b82fb5866" providerId="ADAL" clId="{317C326D-A7D3-7C4A-BD3B-822AC66AC88B}" dt="2022-10-12T20:57:27.476" v="3" actId="20577"/>
        <pc:sldMkLst>
          <pc:docMk/>
          <pc:sldMk cId="1793032164" sldId="1501"/>
        </pc:sldMkLst>
        <pc:spChg chg="mod">
          <ac:chgData name="Pachilis, Allison (NYC-RSD)" userId="c0b6f0fa-67b9-40b3-8625-6e8b82fb5866" providerId="ADAL" clId="{317C326D-A7D3-7C4A-BD3B-822AC66AC88B}" dt="2022-10-12T20:57:27.476" v="3" actId="20577"/>
          <ac:spMkLst>
            <pc:docMk/>
            <pc:sldMk cId="1793032164" sldId="1501"/>
            <ac:spMk id="2" creationId="{519B1480-11D7-200C-39F9-8BF0E49EBAEE}"/>
          </ac:spMkLst>
        </pc:spChg>
      </pc:sldChg>
      <pc:sldChg chg="modSp mod">
        <pc:chgData name="Pachilis, Allison (NYC-RSD)" userId="c0b6f0fa-67b9-40b3-8625-6e8b82fb5866" providerId="ADAL" clId="{317C326D-A7D3-7C4A-BD3B-822AC66AC88B}" dt="2022-10-12T20:57:28.995" v="4" actId="20577"/>
        <pc:sldMkLst>
          <pc:docMk/>
          <pc:sldMk cId="2507910643" sldId="1502"/>
        </pc:sldMkLst>
        <pc:spChg chg="mod">
          <ac:chgData name="Pachilis, Allison (NYC-RSD)" userId="c0b6f0fa-67b9-40b3-8625-6e8b82fb5866" providerId="ADAL" clId="{317C326D-A7D3-7C4A-BD3B-822AC66AC88B}" dt="2022-10-12T20:57:28.995" v="4" actId="20577"/>
          <ac:spMkLst>
            <pc:docMk/>
            <pc:sldMk cId="2507910643" sldId="1502"/>
            <ac:spMk id="2" creationId="{519B1480-11D7-200C-39F9-8BF0E49EBAEE}"/>
          </ac:spMkLst>
        </pc:spChg>
      </pc:sldChg>
    </pc:docChg>
  </pc:docChgLst>
  <pc:docChgLst>
    <pc:chgData name="Pachilis, Allison (NYC-RSD)" userId="c0b6f0fa-67b9-40b3-8625-6e8b82fb5866" providerId="ADAL" clId="{CB7C0DC9-E1C8-9F46-B12F-6785CC4EFF65}"/>
    <pc:docChg chg="modSld">
      <pc:chgData name="Pachilis, Allison (NYC-RSD)" userId="c0b6f0fa-67b9-40b3-8625-6e8b82fb5866" providerId="ADAL" clId="{CB7C0DC9-E1C8-9F46-B12F-6785CC4EFF65}" dt="2022-10-12T21:54:29.135" v="2" actId="20577"/>
      <pc:docMkLst>
        <pc:docMk/>
      </pc:docMkLst>
      <pc:sldChg chg="modSp mod">
        <pc:chgData name="Pachilis, Allison (NYC-RSD)" userId="c0b6f0fa-67b9-40b3-8625-6e8b82fb5866" providerId="ADAL" clId="{CB7C0DC9-E1C8-9F46-B12F-6785CC4EFF65}" dt="2022-10-12T21:54:27.088" v="1" actId="6549"/>
        <pc:sldMkLst>
          <pc:docMk/>
          <pc:sldMk cId="1793032164" sldId="1501"/>
        </pc:sldMkLst>
        <pc:spChg chg="mod">
          <ac:chgData name="Pachilis, Allison (NYC-RSD)" userId="c0b6f0fa-67b9-40b3-8625-6e8b82fb5866" providerId="ADAL" clId="{CB7C0DC9-E1C8-9F46-B12F-6785CC4EFF65}" dt="2022-10-12T21:54:27.088" v="1" actId="6549"/>
          <ac:spMkLst>
            <pc:docMk/>
            <pc:sldMk cId="1793032164" sldId="1501"/>
            <ac:spMk id="2" creationId="{519B1480-11D7-200C-39F9-8BF0E49EBAEE}"/>
          </ac:spMkLst>
        </pc:spChg>
      </pc:sldChg>
      <pc:sldChg chg="modSp mod">
        <pc:chgData name="Pachilis, Allison (NYC-RSD)" userId="c0b6f0fa-67b9-40b3-8625-6e8b82fb5866" providerId="ADAL" clId="{CB7C0DC9-E1C8-9F46-B12F-6785CC4EFF65}" dt="2022-10-12T21:54:29.135" v="2" actId="20577"/>
        <pc:sldMkLst>
          <pc:docMk/>
          <pc:sldMk cId="2507910643" sldId="1502"/>
        </pc:sldMkLst>
        <pc:spChg chg="mod">
          <ac:chgData name="Pachilis, Allison (NYC-RSD)" userId="c0b6f0fa-67b9-40b3-8625-6e8b82fb5866" providerId="ADAL" clId="{CB7C0DC9-E1C8-9F46-B12F-6785CC4EFF65}" dt="2022-10-12T21:54:29.135" v="2" actId="20577"/>
          <ac:spMkLst>
            <pc:docMk/>
            <pc:sldMk cId="2507910643" sldId="1502"/>
            <ac:spMk id="2" creationId="{519B1480-11D7-200C-39F9-8BF0E49EBAEE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\katari.sporrong\Dropbox%20(Resolute%20Digital)\Creative\CDC\CDC_Hepatitis_Surveillance\01-Assets\PPT%20and%20PDF%20Assets\Data\4_HepAppendex_Data_Table_Figures_NNDSS2020_July14_2022-Chart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ISD_PeriB_Figure!$B$4</c:f>
              <c:strCache>
                <c:ptCount val="1"/>
                <c:pt idx="0">
                  <c:v>Infants managed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strRef>
              <c:f>ISD_PeriB_Figure!$C$13:$M$13</c:f>
              <c:strCache>
                <c:ptCount val="11"/>
                <c:pt idx="0">
                  <c:v>2009 </c:v>
                </c:pt>
                <c:pt idx="1">
                  <c:v>2010 </c:v>
                </c:pt>
                <c:pt idx="2">
                  <c:v>2011 </c:v>
                </c:pt>
                <c:pt idx="3">
                  <c:v>2012 </c:v>
                </c:pt>
                <c:pt idx="4">
                  <c:v>2013 </c:v>
                </c:pt>
                <c:pt idx="5">
                  <c:v>2014 </c:v>
                </c:pt>
                <c:pt idx="6">
                  <c:v>2015 </c:v>
                </c:pt>
                <c:pt idx="7">
                  <c:v>2016 </c:v>
                </c:pt>
                <c:pt idx="8">
                  <c:v>2017 </c:v>
                </c:pt>
                <c:pt idx="9">
                  <c:v>2018 </c:v>
                </c:pt>
                <c:pt idx="10">
                  <c:v>2019 </c:v>
                </c:pt>
              </c:strCache>
            </c:strRef>
          </c:cat>
          <c:val>
            <c:numRef>
              <c:f>ISD_PeriB_Figure!$C$4:$M$4</c:f>
              <c:numCache>
                <c:formatCode>#,##0</c:formatCode>
                <c:ptCount val="11"/>
                <c:pt idx="0">
                  <c:v>11551</c:v>
                </c:pt>
                <c:pt idx="1">
                  <c:v>11054</c:v>
                </c:pt>
                <c:pt idx="2">
                  <c:v>11018</c:v>
                </c:pt>
                <c:pt idx="3">
                  <c:v>11687</c:v>
                </c:pt>
                <c:pt idx="4">
                  <c:v>10769</c:v>
                </c:pt>
                <c:pt idx="5">
                  <c:v>11186</c:v>
                </c:pt>
                <c:pt idx="6">
                  <c:v>11000</c:v>
                </c:pt>
                <c:pt idx="7">
                  <c:v>11350</c:v>
                </c:pt>
                <c:pt idx="8">
                  <c:v>10757</c:v>
                </c:pt>
                <c:pt idx="9">
                  <c:v>9864</c:v>
                </c:pt>
                <c:pt idx="10">
                  <c:v>8995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AD-7746-BD60-C20DA1B94FEC}"/>
            </c:ext>
          </c:extLst>
        </c:ser>
        <c:ser>
          <c:idx val="1"/>
          <c:order val="1"/>
          <c:tx>
            <c:strRef>
              <c:f>ISD_PeriB_Figure!$B$5</c:f>
              <c:strCache>
                <c:ptCount val="1"/>
                <c:pt idx="0">
                  <c:v>PEP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4"/>
              </a:solidFill>
              <a:ln w="9525">
                <a:solidFill>
                  <a:schemeClr val="accent4"/>
                </a:solidFill>
              </a:ln>
              <a:effectLst/>
            </c:spPr>
          </c:marker>
          <c:cat>
            <c:strRef>
              <c:f>ISD_PeriB_Figure!$C$13:$M$13</c:f>
              <c:strCache>
                <c:ptCount val="11"/>
                <c:pt idx="0">
                  <c:v>2009 </c:v>
                </c:pt>
                <c:pt idx="1">
                  <c:v>2010 </c:v>
                </c:pt>
                <c:pt idx="2">
                  <c:v>2011 </c:v>
                </c:pt>
                <c:pt idx="3">
                  <c:v>2012 </c:v>
                </c:pt>
                <c:pt idx="4">
                  <c:v>2013 </c:v>
                </c:pt>
                <c:pt idx="5">
                  <c:v>2014 </c:v>
                </c:pt>
                <c:pt idx="6">
                  <c:v>2015 </c:v>
                </c:pt>
                <c:pt idx="7">
                  <c:v>2016 </c:v>
                </c:pt>
                <c:pt idx="8">
                  <c:v>2017 </c:v>
                </c:pt>
                <c:pt idx="9">
                  <c:v>2018 </c:v>
                </c:pt>
                <c:pt idx="10">
                  <c:v>2019 </c:v>
                </c:pt>
              </c:strCache>
            </c:strRef>
          </c:cat>
          <c:val>
            <c:numRef>
              <c:f>ISD_PeriB_Figure!$C$5:$M$5</c:f>
              <c:numCache>
                <c:formatCode>#,##0</c:formatCode>
                <c:ptCount val="11"/>
                <c:pt idx="0">
                  <c:v>10937</c:v>
                </c:pt>
                <c:pt idx="1">
                  <c:v>10580</c:v>
                </c:pt>
                <c:pt idx="2">
                  <c:v>10650</c:v>
                </c:pt>
                <c:pt idx="3">
                  <c:v>11333</c:v>
                </c:pt>
                <c:pt idx="4">
                  <c:v>10402</c:v>
                </c:pt>
                <c:pt idx="5">
                  <c:v>10726</c:v>
                </c:pt>
                <c:pt idx="6">
                  <c:v>10627</c:v>
                </c:pt>
                <c:pt idx="7">
                  <c:v>10980</c:v>
                </c:pt>
                <c:pt idx="8">
                  <c:v>10394</c:v>
                </c:pt>
                <c:pt idx="9">
                  <c:v>9531</c:v>
                </c:pt>
                <c:pt idx="10">
                  <c:v>8653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AD-7746-BD60-C20DA1B94FEC}"/>
            </c:ext>
          </c:extLst>
        </c:ser>
        <c:ser>
          <c:idx val="2"/>
          <c:order val="2"/>
          <c:tx>
            <c:strRef>
              <c:f>ISD_PeriB_Figure!$B$6</c:f>
              <c:strCache>
                <c:ptCount val="1"/>
                <c:pt idx="0">
                  <c:v>PVST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6"/>
              </a:solidFill>
              <a:ln w="9525">
                <a:solidFill>
                  <a:schemeClr val="accent6"/>
                </a:solidFill>
              </a:ln>
              <a:effectLst/>
            </c:spPr>
          </c:marker>
          <c:cat>
            <c:strRef>
              <c:f>ISD_PeriB_Figure!$C$13:$M$13</c:f>
              <c:strCache>
                <c:ptCount val="11"/>
                <c:pt idx="0">
                  <c:v>2009 </c:v>
                </c:pt>
                <c:pt idx="1">
                  <c:v>2010 </c:v>
                </c:pt>
                <c:pt idx="2">
                  <c:v>2011 </c:v>
                </c:pt>
                <c:pt idx="3">
                  <c:v>2012 </c:v>
                </c:pt>
                <c:pt idx="4">
                  <c:v>2013 </c:v>
                </c:pt>
                <c:pt idx="5">
                  <c:v>2014 </c:v>
                </c:pt>
                <c:pt idx="6">
                  <c:v>2015 </c:v>
                </c:pt>
                <c:pt idx="7">
                  <c:v>2016 </c:v>
                </c:pt>
                <c:pt idx="8">
                  <c:v>2017 </c:v>
                </c:pt>
                <c:pt idx="9">
                  <c:v>2018 </c:v>
                </c:pt>
                <c:pt idx="10">
                  <c:v>2019 </c:v>
                </c:pt>
              </c:strCache>
            </c:strRef>
          </c:cat>
          <c:val>
            <c:numRef>
              <c:f>ISD_PeriB_Figure!$C$6:$M$6</c:f>
              <c:numCache>
                <c:formatCode>#,##0</c:formatCode>
                <c:ptCount val="11"/>
                <c:pt idx="0">
                  <c:v>6792</c:v>
                </c:pt>
                <c:pt idx="1">
                  <c:v>6637</c:v>
                </c:pt>
                <c:pt idx="2">
                  <c:v>6852</c:v>
                </c:pt>
                <c:pt idx="3">
                  <c:v>7433</c:v>
                </c:pt>
                <c:pt idx="4">
                  <c:v>7053</c:v>
                </c:pt>
                <c:pt idx="5">
                  <c:v>7276</c:v>
                </c:pt>
                <c:pt idx="6">
                  <c:v>7135</c:v>
                </c:pt>
                <c:pt idx="7">
                  <c:v>7499</c:v>
                </c:pt>
                <c:pt idx="8">
                  <c:v>7181</c:v>
                </c:pt>
                <c:pt idx="9">
                  <c:v>6820</c:v>
                </c:pt>
                <c:pt idx="10">
                  <c:v>5753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3AD-7746-BD60-C20DA1B94FE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52704640"/>
        <c:axId val="1252298144"/>
      </c:lineChart>
      <c:catAx>
        <c:axId val="125270464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Birth Cohort Year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298144"/>
        <c:crosses val="autoZero"/>
        <c:auto val="1"/>
        <c:lblAlgn val="ctr"/>
        <c:lblOffset val="100"/>
        <c:noMultiLvlLbl val="0"/>
      </c:catAx>
      <c:valAx>
        <c:axId val="1252298144"/>
        <c:scaling>
          <c:orientation val="minMax"/>
          <c:max val="16000"/>
        </c:scaling>
        <c:delete val="0"/>
        <c:axPos val="l"/>
        <c:title>
          <c:tx>
            <c:rich>
              <a:bodyPr rot="-5400000" spcFirstLastPara="1" vertOverflow="ellipsis" vert="horz" wrap="square" anchor="ctr" anchorCtr="1"/>
              <a:lstStyle/>
              <a:p>
                <a:pPr marL="0" marR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 sz="1200" b="0" i="0" u="none" strike="noStrike" kern="1200" baseline="0">
                    <a:solidFill>
                      <a:srgbClr val="000000">
                        <a:lumMod val="65000"/>
                        <a:lumOff val="35000"/>
                      </a:srgb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b="1" i="0" kern="1200" baseline="0">
                    <a:solidFill>
                      <a:srgbClr val="595959"/>
                    </a:solidFill>
                    <a:effectLst/>
                  </a:rPr>
                  <a:t>Number of infants</a:t>
                </a:r>
                <a:endParaRPr lang="en-US" sz="1200">
                  <a:effectLst/>
                </a:endParaRP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 sz="1200" b="0" i="0" u="none" strike="noStrike" kern="1200" baseline="0">
                  <a:solidFill>
                    <a:srgbClr val="000000">
                      <a:lumMod val="65000"/>
                      <a:lumOff val="35000"/>
                    </a:srgb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252704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529C5D-02AB-5F42-9AD3-11C8416AE42E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867CC9-5E4A-1847-A444-D6A2800721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668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C867CC9-5E4A-1847-A444-D6A28007215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565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C80933AD-D2DD-A9E2-8D34-33EEF467450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BB14DA59-0A5E-644C-8337-E9CE1AC1E9D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352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1C4A26B3-F4FE-9EB9-8DF7-D9EA7E5D0263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8959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7390F0AC-781B-4F55-644D-295E7803003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6ABFD9B3-D7C6-9A7A-A7BC-03431B7451C7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1846253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C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2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173836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E7DBF9DB-7D7A-E8F3-66C7-AE6631A2C05F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39F508C-DB97-C41C-39F3-08C81E19E47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20044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982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4888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7" name="Chart Placeholder 6">
            <a:extLst>
              <a:ext uri="{FF2B5EF4-FFF2-40B4-BE49-F238E27FC236}">
                <a16:creationId xmlns:a16="http://schemas.microsoft.com/office/drawing/2014/main" id="{13A1AD42-0BB7-E320-8206-1D9FF4F98264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600356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2551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7208DF79-0411-CD8E-6751-AF460FE5FE0E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Chart Placeholder 1">
            <a:extLst>
              <a:ext uri="{FF2B5EF4-FFF2-40B4-BE49-F238E27FC236}">
                <a16:creationId xmlns:a16="http://schemas.microsoft.com/office/drawing/2014/main" id="{30AB71F8-E431-CD0D-21C3-13878CF0030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3476343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A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4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rgbClr val="497D0C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8804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61616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1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18872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4" name="Chart Placeholder 6">
            <a:extLst>
              <a:ext uri="{FF2B5EF4-FFF2-40B4-BE49-F238E27FC236}">
                <a16:creationId xmlns:a16="http://schemas.microsoft.com/office/drawing/2014/main" id="{6FB2E7C6-3AA9-7531-3698-9412310F5F0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276174"/>
            <a:ext cx="11226800" cy="4179453"/>
          </a:xfrm>
        </p:spPr>
        <p:txBody>
          <a:bodyPr/>
          <a:lstStyle/>
          <a:p>
            <a:endParaRPr lang="en-US"/>
          </a:p>
        </p:txBody>
      </p:sp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03902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age 1-Ext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EBFC025E-A984-463D-AC54-2320B6BE7BD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-1"/>
            <a:ext cx="12192000" cy="14630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bg1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2" name="Picture 1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EC634F8E-48A4-765C-351F-C276B389685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7EB5AEA-2DED-ADFC-0853-4D1839415CA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B2CDC1F8-DB48-2640-3FAE-198A428BA83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0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Chart Placeholder 1">
            <a:extLst>
              <a:ext uri="{FF2B5EF4-FFF2-40B4-BE49-F238E27FC236}">
                <a16:creationId xmlns:a16="http://schemas.microsoft.com/office/drawing/2014/main" id="{B5FED8DF-4B16-1B4D-C138-AEAE4A5147FA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457200" y="1561284"/>
            <a:ext cx="11226800" cy="4085616"/>
          </a:xfrm>
        </p:spPr>
      </p:sp>
    </p:spTree>
    <p:extLst>
      <p:ext uri="{BB962C8B-B14F-4D97-AF65-F5344CB8AC3E}">
        <p14:creationId xmlns:p14="http://schemas.microsoft.com/office/powerpoint/2010/main" val="238175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2-HepB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itle 1">
            <a:extLst>
              <a:ext uri="{FF2B5EF4-FFF2-40B4-BE49-F238E27FC236}">
                <a16:creationId xmlns:a16="http://schemas.microsoft.com/office/drawing/2014/main" id="{E03FE6B5-6022-4CFE-85B6-0AD1DA5E05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57201" y="143647"/>
            <a:ext cx="11460556" cy="917018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lnSpc>
                <a:spcPct val="100000"/>
              </a:lnSpc>
              <a:defRPr sz="1800" b="0" baseline="0">
                <a:solidFill>
                  <a:schemeClr val="accent3"/>
                </a:solidFill>
                <a:effectLst/>
                <a:latin typeface="Calibri" pitchFamily="34" charset="0"/>
              </a:defRPr>
            </a:lvl1pPr>
          </a:lstStyle>
          <a:p>
            <a:r>
              <a:rPr lang="en-US"/>
              <a:t>Sample title of your presentation</a:t>
            </a:r>
          </a:p>
        </p:txBody>
      </p:sp>
      <p:pic>
        <p:nvPicPr>
          <p:cNvPr id="36" name="Picture 35" descr="Logos of the U.S. Department of Health and Human Services and Centers for Disease Control and Prevention" title="LOGOS">
            <a:extLst>
              <a:ext uri="{FF2B5EF4-FFF2-40B4-BE49-F238E27FC236}">
                <a16:creationId xmlns:a16="http://schemas.microsoft.com/office/drawing/2014/main" id="{229C74C4-5ED8-4DF0-8819-21F31B9D396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7380" y="5872163"/>
            <a:ext cx="1180377" cy="676709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B61DF0A6-CFF5-9ED2-B17C-2D1BB3ECE9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7503"/>
          <a:stretch/>
        </p:blipFill>
        <p:spPr>
          <a:xfrm>
            <a:off x="0" y="6687419"/>
            <a:ext cx="12192000" cy="179165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A0315EC5-ACBD-A081-75BC-E5C95E19585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12192000" cy="9144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0960" tIns="30480" rIns="60960" bIns="30480" numCol="1" anchor="t" anchorCtr="0" compatLnSpc="1">
            <a:prstTxWarp prst="textNoShape">
              <a:avLst/>
            </a:prstTxWarp>
          </a:bodyPr>
          <a:lstStyle/>
          <a:p>
            <a:endParaRPr lang="en-US" sz="1667"/>
          </a:p>
        </p:txBody>
      </p:sp>
      <p:sp>
        <p:nvSpPr>
          <p:cNvPr id="4" name="Text Placeholder 8">
            <a:extLst>
              <a:ext uri="{FF2B5EF4-FFF2-40B4-BE49-F238E27FC236}">
                <a16:creationId xmlns:a16="http://schemas.microsoft.com/office/drawing/2014/main" id="{B4BE940B-1614-126D-6738-69E0D475DE5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1" y="5993732"/>
            <a:ext cx="5638800" cy="673125"/>
          </a:xfrm>
        </p:spPr>
        <p:txBody>
          <a:bodyPr anchor="b">
            <a:noAutofit/>
          </a:bodyPr>
          <a:lstStyle>
            <a:lvl1pPr marL="0" indent="0">
              <a:buNone/>
              <a:defRPr sz="900"/>
            </a:lvl1pPr>
            <a:lvl2pPr marL="457200" indent="0">
              <a:buNone/>
              <a:defRPr sz="1000"/>
            </a:lvl2pPr>
            <a:lvl3pPr>
              <a:defRPr sz="10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23084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A5914-F582-127A-A0C0-BEEAE6340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593E62-6399-6690-3C9D-789FA53EEE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A8DD37-4D67-3133-9238-8D45E9F812E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FCCB6D-DABD-754A-8426-905EF76E08FB}" type="datetimeFigureOut">
              <a:rPr lang="en-US" smtClean="0"/>
              <a:t>10/12/22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CEF80A-7254-2D67-59AC-FAAF77ED43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D70E55-1FF7-27E7-1FE4-B9F7F83989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DF645-D866-8748-B450-53C9FCD6D0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791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73" r:id="rId2"/>
    <p:sldLayoutId id="2147483664" r:id="rId3"/>
    <p:sldLayoutId id="2147483666" r:id="rId4"/>
    <p:sldLayoutId id="2147483672" r:id="rId5"/>
    <p:sldLayoutId id="2147483667" r:id="rId6"/>
    <p:sldLayoutId id="2147483668" r:id="rId7"/>
    <p:sldLayoutId id="2147483674" r:id="rId8"/>
    <p:sldLayoutId id="2147483669" r:id="rId9"/>
    <p:sldLayoutId id="2147483670" r:id="rId10"/>
    <p:sldLayoutId id="2147483675" r:id="rId11"/>
    <p:sldLayoutId id="214748367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hyperlink" Target="https://www.cdc.gov/hepatitis/statistics/2020surveillance/index.htm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dc.gov/hepatitis/statistics/2020surveillance/index.ht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b="0" dirty="0"/>
              <a:t>Figure 4.1 – Part 1 of 2</a:t>
            </a:r>
            <a:br>
              <a:rPr lang="en-US" sz="2000" dirty="0"/>
            </a:br>
            <a:r>
              <a:rPr lang="en-US" sz="2000" b="1" dirty="0"/>
              <a:t>Outcomes of infants born to persons infected with hepatitis B virus and managed by CDC Perinatal Hepatitis B Prevention Program, by birth cohort year — 55 US Jurisdictions*, 2009–2019 </a:t>
            </a:r>
            <a:r>
              <a:rPr lang="en-US" sz="2000" dirty="0"/>
              <a:t>				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2B51F63-8F96-6E9E-2583-7A27B5107414}"/>
              </a:ext>
            </a:extLst>
          </p:cNvPr>
          <p:cNvSpPr txBox="1"/>
          <p:nvPr/>
        </p:nvSpPr>
        <p:spPr>
          <a:xfrm>
            <a:off x="461258" y="5835970"/>
            <a:ext cx="5422841" cy="83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Infants managed, number of infants case managed by the Perinatal Hepatitis B Prevention Program (PHBPP); PEP (postexposure prophylaxis), number of infants who received PEP (hepatitis B immune globulin and 1st dose of hepatitis B vaccine) for hepatitis B infection; PVST (postvaccination serological testing), number of infants who received PVST after hepatitis B vaccine series completion.				</a:t>
            </a:r>
          </a:p>
          <a:p>
            <a:pPr>
              <a:spcBef>
                <a:spcPts val="1000"/>
              </a:spcBef>
            </a:pPr>
            <a:r>
              <a:rPr lang="en-US" sz="800"/>
              <a:t>* Includes 49 states and 6 cities. Excludes Washington state, territories, and freely associated island nations.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951237"/>
            <a:ext cx="4002909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Perinatal Hepatitis B Prevention Program. 		</a:t>
            </a:r>
          </a:p>
          <a:p>
            <a:pPr>
              <a:spcBef>
                <a:spcPts val="1000"/>
              </a:spcBef>
            </a:pPr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2"/>
              </a:rPr>
              <a:t>https://www.cdc.gov/hepatitis/statistics/2020surveillance/index.htm</a:t>
            </a:r>
            <a:r>
              <a:rPr lang="en-US" sz="800"/>
              <a:t>. </a:t>
            </a:r>
            <a:br>
              <a:rPr lang="en-US" sz="800"/>
            </a:br>
            <a:r>
              <a:rPr lang="en-US" sz="800"/>
              <a:t>Published September 2022.</a:t>
            </a:r>
            <a:endParaRPr lang="en-US" sz="800">
              <a:cs typeface="Calibri"/>
            </a:endParaRPr>
          </a:p>
        </p:txBody>
      </p:sp>
      <p:graphicFrame>
        <p:nvGraphicFramePr>
          <p:cNvPr id="10" name="Chart 9" descr="Outcomes of infants born to hepatitis B infected persons and managed by CDC Perinatal Hepatitis B Prevention Program, by birth cohort year in 55 US Jurisdictions from 2009 to 2019">
            <a:extLst>
              <a:ext uri="{FF2B5EF4-FFF2-40B4-BE49-F238E27FC236}">
                <a16:creationId xmlns:a16="http://schemas.microsoft.com/office/drawing/2014/main" id="{D7F30148-9A7B-131C-652A-AD7AEF763D7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03619359"/>
              </p:ext>
            </p:extLst>
          </p:nvPr>
        </p:nvGraphicFramePr>
        <p:xfrm>
          <a:off x="379553" y="1329059"/>
          <a:ext cx="11375672" cy="42002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930321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9B1480-11D7-200C-39F9-8BF0E49EB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1" y="143647"/>
            <a:ext cx="10923103" cy="917018"/>
          </a:xfrm>
        </p:spPr>
        <p:txBody>
          <a:bodyPr>
            <a:noAutofit/>
          </a:bodyPr>
          <a:lstStyle/>
          <a:p>
            <a:r>
              <a:rPr lang="en-US" b="0" dirty="0"/>
              <a:t>Figure 4.1 – Part 2 of 2</a:t>
            </a:r>
            <a:br>
              <a:rPr lang="en-US" sz="2000" dirty="0"/>
            </a:br>
            <a:r>
              <a:rPr lang="en-US" sz="2000" b="1" dirty="0"/>
              <a:t>Outcomes of infants born to persons infected with hepatitis B virus and managed by CDC Perinatal Hepatitis B Prevention Program, by birth cohort year — 55 US Jurisdictions*, 2009–2019</a:t>
            </a:r>
            <a:endParaRPr lang="en-US" sz="2000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634B4C-2C11-9B24-F44B-B037AB55C9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167281"/>
              </p:ext>
            </p:extLst>
          </p:nvPr>
        </p:nvGraphicFramePr>
        <p:xfrm>
          <a:off x="535833" y="1349128"/>
          <a:ext cx="11120338" cy="1453896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1085577">
                  <a:extLst>
                    <a:ext uri="{9D8B030D-6E8A-4147-A177-3AD203B41FA5}">
                      <a16:colId xmlns:a16="http://schemas.microsoft.com/office/drawing/2014/main" val="2197488459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287742256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3973248913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494022769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987952961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3624573810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557897342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1675807070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3162417777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2163448990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1531703974"/>
                    </a:ext>
                  </a:extLst>
                </a:gridCol>
                <a:gridCol w="912251">
                  <a:extLst>
                    <a:ext uri="{9D8B030D-6E8A-4147-A177-3AD203B41FA5}">
                      <a16:colId xmlns:a16="http://schemas.microsoft.com/office/drawing/2014/main" val="1741429899"/>
                    </a:ext>
                  </a:extLst>
                </a:gridCol>
              </a:tblGrid>
              <a:tr h="40233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1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4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400" b="1" i="0" u="none" strike="noStrike">
                        <a:solidFill>
                          <a:srgbClr val="11111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2009 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2010 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2014 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2015 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2016 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2017 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2018 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1" i="0" u="none" strike="noStrike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2019 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5099476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Infants managed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11,551 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11,054 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11,018 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11,687 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10,769 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11,186 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11,000 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11,350 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10,757 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9,864 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8,995 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328959954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PEP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10,937 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10,580 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10,650 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11,333 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10,402 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10,726 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10,627 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10,980 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10,394 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9,531 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8,653 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2815237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PEP (%)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95%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96%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76436712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PVST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6,792 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6,637 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6,852 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7,433 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7,053 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7,276 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7,135 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7,499 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7,181 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6,820 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5,753 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647142603"/>
                  </a:ext>
                </a:extLst>
              </a:tr>
              <a:tr h="210312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PVST (%) </a:t>
                      </a:r>
                    </a:p>
                  </a:txBody>
                  <a:tcPr marR="9525" marT="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59%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60%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62%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65%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66%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67%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69%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111111"/>
                          </a:solidFill>
                          <a:effectLst/>
                          <a:latin typeface="+mn-lt"/>
                        </a:rPr>
                        <a:t>64% </a:t>
                      </a:r>
                    </a:p>
                  </a:txBody>
                  <a:tcPr marL="9525" marR="9525" marT="0" marB="0" anchor="ctr">
                    <a:lnL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41031396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32B51F63-8F96-6E9E-2583-7A27B5107414}"/>
              </a:ext>
            </a:extLst>
          </p:cNvPr>
          <p:cNvSpPr txBox="1"/>
          <p:nvPr/>
        </p:nvSpPr>
        <p:spPr>
          <a:xfrm>
            <a:off x="464400" y="5829847"/>
            <a:ext cx="5422841" cy="8361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Infants managed, number of infants case managed by the Perinatal Hepatitis B Prevention Program (PHBPP); PEP (postexposure prophylaxis), number of infants who received PEP (hepatitis B immune globulin and 1st dose of hepatitis B vaccine) for hepatitis B infection; PVST (postvaccination serological testing), number of infants who received PVST after hepatitis B vaccine series completion.				</a:t>
            </a:r>
          </a:p>
          <a:p>
            <a:pPr>
              <a:spcBef>
                <a:spcPts val="1000"/>
              </a:spcBef>
            </a:pPr>
            <a:r>
              <a:rPr lang="en-US" sz="800"/>
              <a:t>* Includes 49 states and 6 cities. Excludes Washington state, territories, and freely associated island nations.	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63725F0-C5B6-B0B9-FC3A-304D6AF8FEF0}"/>
              </a:ext>
            </a:extLst>
          </p:cNvPr>
          <p:cNvSpPr txBox="1"/>
          <p:nvPr/>
        </p:nvSpPr>
        <p:spPr>
          <a:xfrm>
            <a:off x="6378220" y="5953464"/>
            <a:ext cx="4002909" cy="71301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>
              <a:spcBef>
                <a:spcPts val="1000"/>
              </a:spcBef>
            </a:pPr>
            <a:r>
              <a:rPr lang="en-US" sz="800"/>
              <a:t>Source: CDC, National Perinatal Hepatitis B Prevention Program. 		</a:t>
            </a:r>
          </a:p>
          <a:p>
            <a:pPr>
              <a:spcBef>
                <a:spcPts val="1000"/>
              </a:spcBef>
            </a:pPr>
            <a:r>
              <a:rPr lang="en-US" sz="800"/>
              <a:t>Centers for Disease Control and Prevention. Viral Hepatitis Surveillance Report – United States, 2020. </a:t>
            </a:r>
            <a:r>
              <a:rPr lang="en-US" sz="800">
                <a:hlinkClick r:id="rId3"/>
              </a:rPr>
              <a:t>https://www.cdc.gov/hepatitis/statistics/2020surveillance/index.htm</a:t>
            </a:r>
            <a:r>
              <a:rPr lang="en-US" sz="800"/>
              <a:t>.  </a:t>
            </a:r>
            <a:br>
              <a:rPr lang="en-US" sz="800"/>
            </a:br>
            <a:r>
              <a:rPr lang="en-US" sz="800"/>
              <a:t>Published September 2022.</a:t>
            </a:r>
            <a:endParaRPr lang="en-US" sz="80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79106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Hep-All-v2">
      <a:dk1>
        <a:srgbClr val="000000"/>
      </a:dk1>
      <a:lt1>
        <a:srgbClr val="FFFFFF"/>
      </a:lt1>
      <a:dk2>
        <a:srgbClr val="FFFFFF"/>
      </a:dk2>
      <a:lt2>
        <a:srgbClr val="83BC49"/>
      </a:lt2>
      <a:accent1>
        <a:srgbClr val="28434E"/>
      </a:accent1>
      <a:accent2>
        <a:srgbClr val="26418F"/>
      </a:accent2>
      <a:accent3>
        <a:srgbClr val="004940"/>
      </a:accent3>
      <a:accent4>
        <a:srgbClr val="497D0C"/>
      </a:accent4>
      <a:accent5>
        <a:srgbClr val="92A6DD"/>
      </a:accent5>
      <a:accent6>
        <a:srgbClr val="4EBAAA"/>
      </a:accent6>
      <a:hlink>
        <a:srgbClr val="0F56DC"/>
      </a:hlink>
      <a:folHlink>
        <a:srgbClr val="3077FF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3a61471-335a-4812-b149-2392b70c09ae" xsi:nil="true"/>
    <lcf76f155ced4ddcb4097134ff3c332f xmlns="e6129190-2502-4b9b-a176-45f32946105d">
      <Terms xmlns="http://schemas.microsoft.com/office/infopath/2007/PartnerControls"/>
    </lcf76f155ced4ddcb4097134ff3c332f>
    <SharedWithUsers xmlns="43a61471-335a-4812-b149-2392b70c09ae">
      <UserInfo>
        <DisplayName/>
        <AccountId xsi:nil="true"/>
        <AccountType/>
      </UserInfo>
    </SharedWithUsers>
    <MediaLengthInSeconds xmlns="e6129190-2502-4b9b-a176-45f3294610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6A0E967F181BB4799F61530F57313A7" ma:contentTypeVersion="15" ma:contentTypeDescription="Create a new document." ma:contentTypeScope="" ma:versionID="ebb4b786c50db4e938002a6b96886c64">
  <xsd:schema xmlns:xsd="http://www.w3.org/2001/XMLSchema" xmlns:xs="http://www.w3.org/2001/XMLSchema" xmlns:p="http://schemas.microsoft.com/office/2006/metadata/properties" xmlns:ns2="e6129190-2502-4b9b-a176-45f32946105d" xmlns:ns3="43a61471-335a-4812-b149-2392b70c09ae" targetNamespace="http://schemas.microsoft.com/office/2006/metadata/properties" ma:root="true" ma:fieldsID="10f67f884fe6e0e42b0e6e56111affd8" ns2:_="" ns3:_="">
    <xsd:import namespace="e6129190-2502-4b9b-a176-45f32946105d"/>
    <xsd:import namespace="43a61471-335a-4812-b149-2392b70c09a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129190-2502-4b9b-a176-45f3294610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3a7d435f-bc0a-452e-b7b2-4cb57826a0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a61471-335a-4812-b149-2392b70c09a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0b61f6f9-9dac-4657-a88a-c3c23afc2975}" ma:internalName="TaxCatchAll" ma:showField="CatchAllData" ma:web="43a61471-335a-4812-b149-2392b70c09a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E9434D5-4D44-4090-9F30-B85933BA4D4D}">
  <ds:schemaRefs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http://purl.org/dc/terms/"/>
    <ds:schemaRef ds:uri="43a61471-335a-4812-b149-2392b70c09ae"/>
    <ds:schemaRef ds:uri="http://purl.org/dc/elements/1.1/"/>
    <ds:schemaRef ds:uri="http://www.w3.org/XML/1998/namespace"/>
    <ds:schemaRef ds:uri="http://purl.org/dc/dcmitype/"/>
    <ds:schemaRef ds:uri="http://schemas.microsoft.com/office/infopath/2007/PartnerControls"/>
    <ds:schemaRef ds:uri="e6129190-2502-4b9b-a176-45f32946105d"/>
  </ds:schemaRefs>
</ds:datastoreItem>
</file>

<file path=customXml/itemProps2.xml><?xml version="1.0" encoding="utf-8"?>
<ds:datastoreItem xmlns:ds="http://schemas.openxmlformats.org/officeDocument/2006/customXml" ds:itemID="{B569B53A-F81D-42F9-86B6-31365665533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1D7E713-B5C0-4A10-AB17-0C6A5890A9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129190-2502-4b9b-a176-45f32946105d"/>
    <ds:schemaRef ds:uri="43a61471-335a-4812-b149-2392b70c09a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474</Words>
  <Application>Microsoft Macintosh PowerPoint</Application>
  <PresentationFormat>Widescreen</PresentationFormat>
  <Paragraphs>85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Figure 4.1 – Part 1 of 2 Outcomes of infants born to persons infected with hepatitis B virus and managed by CDC Perinatal Hepatitis B Prevention Program, by birth cohort year — 55 US Jurisdictions*, 2009–2019     </vt:lpstr>
      <vt:lpstr>Figure 4.1 – Part 2 of 2 Outcomes of infants born to persons infected with hepatitis B virus and managed by CDC Perinatal Hepatitis B Prevention Program, by birth cohort year — 55 US Jurisdictions*, 2009–2019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Sporrong, Katari (NYC-RSD)</dc:creator>
  <cp:lastModifiedBy>Pachilis, Allison (NYC-RSD)</cp:lastModifiedBy>
  <cp:revision>46</cp:revision>
  <dcterms:created xsi:type="dcterms:W3CDTF">2022-08-02T19:32:21Z</dcterms:created>
  <dcterms:modified xsi:type="dcterms:W3CDTF">2022-10-12T21:54:31Z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0x01010016A0E967F181BB4799F61530F57313A7</vt:lpwstr>
  </property>
  <property fmtid="{D5CDD505-2E9C-101B-9397-08002B2CF9AE}" pid="3" name="MediaServiceImageTags">
    <vt:lpwstr/>
  </property>
  <property fmtid="{D5CDD505-2E9C-101B-9397-08002B2CF9AE}" pid="4" name="Order">
    <vt:r8>323400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ComplianceAssetId">
    <vt:lpwstr/>
  </property>
  <property fmtid="{D5CDD505-2E9C-101B-9397-08002B2CF9AE}" pid="8" name="TemplateUrl">
    <vt:lpwstr/>
  </property>
  <property fmtid="{D5CDD505-2E9C-101B-9397-08002B2CF9AE}" pid="9" name="_ExtendedDescription">
    <vt:lpwstr/>
  </property>
  <property fmtid="{D5CDD505-2E9C-101B-9397-08002B2CF9AE}" pid="10" name="TriggerFlowInfo">
    <vt:lpwstr/>
  </property>
  <property fmtid="{D5CDD505-2E9C-101B-9397-08002B2CF9AE}" pid="11" name="_SharedFileIndex">
    <vt:lpwstr/>
  </property>
  <property fmtid="{D5CDD505-2E9C-101B-9397-08002B2CF9AE}" pid="12" name="_SourceUrl">
    <vt:lpwstr/>
  </property>
  <property fmtid="{D5CDD505-2E9C-101B-9397-08002B2CF9AE}" pid="13" name="MSIP_Label_8af03ff0-41c5-4c41-b55e-fabb8fae94be_Name">
    <vt:lpwstr>8af03ff0-41c5-4c41-b55e-fabb8fae94be</vt:lpwstr>
  </property>
  <property fmtid="{D5CDD505-2E9C-101B-9397-08002B2CF9AE}" pid="14" name="MSIP_Label_8af03ff0-41c5-4c41-b55e-fabb8fae94be_Enabled">
    <vt:lpwstr>true</vt:lpwstr>
  </property>
  <property fmtid="{D5CDD505-2E9C-101B-9397-08002B2CF9AE}" pid="15" name="MSIP_Label_8af03ff0-41c5-4c41-b55e-fabb8fae94be_SetDate">
    <vt:lpwstr>2022-09-26T18:12:39Z</vt:lpwstr>
  </property>
  <property fmtid="{D5CDD505-2E9C-101B-9397-08002B2CF9AE}" pid="16" name="MSIP_Label_8af03ff0-41c5-4c41-b55e-fabb8fae94be_SiteId">
    <vt:lpwstr>9ce70869-60db-44fd-abe8-d2767077fc8f</vt:lpwstr>
  </property>
  <property fmtid="{D5CDD505-2E9C-101B-9397-08002B2CF9AE}" pid="17" name="MSIP_Label_8af03ff0-41c5-4c41-b55e-fabb8fae94be_Method">
    <vt:lpwstr>Privileged</vt:lpwstr>
  </property>
  <property fmtid="{D5CDD505-2E9C-101B-9397-08002B2CF9AE}" pid="18" name="MSIP_Label_8af03ff0-41c5-4c41-b55e-fabb8fae94be_ContentBits">
    <vt:lpwstr>0</vt:lpwstr>
  </property>
  <property fmtid="{D5CDD505-2E9C-101B-9397-08002B2CF9AE}" pid="19" name="MSIP_Label_8af03ff0-41c5-4c41-b55e-fabb8fae94be_ActionId">
    <vt:lpwstr>0889dd41-5272-4998-baba-61054e125ce3</vt:lpwstr>
  </property>
</Properties>
</file>