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147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katari.sporrong\Dropbox%20(Resolute%20Digital)\Creative\CDC\CDC_Hepatitis_Surveillance\01-Assets\PPT%20and%20PDF%20Assets\Data\3_HepC_Data_Table_Figures_NNDSS2020_July14_2022-Char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doughnut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2">
                  <a:shade val="6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FC2-8742-90FD-9F575EEB748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FC2-8742-90FD-9F575EEB7487}"/>
              </c:ext>
            </c:extLst>
          </c:dPt>
          <c:dPt>
            <c:idx val="2"/>
            <c:bubble3D val="0"/>
            <c:spPr>
              <a:solidFill>
                <a:schemeClr val="accent2">
                  <a:tint val="6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FC2-8742-90FD-9F575EEB7487}"/>
              </c:ext>
            </c:extLst>
          </c:dPt>
          <c:cat>
            <c:strRef>
              <c:f>'Fig3.7'!$B$4:$B$6</c:f>
              <c:strCache>
                <c:ptCount val="3"/>
                <c:pt idx="0">
                  <c:v>Risk identified*</c:v>
                </c:pt>
                <c:pt idx="1">
                  <c:v>No risk identified</c:v>
                </c:pt>
                <c:pt idx="2">
                  <c:v>Risk data missing</c:v>
                </c:pt>
              </c:strCache>
            </c:strRef>
          </c:cat>
          <c:val>
            <c:numRef>
              <c:f>'Fig3.7'!$C$4:$C$6</c:f>
              <c:numCache>
                <c:formatCode>General</c:formatCode>
                <c:ptCount val="3"/>
                <c:pt idx="0">
                  <c:v>1278</c:v>
                </c:pt>
                <c:pt idx="1">
                  <c:v>482</c:v>
                </c:pt>
                <c:pt idx="2">
                  <c:v>3038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FC2-8742-90FD-9F575EEB74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0868765678781651"/>
          <c:y val="0.39509626085851912"/>
          <c:w val="0.19131231269554888"/>
          <c:h val="0.191156684535040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0surveillance/index.htm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DB7B2F9-6165-7697-F68A-A8B6BF36C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000"/>
              <a:t>Figure 3.7 </a:t>
            </a:r>
            <a:br>
              <a:rPr lang="en-US"/>
            </a:br>
            <a:r>
              <a:rPr lang="en-US" sz="2200" b="1"/>
              <a:t>Availability of information on risk behaviors or exposures* associated with reported cases of acute hepatitis C virus infection </a:t>
            </a:r>
            <a:br>
              <a:rPr lang="en-US" sz="2200" b="1"/>
            </a:br>
            <a:r>
              <a:rPr lang="en-US" sz="2200" b="1"/>
              <a:t>United States, 2020	</a:t>
            </a:r>
            <a:endParaRPr lang="en-US" b="1"/>
          </a:p>
        </p:txBody>
      </p:sp>
      <p:graphicFrame>
        <p:nvGraphicFramePr>
          <p:cNvPr id="14" name="Chart 13" descr="Information regarding the availability of risk behaviors or exposure information for reported cases of acute hepatitis C during 2020. Risk data were missing for 63.6% of cases; at least one risk behavior or exposure was identified for 26.6% of cases; and no risk was identified for 10.0% of cases. ">
            <a:extLst>
              <a:ext uri="{FF2B5EF4-FFF2-40B4-BE49-F238E27FC236}">
                <a16:creationId xmlns:a16="http://schemas.microsoft.com/office/drawing/2014/main" id="{F26A49F6-9ED5-7BD2-CE44-DE655FCADC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5703654"/>
              </p:ext>
            </p:extLst>
          </p:nvPr>
        </p:nvGraphicFramePr>
        <p:xfrm>
          <a:off x="2577593" y="1642453"/>
          <a:ext cx="8092567" cy="4085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2C5CF5F-4280-52EB-1444-5699DF24C79B}"/>
              </a:ext>
            </a:extLst>
          </p:cNvPr>
          <p:cNvSpPr txBox="1"/>
          <p:nvPr/>
        </p:nvSpPr>
        <p:spPr>
          <a:xfrm>
            <a:off x="2936178" y="3278743"/>
            <a:ext cx="927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3,038</a:t>
            </a:r>
          </a:p>
          <a:p>
            <a:pPr algn="ctr"/>
            <a:r>
              <a:rPr lang="en-US"/>
              <a:t>(63.3%)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3D828F-6192-E6CD-5739-447600148C25}"/>
              </a:ext>
            </a:extLst>
          </p:cNvPr>
          <p:cNvSpPr txBox="1"/>
          <p:nvPr/>
        </p:nvSpPr>
        <p:spPr>
          <a:xfrm>
            <a:off x="7505316" y="1895737"/>
            <a:ext cx="935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1,278</a:t>
            </a:r>
          </a:p>
          <a:p>
            <a:pPr algn="ctr"/>
            <a:r>
              <a:rPr lang="en-US"/>
              <a:t>(26.6%)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D97F0F-0DBE-CAC6-0D4F-39F42A679F7B}"/>
              </a:ext>
            </a:extLst>
          </p:cNvPr>
          <p:cNvSpPr txBox="1"/>
          <p:nvPr/>
        </p:nvSpPr>
        <p:spPr>
          <a:xfrm>
            <a:off x="7543024" y="4169153"/>
            <a:ext cx="935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482</a:t>
            </a:r>
          </a:p>
          <a:p>
            <a:pPr algn="ctr"/>
            <a:r>
              <a:rPr lang="en-US"/>
              <a:t>(10.0%)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4A4220-DB97-CA41-B443-6389473FE35F}"/>
              </a:ext>
            </a:extLst>
          </p:cNvPr>
          <p:cNvSpPr txBox="1"/>
          <p:nvPr/>
        </p:nvSpPr>
        <p:spPr>
          <a:xfrm>
            <a:off x="462147" y="5932981"/>
            <a:ext cx="54358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/>
              <a:t>* Case reports with at least one of the following risk behaviors/exposures reported 6 weeks to 6 months prior to symptom onset or documented seroconversion if asymptomatic: 1) injection drug use; 2) multiple sexual partners; 3) underwent surgery; 4) men who have sex with men; 5) sexual contact with suspected/confirmed hepatitis C case; 6) sustained a percutaneous injury; 7) household contact with suspected/confirmed hepatitis C case; 8) occupational exposure to blood; 9) dialysis; and 10) transfusion. Reported cases may include more than one risk behavior/exposure</a:t>
            </a:r>
            <a:r>
              <a:rPr lang="en-US" sz="800"/>
              <a:t>. 	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DA4D6B-5ACB-6348-5466-578822CEF229}"/>
              </a:ext>
            </a:extLst>
          </p:cNvPr>
          <p:cNvSpPr txBox="1"/>
          <p:nvPr/>
        </p:nvSpPr>
        <p:spPr>
          <a:xfrm>
            <a:off x="6513813" y="5932680"/>
            <a:ext cx="3995692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3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  <a:p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107992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A0E967F181BB4799F61530F57313A7" ma:contentTypeVersion="15" ma:contentTypeDescription="Create a new document." ma:contentTypeScope="" ma:versionID="ebb4b786c50db4e938002a6b96886c64">
  <xsd:schema xmlns:xsd="http://www.w3.org/2001/XMLSchema" xmlns:xs="http://www.w3.org/2001/XMLSchema" xmlns:p="http://schemas.microsoft.com/office/2006/metadata/properties" xmlns:ns2="e6129190-2502-4b9b-a176-45f32946105d" xmlns:ns3="43a61471-335a-4812-b149-2392b70c09ae" targetNamespace="http://schemas.microsoft.com/office/2006/metadata/properties" ma:root="true" ma:fieldsID="10f67f884fe6e0e42b0e6e56111affd8" ns2:_="" ns3:_="">
    <xsd:import namespace="e6129190-2502-4b9b-a176-45f32946105d"/>
    <xsd:import namespace="43a61471-335a-4812-b149-2392b70c09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129190-2502-4b9b-a176-45f3294610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a61471-335a-4812-b149-2392b70c09a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b61f6f9-9dac-4657-a88a-c3c23afc2975}" ma:internalName="TaxCatchAll" ma:showField="CatchAllData" ma:web="43a61471-335a-4812-b149-2392b70c09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3a61471-335a-4812-b149-2392b70c09ae" xsi:nil="true"/>
    <lcf76f155ced4ddcb4097134ff3c332f xmlns="e6129190-2502-4b9b-a176-45f32946105d">
      <Terms xmlns="http://schemas.microsoft.com/office/infopath/2007/PartnerControls"/>
    </lcf76f155ced4ddcb4097134ff3c332f>
    <SharedWithUsers xmlns="43a61471-335a-4812-b149-2392b70c09ae">
      <UserInfo>
        <DisplayName/>
        <AccountId xsi:nil="true"/>
        <AccountType/>
      </UserInfo>
    </SharedWithUsers>
    <MediaLengthInSeconds xmlns="e6129190-2502-4b9b-a176-45f32946105d" xsi:nil="true"/>
  </documentManagement>
</p:properties>
</file>

<file path=customXml/itemProps1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41D885-B296-4CCA-A2B5-14CA9F82D792}"/>
</file>

<file path=customXml/itemProps3.xml><?xml version="1.0" encoding="utf-8"?>
<ds:datastoreItem xmlns:ds="http://schemas.openxmlformats.org/officeDocument/2006/customXml" ds:itemID="{DE9434D5-4D44-4090-9F30-B85933BA4D4D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bf74ea8-196f-4ed0-acda-4d1b8eb91222"/>
    <ds:schemaRef ds:uri="a5db0dc4-de41-4547-9920-1aed1993f09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207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Figure 3.7  Availability of information on risk behaviors or exposures* associated with reported cases of acute hepatitis C virus infection  United States, 2020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Pachilis, Allison (NYC-RSD)</cp:lastModifiedBy>
  <cp:revision>38</cp:revision>
  <dcterms:created xsi:type="dcterms:W3CDTF">2022-08-02T19:32:21Z</dcterms:created>
  <dcterms:modified xsi:type="dcterms:W3CDTF">2023-01-26T15:35:37Z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0x01010016A0E967F181BB4799F61530F57313A7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