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468" r:id="rId5"/>
    <p:sldId id="14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3_HepC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'Fig3.4'!$B$3</c:f>
              <c:strCache>
                <c:ptCount val="1"/>
                <c:pt idx="0">
                  <c:v>0–19 yrs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'Fig3.4'!$C$2:$R$2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'Fig3.4'!$C$3:$R$3</c:f>
              <c:numCache>
                <c:formatCode>0.0</c:formatCode>
                <c:ptCount val="16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</c:v>
                </c:pt>
                <c:pt idx="4">
                  <c:v>0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0.1</c:v>
                </c:pt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70-4642-8F9E-8C617679A35C}"/>
            </c:ext>
          </c:extLst>
        </c:ser>
        <c:ser>
          <c:idx val="1"/>
          <c:order val="1"/>
          <c:tx>
            <c:strRef>
              <c:f>'Fig3.4'!$B$4</c:f>
              <c:strCache>
                <c:ptCount val="1"/>
                <c:pt idx="0">
                  <c:v>20–29 yrs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'Fig3.4'!$C$2:$R$2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'Fig3.4'!$C$4:$R$4</c:f>
              <c:numCache>
                <c:formatCode>0.0</c:formatCode>
                <c:ptCount val="16"/>
                <c:pt idx="0">
                  <c:v>0.4</c:v>
                </c:pt>
                <c:pt idx="1">
                  <c:v>0.5</c:v>
                </c:pt>
                <c:pt idx="2">
                  <c:v>0.5</c:v>
                </c:pt>
                <c:pt idx="3">
                  <c:v>0.7</c:v>
                </c:pt>
                <c:pt idx="4">
                  <c:v>0.7</c:v>
                </c:pt>
                <c:pt idx="5">
                  <c:v>0.7</c:v>
                </c:pt>
                <c:pt idx="6">
                  <c:v>1.2</c:v>
                </c:pt>
                <c:pt idx="7">
                  <c:v>1.7</c:v>
                </c:pt>
                <c:pt idx="8">
                  <c:v>2</c:v>
                </c:pt>
                <c:pt idx="9">
                  <c:v>2.2000000000000002</c:v>
                </c:pt>
                <c:pt idx="10">
                  <c:v>2.4</c:v>
                </c:pt>
                <c:pt idx="11">
                  <c:v>2.7</c:v>
                </c:pt>
                <c:pt idx="12">
                  <c:v>2.7</c:v>
                </c:pt>
                <c:pt idx="13">
                  <c:v>3</c:v>
                </c:pt>
                <c:pt idx="14">
                  <c:v>2.9</c:v>
                </c:pt>
                <c:pt idx="15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70-4642-8F9E-8C617679A35C}"/>
            </c:ext>
          </c:extLst>
        </c:ser>
        <c:ser>
          <c:idx val="2"/>
          <c:order val="2"/>
          <c:tx>
            <c:strRef>
              <c:f>'Fig3.4'!$B$5</c:f>
              <c:strCache>
                <c:ptCount val="1"/>
                <c:pt idx="0">
                  <c:v>30–39 yrs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'Fig3.4'!$C$2:$R$2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'Fig3.4'!$C$5:$R$5</c:f>
              <c:numCache>
                <c:formatCode>0.0</c:formatCode>
                <c:ptCount val="16"/>
                <c:pt idx="0">
                  <c:v>0.4</c:v>
                </c:pt>
                <c:pt idx="1">
                  <c:v>0.4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0.6</c:v>
                </c:pt>
                <c:pt idx="6">
                  <c:v>0.8</c:v>
                </c:pt>
                <c:pt idx="7">
                  <c:v>1.1000000000000001</c:v>
                </c:pt>
                <c:pt idx="8">
                  <c:v>1.4</c:v>
                </c:pt>
                <c:pt idx="9">
                  <c:v>1.7</c:v>
                </c:pt>
                <c:pt idx="10">
                  <c:v>1.7</c:v>
                </c:pt>
                <c:pt idx="11">
                  <c:v>2.2000000000000002</c:v>
                </c:pt>
                <c:pt idx="12">
                  <c:v>2.2999999999999998</c:v>
                </c:pt>
                <c:pt idx="13">
                  <c:v>2.6</c:v>
                </c:pt>
                <c:pt idx="14">
                  <c:v>3.2</c:v>
                </c:pt>
                <c:pt idx="15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70-4642-8F9E-8C617679A35C}"/>
            </c:ext>
          </c:extLst>
        </c:ser>
        <c:ser>
          <c:idx val="3"/>
          <c:order val="3"/>
          <c:tx>
            <c:strRef>
              <c:f>'Fig3.4'!$B$6</c:f>
              <c:strCache>
                <c:ptCount val="1"/>
                <c:pt idx="0">
                  <c:v>40–49 yrs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'Fig3.4'!$C$2:$R$2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'Fig3.4'!$C$6:$R$6</c:f>
              <c:numCache>
                <c:formatCode>0.0</c:formatCode>
                <c:ptCount val="16"/>
                <c:pt idx="0">
                  <c:v>0.4</c:v>
                </c:pt>
                <c:pt idx="1">
                  <c:v>0.4</c:v>
                </c:pt>
                <c:pt idx="2">
                  <c:v>0.5</c:v>
                </c:pt>
                <c:pt idx="3">
                  <c:v>0.5</c:v>
                </c:pt>
                <c:pt idx="4">
                  <c:v>0.4</c:v>
                </c:pt>
                <c:pt idx="5">
                  <c:v>0.3</c:v>
                </c:pt>
                <c:pt idx="6">
                  <c:v>0.4</c:v>
                </c:pt>
                <c:pt idx="7">
                  <c:v>0.6</c:v>
                </c:pt>
                <c:pt idx="8">
                  <c:v>0.7</c:v>
                </c:pt>
                <c:pt idx="9">
                  <c:v>0.7</c:v>
                </c:pt>
                <c:pt idx="10">
                  <c:v>0.9</c:v>
                </c:pt>
                <c:pt idx="11">
                  <c:v>1.2</c:v>
                </c:pt>
                <c:pt idx="12">
                  <c:v>1.1000000000000001</c:v>
                </c:pt>
                <c:pt idx="13">
                  <c:v>1.3</c:v>
                </c:pt>
                <c:pt idx="14">
                  <c:v>1.7</c:v>
                </c:pt>
                <c:pt idx="15">
                  <c:v>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670-4642-8F9E-8C617679A35C}"/>
            </c:ext>
          </c:extLst>
        </c:ser>
        <c:ser>
          <c:idx val="4"/>
          <c:order val="4"/>
          <c:tx>
            <c:strRef>
              <c:f>'Fig3.4'!$B$7</c:f>
              <c:strCache>
                <c:ptCount val="1"/>
                <c:pt idx="0">
                  <c:v>50–59 yrs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'Fig3.4'!$C$2:$R$2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'Fig3.4'!$C$7:$R$7</c:f>
              <c:numCache>
                <c:formatCode>0.0</c:formatCode>
                <c:ptCount val="16"/>
                <c:pt idx="0">
                  <c:v>0.2</c:v>
                </c:pt>
                <c:pt idx="1">
                  <c:v>0.3</c:v>
                </c:pt>
                <c:pt idx="2">
                  <c:v>0.3</c:v>
                </c:pt>
                <c:pt idx="3">
                  <c:v>0.4</c:v>
                </c:pt>
                <c:pt idx="4">
                  <c:v>0.2</c:v>
                </c:pt>
                <c:pt idx="5">
                  <c:v>0.3</c:v>
                </c:pt>
                <c:pt idx="6">
                  <c:v>0.3</c:v>
                </c:pt>
                <c:pt idx="7">
                  <c:v>0.4</c:v>
                </c:pt>
                <c:pt idx="8">
                  <c:v>0.5</c:v>
                </c:pt>
                <c:pt idx="9">
                  <c:v>0.4</c:v>
                </c:pt>
                <c:pt idx="10">
                  <c:v>0.6</c:v>
                </c:pt>
                <c:pt idx="11">
                  <c:v>0.6</c:v>
                </c:pt>
                <c:pt idx="12">
                  <c:v>0.8</c:v>
                </c:pt>
                <c:pt idx="13">
                  <c:v>0.9</c:v>
                </c:pt>
                <c:pt idx="14">
                  <c:v>1.1000000000000001</c:v>
                </c:pt>
                <c:pt idx="15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670-4642-8F9E-8C617679A35C}"/>
            </c:ext>
          </c:extLst>
        </c:ser>
        <c:ser>
          <c:idx val="5"/>
          <c:order val="5"/>
          <c:tx>
            <c:strRef>
              <c:f>'Fig3.4'!$B$8</c:f>
              <c:strCache>
                <c:ptCount val="1"/>
                <c:pt idx="0">
                  <c:v>≥60 yrs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'Fig3.4'!$C$2:$R$2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'Fig3.4'!$C$8:$R$8</c:f>
              <c:numCache>
                <c:formatCode>0.0</c:formatCode>
                <c:ptCount val="16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1">
                  <c:v>0.2</c:v>
                </c:pt>
                <c:pt idx="12">
                  <c:v>0.3</c:v>
                </c:pt>
                <c:pt idx="13">
                  <c:v>0.4</c:v>
                </c:pt>
                <c:pt idx="14">
                  <c:v>0.5</c:v>
                </c:pt>
                <c:pt idx="15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670-4642-8F9E-8C617679A3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3313184"/>
        <c:axId val="1293077168"/>
      </c:lineChart>
      <c:catAx>
        <c:axId val="12933131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3077168"/>
        <c:crosses val="autoZero"/>
        <c:auto val="1"/>
        <c:lblAlgn val="ctr"/>
        <c:lblOffset val="100"/>
        <c:noMultiLvlLbl val="0"/>
      </c:catAx>
      <c:valAx>
        <c:axId val="12930771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Reported cases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331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1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s://www.cdc.gov/hepatitis/statistics/2020surveillance/index.htm" TargetMode="External"/><Relationship Id="rId4" Type="http://schemas.openxmlformats.org/officeDocument/2006/relationships/hyperlink" Target="https://ndc.services.cdc.gov/conditions/hepatitis-c-acut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c-acute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B3179CD-C93E-2819-EE9F-102C4DCB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3.4 – Part 1 of 2</a:t>
            </a:r>
            <a:br>
              <a:rPr lang="en-US" sz="2000"/>
            </a:br>
            <a:r>
              <a:rPr lang="en-US" sz="2000" b="1"/>
              <a:t>Rates* of reported cases† of acute hepatitis C virus infection, by age group</a:t>
            </a:r>
            <a:br>
              <a:rPr lang="en-US" sz="2000" b="1"/>
            </a:br>
            <a:r>
              <a:rPr lang="en-US" sz="2000" b="1"/>
              <a:t>United States, 2005–2020</a:t>
            </a:r>
            <a:r>
              <a:rPr lang="en-US" sz="2000" b="0"/>
              <a:t>								</a:t>
            </a:r>
          </a:p>
        </p:txBody>
      </p:sp>
      <p:graphicFrame>
        <p:nvGraphicFramePr>
          <p:cNvPr id="3" name="Chart 2" descr="The rates of reported cases of acute hepatitis C virus infection by age group in the United States during 2005–2020. The age groups are 0–19, 20–29, 30–39, 40–49, 50–59, and 60 years or older. The rate of acute hepatitis C has remained the highest among persons aged 20–39 years. ">
            <a:extLst>
              <a:ext uri="{FF2B5EF4-FFF2-40B4-BE49-F238E27FC236}">
                <a16:creationId xmlns:a16="http://schemas.microsoft.com/office/drawing/2014/main" id="{E010A283-3D85-50C1-4A00-C3DD501CB1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795941"/>
              </p:ext>
            </p:extLst>
          </p:nvPr>
        </p:nvGraphicFramePr>
        <p:xfrm>
          <a:off x="391211" y="1359886"/>
          <a:ext cx="11345159" cy="4072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329BAF6-91F2-2E9B-048D-EC0FF370578B}"/>
              </a:ext>
            </a:extLst>
          </p:cNvPr>
          <p:cNvSpPr txBox="1"/>
          <p:nvPr/>
        </p:nvSpPr>
        <p:spPr>
          <a:xfrm>
            <a:off x="457201" y="6215906"/>
            <a:ext cx="5638799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* Rates per 100,000 population.									</a:t>
            </a:r>
          </a:p>
          <a:p>
            <a:r>
              <a:rPr lang="en-US" sz="800"/>
              <a:t>† Reported confirmed cases. For the case definition, see </a:t>
            </a:r>
            <a:r>
              <a:rPr lang="en-US" sz="800">
                <a:hlinkClick r:id="rId4"/>
              </a:rPr>
              <a:t>https://ndc.services.cdc.gov/conditions/hepatitis-c-acute/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7832CA-58E6-B024-2C7E-B4CC51D83E7E}"/>
              </a:ext>
            </a:extLst>
          </p:cNvPr>
          <p:cNvSpPr txBox="1"/>
          <p:nvPr/>
        </p:nvSpPr>
        <p:spPr>
          <a:xfrm>
            <a:off x="6293225" y="5980235"/>
            <a:ext cx="4048639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5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829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8007"/>
            <a:ext cx="11460556" cy="917018"/>
          </a:xfrm>
        </p:spPr>
        <p:txBody>
          <a:bodyPr>
            <a:noAutofit/>
          </a:bodyPr>
          <a:lstStyle/>
          <a:p>
            <a:r>
              <a:rPr lang="en-US" b="0"/>
              <a:t>Figure 3.4 – Part 2 of 2</a:t>
            </a:r>
            <a:br>
              <a:rPr lang="en-US" sz="2000"/>
            </a:br>
            <a:r>
              <a:rPr lang="en-US" sz="2000" b="1"/>
              <a:t>Rates* of reported cases† of acute hepatitis C virus infection, by age group </a:t>
            </a:r>
            <a:br>
              <a:rPr lang="en-US" sz="2000" b="1"/>
            </a:br>
            <a:r>
              <a:rPr lang="en-US" sz="2000" b="1"/>
              <a:t>United States, 2005–2020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E4DB4-BE1B-9F97-C18E-213469BE6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003988"/>
              </p:ext>
            </p:extLst>
          </p:nvPr>
        </p:nvGraphicFramePr>
        <p:xfrm>
          <a:off x="535834" y="1355970"/>
          <a:ext cx="11120327" cy="166420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929143">
                  <a:extLst>
                    <a:ext uri="{9D8B030D-6E8A-4147-A177-3AD203B41FA5}">
                      <a16:colId xmlns:a16="http://schemas.microsoft.com/office/drawing/2014/main" val="2103756755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293876576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42515786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886116225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201851793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868981837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1508270811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576013414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759788711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847835832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65184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754688796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1666326368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3176897221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577294038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2703288403"/>
                    </a:ext>
                  </a:extLst>
                </a:gridCol>
                <a:gridCol w="636949">
                  <a:extLst>
                    <a:ext uri="{9D8B030D-6E8A-4147-A177-3AD203B41FA5}">
                      <a16:colId xmlns:a16="http://schemas.microsoft.com/office/drawing/2014/main" val="56857504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Age (years)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077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0–19 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69760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20–29 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4169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30–39 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946414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40–49 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7266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50–59 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0422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≥60 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7773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C654BF2-686E-C4CB-4002-6C92BC79E9F9}"/>
              </a:ext>
            </a:extLst>
          </p:cNvPr>
          <p:cNvSpPr txBox="1"/>
          <p:nvPr/>
        </p:nvSpPr>
        <p:spPr>
          <a:xfrm>
            <a:off x="457201" y="6215500"/>
            <a:ext cx="5638799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* Rates per 100,000 population.									</a:t>
            </a:r>
          </a:p>
          <a:p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https://ndc.services.cdc.gov/conditions/hepatitis-c-acute/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98DCCF-3FF4-003D-7870-EF85DB77B3FF}"/>
              </a:ext>
            </a:extLst>
          </p:cNvPr>
          <p:cNvSpPr txBox="1"/>
          <p:nvPr/>
        </p:nvSpPr>
        <p:spPr>
          <a:xfrm>
            <a:off x="6293225" y="5980235"/>
            <a:ext cx="4048639" cy="70788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231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376</Words>
  <Application>Microsoft Macintosh PowerPoint</Application>
  <PresentationFormat>Widescreen</PresentationFormat>
  <Paragraphs>134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Figure 3.4 – Part 1 of 2 Rates* of reported cases† of acute hepatitis C virus infection, by age group United States, 2005–2020        </vt:lpstr>
      <vt:lpstr>Figure 3.4 – Part 2 of 2 Rates* of reported cases† of acute hepatitis C virus infection, by age group  United States, 2005–2020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33</cp:revision>
  <dcterms:created xsi:type="dcterms:W3CDTF">2022-08-02T19:32:21Z</dcterms:created>
  <dcterms:modified xsi:type="dcterms:W3CDTF">2022-10-06T19:29:12Z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