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4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5793992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ndc.services.cdc.gov/conditions/hepatitis-c-acut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Figure 3.2 </a:t>
            </a:r>
            <a:br>
              <a:rPr lang="en-US" sz="2000"/>
            </a:br>
            <a:r>
              <a:rPr lang="en-US" sz="2000" b="1"/>
              <a:t>Rates* of reported cases† of acute hepatitis C virus infection, by state or jurisdiction </a:t>
            </a:r>
            <a:br>
              <a:rPr lang="en-US" sz="2000" b="1"/>
            </a:br>
            <a:r>
              <a:rPr lang="en-US" sz="2000" b="1"/>
              <a:t>United States, 2019–2020	</a:t>
            </a:r>
            <a:r>
              <a:rPr lang="en-US" sz="2000" b="0"/>
              <a:t>							</a:t>
            </a:r>
          </a:p>
        </p:txBody>
      </p:sp>
      <p:pic>
        <p:nvPicPr>
          <p:cNvPr id="4" name="Picture 3" descr="The distribution of rates of acute hepatitis C by state or jurisdiction, for 2019 and 2020, sorted from the highest to lowest rate for 2020. The US rate during 2020 was 1.5 cases per 100,000 population. Maine had the highest rate of reported acute hepatitis C during 2020. ">
            <a:extLst>
              <a:ext uri="{FF2B5EF4-FFF2-40B4-BE49-F238E27FC236}">
                <a16:creationId xmlns:a16="http://schemas.microsoft.com/office/drawing/2014/main" id="{29984D90-3C89-2392-F297-A32565F4EED9}"/>
              </a:ext>
            </a:extLst>
          </p:cNvPr>
          <p:cNvPicPr>
            <a:picLocks noChangeAspect="1"/>
          </p:cNvPicPr>
          <p:nvPr/>
        </p:nvPicPr>
        <p:blipFill>
          <a:blip r:embed="rId3"/>
          <a:srcRect/>
          <a:stretch/>
        </p:blipFill>
        <p:spPr>
          <a:xfrm>
            <a:off x="2495442" y="1350272"/>
            <a:ext cx="7201116" cy="4919747"/>
          </a:xfrm>
          <a:prstGeom prst="rect">
            <a:avLst/>
          </a:prstGeom>
        </p:spPr>
      </p:pic>
      <p:sp>
        <p:nvSpPr>
          <p:cNvPr id="3" name="TextBox 2">
            <a:extLst>
              <a:ext uri="{FF2B5EF4-FFF2-40B4-BE49-F238E27FC236}">
                <a16:creationId xmlns:a16="http://schemas.microsoft.com/office/drawing/2014/main" id="{FA4D114E-1FE5-BFC4-7909-F336178ED0D0}"/>
              </a:ext>
            </a:extLst>
          </p:cNvPr>
          <p:cNvSpPr txBox="1"/>
          <p:nvPr/>
        </p:nvSpPr>
        <p:spPr>
          <a:xfrm>
            <a:off x="457201" y="5736211"/>
            <a:ext cx="5638799" cy="1077218"/>
          </a:xfrm>
          <a:prstGeom prst="rect">
            <a:avLst/>
          </a:prstGeom>
          <a:noFill/>
        </p:spPr>
        <p:txBody>
          <a:bodyPr wrap="square" lIns="91440" tIns="45720" rIns="91440" bIns="45720" anchor="t">
            <a:spAutoFit/>
          </a:bodyPr>
          <a:lstStyle/>
          <a:p>
            <a:r>
              <a:rPr lang="en-US" sz="800"/>
              <a:t>* Rates per 100,000 population.</a:t>
            </a:r>
          </a:p>
          <a:p>
            <a:endParaRPr lang="en-US" sz="800"/>
          </a:p>
          <a:p>
            <a:r>
              <a:rPr lang="en-US" sz="800"/>
              <a:t>† Reported confirmed cases. For the case definition, see </a:t>
            </a:r>
            <a:r>
              <a:rPr lang="en-US" sz="800">
                <a:hlinkClick r:id="rId4"/>
              </a:rPr>
              <a:t>https://ndc.services.cdc.gov/conditions/hepatitis-c-acute/</a:t>
            </a:r>
            <a:r>
              <a:rPr lang="en-US" sz="800"/>
              <a:t>. Only states with rates for 2019 and 2020 are shown. State/jurisdiction and year for no reported cases: Hawaii (2020), North Dakota (2019, 2020), Wyoming (2020); for not reportable condition: Alaska (2019, 2020); for unavailable data: Arizona (2019, 2020), Delaware (2019), District of Columbia (2019, 2020), Mississippi (2019), Rhode Island (2019, 2020). State or jurisdiction ranked in decreasing order by the 2020 rate, 2019 rate, and then alphabetical order by name.			</a:t>
            </a:r>
            <a:endParaRPr lang="en-US" sz="800">
              <a:cs typeface="Calibri"/>
            </a:endParaRPr>
          </a:p>
        </p:txBody>
      </p:sp>
      <p:sp>
        <p:nvSpPr>
          <p:cNvPr id="7" name="TextBox 6">
            <a:extLst>
              <a:ext uri="{FF2B5EF4-FFF2-40B4-BE49-F238E27FC236}">
                <a16:creationId xmlns:a16="http://schemas.microsoft.com/office/drawing/2014/main" id="{8A7832CA-58E6-B024-2C7E-B4CC51D83E7E}"/>
              </a:ext>
            </a:extLst>
          </p:cNvPr>
          <p:cNvSpPr txBox="1"/>
          <p:nvPr/>
        </p:nvSpPr>
        <p:spPr>
          <a:xfrm>
            <a:off x="6293225" y="5981313"/>
            <a:ext cx="4048639" cy="707886"/>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5"/>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r>
              <a:rPr lang="en-US" sz="800"/>
              <a:t>			</a:t>
            </a:r>
            <a:endParaRPr lang="en-US"/>
          </a:p>
        </p:txBody>
      </p:sp>
    </p:spTree>
    <p:extLst>
      <p:ext uri="{BB962C8B-B14F-4D97-AF65-F5344CB8AC3E}">
        <p14:creationId xmlns:p14="http://schemas.microsoft.com/office/powerpoint/2010/main" val="1898523308"/>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22</TotalTime>
  <Words>223</Words>
  <Application>Microsoft Macintosh PowerPoint</Application>
  <PresentationFormat>Widescreen</PresentationFormat>
  <Paragraphs>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Figure 3.2  Rates* of reported cases† of acute hepatitis C virus infection, by state or jurisdiction  United States, 2019–2020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31</cp:revision>
  <dcterms:created xsi:type="dcterms:W3CDTF">2022-08-02T19:32:21Z</dcterms:created>
  <dcterms:modified xsi:type="dcterms:W3CDTF">2022-10-06T19:26:18Z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