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5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2_HepB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9E-AD43-82D5-BEFEE81C3964}"/>
              </c:ext>
            </c:extLst>
          </c:dPt>
          <c:dPt>
            <c:idx val="1"/>
            <c:bubble3D val="0"/>
            <c:spPr>
              <a:solidFill>
                <a:schemeClr val="accent3">
                  <a:alpha val="59969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C9E-AD43-82D5-BEFEE81C3964}"/>
              </c:ext>
            </c:extLst>
          </c:dPt>
          <c:dPt>
            <c:idx val="2"/>
            <c:bubble3D val="0"/>
            <c:spPr>
              <a:solidFill>
                <a:schemeClr val="accent3">
                  <a:alpha val="30041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C9E-AD43-82D5-BEFEE81C3964}"/>
              </c:ext>
            </c:extLst>
          </c:dPt>
          <c:cat>
            <c:strRef>
              <c:f>'Fig2.7'!$B$3:$B$5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</c:v>
                </c:pt>
              </c:strCache>
            </c:strRef>
          </c:cat>
          <c:val>
            <c:numRef>
              <c:f>'Fig2.7'!$D$3:$D$5</c:f>
              <c:numCache>
                <c:formatCode>0.0</c:formatCode>
                <c:ptCount val="3"/>
                <c:pt idx="0">
                  <c:v>30.2</c:v>
                </c:pt>
                <c:pt idx="1">
                  <c:v>28.6</c:v>
                </c:pt>
                <c:pt idx="2">
                  <c:v>41.3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9E-AD43-82D5-BEFEE81C39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164984356344354"/>
          <c:y val="0.3351802188017135"/>
          <c:w val="0.21563700723096538"/>
          <c:h val="0.363246726259460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B7B2F9-6165-7697-F68A-A8B6BF3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2.7 </a:t>
            </a:r>
            <a:br>
              <a:rPr lang="en-US" sz="2400"/>
            </a:br>
            <a:r>
              <a:rPr lang="en-US" sz="2000" b="1"/>
              <a:t>Availability of information on risk behaviors or exposures* associated with reported cases of acute hepatitis B virus infection</a:t>
            </a:r>
            <a:br>
              <a:rPr lang="en-US" sz="2000" b="1"/>
            </a:br>
            <a:r>
              <a:rPr lang="en-US" sz="2000" b="1"/>
              <a:t>United States, 2020</a:t>
            </a:r>
            <a:endParaRPr lang="en-US" sz="2400" b="1"/>
          </a:p>
        </p:txBody>
      </p:sp>
      <p:graphicFrame>
        <p:nvGraphicFramePr>
          <p:cNvPr id="2" name="Chart 1" descr="Information regarding risk behavior or exposure information for reported cases of acute hepatitis B for 2020. At least one risk behavior or exposure was identified for 30.2% of cases; no risk was identified for 28.6% of cases; and risk data were missing for 41.3% of cases. ">
            <a:extLst>
              <a:ext uri="{FF2B5EF4-FFF2-40B4-BE49-F238E27FC236}">
                <a16:creationId xmlns:a16="http://schemas.microsoft.com/office/drawing/2014/main" id="{9ACD1827-02EB-A15B-3AF7-01D4A48DC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849117"/>
              </p:ext>
            </p:extLst>
          </p:nvPr>
        </p:nvGraphicFramePr>
        <p:xfrm>
          <a:off x="1843607" y="1624488"/>
          <a:ext cx="8965908" cy="4085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C5CF5F-4280-52EB-1444-5699DF24C79B}"/>
              </a:ext>
            </a:extLst>
          </p:cNvPr>
          <p:cNvSpPr txBox="1"/>
          <p:nvPr/>
        </p:nvSpPr>
        <p:spPr>
          <a:xfrm>
            <a:off x="2714943" y="2919586"/>
            <a:ext cx="927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890</a:t>
            </a:r>
          </a:p>
          <a:p>
            <a:pPr algn="ctr"/>
            <a:r>
              <a:rPr lang="en-US"/>
              <a:t>(41.3%)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3D828F-6192-E6CD-5739-447600148C25}"/>
              </a:ext>
            </a:extLst>
          </p:cNvPr>
          <p:cNvSpPr txBox="1"/>
          <p:nvPr/>
        </p:nvSpPr>
        <p:spPr>
          <a:xfrm>
            <a:off x="7418792" y="2143510"/>
            <a:ext cx="935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651</a:t>
            </a:r>
          </a:p>
          <a:p>
            <a:pPr algn="ctr"/>
            <a:r>
              <a:rPr lang="en-US"/>
              <a:t>(30.2%)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97F0F-0DBE-CAC6-0D4F-39F42A679F7B}"/>
              </a:ext>
            </a:extLst>
          </p:cNvPr>
          <p:cNvSpPr txBox="1"/>
          <p:nvPr/>
        </p:nvSpPr>
        <p:spPr>
          <a:xfrm>
            <a:off x="6951199" y="4952112"/>
            <a:ext cx="935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616</a:t>
            </a:r>
          </a:p>
          <a:p>
            <a:pPr algn="ctr"/>
            <a:r>
              <a:rPr lang="en-US"/>
              <a:t>(28.6%)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4A4220-DB97-CA41-B443-6389473FE35F}"/>
              </a:ext>
            </a:extLst>
          </p:cNvPr>
          <p:cNvSpPr txBox="1"/>
          <p:nvPr/>
        </p:nvSpPr>
        <p:spPr>
          <a:xfrm>
            <a:off x="464166" y="5967679"/>
            <a:ext cx="54358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/>
              <a:t>* Case reports with at least one of the following risk behaviors/exposures reported 6 weeks to 6 months prior to symptom onset or documented seroconversion if asymptomatic: 1) injection drug use; 2) multiple sexual partners; 3) underwent surgery; 4) men who have sex with men; 5) sexual contact with suspected/confirmed hepatitis B case; 6) sustained a percutaneous injury; 7) household contact with suspected/confirmed hepatitis B case; 8) occupational exposure to blood; 9) dialysis; and 10) transfusion. Reported cases may include more than one risk behavior/exposure.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DA4D6B-5ACB-6348-5466-578822CEF229}"/>
              </a:ext>
            </a:extLst>
          </p:cNvPr>
          <p:cNvSpPr txBox="1"/>
          <p:nvPr/>
        </p:nvSpPr>
        <p:spPr>
          <a:xfrm>
            <a:off x="6513813" y="5975630"/>
            <a:ext cx="3995692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34682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204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Figure 2.7  Availability of information on risk behaviors or exposures* associated with reported cases of acute hepatitis B virus infection United States,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21</cp:revision>
  <dcterms:created xsi:type="dcterms:W3CDTF">2022-08-02T19:32:21Z</dcterms:created>
  <dcterms:modified xsi:type="dcterms:W3CDTF">2022-10-06T19:15:39Z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