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447" r:id="rId5"/>
    <p:sldId id="144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2_HepB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'Fig2.6'!$B$3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'Fig2.6'!$C$2:$R$2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'Fig2.6'!$C$3:$R$3</c:f>
              <c:numCache>
                <c:formatCode>0.0</c:formatCode>
                <c:ptCount val="16"/>
                <c:pt idx="0">
                  <c:v>1.6</c:v>
                </c:pt>
                <c:pt idx="1">
                  <c:v>1.5</c:v>
                </c:pt>
                <c:pt idx="2">
                  <c:v>1.4</c:v>
                </c:pt>
                <c:pt idx="3">
                  <c:v>1.8</c:v>
                </c:pt>
                <c:pt idx="4">
                  <c:v>1</c:v>
                </c:pt>
                <c:pt idx="5">
                  <c:v>1.1000000000000001</c:v>
                </c:pt>
                <c:pt idx="6">
                  <c:v>0.5</c:v>
                </c:pt>
                <c:pt idx="7">
                  <c:v>0.7</c:v>
                </c:pt>
                <c:pt idx="8">
                  <c:v>0.7</c:v>
                </c:pt>
                <c:pt idx="9">
                  <c:v>0.8</c:v>
                </c:pt>
                <c:pt idx="10">
                  <c:v>0.7</c:v>
                </c:pt>
                <c:pt idx="11">
                  <c:v>0.5</c:v>
                </c:pt>
                <c:pt idx="12">
                  <c:v>0.7</c:v>
                </c:pt>
                <c:pt idx="13">
                  <c:v>0.9</c:v>
                </c:pt>
                <c:pt idx="14">
                  <c:v>0.6</c:v>
                </c:pt>
                <c:pt idx="15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D2-FE4D-9C47-93C6B38A0A4D}"/>
            </c:ext>
          </c:extLst>
        </c:ser>
        <c:ser>
          <c:idx val="1"/>
          <c:order val="1"/>
          <c:tx>
            <c:strRef>
              <c:f>'Fig2.6'!$B$4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'Fig2.6'!$C$2:$R$2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'Fig2.6'!$C$4:$R$4</c:f>
              <c:numCache>
                <c:formatCode>0.0</c:formatCode>
                <c:ptCount val="16"/>
                <c:pt idx="0">
                  <c:v>1.3</c:v>
                </c:pt>
                <c:pt idx="1">
                  <c:v>1.2</c:v>
                </c:pt>
                <c:pt idx="2">
                  <c:v>0.9</c:v>
                </c:pt>
                <c:pt idx="3">
                  <c:v>0.8</c:v>
                </c:pt>
                <c:pt idx="4">
                  <c:v>0.7</c:v>
                </c:pt>
                <c:pt idx="5">
                  <c:v>0.6</c:v>
                </c:pt>
                <c:pt idx="6">
                  <c:v>0.4</c:v>
                </c:pt>
                <c:pt idx="7">
                  <c:v>0.4</c:v>
                </c:pt>
                <c:pt idx="8">
                  <c:v>0.3</c:v>
                </c:pt>
                <c:pt idx="9">
                  <c:v>0.3</c:v>
                </c:pt>
                <c:pt idx="10">
                  <c:v>0.4</c:v>
                </c:pt>
                <c:pt idx="11">
                  <c:v>0.3</c:v>
                </c:pt>
                <c:pt idx="12">
                  <c:v>0.3</c:v>
                </c:pt>
                <c:pt idx="13">
                  <c:v>0.3</c:v>
                </c:pt>
                <c:pt idx="14">
                  <c:v>0.3</c:v>
                </c:pt>
                <c:pt idx="15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D2-FE4D-9C47-93C6B38A0A4D}"/>
            </c:ext>
          </c:extLst>
        </c:ser>
        <c:ser>
          <c:idx val="2"/>
          <c:order val="2"/>
          <c:tx>
            <c:strRef>
              <c:f>'Fig2.6'!$B$5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'Fig2.6'!$C$2:$R$2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'Fig2.6'!$C$5:$R$5</c:f>
              <c:numCache>
                <c:formatCode>0.0</c:formatCode>
                <c:ptCount val="16"/>
                <c:pt idx="0">
                  <c:v>3</c:v>
                </c:pt>
                <c:pt idx="1">
                  <c:v>2.2999999999999998</c:v>
                </c:pt>
                <c:pt idx="2">
                  <c:v>2.2999999999999998</c:v>
                </c:pt>
                <c:pt idx="3">
                  <c:v>2.2000000000000002</c:v>
                </c:pt>
                <c:pt idx="4">
                  <c:v>1.7</c:v>
                </c:pt>
                <c:pt idx="5">
                  <c:v>1.7</c:v>
                </c:pt>
                <c:pt idx="6">
                  <c:v>1.4</c:v>
                </c:pt>
                <c:pt idx="7">
                  <c:v>1.1000000000000001</c:v>
                </c:pt>
                <c:pt idx="8">
                  <c:v>0.9</c:v>
                </c:pt>
                <c:pt idx="9">
                  <c:v>0.8</c:v>
                </c:pt>
                <c:pt idx="10">
                  <c:v>1</c:v>
                </c:pt>
                <c:pt idx="11">
                  <c:v>0.9</c:v>
                </c:pt>
                <c:pt idx="12">
                  <c:v>1</c:v>
                </c:pt>
                <c:pt idx="13">
                  <c:v>1</c:v>
                </c:pt>
                <c:pt idx="14">
                  <c:v>0.9</c:v>
                </c:pt>
                <c:pt idx="15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D2-FE4D-9C47-93C6B38A0A4D}"/>
            </c:ext>
          </c:extLst>
        </c:ser>
        <c:ser>
          <c:idx val="3"/>
          <c:order val="3"/>
          <c:tx>
            <c:strRef>
              <c:f>'Fig2.6'!$B$6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'Fig2.6'!$C$2:$R$2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'Fig2.6'!$C$6:$R$6</c:f>
              <c:numCache>
                <c:formatCode>0.0</c:formatCode>
                <c:ptCount val="16"/>
                <c:pt idx="0">
                  <c:v>1.1000000000000001</c:v>
                </c:pt>
                <c:pt idx="1">
                  <c:v>1</c:v>
                </c:pt>
                <c:pt idx="2">
                  <c:v>1</c:v>
                </c:pt>
                <c:pt idx="3">
                  <c:v>0.9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0.9</c:v>
                </c:pt>
                <c:pt idx="9">
                  <c:v>0.9</c:v>
                </c:pt>
                <c:pt idx="10">
                  <c:v>1.1000000000000001</c:v>
                </c:pt>
                <c:pt idx="11">
                  <c:v>1</c:v>
                </c:pt>
                <c:pt idx="12">
                  <c:v>1.1000000000000001</c:v>
                </c:pt>
                <c:pt idx="13">
                  <c:v>1</c:v>
                </c:pt>
                <c:pt idx="14">
                  <c:v>1</c:v>
                </c:pt>
                <c:pt idx="15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4D2-FE4D-9C47-93C6B38A0A4D}"/>
            </c:ext>
          </c:extLst>
        </c:ser>
        <c:ser>
          <c:idx val="4"/>
          <c:order val="4"/>
          <c:tx>
            <c:strRef>
              <c:f>'Fig2.6'!$B$7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'Fig2.6'!$C$2:$R$2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'Fig2.6'!$C$7:$R$7</c:f>
              <c:numCache>
                <c:formatCode>0.0</c:formatCode>
                <c:ptCount val="16"/>
                <c:pt idx="0">
                  <c:v>1.1000000000000001</c:v>
                </c:pt>
                <c:pt idx="1">
                  <c:v>1.1000000000000001</c:v>
                </c:pt>
                <c:pt idx="2">
                  <c:v>1</c:v>
                </c:pt>
                <c:pt idx="3">
                  <c:v>0.8</c:v>
                </c:pt>
                <c:pt idx="4">
                  <c:v>0.7</c:v>
                </c:pt>
                <c:pt idx="5">
                  <c:v>0.6</c:v>
                </c:pt>
                <c:pt idx="6">
                  <c:v>0.4</c:v>
                </c:pt>
                <c:pt idx="7">
                  <c:v>0.4</c:v>
                </c:pt>
                <c:pt idx="8">
                  <c:v>0.4</c:v>
                </c:pt>
                <c:pt idx="9">
                  <c:v>0.3</c:v>
                </c:pt>
                <c:pt idx="10">
                  <c:v>0.3</c:v>
                </c:pt>
                <c:pt idx="11">
                  <c:v>0.3</c:v>
                </c:pt>
                <c:pt idx="12">
                  <c:v>0.3</c:v>
                </c:pt>
                <c:pt idx="13">
                  <c:v>0.4</c:v>
                </c:pt>
                <c:pt idx="14">
                  <c:v>0.4</c:v>
                </c:pt>
                <c:pt idx="15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4D2-FE4D-9C47-93C6B38A0A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8798464"/>
        <c:axId val="1227194112"/>
      </c:lineChart>
      <c:catAx>
        <c:axId val="1178798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7194112"/>
        <c:crosses val="autoZero"/>
        <c:auto val="1"/>
        <c:lblAlgn val="ctr"/>
        <c:lblOffset val="100"/>
        <c:noMultiLvlLbl val="0"/>
      </c:catAx>
      <c:valAx>
        <c:axId val="12271941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1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Reported Cases per 100,000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1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8798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b-acute/" TargetMode="Externa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b-acute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2.6 – Part 1 of 2</a:t>
            </a:r>
            <a:br>
              <a:rPr lang="en-US" sz="2000"/>
            </a:br>
            <a:r>
              <a:rPr lang="en-US" sz="2000" b="1"/>
              <a:t>Rates* of reported cases† of acute hepatitis B virus infection, by race/ethnicity</a:t>
            </a:r>
            <a:br>
              <a:rPr lang="en-US" sz="2000" b="1"/>
            </a:br>
            <a:r>
              <a:rPr lang="en-US" sz="2000" b="1"/>
              <a:t>United States, 2005–2020	</a:t>
            </a:r>
            <a:r>
              <a:rPr lang="en-US" sz="2000"/>
              <a:t>	</a:t>
            </a:r>
            <a:r>
              <a:rPr lang="en-US" sz="2000" b="0"/>
              <a:t>													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DCBAD-650E-0053-7520-23FBDFA1C3F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7201" y="6200206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800"/>
              <a:t>* Rates per 100,000 population.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https://ndc.services.cdc.gov/conditions/hepatitis-b-acute/</a:t>
            </a:r>
            <a:r>
              <a:rPr lang="en-US" sz="800"/>
              <a:t>. 														</a:t>
            </a:r>
            <a:endParaRPr lang="en-US" sz="80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697ECE-5D23-ADA0-9E69-BF9C8EC6B97B}"/>
              </a:ext>
            </a:extLst>
          </p:cNvPr>
          <p:cNvSpPr txBox="1"/>
          <p:nvPr/>
        </p:nvSpPr>
        <p:spPr>
          <a:xfrm>
            <a:off x="6513813" y="5965437"/>
            <a:ext cx="398350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  <p:graphicFrame>
        <p:nvGraphicFramePr>
          <p:cNvPr id="5" name="Chart 4" descr="Rates of reported cases if acute hepatitis B by race/ethnicity during 2005–2020. The race/ethnicity classifications are American Indian/Alaska Native, Asian/Pacific Islander, Black non-Hispanic, White non-Hispanic, and Hispanic. Rates of reported acute hepatitis B decreased from 2019 to 2020 among all racial/ethnicity categories. The highest rates were observed among non-Hispanic White and non-Hispanic Black persons at 0.7 cases per 100,000 population.  ">
            <a:extLst>
              <a:ext uri="{FF2B5EF4-FFF2-40B4-BE49-F238E27FC236}">
                <a16:creationId xmlns:a16="http://schemas.microsoft.com/office/drawing/2014/main" id="{0B1C33BB-9419-25CD-77FD-0FCAF3F2E2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9013506"/>
              </p:ext>
            </p:extLst>
          </p:nvPr>
        </p:nvGraphicFramePr>
        <p:xfrm>
          <a:off x="361506" y="1352685"/>
          <a:ext cx="11376837" cy="4340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8835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2.6 – Part 2 of 2</a:t>
            </a:r>
            <a:br>
              <a:rPr lang="en-US" sz="2000"/>
            </a:br>
            <a:r>
              <a:rPr lang="en-US" sz="2000" b="1"/>
              <a:t>Rates* of reported cases† of acute hepatitis B virus infection, by race/ethnicity</a:t>
            </a:r>
            <a:br>
              <a:rPr lang="en-US" sz="2000" b="1"/>
            </a:br>
            <a:r>
              <a:rPr lang="en-US" sz="2000" b="1"/>
              <a:t>United States, 2005–2020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E4DB4-BE1B-9F97-C18E-213469BE6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981276"/>
              </p:ext>
            </p:extLst>
          </p:nvPr>
        </p:nvGraphicFramePr>
        <p:xfrm>
          <a:off x="535838" y="1360398"/>
          <a:ext cx="11120329" cy="227813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12174">
                  <a:extLst>
                    <a:ext uri="{9D8B030D-6E8A-4147-A177-3AD203B41FA5}">
                      <a16:colId xmlns:a16="http://schemas.microsoft.com/office/drawing/2014/main" val="2103756755"/>
                    </a:ext>
                  </a:extLst>
                </a:gridCol>
                <a:gridCol w="556087">
                  <a:extLst>
                    <a:ext uri="{9D8B030D-6E8A-4147-A177-3AD203B41FA5}">
                      <a16:colId xmlns:a16="http://schemas.microsoft.com/office/drawing/2014/main" val="3293876576"/>
                    </a:ext>
                  </a:extLst>
                </a:gridCol>
                <a:gridCol w="534782">
                  <a:extLst>
                    <a:ext uri="{9D8B030D-6E8A-4147-A177-3AD203B41FA5}">
                      <a16:colId xmlns:a16="http://schemas.microsoft.com/office/drawing/2014/main" val="42515786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886116225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201851793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868981837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1508270811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3576013414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759788711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847835832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65184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3754688796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1666326368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3176897221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577294038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703288403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56857504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Race/ethnicity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0775"/>
                  </a:ext>
                </a:extLst>
              </a:tr>
              <a:tr h="5682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American Indian/Alaska Native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6976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Asian/Pacific Islander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46414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Black, non-Hispanic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7266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White, non-Hispanic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20422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Hispanic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77736"/>
                  </a:ext>
                </a:extLst>
              </a:tr>
            </a:tbl>
          </a:graphicData>
        </a:graphic>
      </p:graphicFrame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9BCA113-056D-2968-277A-243EC72474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6568" y="6203049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* Rates per 100,000 population.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https://ndc.services.cdc.gov/conditions/hepatitis-b-acute/</a:t>
            </a:r>
            <a:r>
              <a:rPr lang="en-US" sz="800"/>
              <a:t>. 														</a:t>
            </a:r>
            <a:endParaRPr lang="en-US" sz="80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9867CD-4490-9520-1604-70FD6C1ACA67}"/>
              </a:ext>
            </a:extLst>
          </p:cNvPr>
          <p:cNvSpPr txBox="1"/>
          <p:nvPr/>
        </p:nvSpPr>
        <p:spPr>
          <a:xfrm>
            <a:off x="6513813" y="5965437"/>
            <a:ext cx="398916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4441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389</Words>
  <Application>Microsoft Macintosh PowerPoint</Application>
  <PresentationFormat>Widescreen</PresentationFormat>
  <Paragraphs>116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Figure 2.6 – Part 1 of 2 Rates* of reported cases† of acute hepatitis B virus infection, by race/ethnicity United States, 2005–2020                </vt:lpstr>
      <vt:lpstr>Figure 2.6 – Part 2 of 2 Rates* of reported cases† of acute hepatitis B virus infection, by race/ethnicity United States, 2005–2020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19</cp:revision>
  <dcterms:created xsi:type="dcterms:W3CDTF">2022-08-02T19:32:21Z</dcterms:created>
  <dcterms:modified xsi:type="dcterms:W3CDTF">2022-10-06T19:14:28Z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