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445" r:id="rId5"/>
    <p:sldId id="144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2_HepB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'Fig2.5'!$B$3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3">
                  <a:shade val="76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shade val="76000"/>
                </a:schemeClr>
              </a:solidFill>
              <a:ln w="9525">
                <a:solidFill>
                  <a:schemeClr val="accent3">
                    <a:shade val="76000"/>
                  </a:schemeClr>
                </a:solidFill>
              </a:ln>
              <a:effectLst/>
            </c:spPr>
          </c:marker>
          <c:cat>
            <c:numRef>
              <c:f>'Fig2.5'!$C$2:$R$2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'Fig2.5'!$C$3:$R$3</c:f>
              <c:numCache>
                <c:formatCode>0.0</c:formatCode>
                <c:ptCount val="16"/>
                <c:pt idx="0">
                  <c:v>2.2999999999999998</c:v>
                </c:pt>
                <c:pt idx="1">
                  <c:v>2.1</c:v>
                </c:pt>
                <c:pt idx="2">
                  <c:v>1.9</c:v>
                </c:pt>
                <c:pt idx="3">
                  <c:v>1.7</c:v>
                </c:pt>
                <c:pt idx="4">
                  <c:v>1.4</c:v>
                </c:pt>
                <c:pt idx="5">
                  <c:v>1.4</c:v>
                </c:pt>
                <c:pt idx="6">
                  <c:v>1.2</c:v>
                </c:pt>
                <c:pt idx="7">
                  <c:v>1.2</c:v>
                </c:pt>
                <c:pt idx="8">
                  <c:v>1.2</c:v>
                </c:pt>
                <c:pt idx="9">
                  <c:v>1.1000000000000001</c:v>
                </c:pt>
                <c:pt idx="10">
                  <c:v>1.3</c:v>
                </c:pt>
                <c:pt idx="11">
                  <c:v>1.2</c:v>
                </c:pt>
                <c:pt idx="12">
                  <c:v>1.3</c:v>
                </c:pt>
                <c:pt idx="13">
                  <c:v>1.3</c:v>
                </c:pt>
                <c:pt idx="14">
                  <c:v>1.3</c:v>
                </c:pt>
                <c:pt idx="15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BA-694E-B925-A3133FD06EE4}"/>
            </c:ext>
          </c:extLst>
        </c:ser>
        <c:ser>
          <c:idx val="1"/>
          <c:order val="1"/>
          <c:tx>
            <c:strRef>
              <c:f>'Fig2.5'!$B$4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3">
                  <a:tint val="77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tint val="77000"/>
                </a:schemeClr>
              </a:solidFill>
              <a:ln w="9525">
                <a:solidFill>
                  <a:schemeClr val="accent3">
                    <a:tint val="77000"/>
                  </a:schemeClr>
                </a:solidFill>
              </a:ln>
              <a:effectLst/>
            </c:spPr>
          </c:marker>
          <c:cat>
            <c:numRef>
              <c:f>'Fig2.5'!$C$2:$R$2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'Fig2.5'!$C$4:$R$4</c:f>
              <c:numCache>
                <c:formatCode>0.0</c:formatCode>
                <c:ptCount val="16"/>
                <c:pt idx="0">
                  <c:v>1.4</c:v>
                </c:pt>
                <c:pt idx="1">
                  <c:v>1.1000000000000001</c:v>
                </c:pt>
                <c:pt idx="2">
                  <c:v>1.1000000000000001</c:v>
                </c:pt>
                <c:pt idx="3">
                  <c:v>1</c:v>
                </c:pt>
                <c:pt idx="4">
                  <c:v>0.8</c:v>
                </c:pt>
                <c:pt idx="5">
                  <c:v>0.8</c:v>
                </c:pt>
                <c:pt idx="6">
                  <c:v>0.7</c:v>
                </c:pt>
                <c:pt idx="7">
                  <c:v>0.7</c:v>
                </c:pt>
                <c:pt idx="8">
                  <c:v>0.7</c:v>
                </c:pt>
                <c:pt idx="9">
                  <c:v>0.6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  <c:pt idx="14">
                  <c:v>0.7</c:v>
                </c:pt>
                <c:pt idx="15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BA-694E-B925-A3133FD06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7137840"/>
        <c:axId val="1226130912"/>
      </c:lineChart>
      <c:catAx>
        <c:axId val="12271378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130912"/>
        <c:crosses val="autoZero"/>
        <c:auto val="1"/>
        <c:lblAlgn val="ctr"/>
        <c:lblOffset val="100"/>
        <c:noMultiLvlLbl val="0"/>
      </c:catAx>
      <c:valAx>
        <c:axId val="12261309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Reported Cases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1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7137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b-acute/" TargetMode="Externa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b-acute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2.5 – Part 1 of 2</a:t>
            </a:r>
            <a:br>
              <a:rPr lang="en-US" sz="2000"/>
            </a:br>
            <a:r>
              <a:rPr lang="en-US" sz="2000" b="1"/>
              <a:t>Rates* of reported cases† of acute hepatitis B virus infection, by sex </a:t>
            </a:r>
            <a:br>
              <a:rPr lang="en-US" sz="2000" b="1"/>
            </a:br>
            <a:r>
              <a:rPr lang="en-US" sz="2000" b="1"/>
              <a:t>United States, 2005–2020	</a:t>
            </a:r>
            <a:r>
              <a:rPr lang="en-US" sz="2000" b="0"/>
              <a:t>														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DCBAD-650E-0053-7520-23FBDFA1C3F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7201" y="6194323"/>
            <a:ext cx="5638800" cy="49219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800"/>
              <a:t>* Rates per 100,000 population.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https://ndc.services.cdc.gov/conditions/hepatitis-b-acute/</a:t>
            </a:r>
            <a:r>
              <a:rPr lang="en-US" sz="800"/>
              <a:t>. 														</a:t>
            </a:r>
            <a:endParaRPr lang="en-US" sz="80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697ECE-5D23-ADA0-9E69-BF9C8EC6B97B}"/>
              </a:ext>
            </a:extLst>
          </p:cNvPr>
          <p:cNvSpPr txBox="1"/>
          <p:nvPr/>
        </p:nvSpPr>
        <p:spPr>
          <a:xfrm>
            <a:off x="6513813" y="5968373"/>
            <a:ext cx="398350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  <p:graphicFrame>
        <p:nvGraphicFramePr>
          <p:cNvPr id="9" name="Chart 8" descr="Rates of reported cases of acute hepatitis B by sex in the United States during 2005–2020. The sex classifications are male and female. The reported rates of acute hepatitis B have consistently remained higher among males than females. ">
            <a:extLst>
              <a:ext uri="{FF2B5EF4-FFF2-40B4-BE49-F238E27FC236}">
                <a16:creationId xmlns:a16="http://schemas.microsoft.com/office/drawing/2014/main" id="{CD9B6F9F-C918-D30B-53B5-4BF95ADF68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767486"/>
              </p:ext>
            </p:extLst>
          </p:nvPr>
        </p:nvGraphicFramePr>
        <p:xfrm>
          <a:off x="372140" y="1328941"/>
          <a:ext cx="11366204" cy="4264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3501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39062"/>
            <a:ext cx="11460556" cy="926188"/>
          </a:xfrm>
        </p:spPr>
        <p:txBody>
          <a:bodyPr>
            <a:noAutofit/>
          </a:bodyPr>
          <a:lstStyle/>
          <a:p>
            <a:r>
              <a:rPr lang="en-US" b="0"/>
              <a:t>Figure 2.5 – Part 2 of 2</a:t>
            </a:r>
            <a:br>
              <a:rPr lang="en-US" sz="2000"/>
            </a:br>
            <a:r>
              <a:rPr lang="en-US" sz="2000" b="1"/>
              <a:t>Rates* of reported cases† of acute hepatitis B virus infection, by sex </a:t>
            </a:r>
            <a:br>
              <a:rPr lang="en-US" sz="2000" b="1"/>
            </a:br>
            <a:r>
              <a:rPr lang="en-US" sz="2000" b="1"/>
              <a:t>United States, 2005–2020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E4DB4-BE1B-9F97-C18E-213469BE6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75229"/>
              </p:ext>
            </p:extLst>
          </p:nvPr>
        </p:nvGraphicFramePr>
        <p:xfrm>
          <a:off x="535834" y="1367903"/>
          <a:ext cx="11120329" cy="8229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54137">
                  <a:extLst>
                    <a:ext uri="{9D8B030D-6E8A-4147-A177-3AD203B41FA5}">
                      <a16:colId xmlns:a16="http://schemas.microsoft.com/office/drawing/2014/main" val="2103756755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293876576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42515786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886116225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201851793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868981837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1508270811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576013414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759788711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847835832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65184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754688796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1666326368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176897221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577294038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703288403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56857504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Sex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8753" marT="87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8753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077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Male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8753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0422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Female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8753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77736"/>
                  </a:ext>
                </a:extLst>
              </a:tr>
            </a:tbl>
          </a:graphicData>
        </a:graphic>
      </p:graphicFrame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9BCA113-056D-2968-277A-243EC72474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6568" y="6202745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Rates per 100,000 population.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https://ndc.services.cdc.gov/conditions/hepatitis-b-acute/</a:t>
            </a:r>
            <a:r>
              <a:rPr lang="en-US" sz="800"/>
              <a:t>. 														</a:t>
            </a:r>
            <a:endParaRPr lang="en-US" sz="80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9867CD-4490-9520-1604-70FD6C1ACA67}"/>
              </a:ext>
            </a:extLst>
          </p:cNvPr>
          <p:cNvSpPr txBox="1"/>
          <p:nvPr/>
        </p:nvSpPr>
        <p:spPr>
          <a:xfrm>
            <a:off x="6513812" y="5965437"/>
            <a:ext cx="4001787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r>
              <a:rPr lang="en-US" sz="800"/>
              <a:t>	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11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322</Words>
  <Application>Microsoft Macintosh PowerPoint</Application>
  <PresentationFormat>Widescreen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Figure 2.5 – Part 1 of 2 Rates* of reported cases† of acute hepatitis B virus infection, by sex  United States, 2005–2020                </vt:lpstr>
      <vt:lpstr>Figure 2.5 – Part 2 of 2 Rates* of reported cases† of acute hepatitis B virus infection, by sex  United States, 2005–2020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18</cp:revision>
  <dcterms:created xsi:type="dcterms:W3CDTF">2022-08-02T19:32:21Z</dcterms:created>
  <dcterms:modified xsi:type="dcterms:W3CDTF">2022-10-06T19:14:03Z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