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05" r:id="rId5"/>
    <p:sldId id="140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2_HepB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'Fig2.1'!$B$29</c:f>
              <c:strCache>
                <c:ptCount val="1"/>
                <c:pt idx="0">
                  <c:v>Estimated acute infections†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'Fig2.1'!$C$28:$J$28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'Fig2.1'!$C$29:$J$29</c:f>
              <c:numCache>
                <c:formatCode>#,##0</c:formatCode>
                <c:ptCount val="8"/>
                <c:pt idx="0">
                  <c:v>19800</c:v>
                </c:pt>
                <c:pt idx="1">
                  <c:v>18100</c:v>
                </c:pt>
                <c:pt idx="2">
                  <c:v>21900</c:v>
                </c:pt>
                <c:pt idx="3">
                  <c:v>20900</c:v>
                </c:pt>
                <c:pt idx="4">
                  <c:v>22200</c:v>
                </c:pt>
                <c:pt idx="5">
                  <c:v>21600</c:v>
                </c:pt>
                <c:pt idx="6">
                  <c:v>20700</c:v>
                </c:pt>
                <c:pt idx="7">
                  <c:v>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1-7E44-9C62-A8078DE3B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8344656"/>
        <c:axId val="102607856"/>
      </c:barChart>
      <c:lineChart>
        <c:grouping val="standard"/>
        <c:varyColors val="0"/>
        <c:ser>
          <c:idx val="2"/>
          <c:order val="1"/>
          <c:tx>
            <c:strRef>
              <c:f>'Fig2.1'!$B$30</c:f>
              <c:strCache>
                <c:ptCount val="1"/>
                <c:pt idx="0">
                  <c:v>Reported acute cases*</c:v>
                </c:pt>
              </c:strCache>
            </c:strRef>
          </c:tx>
          <c:spPr>
            <a:ln w="28575" cap="rnd">
              <a:solidFill>
                <a:schemeClr val="accent3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'Fig2.1'!$C$30:$J$30</c:f>
              <c:numCache>
                <c:formatCode>#,##0</c:formatCode>
                <c:ptCount val="8"/>
                <c:pt idx="0">
                  <c:v>3050</c:v>
                </c:pt>
                <c:pt idx="1">
                  <c:v>2791</c:v>
                </c:pt>
                <c:pt idx="2">
                  <c:v>3370</c:v>
                </c:pt>
                <c:pt idx="3">
                  <c:v>3218</c:v>
                </c:pt>
                <c:pt idx="4">
                  <c:v>3409</c:v>
                </c:pt>
                <c:pt idx="5">
                  <c:v>3322</c:v>
                </c:pt>
                <c:pt idx="6">
                  <c:v>3192</c:v>
                </c:pt>
                <c:pt idx="7">
                  <c:v>2157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B1-7E44-9C62-A8078DE3B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4656"/>
        <c:axId val="102607856"/>
      </c:lineChart>
      <c:catAx>
        <c:axId val="8344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07856"/>
        <c:crosses val="autoZero"/>
        <c:auto val="1"/>
        <c:lblAlgn val="ctr"/>
        <c:lblOffset val="100"/>
        <c:noMultiLvlLbl val="0"/>
      </c:catAx>
      <c:valAx>
        <c:axId val="1026078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Number of acute</a:t>
                </a:r>
                <a:r>
                  <a:rPr lang="en-US" sz="1200" b="1" baseline="0"/>
                  <a:t> case</a:t>
                </a:r>
                <a:endParaRPr lang="en-US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840502403467965"/>
          <c:y val="5.4149315672034223E-2"/>
          <c:w val="0.39411235851004106"/>
          <c:h val="5.07506525868971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1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0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ndc.services.cdc.gov/conditions/hepatitis-b-acut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acut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3179CD-C93E-2819-EE9F-102C4DCB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2.1 – Part 1 of 2</a:t>
            </a:r>
            <a:br>
              <a:rPr lang="en-US" sz="2000"/>
            </a:br>
            <a:r>
              <a:rPr lang="en-US" sz="2000" b="1"/>
              <a:t>Number of reported cases* of acute hepatitis B virus infection and estimated infections† </a:t>
            </a:r>
            <a:br>
              <a:rPr lang="en-US" sz="2000" b="1"/>
            </a:br>
            <a:r>
              <a:rPr lang="en-US" sz="2000" b="1"/>
              <a:t>United States, 2013–2020</a:t>
            </a:r>
          </a:p>
        </p:txBody>
      </p:sp>
      <p:graphicFrame>
        <p:nvGraphicFramePr>
          <p:cNvPr id="6" name="Chart 5" descr="The number of reported cases and estimated infections of acute hepatitis B in the United States during 2013–2020. During 2020, the number of reported cases was 2,157, which corresponds to 14,000 estimated infections after adjusting for case underascertainment and underreporting. ">
            <a:extLst>
              <a:ext uri="{FF2B5EF4-FFF2-40B4-BE49-F238E27FC236}">
                <a16:creationId xmlns:a16="http://schemas.microsoft.com/office/drawing/2014/main" id="{501F638B-A0E1-20C8-40E5-BA6FBA9D46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463579"/>
              </p:ext>
            </p:extLst>
          </p:nvPr>
        </p:nvGraphicFramePr>
        <p:xfrm>
          <a:off x="376518" y="1321864"/>
          <a:ext cx="11403106" cy="422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329BAF6-91F2-2E9B-048D-EC0FF370578B}"/>
              </a:ext>
            </a:extLst>
          </p:cNvPr>
          <p:cNvSpPr txBox="1"/>
          <p:nvPr/>
        </p:nvSpPr>
        <p:spPr>
          <a:xfrm>
            <a:off x="446568" y="5966487"/>
            <a:ext cx="5638799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Reported confirmed cases. For the case definition, see </a:t>
            </a:r>
            <a:r>
              <a:rPr lang="en-US" sz="800">
                <a:hlinkClick r:id="rId4"/>
              </a:rPr>
              <a:t>https://ndc.services.cdc.gov/conditions/hepatitis-b-acute/</a:t>
            </a:r>
            <a:r>
              <a:rPr lang="en-US" sz="800"/>
              <a:t>. 					</a:t>
            </a:r>
          </a:p>
          <a:p>
            <a:r>
              <a:rPr lang="en-US" sz="800"/>
              <a:t>† The number of estimated viral hepatitis infections was determined by multiplying the number of reported cases that met the classification criteria for a confirmed case by a factor that adjusted for </a:t>
            </a:r>
            <a:r>
              <a:rPr lang="en-US" sz="800" err="1"/>
              <a:t>underascertainment</a:t>
            </a:r>
            <a:r>
              <a:rPr lang="en-US" sz="800"/>
              <a:t> and underreporting. The 95% bootstrap confidence intervals for the estimated number of infections are displayed in the Appendix.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832CA-58E6-B024-2C7E-B4CC51D83E7E}"/>
              </a:ext>
            </a:extLst>
          </p:cNvPr>
          <p:cNvSpPr txBox="1"/>
          <p:nvPr/>
        </p:nvSpPr>
        <p:spPr>
          <a:xfrm>
            <a:off x="6293225" y="5595838"/>
            <a:ext cx="4080888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/>
              <a:t>Reference: </a:t>
            </a:r>
            <a:r>
              <a:rPr lang="en-US" sz="800" err="1"/>
              <a:t>Klevens</a:t>
            </a:r>
            <a:r>
              <a:rPr lang="en-US" sz="800"/>
              <a:t> RM, Liu, S, Roberts H, et al. Estimating acute viral hepatitis infections from nationally reported cases. Am J Public Health 2014; 104:482. PMC3953761.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084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2.1 – Part 2 of 2</a:t>
            </a:r>
            <a:br>
              <a:rPr lang="en-US" sz="2000"/>
            </a:br>
            <a:r>
              <a:rPr lang="en-US" sz="2000" b="1"/>
              <a:t>Number of reported cases* of acute hepatitis B virus infection and estimated infections† </a:t>
            </a:r>
            <a:br>
              <a:rPr lang="en-US" sz="2000" b="1"/>
            </a:br>
            <a:r>
              <a:rPr lang="en-US" sz="2000" b="1"/>
              <a:t>United States, 2013–2020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4208B15-A7C5-A3A7-0D1A-B2538C350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63518"/>
              </p:ext>
            </p:extLst>
          </p:nvPr>
        </p:nvGraphicFramePr>
        <p:xfrm>
          <a:off x="535833" y="1354885"/>
          <a:ext cx="11120331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49763">
                  <a:extLst>
                    <a:ext uri="{9D8B030D-6E8A-4147-A177-3AD203B41FA5}">
                      <a16:colId xmlns:a16="http://schemas.microsoft.com/office/drawing/2014/main" val="259690472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426678286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915001170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531453528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878969775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1885776081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522656109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273246930"/>
                    </a:ext>
                  </a:extLst>
                </a:gridCol>
                <a:gridCol w="1158821">
                  <a:extLst>
                    <a:ext uri="{9D8B030D-6E8A-4147-A177-3AD203B41FA5}">
                      <a16:colId xmlns:a16="http://schemas.microsoft.com/office/drawing/2014/main" val="64392262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Acute Hepatitis B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6372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Reported acute cases*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3,050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2,791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3,370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3,218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3,409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3,322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3,192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2,157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6434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Estimated acute infections</a:t>
                      </a:r>
                      <a:r>
                        <a:rPr lang="en-US" sz="1100" u="none" strike="noStrike" baseline="30000">
                          <a:effectLst/>
                        </a:rPr>
                        <a:t>†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19,800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18,100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21,900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20,900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22,200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21,600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20,700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14,000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583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5EDBA4C-0129-3928-46D0-C2B796001E4E}"/>
              </a:ext>
            </a:extLst>
          </p:cNvPr>
          <p:cNvSpPr txBox="1"/>
          <p:nvPr/>
        </p:nvSpPr>
        <p:spPr>
          <a:xfrm>
            <a:off x="446568" y="5966458"/>
            <a:ext cx="5638799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https://ndc.services.cdc.gov/conditions/hepatitis-b-acute/</a:t>
            </a:r>
            <a:r>
              <a:rPr lang="en-US" sz="800"/>
              <a:t>. 					</a:t>
            </a:r>
          </a:p>
          <a:p>
            <a:r>
              <a:rPr lang="en-US" sz="800"/>
              <a:t>† The number of estimated viral hepatitis infections was determined by multiplying the number of reported cases that met the classification criteria for a confirmed case by a factor that adjusted for </a:t>
            </a:r>
            <a:r>
              <a:rPr lang="en-US" sz="800" err="1"/>
              <a:t>underascertainment</a:t>
            </a:r>
            <a:r>
              <a:rPr lang="en-US" sz="800"/>
              <a:t> and underreporting. The 95% bootstrap confidence intervals for the estimated number of infections are displayed in the Appendix.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D58407-0AB4-7532-1408-478215A968E0}"/>
              </a:ext>
            </a:extLst>
          </p:cNvPr>
          <p:cNvSpPr txBox="1"/>
          <p:nvPr/>
        </p:nvSpPr>
        <p:spPr>
          <a:xfrm>
            <a:off x="6293225" y="5599403"/>
            <a:ext cx="4088312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/>
              <a:t>Reference: </a:t>
            </a:r>
            <a:r>
              <a:rPr lang="en-US" sz="800" err="1"/>
              <a:t>Klevens</a:t>
            </a:r>
            <a:r>
              <a:rPr lang="en-US" sz="800"/>
              <a:t> RM, Liu, S, Roberts H, et al. Estimating acute viral hepatitis infections from nationally reported cases. Am J Public Health 2014; 104:482. PMC3953761.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370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440</Words>
  <Application>Microsoft Macintosh PowerPoint</Application>
  <PresentationFormat>Widescreen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Figure 2.1 – Part 1 of 2 Number of reported cases* of acute hepatitis B virus infection and estimated infections†  United States, 2013–2020</vt:lpstr>
      <vt:lpstr>Figure 2.1 – Part 2 of 2 Number of reported cases* of acute hepatitis B virus infection and estimated infections†  United States, 2013–2020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13</cp:revision>
  <dcterms:created xsi:type="dcterms:W3CDTF">2022-08-02T19:32:21Z</dcterms:created>
  <dcterms:modified xsi:type="dcterms:W3CDTF">2022-10-06T19:10:06Z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