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7"/>
  </p:notesMasterIdLst>
  <p:sldIdLst>
    <p:sldId id="1429" r:id="rId5"/>
    <p:sldId id="143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CF3EB15-BBD3-99A4-0359-63AB68FC5583}" name="Hume, Hannah (WAS-WSW)" initials="H(" userId="S::hhume@webershandwick.com::1bb01234-e597-429e-a4f3-0d568afa47d5" providerId="AD"/>
  <p188:author id="{584AB69A-6491-6A07-0B1E-2AC16A3C1D23}" name="Kelly, Stephen (NYC-RSD)" initials="K(" userId="S::stephen.kelly@resolute.com::b14b489e-cdff-4591-8fac-e12f79eda3e7" providerId="AD"/>
  <p188:author id="{41C2BACC-10A2-F589-CDB7-D648C0EDC9E7}" name="Gruber, Mark (BUF-RSD)" initials="MG" userId="Gruber, Mark (BUF-RSD)" providerId="None"/>
  <p188:author id="{4A3819CD-B176-3C91-3CE2-D277CDC17572}" name="Lemos, Pam" initials="OSH" userId="Lemos, Pam" providerId="None"/>
  <p188:author id="{E8D0B9D4-F70F-BEA7-87F7-DC905F0488A0}" name="Sporrong, Katari (NYC-RSD)" initials="SK(R" userId="S::katari.sporrong@resolute.com::34da16c7-c116-4814-8e7a-e4fd68911843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EDC8"/>
    <a:srgbClr val="497D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17" d="100"/>
          <a:sy n="117" d="100"/>
        </p:scale>
        <p:origin x="80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\katari.sporrong\Dropbox%20(Resolute%20Digital)\Creative\CDC\CDC_Hepatitis_Surveillance\01-Assets\PPT%20and%20PDF%20Assets\Data\1_HepA_Data_Table_Figures_NNDSS2020_July14_2022-Chart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'Fig1.6'!$B$3</c:f>
              <c:strCache>
                <c:ptCount val="1"/>
                <c:pt idx="0">
                  <c:v>American Indian/Alaska Native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cat>
            <c:numRef>
              <c:f>'Fig1.6'!$C$2:$R$2</c:f>
              <c:numCache>
                <c:formatCode>General</c:formatCode>
                <c:ptCount val="1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</c:numCache>
            </c:numRef>
          </c:cat>
          <c:val>
            <c:numRef>
              <c:f>'Fig1.6'!$C$3:$R$3</c:f>
              <c:numCache>
                <c:formatCode>0.0</c:formatCode>
                <c:ptCount val="16"/>
                <c:pt idx="0">
                  <c:v>0.6</c:v>
                </c:pt>
                <c:pt idx="1">
                  <c:v>0.5</c:v>
                </c:pt>
                <c:pt idx="2">
                  <c:v>0.7</c:v>
                </c:pt>
                <c:pt idx="3">
                  <c:v>0.8</c:v>
                </c:pt>
                <c:pt idx="4">
                  <c:v>0.3</c:v>
                </c:pt>
                <c:pt idx="5">
                  <c:v>0.2</c:v>
                </c:pt>
                <c:pt idx="6">
                  <c:v>0.7</c:v>
                </c:pt>
                <c:pt idx="7">
                  <c:v>0.2</c:v>
                </c:pt>
                <c:pt idx="8">
                  <c:v>0.3</c:v>
                </c:pt>
                <c:pt idx="9">
                  <c:v>0.2</c:v>
                </c:pt>
                <c:pt idx="10">
                  <c:v>0.2</c:v>
                </c:pt>
                <c:pt idx="11">
                  <c:v>0.1</c:v>
                </c:pt>
                <c:pt idx="12">
                  <c:v>0.5</c:v>
                </c:pt>
                <c:pt idx="13">
                  <c:v>0.5</c:v>
                </c:pt>
                <c:pt idx="14">
                  <c:v>2.2000000000000002</c:v>
                </c:pt>
                <c:pt idx="15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9E3-B941-816B-A3847B693333}"/>
            </c:ext>
          </c:extLst>
        </c:ser>
        <c:ser>
          <c:idx val="1"/>
          <c:order val="1"/>
          <c:tx>
            <c:strRef>
              <c:f>'Fig1.6'!$B$4</c:f>
              <c:strCache>
                <c:ptCount val="1"/>
                <c:pt idx="0">
                  <c:v>Asian/Pacific Islander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cat>
            <c:numRef>
              <c:f>'Fig1.6'!$C$2:$R$2</c:f>
              <c:numCache>
                <c:formatCode>General</c:formatCode>
                <c:ptCount val="1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</c:numCache>
            </c:numRef>
          </c:cat>
          <c:val>
            <c:numRef>
              <c:f>'Fig1.6'!$C$4:$R$4</c:f>
              <c:numCache>
                <c:formatCode>0.0</c:formatCode>
                <c:ptCount val="16"/>
                <c:pt idx="0">
                  <c:v>1.7</c:v>
                </c:pt>
                <c:pt idx="1">
                  <c:v>1.4</c:v>
                </c:pt>
                <c:pt idx="2">
                  <c:v>1.1000000000000001</c:v>
                </c:pt>
                <c:pt idx="3">
                  <c:v>1.3</c:v>
                </c:pt>
                <c:pt idx="4">
                  <c:v>1.1000000000000001</c:v>
                </c:pt>
                <c:pt idx="5">
                  <c:v>1</c:v>
                </c:pt>
                <c:pt idx="6">
                  <c:v>0.8</c:v>
                </c:pt>
                <c:pt idx="7">
                  <c:v>0.6</c:v>
                </c:pt>
                <c:pt idx="8">
                  <c:v>0.6</c:v>
                </c:pt>
                <c:pt idx="9">
                  <c:v>0.7</c:v>
                </c:pt>
                <c:pt idx="10">
                  <c:v>0.6</c:v>
                </c:pt>
                <c:pt idx="11">
                  <c:v>1.5</c:v>
                </c:pt>
                <c:pt idx="12">
                  <c:v>0.6</c:v>
                </c:pt>
                <c:pt idx="13">
                  <c:v>0.5</c:v>
                </c:pt>
                <c:pt idx="14">
                  <c:v>0.7</c:v>
                </c:pt>
                <c:pt idx="15">
                  <c:v>0.4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9E3-B941-816B-A3847B693333}"/>
            </c:ext>
          </c:extLst>
        </c:ser>
        <c:ser>
          <c:idx val="2"/>
          <c:order val="2"/>
          <c:tx>
            <c:strRef>
              <c:f>'Fig1.6'!$B$5</c:f>
              <c:strCache>
                <c:ptCount val="1"/>
                <c:pt idx="0">
                  <c:v>Black, non-Hispanic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numRef>
              <c:f>'Fig1.6'!$C$2:$R$2</c:f>
              <c:numCache>
                <c:formatCode>General</c:formatCode>
                <c:ptCount val="1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</c:numCache>
            </c:numRef>
          </c:cat>
          <c:val>
            <c:numRef>
              <c:f>'Fig1.6'!$C$5:$R$5</c:f>
              <c:numCache>
                <c:formatCode>0.0</c:formatCode>
                <c:ptCount val="16"/>
                <c:pt idx="0">
                  <c:v>0.8</c:v>
                </c:pt>
                <c:pt idx="1">
                  <c:v>0.6</c:v>
                </c:pt>
                <c:pt idx="2">
                  <c:v>0.4</c:v>
                </c:pt>
                <c:pt idx="3">
                  <c:v>0.4</c:v>
                </c:pt>
                <c:pt idx="4">
                  <c:v>0.4</c:v>
                </c:pt>
                <c:pt idx="5">
                  <c:v>0.3</c:v>
                </c:pt>
                <c:pt idx="6">
                  <c:v>0.3</c:v>
                </c:pt>
                <c:pt idx="7">
                  <c:v>0.2</c:v>
                </c:pt>
                <c:pt idx="8">
                  <c:v>0.2</c:v>
                </c:pt>
                <c:pt idx="9">
                  <c:v>0.2</c:v>
                </c:pt>
                <c:pt idx="10">
                  <c:v>0.2</c:v>
                </c:pt>
                <c:pt idx="11">
                  <c:v>0.3</c:v>
                </c:pt>
                <c:pt idx="12">
                  <c:v>0.7</c:v>
                </c:pt>
                <c:pt idx="13">
                  <c:v>1.2</c:v>
                </c:pt>
                <c:pt idx="14">
                  <c:v>2.5</c:v>
                </c:pt>
                <c:pt idx="15">
                  <c:v>1.6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9E3-B941-816B-A3847B693333}"/>
            </c:ext>
          </c:extLst>
        </c:ser>
        <c:ser>
          <c:idx val="3"/>
          <c:order val="3"/>
          <c:tx>
            <c:strRef>
              <c:f>'Fig1.6'!$B$6</c:f>
              <c:strCache>
                <c:ptCount val="1"/>
                <c:pt idx="0">
                  <c:v>White, non-Hispanic</c:v>
                </c:pt>
              </c:strCache>
            </c:strRef>
          </c:tx>
          <c:spPr>
            <a:ln w="28575" cap="rnd">
              <a:solidFill>
                <a:schemeClr val="accent6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>
                  <a:lumMod val="60000"/>
                </a:schemeClr>
              </a:solidFill>
              <a:ln w="9525">
                <a:solidFill>
                  <a:schemeClr val="accent6">
                    <a:lumMod val="60000"/>
                  </a:schemeClr>
                </a:solidFill>
              </a:ln>
              <a:effectLst/>
            </c:spPr>
          </c:marker>
          <c:cat>
            <c:numRef>
              <c:f>'Fig1.6'!$C$2:$R$2</c:f>
              <c:numCache>
                <c:formatCode>General</c:formatCode>
                <c:ptCount val="1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</c:numCache>
            </c:numRef>
          </c:cat>
          <c:val>
            <c:numRef>
              <c:f>'Fig1.6'!$C$6:$R$6</c:f>
              <c:numCache>
                <c:formatCode>0.0</c:formatCode>
                <c:ptCount val="16"/>
                <c:pt idx="0">
                  <c:v>0.9</c:v>
                </c:pt>
                <c:pt idx="1">
                  <c:v>0.7</c:v>
                </c:pt>
                <c:pt idx="2">
                  <c:v>0.7</c:v>
                </c:pt>
                <c:pt idx="3">
                  <c:v>0.6</c:v>
                </c:pt>
                <c:pt idx="4">
                  <c:v>0.4</c:v>
                </c:pt>
                <c:pt idx="5">
                  <c:v>0.4</c:v>
                </c:pt>
                <c:pt idx="6">
                  <c:v>0.3</c:v>
                </c:pt>
                <c:pt idx="7">
                  <c:v>0.4</c:v>
                </c:pt>
                <c:pt idx="8">
                  <c:v>0.5</c:v>
                </c:pt>
                <c:pt idx="9">
                  <c:v>0.3</c:v>
                </c:pt>
                <c:pt idx="10">
                  <c:v>0.3</c:v>
                </c:pt>
                <c:pt idx="11">
                  <c:v>0.4</c:v>
                </c:pt>
                <c:pt idx="12">
                  <c:v>1</c:v>
                </c:pt>
                <c:pt idx="13">
                  <c:v>4.3</c:v>
                </c:pt>
                <c:pt idx="14">
                  <c:v>6.8</c:v>
                </c:pt>
                <c:pt idx="15">
                  <c:v>3.9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9E3-B941-816B-A3847B693333}"/>
            </c:ext>
          </c:extLst>
        </c:ser>
        <c:ser>
          <c:idx val="4"/>
          <c:order val="4"/>
          <c:tx>
            <c:strRef>
              <c:f>'Fig1.6'!$B$7</c:f>
              <c:strCache>
                <c:ptCount val="1"/>
                <c:pt idx="0">
                  <c:v>Hispanic</c:v>
                </c:pt>
              </c:strCache>
            </c:strRef>
          </c:tx>
          <c:spPr>
            <a:ln w="28575" cap="rnd">
              <a:solidFill>
                <a:schemeClr val="accent5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>
                  <a:lumMod val="60000"/>
                </a:schemeClr>
              </a:solidFill>
              <a:ln w="9525">
                <a:solidFill>
                  <a:schemeClr val="accent5">
                    <a:lumMod val="60000"/>
                  </a:schemeClr>
                </a:solidFill>
              </a:ln>
              <a:effectLst/>
            </c:spPr>
          </c:marker>
          <c:cat>
            <c:numRef>
              <c:f>'Fig1.6'!$C$2:$R$2</c:f>
              <c:numCache>
                <c:formatCode>General</c:formatCode>
                <c:ptCount val="1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</c:numCache>
            </c:numRef>
          </c:cat>
          <c:val>
            <c:numRef>
              <c:f>'Fig1.6'!$C$7:$R$7</c:f>
              <c:numCache>
                <c:formatCode>0.0</c:formatCode>
                <c:ptCount val="16"/>
                <c:pt idx="0">
                  <c:v>2.7</c:v>
                </c:pt>
                <c:pt idx="1">
                  <c:v>2.2999999999999998</c:v>
                </c:pt>
                <c:pt idx="2">
                  <c:v>1.4</c:v>
                </c:pt>
                <c:pt idx="3">
                  <c:v>1</c:v>
                </c:pt>
                <c:pt idx="4">
                  <c:v>0.8</c:v>
                </c:pt>
                <c:pt idx="5">
                  <c:v>0.7</c:v>
                </c:pt>
                <c:pt idx="6">
                  <c:v>0.5</c:v>
                </c:pt>
                <c:pt idx="7">
                  <c:v>0.5</c:v>
                </c:pt>
                <c:pt idx="8">
                  <c:v>0.5</c:v>
                </c:pt>
                <c:pt idx="9">
                  <c:v>0.4</c:v>
                </c:pt>
                <c:pt idx="10">
                  <c:v>0.4</c:v>
                </c:pt>
                <c:pt idx="11">
                  <c:v>0.5</c:v>
                </c:pt>
                <c:pt idx="12">
                  <c:v>0.8</c:v>
                </c:pt>
                <c:pt idx="13">
                  <c:v>0.7</c:v>
                </c:pt>
                <c:pt idx="14">
                  <c:v>1.5</c:v>
                </c:pt>
                <c:pt idx="15">
                  <c:v>0.6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79E3-B941-816B-A3847B6933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51873552"/>
        <c:axId val="1151847648"/>
      </c:lineChart>
      <c:catAx>
        <c:axId val="115187355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/>
                  <a:t>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51847648"/>
        <c:crosses val="autoZero"/>
        <c:auto val="1"/>
        <c:lblAlgn val="ctr"/>
        <c:lblOffset val="100"/>
        <c:noMultiLvlLbl val="0"/>
      </c:catAx>
      <c:valAx>
        <c:axId val="1151847648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 marL="0" marR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200" b="1" i="0" u="none" strike="noStrike" kern="1200" baseline="0">
                    <a:solidFill>
                      <a:srgbClr val="000000">
                        <a:lumMod val="65000"/>
                        <a:lumOff val="35000"/>
                      </a:srgb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/>
                  <a:t>Reported Cases per 100,000 population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 marL="0" marR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200" b="1" i="0" u="none" strike="noStrike" kern="1200" baseline="0">
                  <a:solidFill>
                    <a:srgbClr val="000000">
                      <a:lumMod val="65000"/>
                      <a:lumOff val="35000"/>
                    </a:srgb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518735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529C5D-02AB-5F42-9AD3-11C8416AE42E}" type="datetimeFigureOut">
              <a:rPr lang="en-US" smtClean="0"/>
              <a:t>10/6/22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867CC9-5E4A-1847-A444-D6A2800721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466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-Neut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188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4" name="Chart Placeholder 6">
            <a:extLst>
              <a:ext uri="{FF2B5EF4-FFF2-40B4-BE49-F238E27FC236}">
                <a16:creationId xmlns:a16="http://schemas.microsoft.com/office/drawing/2014/main" id="{C80933AD-D2DD-A9E2-8D34-33EEF4674503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276174"/>
            <a:ext cx="11226800" cy="4179453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BB14DA59-0A5E-644C-8337-E9CE1AC1E9D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600356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13522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-Hep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1887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4" name="Chart Placeholder 6">
            <a:extLst>
              <a:ext uri="{FF2B5EF4-FFF2-40B4-BE49-F238E27FC236}">
                <a16:creationId xmlns:a16="http://schemas.microsoft.com/office/drawing/2014/main" id="{1C4A26B3-F4FE-9EB9-8DF7-D9EA7E5D0263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276174"/>
            <a:ext cx="11226800" cy="4179453"/>
          </a:xfrm>
        </p:spPr>
        <p:txBody>
          <a:bodyPr/>
          <a:lstStyle/>
          <a:p>
            <a:endParaRPr lang="en-US"/>
          </a:p>
        </p:txBody>
      </p:sp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7390F0AC-781B-4F55-644D-295E7803003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89599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1-Ext-Hep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4630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7390F0AC-781B-4F55-644D-295E7803003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hart Placeholder 1">
            <a:extLst>
              <a:ext uri="{FF2B5EF4-FFF2-40B4-BE49-F238E27FC236}">
                <a16:creationId xmlns:a16="http://schemas.microsoft.com/office/drawing/2014/main" id="{6ABFD9B3-D7C6-9A7A-A7BC-03431B7451C7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61284"/>
            <a:ext cx="11226800" cy="4085616"/>
          </a:xfrm>
        </p:spPr>
      </p:sp>
    </p:spTree>
    <p:extLst>
      <p:ext uri="{BB962C8B-B14F-4D97-AF65-F5344CB8AC3E}">
        <p14:creationId xmlns:p14="http://schemas.microsoft.com/office/powerpoint/2010/main" val="1846253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-Hep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accent2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36" name="Picture 35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229C74C4-5ED8-4DF0-8819-21F31B9D3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1DF0A6-CFF5-9ED2-B17C-2D1BB3ECE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0315EC5-ACBD-A081-75BC-E5C95E1958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914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B4BE940B-1614-126D-6738-69E0D475DE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17383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1-Ext-Neut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4630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7" name="Chart Placeholder 1">
            <a:extLst>
              <a:ext uri="{FF2B5EF4-FFF2-40B4-BE49-F238E27FC236}">
                <a16:creationId xmlns:a16="http://schemas.microsoft.com/office/drawing/2014/main" id="{E7DBF9DB-7D7A-E8F3-66C7-AE6631A2C05F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61284"/>
            <a:ext cx="11226800" cy="4085616"/>
          </a:xfrm>
        </p:spPr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939F508C-DB97-C41C-39F3-08C81E19E47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600356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02004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-Neut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accent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36" name="Picture 35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229C74C4-5ED8-4DF0-8819-21F31B9D3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1DF0A6-CFF5-9ED2-B17C-2D1BB3ECE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0315EC5-ACBD-A081-75BC-E5C95E1958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914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B4BE940B-1614-126D-6738-69E0D475DE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982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24888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-Hep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188720"/>
          </a:xfrm>
          <a:prstGeom prst="rect">
            <a:avLst/>
          </a:prstGeom>
          <a:solidFill>
            <a:srgbClr val="497D0C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sp>
        <p:nvSpPr>
          <p:cNvPr id="7" name="Chart Placeholder 6">
            <a:extLst>
              <a:ext uri="{FF2B5EF4-FFF2-40B4-BE49-F238E27FC236}">
                <a16:creationId xmlns:a16="http://schemas.microsoft.com/office/drawing/2014/main" id="{13A1AD42-0BB7-E320-8206-1D9FF4F98264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276174"/>
            <a:ext cx="11226800" cy="4179453"/>
          </a:xfrm>
        </p:spPr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208DF79-0411-CD8E-6751-AF460FE5FE0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600356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551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1-Ext-Hep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463040"/>
          </a:xfrm>
          <a:prstGeom prst="rect">
            <a:avLst/>
          </a:prstGeom>
          <a:solidFill>
            <a:srgbClr val="497D0C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208DF79-0411-CD8E-6751-AF460FE5FE0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5" name="Chart Placeholder 1">
            <a:extLst>
              <a:ext uri="{FF2B5EF4-FFF2-40B4-BE49-F238E27FC236}">
                <a16:creationId xmlns:a16="http://schemas.microsoft.com/office/drawing/2014/main" id="{30AB71F8-E431-CD0D-21C3-13878CF0030B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61284"/>
            <a:ext cx="11226800" cy="4085616"/>
          </a:xfrm>
        </p:spPr>
      </p:sp>
    </p:spTree>
    <p:extLst>
      <p:ext uri="{BB962C8B-B14F-4D97-AF65-F5344CB8AC3E}">
        <p14:creationId xmlns:p14="http://schemas.microsoft.com/office/powerpoint/2010/main" val="3476343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-Hep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accent4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36" name="Picture 35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229C74C4-5ED8-4DF0-8819-21F31B9D3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1DF0A6-CFF5-9ED2-B17C-2D1BB3ECE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0315EC5-ACBD-A081-75BC-E5C95E1958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91440"/>
          </a:xfrm>
          <a:prstGeom prst="rect">
            <a:avLst/>
          </a:prstGeom>
          <a:solidFill>
            <a:srgbClr val="497D0C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B4BE940B-1614-126D-6738-69E0D475DE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8804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61616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-HepB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18872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4" name="Chart Placeholder 6">
            <a:extLst>
              <a:ext uri="{FF2B5EF4-FFF2-40B4-BE49-F238E27FC236}">
                <a16:creationId xmlns:a16="http://schemas.microsoft.com/office/drawing/2014/main" id="{6FB2E7C6-3AA9-7531-3698-9412310F5F01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276174"/>
            <a:ext cx="11226800" cy="4179453"/>
          </a:xfrm>
        </p:spPr>
        <p:txBody>
          <a:bodyPr/>
          <a:lstStyle/>
          <a:p>
            <a:endParaRPr lang="en-US"/>
          </a:p>
        </p:txBody>
      </p:sp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B2CDC1F8-DB48-2640-3FAE-198A428BA83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3902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1-Ext-HepB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46304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B2CDC1F8-DB48-2640-3FAE-198A428BA83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hart Placeholder 1">
            <a:extLst>
              <a:ext uri="{FF2B5EF4-FFF2-40B4-BE49-F238E27FC236}">
                <a16:creationId xmlns:a16="http://schemas.microsoft.com/office/drawing/2014/main" id="{B5FED8DF-4B16-1B4D-C138-AEAE4A5147FA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61284"/>
            <a:ext cx="11226800" cy="4085616"/>
          </a:xfrm>
        </p:spPr>
      </p:sp>
    </p:spTree>
    <p:extLst>
      <p:ext uri="{BB962C8B-B14F-4D97-AF65-F5344CB8AC3E}">
        <p14:creationId xmlns:p14="http://schemas.microsoft.com/office/powerpoint/2010/main" val="2381757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-HepB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accent3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36" name="Picture 35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229C74C4-5ED8-4DF0-8819-21F31B9D3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1DF0A6-CFF5-9ED2-B17C-2D1BB3ECE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0315EC5-ACBD-A081-75BC-E5C95E1958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9144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B4BE940B-1614-126D-6738-69E0D475DE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23084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DA5914-F582-127A-A0C0-BEEAE6340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593E62-6399-6690-3C9D-789FA53EEE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A8DD37-4D67-3133-9238-8D45E9F812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FCCB6D-DABD-754A-8426-905EF76E08FB}" type="datetimeFigureOut">
              <a:rPr lang="en-US" smtClean="0"/>
              <a:t>10/6/22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CEF80A-7254-2D67-59AC-FAAF77ED43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D70E55-1FF7-27E7-1FE4-B9F7F83989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DF645-D866-8748-B450-53C9FCD6D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791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73" r:id="rId2"/>
    <p:sldLayoutId id="2147483664" r:id="rId3"/>
    <p:sldLayoutId id="2147483666" r:id="rId4"/>
    <p:sldLayoutId id="2147483672" r:id="rId5"/>
    <p:sldLayoutId id="2147483667" r:id="rId6"/>
    <p:sldLayoutId id="2147483668" r:id="rId7"/>
    <p:sldLayoutId id="2147483674" r:id="rId8"/>
    <p:sldLayoutId id="2147483669" r:id="rId9"/>
    <p:sldLayoutId id="2147483670" r:id="rId10"/>
    <p:sldLayoutId id="2147483675" r:id="rId11"/>
    <p:sldLayoutId id="214748367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ndc.services.cdc.gov/conditions/hepatitis-a-acute/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www.cdc.gov/hepatitis/statistics/2020surveillance/index.ht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dc.gov/hepatitis/statistics/2020surveillance/index.htm" TargetMode="External"/><Relationship Id="rId2" Type="http://schemas.openxmlformats.org/officeDocument/2006/relationships/hyperlink" Target="https://ndc.services.cdc.gov/conditions/hepatitis-a-acute/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B1480-11D7-200C-39F9-8BF0E49EB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0"/>
              <a:t>Figure 1.6 – Part 1 of 2</a:t>
            </a:r>
            <a:br>
              <a:rPr lang="en-US" sz="2000"/>
            </a:br>
            <a:r>
              <a:rPr lang="en-US" sz="2000" b="1"/>
              <a:t>Rates* of reported cases† of hepatitis A virus infection, by race/ethnicity </a:t>
            </a:r>
            <a:br>
              <a:rPr lang="en-US" sz="2000" b="1"/>
            </a:br>
            <a:r>
              <a:rPr lang="en-US" sz="2000" b="1"/>
              <a:t>United States, 2005–2020	</a:t>
            </a:r>
            <a:r>
              <a:rPr lang="en-US" sz="2000" b="0"/>
              <a:t>															</a:t>
            </a:r>
          </a:p>
        </p:txBody>
      </p:sp>
      <p:graphicFrame>
        <p:nvGraphicFramePr>
          <p:cNvPr id="7" name="Chart 6" descr="Rates of reported hepatitis A in the United States by race/ethnicity for 2005-2020. The race/ethnicity classifications are American Indian/Alaska Native, Asian/Pacific Islander, Black non-Hispanic, White non-Hispanic, and Hispanic. In 2020, rates of reported hepatitis A decreased in all racial/ethnicity categories. In 2020, the highest rate was observed among non-Hispanic White persons (3.8 cases per 100,000 population). ">
            <a:extLst>
              <a:ext uri="{FF2B5EF4-FFF2-40B4-BE49-F238E27FC236}">
                <a16:creationId xmlns:a16="http://schemas.microsoft.com/office/drawing/2014/main" id="{941562B0-E9C0-E812-C3B9-B8E1C850B73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84405601"/>
              </p:ext>
            </p:extLst>
          </p:nvPr>
        </p:nvGraphicFramePr>
        <p:xfrm>
          <a:off x="535832" y="1363597"/>
          <a:ext cx="11114007" cy="43250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Footnote 1">
            <a:extLst>
              <a:ext uri="{FF2B5EF4-FFF2-40B4-BE49-F238E27FC236}">
                <a16:creationId xmlns:a16="http://schemas.microsoft.com/office/drawing/2014/main" id="{2751959F-993D-E9A0-8A34-17D5837BEB8E}"/>
              </a:ext>
            </a:extLst>
          </p:cNvPr>
          <p:cNvSpPr txBox="1">
            <a:spLocks/>
          </p:cNvSpPr>
          <p:nvPr/>
        </p:nvSpPr>
        <p:spPr>
          <a:xfrm>
            <a:off x="435935" y="6204920"/>
            <a:ext cx="5638800" cy="67312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800"/>
              <a:t>* Rates per 100,000 population.		</a:t>
            </a:r>
          </a:p>
          <a:p>
            <a:pPr>
              <a:lnSpc>
                <a:spcPct val="100000"/>
              </a:lnSpc>
            </a:pPr>
            <a:r>
              <a:rPr lang="en-US" sz="800"/>
              <a:t>† Reported confirmed cases. For the case definition, see </a:t>
            </a:r>
            <a:r>
              <a:rPr lang="en-US" sz="800">
                <a:hlinkClick r:id="rId3"/>
              </a:rPr>
              <a:t>https://ndc.services.cdc.gov/conditions/hepatitis-a-acute/</a:t>
            </a:r>
            <a:r>
              <a:rPr lang="en-US" sz="800"/>
              <a:t>. </a:t>
            </a:r>
            <a:endParaRPr lang="en-US" sz="800">
              <a:cs typeface="Calibri"/>
            </a:endParaRPr>
          </a:p>
          <a:p>
            <a:pPr>
              <a:lnSpc>
                <a:spcPct val="100000"/>
              </a:lnSpc>
            </a:pPr>
            <a:r>
              <a:rPr lang="en-US" sz="800"/>
              <a:t>		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EF6F5EC-7201-47FF-5B1C-786A7371F65B}"/>
              </a:ext>
            </a:extLst>
          </p:cNvPr>
          <p:cNvSpPr txBox="1"/>
          <p:nvPr/>
        </p:nvSpPr>
        <p:spPr>
          <a:xfrm>
            <a:off x="6513813" y="5982521"/>
            <a:ext cx="3983500" cy="83099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800"/>
              <a:t>Source: CDC, National Notifiable Diseases Surveillance System.</a:t>
            </a:r>
          </a:p>
          <a:p>
            <a:endParaRPr lang="en-US" sz="800"/>
          </a:p>
          <a:p>
            <a:r>
              <a:rPr lang="en-US" sz="800">
                <a:ea typeface="+mn-lt"/>
                <a:cs typeface="+mn-lt"/>
              </a:rPr>
              <a:t>Centers for Disease Control and Prevention. Viral Hepatitis Surveillance Report – United States, 2020. </a:t>
            </a:r>
            <a:r>
              <a:rPr lang="en-US" sz="800">
                <a:ea typeface="+mn-lt"/>
                <a:cs typeface="+mn-lt"/>
                <a:hlinkClick r:id="rId4"/>
              </a:rPr>
              <a:t>https://www.cdc.gov/hepatitis/statistics/2020surveillance/index.htm</a:t>
            </a:r>
            <a:r>
              <a:rPr lang="en-US" sz="800">
                <a:ea typeface="+mn-lt"/>
                <a:cs typeface="+mn-lt"/>
              </a:rPr>
              <a:t>. </a:t>
            </a:r>
            <a:br>
              <a:rPr lang="en-US" sz="800">
                <a:ea typeface="+mn-lt"/>
                <a:cs typeface="+mn-lt"/>
              </a:rPr>
            </a:br>
            <a:r>
              <a:rPr lang="en-US" sz="800">
                <a:ea typeface="+mn-lt"/>
                <a:cs typeface="+mn-lt"/>
              </a:rPr>
              <a:t>Published September 2022.</a:t>
            </a:r>
            <a:endParaRPr lang="en-US">
              <a:ea typeface="+mn-lt"/>
              <a:cs typeface="+mn-lt"/>
            </a:endParaRPr>
          </a:p>
          <a:p>
            <a:endParaRPr lang="en-US" sz="800"/>
          </a:p>
        </p:txBody>
      </p:sp>
    </p:spTree>
    <p:extLst>
      <p:ext uri="{BB962C8B-B14F-4D97-AF65-F5344CB8AC3E}">
        <p14:creationId xmlns:p14="http://schemas.microsoft.com/office/powerpoint/2010/main" val="1735631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B1480-11D7-200C-39F9-8BF0E49EB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0"/>
              <a:t>Figure 1.6 – Part 2 of 2</a:t>
            </a:r>
            <a:br>
              <a:rPr lang="en-US" sz="2000"/>
            </a:br>
            <a:r>
              <a:rPr lang="en-US" sz="2000" b="1"/>
              <a:t>Rates* of reported cases† of hepatitis A virus infection, by race/ethnicity </a:t>
            </a:r>
            <a:br>
              <a:rPr lang="en-US" sz="2000" b="1"/>
            </a:br>
            <a:r>
              <a:rPr lang="en-US" sz="2000" b="1"/>
              <a:t>United States, 2005–2020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EC4E929-3D10-39A1-2119-E52FFBA0B9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0422647"/>
              </p:ext>
            </p:extLst>
          </p:nvPr>
        </p:nvGraphicFramePr>
        <p:xfrm>
          <a:off x="535833" y="1343931"/>
          <a:ext cx="11120327" cy="2313432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188151">
                  <a:extLst>
                    <a:ext uri="{9D8B030D-6E8A-4147-A177-3AD203B41FA5}">
                      <a16:colId xmlns:a16="http://schemas.microsoft.com/office/drawing/2014/main" val="2197488459"/>
                    </a:ext>
                  </a:extLst>
                </a:gridCol>
                <a:gridCol w="620761">
                  <a:extLst>
                    <a:ext uri="{9D8B030D-6E8A-4147-A177-3AD203B41FA5}">
                      <a16:colId xmlns:a16="http://schemas.microsoft.com/office/drawing/2014/main" val="333131822"/>
                    </a:ext>
                  </a:extLst>
                </a:gridCol>
                <a:gridCol w="620761">
                  <a:extLst>
                    <a:ext uri="{9D8B030D-6E8A-4147-A177-3AD203B41FA5}">
                      <a16:colId xmlns:a16="http://schemas.microsoft.com/office/drawing/2014/main" val="4227953581"/>
                    </a:ext>
                  </a:extLst>
                </a:gridCol>
                <a:gridCol w="620761">
                  <a:extLst>
                    <a:ext uri="{9D8B030D-6E8A-4147-A177-3AD203B41FA5}">
                      <a16:colId xmlns:a16="http://schemas.microsoft.com/office/drawing/2014/main" val="1653817542"/>
                    </a:ext>
                  </a:extLst>
                </a:gridCol>
                <a:gridCol w="620761">
                  <a:extLst>
                    <a:ext uri="{9D8B030D-6E8A-4147-A177-3AD203B41FA5}">
                      <a16:colId xmlns:a16="http://schemas.microsoft.com/office/drawing/2014/main" val="3257962620"/>
                    </a:ext>
                  </a:extLst>
                </a:gridCol>
                <a:gridCol w="620761">
                  <a:extLst>
                    <a:ext uri="{9D8B030D-6E8A-4147-A177-3AD203B41FA5}">
                      <a16:colId xmlns:a16="http://schemas.microsoft.com/office/drawing/2014/main" val="225096262"/>
                    </a:ext>
                  </a:extLst>
                </a:gridCol>
                <a:gridCol w="620761">
                  <a:extLst>
                    <a:ext uri="{9D8B030D-6E8A-4147-A177-3AD203B41FA5}">
                      <a16:colId xmlns:a16="http://schemas.microsoft.com/office/drawing/2014/main" val="241978868"/>
                    </a:ext>
                  </a:extLst>
                </a:gridCol>
                <a:gridCol w="620761">
                  <a:extLst>
                    <a:ext uri="{9D8B030D-6E8A-4147-A177-3AD203B41FA5}">
                      <a16:colId xmlns:a16="http://schemas.microsoft.com/office/drawing/2014/main" val="557897342"/>
                    </a:ext>
                  </a:extLst>
                </a:gridCol>
                <a:gridCol w="620761">
                  <a:extLst>
                    <a:ext uri="{9D8B030D-6E8A-4147-A177-3AD203B41FA5}">
                      <a16:colId xmlns:a16="http://schemas.microsoft.com/office/drawing/2014/main" val="1675807070"/>
                    </a:ext>
                  </a:extLst>
                </a:gridCol>
                <a:gridCol w="620761">
                  <a:extLst>
                    <a:ext uri="{9D8B030D-6E8A-4147-A177-3AD203B41FA5}">
                      <a16:colId xmlns:a16="http://schemas.microsoft.com/office/drawing/2014/main" val="3162417777"/>
                    </a:ext>
                  </a:extLst>
                </a:gridCol>
                <a:gridCol w="620761">
                  <a:extLst>
                    <a:ext uri="{9D8B030D-6E8A-4147-A177-3AD203B41FA5}">
                      <a16:colId xmlns:a16="http://schemas.microsoft.com/office/drawing/2014/main" val="2163448990"/>
                    </a:ext>
                  </a:extLst>
                </a:gridCol>
                <a:gridCol w="620761">
                  <a:extLst>
                    <a:ext uri="{9D8B030D-6E8A-4147-A177-3AD203B41FA5}">
                      <a16:colId xmlns:a16="http://schemas.microsoft.com/office/drawing/2014/main" val="1531703974"/>
                    </a:ext>
                  </a:extLst>
                </a:gridCol>
                <a:gridCol w="620761">
                  <a:extLst>
                    <a:ext uri="{9D8B030D-6E8A-4147-A177-3AD203B41FA5}">
                      <a16:colId xmlns:a16="http://schemas.microsoft.com/office/drawing/2014/main" val="1741429899"/>
                    </a:ext>
                  </a:extLst>
                </a:gridCol>
                <a:gridCol w="620761">
                  <a:extLst>
                    <a:ext uri="{9D8B030D-6E8A-4147-A177-3AD203B41FA5}">
                      <a16:colId xmlns:a16="http://schemas.microsoft.com/office/drawing/2014/main" val="2837006629"/>
                    </a:ext>
                  </a:extLst>
                </a:gridCol>
                <a:gridCol w="620761">
                  <a:extLst>
                    <a:ext uri="{9D8B030D-6E8A-4147-A177-3AD203B41FA5}">
                      <a16:colId xmlns:a16="http://schemas.microsoft.com/office/drawing/2014/main" val="1677891965"/>
                    </a:ext>
                  </a:extLst>
                </a:gridCol>
                <a:gridCol w="620761">
                  <a:extLst>
                    <a:ext uri="{9D8B030D-6E8A-4147-A177-3AD203B41FA5}">
                      <a16:colId xmlns:a16="http://schemas.microsoft.com/office/drawing/2014/main" val="373618106"/>
                    </a:ext>
                  </a:extLst>
                </a:gridCol>
                <a:gridCol w="620761">
                  <a:extLst>
                    <a:ext uri="{9D8B030D-6E8A-4147-A177-3AD203B41FA5}">
                      <a16:colId xmlns:a16="http://schemas.microsoft.com/office/drawing/2014/main" val="200654846"/>
                    </a:ext>
                  </a:extLst>
                </a:gridCol>
              </a:tblGrid>
              <a:tr h="40233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Race/ethnicity</a:t>
                      </a:r>
                    </a:p>
                  </a:txBody>
                  <a:tcPr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2005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2006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2007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2008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2009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2010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2011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2012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2013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2014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2015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2016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2017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2018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2019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2020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099476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American Indian/Alaska Native</a:t>
                      </a:r>
                    </a:p>
                  </a:txBody>
                  <a:tcPr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0.6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0.5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0.7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0.8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0.3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0.2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0.7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0.2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0.3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0.2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0.2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0.1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0.5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0.5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2.2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2.0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2815237"/>
                  </a:ext>
                </a:extLst>
              </a:tr>
              <a:tr h="38404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Asian/Pacific Islander</a:t>
                      </a:r>
                    </a:p>
                  </a:txBody>
                  <a:tcPr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1.7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1.4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1.1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1.3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1.1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1.0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0.8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0.6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0.6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0.7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0.6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1.5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0.6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0.5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0.7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0.4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64367123"/>
                  </a:ext>
                </a:extLst>
              </a:tr>
              <a:tr h="38404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Black, non-Hispanic</a:t>
                      </a:r>
                    </a:p>
                  </a:txBody>
                  <a:tcPr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0.8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0.6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0.4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0.4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0.4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0.3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0.3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0.2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0.2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0.2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0.2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0.3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0.7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1.2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2.5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1.6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47142603"/>
                  </a:ext>
                </a:extLst>
              </a:tr>
              <a:tr h="38404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White, non-Hispanic</a:t>
                      </a:r>
                    </a:p>
                  </a:txBody>
                  <a:tcPr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0.9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0.7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0.7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0.6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0.4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0.4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0.3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0.4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0.5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0.3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0.3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0.4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1.0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4.3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6.8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3.9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10313967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Hispanic</a:t>
                      </a:r>
                    </a:p>
                  </a:txBody>
                  <a:tcPr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2.7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2.3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1.4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1.0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0.8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0.7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0.5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0.5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0.5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0.4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0.4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0.5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0.8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0.7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1.5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0.6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16015111"/>
                  </a:ext>
                </a:extLst>
              </a:tr>
            </a:tbl>
          </a:graphicData>
        </a:graphic>
      </p:graphicFrame>
      <p:sp>
        <p:nvSpPr>
          <p:cNvPr id="11" name="Footnote 1">
            <a:extLst>
              <a:ext uri="{FF2B5EF4-FFF2-40B4-BE49-F238E27FC236}">
                <a16:creationId xmlns:a16="http://schemas.microsoft.com/office/drawing/2014/main" id="{62F6E67B-22EF-BF96-3543-EB3717705C6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35935" y="6204920"/>
            <a:ext cx="5638800" cy="673125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00000"/>
              </a:lnSpc>
            </a:pPr>
            <a:r>
              <a:rPr lang="en-US" sz="800"/>
              <a:t>* Rates per 100,000 population.		</a:t>
            </a:r>
          </a:p>
          <a:p>
            <a:pPr>
              <a:lnSpc>
                <a:spcPct val="100000"/>
              </a:lnSpc>
            </a:pPr>
            <a:r>
              <a:rPr lang="en-US" sz="800"/>
              <a:t>† Reported confirmed cases. For the case definition, see </a:t>
            </a:r>
            <a:r>
              <a:rPr lang="en-US" sz="800">
                <a:hlinkClick r:id="rId2"/>
              </a:rPr>
              <a:t>https://ndc.services.cdc.gov/conditions/hepatitis-a-acute/</a:t>
            </a:r>
            <a:r>
              <a:rPr lang="en-US" sz="800"/>
              <a:t>. </a:t>
            </a:r>
            <a:endParaRPr lang="en-US" sz="800">
              <a:cs typeface="Calibri"/>
            </a:endParaRPr>
          </a:p>
          <a:p>
            <a:pPr>
              <a:lnSpc>
                <a:spcPct val="100000"/>
              </a:lnSpc>
            </a:pPr>
            <a:r>
              <a:rPr lang="en-US" sz="800"/>
              <a:t>		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75C7B-3B3E-7346-1A7D-CA30F8E7076B}"/>
              </a:ext>
            </a:extLst>
          </p:cNvPr>
          <p:cNvSpPr txBox="1"/>
          <p:nvPr/>
        </p:nvSpPr>
        <p:spPr>
          <a:xfrm>
            <a:off x="6513813" y="5982521"/>
            <a:ext cx="3983500" cy="83099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800"/>
              <a:t>Source: CDC, National Notifiable Diseases Surveillance System.</a:t>
            </a:r>
          </a:p>
          <a:p>
            <a:endParaRPr lang="en-US" sz="800"/>
          </a:p>
          <a:p>
            <a:r>
              <a:rPr lang="en-US" sz="800">
                <a:ea typeface="+mn-lt"/>
                <a:cs typeface="+mn-lt"/>
              </a:rPr>
              <a:t>Centers for Disease Control and Prevention. Viral Hepatitis Surveillance Report – United States, 2020. </a:t>
            </a:r>
            <a:r>
              <a:rPr lang="en-US" sz="800">
                <a:ea typeface="+mn-lt"/>
                <a:cs typeface="+mn-lt"/>
                <a:hlinkClick r:id="rId3"/>
              </a:rPr>
              <a:t>https://www.cdc.gov/hepatitis/statistics/2020surveillance/index.htm</a:t>
            </a:r>
            <a:r>
              <a:rPr lang="en-US" sz="800">
                <a:ea typeface="+mn-lt"/>
                <a:cs typeface="+mn-lt"/>
              </a:rPr>
              <a:t>. </a:t>
            </a:r>
            <a:br>
              <a:rPr lang="en-US" sz="800">
                <a:ea typeface="+mn-lt"/>
                <a:cs typeface="+mn-lt"/>
              </a:rPr>
            </a:br>
            <a:r>
              <a:rPr lang="en-US" sz="800">
                <a:ea typeface="+mn-lt"/>
                <a:cs typeface="+mn-lt"/>
              </a:rPr>
              <a:t>Published September 2022.</a:t>
            </a:r>
            <a:endParaRPr lang="en-US">
              <a:ea typeface="+mn-lt"/>
              <a:cs typeface="+mn-lt"/>
            </a:endParaRPr>
          </a:p>
          <a:p>
            <a:endParaRPr lang="en-US" sz="800"/>
          </a:p>
        </p:txBody>
      </p:sp>
    </p:spTree>
    <p:extLst>
      <p:ext uri="{BB962C8B-B14F-4D97-AF65-F5344CB8AC3E}">
        <p14:creationId xmlns:p14="http://schemas.microsoft.com/office/powerpoint/2010/main" val="31945579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Hep-All-v2">
      <a:dk1>
        <a:srgbClr val="000000"/>
      </a:dk1>
      <a:lt1>
        <a:srgbClr val="FFFFFF"/>
      </a:lt1>
      <a:dk2>
        <a:srgbClr val="FFFFFF"/>
      </a:dk2>
      <a:lt2>
        <a:srgbClr val="83BC49"/>
      </a:lt2>
      <a:accent1>
        <a:srgbClr val="28434E"/>
      </a:accent1>
      <a:accent2>
        <a:srgbClr val="26418F"/>
      </a:accent2>
      <a:accent3>
        <a:srgbClr val="004940"/>
      </a:accent3>
      <a:accent4>
        <a:srgbClr val="497D0C"/>
      </a:accent4>
      <a:accent5>
        <a:srgbClr val="92A6DD"/>
      </a:accent5>
      <a:accent6>
        <a:srgbClr val="4EBAAA"/>
      </a:accent6>
      <a:hlink>
        <a:srgbClr val="0F56DC"/>
      </a:hlink>
      <a:folHlink>
        <a:srgbClr val="3077F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bf74ea8-196f-4ed0-acda-4d1b8eb91222" xsi:nil="true"/>
    <lcf76f155ced4ddcb4097134ff3c332f xmlns="a5db0dc4-de41-4547-9920-1aed1993f095">
      <Terms xmlns="http://schemas.microsoft.com/office/infopath/2007/PartnerControls"/>
    </lcf76f155ced4ddcb4097134ff3c332f>
    <SharedWithUsers xmlns="0bf74ea8-196f-4ed0-acda-4d1b8eb91222">
      <UserInfo>
        <DisplayName/>
        <AccountId xsi:nil="true"/>
        <AccountType/>
      </UserInfo>
    </SharedWithUsers>
    <MediaLengthInSeconds xmlns="a5db0dc4-de41-4547-9920-1aed1993f09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90A988FF22164CA46804D9F7DD7698" ma:contentTypeVersion="19" ma:contentTypeDescription="Create a new document." ma:contentTypeScope="" ma:versionID="5f760c2749a5f24658e399241b39d6cf">
  <xsd:schema xmlns:xsd="http://www.w3.org/2001/XMLSchema" xmlns:xs="http://www.w3.org/2001/XMLSchema" xmlns:p="http://schemas.microsoft.com/office/2006/metadata/properties" xmlns:ns2="a5db0dc4-de41-4547-9920-1aed1993f095" xmlns:ns3="0bf74ea8-196f-4ed0-acda-4d1b8eb91222" targetNamespace="http://schemas.microsoft.com/office/2006/metadata/properties" ma:root="true" ma:fieldsID="ab42fd9982eb8cf9a4287e0180a47030" ns2:_="" ns3:_="">
    <xsd:import namespace="a5db0dc4-de41-4547-9920-1aed1993f095"/>
    <xsd:import namespace="0bf74ea8-196f-4ed0-acda-4d1b8eb9122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TaxCatchAll" minOccurs="0"/>
                <xsd:element ref="ns2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db0dc4-de41-4547-9920-1aed1993f09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3a7d435f-bc0a-452e-b7b2-4cb57826a06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f74ea8-196f-4ed0-acda-4d1b8eb9122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f9529543-8a12-4055-9543-ea40c2f05781}" ma:internalName="TaxCatchAll" ma:showField="CatchAllData" ma:web="0bf74ea8-196f-4ed0-acda-4d1b8eb9122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569B53A-F81D-42F9-86B6-31365665533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E9434D5-4D44-4090-9F30-B85933BA4D4D}">
  <ds:schemaRefs>
    <ds:schemaRef ds:uri="http://purl.org/dc/terms/"/>
    <ds:schemaRef ds:uri="http://purl.org/dc/elements/1.1/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0bf74ea8-196f-4ed0-acda-4d1b8eb91222"/>
    <ds:schemaRef ds:uri="a5db0dc4-de41-4547-9920-1aed1993f095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6567549-253E-4488-8C4A-9907633B1E0D}">
  <ds:schemaRefs>
    <ds:schemaRef ds:uri="0bf74ea8-196f-4ed0-acda-4d1b8eb91222"/>
    <ds:schemaRef ds:uri="a5db0dc4-de41-4547-9920-1aed1993f09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365</Words>
  <Application>Microsoft Macintosh PowerPoint</Application>
  <PresentationFormat>Widescreen</PresentationFormat>
  <Paragraphs>118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Figure 1.6 – Part 1 of 2 Rates* of reported cases† of hepatitis A virus infection, by race/ethnicity  United States, 2005–2020                </vt:lpstr>
      <vt:lpstr>Figure 1.6 – Part 2 of 2 Rates* of reported cases† of hepatitis A virus infection, by race/ethnicity  United States, 2005–2020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Sporrong, Katari (NYC-RSD)</dc:creator>
  <cp:lastModifiedBy>Sporrong, Katari (NYC-RSD)</cp:lastModifiedBy>
  <cp:revision>8</cp:revision>
  <dcterms:created xsi:type="dcterms:W3CDTF">2022-08-02T19:32:21Z</dcterms:created>
  <dcterms:modified xsi:type="dcterms:W3CDTF">2022-10-06T19:07:22Z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0x0101004E90A988FF22164CA46804D9F7DD7698</vt:lpwstr>
  </property>
  <property fmtid="{D5CDD505-2E9C-101B-9397-08002B2CF9AE}" pid="3" name="MediaServiceImageTags">
    <vt:lpwstr/>
  </property>
  <property fmtid="{D5CDD505-2E9C-101B-9397-08002B2CF9AE}" pid="4" name="Order">
    <vt:r8>323400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_ExtendedDescription">
    <vt:lpwstr/>
  </property>
  <property fmtid="{D5CDD505-2E9C-101B-9397-08002B2CF9AE}" pid="10" name="TriggerFlowInfo">
    <vt:lpwstr/>
  </property>
  <property fmtid="{D5CDD505-2E9C-101B-9397-08002B2CF9AE}" pid="11" name="_SharedFileIndex">
    <vt:lpwstr/>
  </property>
  <property fmtid="{D5CDD505-2E9C-101B-9397-08002B2CF9AE}" pid="12" name="_SourceUrl">
    <vt:lpwstr/>
  </property>
  <property fmtid="{D5CDD505-2E9C-101B-9397-08002B2CF9AE}" pid="13" name="MSIP_Label_8af03ff0-41c5-4c41-b55e-fabb8fae94be_Name">
    <vt:lpwstr>8af03ff0-41c5-4c41-b55e-fabb8fae94be</vt:lpwstr>
  </property>
  <property fmtid="{D5CDD505-2E9C-101B-9397-08002B2CF9AE}" pid="14" name="MSIP_Label_8af03ff0-41c5-4c41-b55e-fabb8fae94be_Enabled">
    <vt:lpwstr>true</vt:lpwstr>
  </property>
  <property fmtid="{D5CDD505-2E9C-101B-9397-08002B2CF9AE}" pid="15" name="MSIP_Label_8af03ff0-41c5-4c41-b55e-fabb8fae94be_SetDate">
    <vt:lpwstr>2022-09-26T18:12:39Z</vt:lpwstr>
  </property>
  <property fmtid="{D5CDD505-2E9C-101B-9397-08002B2CF9AE}" pid="16" name="MSIP_Label_8af03ff0-41c5-4c41-b55e-fabb8fae94be_SiteId">
    <vt:lpwstr>9ce70869-60db-44fd-abe8-d2767077fc8f</vt:lpwstr>
  </property>
  <property fmtid="{D5CDD505-2E9C-101B-9397-08002B2CF9AE}" pid="17" name="MSIP_Label_8af03ff0-41c5-4c41-b55e-fabb8fae94be_Method">
    <vt:lpwstr>Privileged</vt:lpwstr>
  </property>
  <property fmtid="{D5CDD505-2E9C-101B-9397-08002B2CF9AE}" pid="18" name="MSIP_Label_8af03ff0-41c5-4c41-b55e-fabb8fae94be_ContentBits">
    <vt:lpwstr>0</vt:lpwstr>
  </property>
  <property fmtid="{D5CDD505-2E9C-101B-9397-08002B2CF9AE}" pid="19" name="MSIP_Label_8af03ff0-41c5-4c41-b55e-fabb8fae94be_ActionId">
    <vt:lpwstr>0889dd41-5272-4998-baba-61054e125ce3</vt:lpwstr>
  </property>
</Properties>
</file>