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513" r:id="rId5"/>
    <p:sldId id="15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1_HepA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'Fig1.5'!$B$3</c:f>
              <c:strCache>
                <c:ptCount val="1"/>
                <c:pt idx="0">
                  <c:v>Male</c:v>
                </c:pt>
              </c:strCache>
            </c:strRef>
          </c:tx>
          <c:spPr>
            <a:ln w="28575" cap="rnd">
              <a:solidFill>
                <a:schemeClr val="accent4">
                  <a:shade val="76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shade val="76000"/>
                </a:schemeClr>
              </a:solidFill>
              <a:ln w="9525">
                <a:solidFill>
                  <a:schemeClr val="accent4">
                    <a:shade val="76000"/>
                  </a:schemeClr>
                </a:solidFill>
              </a:ln>
              <a:effectLst/>
            </c:spPr>
          </c:marker>
          <c:cat>
            <c:numRef>
              <c:f>'Fig1.5'!$C$2:$R$2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'Fig1.5'!$C$3:$R$3</c:f>
              <c:numCache>
                <c:formatCode>0.0</c:formatCode>
                <c:ptCount val="16"/>
                <c:pt idx="0">
                  <c:v>1.7</c:v>
                </c:pt>
                <c:pt idx="1">
                  <c:v>1.3</c:v>
                </c:pt>
                <c:pt idx="2">
                  <c:v>1.1000000000000001</c:v>
                </c:pt>
                <c:pt idx="3">
                  <c:v>0.9</c:v>
                </c:pt>
                <c:pt idx="4">
                  <c:v>0.7</c:v>
                </c:pt>
                <c:pt idx="5">
                  <c:v>0.6</c:v>
                </c:pt>
                <c:pt idx="6">
                  <c:v>0.5</c:v>
                </c:pt>
                <c:pt idx="7">
                  <c:v>0.5</c:v>
                </c:pt>
                <c:pt idx="8">
                  <c:v>0.6</c:v>
                </c:pt>
                <c:pt idx="9">
                  <c:v>0.4</c:v>
                </c:pt>
                <c:pt idx="10">
                  <c:v>0.5</c:v>
                </c:pt>
                <c:pt idx="11">
                  <c:v>0.7</c:v>
                </c:pt>
                <c:pt idx="12">
                  <c:v>1.4</c:v>
                </c:pt>
                <c:pt idx="13">
                  <c:v>4.7</c:v>
                </c:pt>
                <c:pt idx="14">
                  <c:v>7.3</c:v>
                </c:pt>
                <c:pt idx="15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22-0946-B7EC-7D234DE6D26A}"/>
            </c:ext>
          </c:extLst>
        </c:ser>
        <c:ser>
          <c:idx val="1"/>
          <c:order val="1"/>
          <c:tx>
            <c:strRef>
              <c:f>'Fig1.5'!$B$4</c:f>
              <c:strCache>
                <c:ptCount val="1"/>
                <c:pt idx="0">
                  <c:v>Female</c:v>
                </c:pt>
              </c:strCache>
            </c:strRef>
          </c:tx>
          <c:spPr>
            <a:ln w="28575" cap="rnd">
              <a:solidFill>
                <a:schemeClr val="accent4">
                  <a:tint val="77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tint val="77000"/>
                </a:schemeClr>
              </a:solidFill>
              <a:ln w="9525">
                <a:solidFill>
                  <a:schemeClr val="accent4">
                    <a:tint val="77000"/>
                  </a:schemeClr>
                </a:solidFill>
              </a:ln>
              <a:effectLst/>
            </c:spPr>
          </c:marker>
          <c:cat>
            <c:numRef>
              <c:f>'Fig1.5'!$C$2:$R$2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'Fig1.5'!$C$4:$R$4</c:f>
              <c:numCache>
                <c:formatCode>0.0</c:formatCode>
                <c:ptCount val="16"/>
                <c:pt idx="0">
                  <c:v>1.3</c:v>
                </c:pt>
                <c:pt idx="1">
                  <c:v>1.1000000000000001</c:v>
                </c:pt>
                <c:pt idx="2">
                  <c:v>0.9</c:v>
                </c:pt>
                <c:pt idx="3">
                  <c:v>0.8</c:v>
                </c:pt>
                <c:pt idx="4">
                  <c:v>0.6</c:v>
                </c:pt>
                <c:pt idx="5">
                  <c:v>0.5</c:v>
                </c:pt>
                <c:pt idx="6">
                  <c:v>0.4</c:v>
                </c:pt>
                <c:pt idx="7">
                  <c:v>0.5</c:v>
                </c:pt>
                <c:pt idx="8">
                  <c:v>0.6</c:v>
                </c:pt>
                <c:pt idx="9">
                  <c:v>0.4</c:v>
                </c:pt>
                <c:pt idx="10">
                  <c:v>0.4</c:v>
                </c:pt>
                <c:pt idx="11">
                  <c:v>0.5</c:v>
                </c:pt>
                <c:pt idx="12">
                  <c:v>0.7</c:v>
                </c:pt>
                <c:pt idx="13">
                  <c:v>3</c:v>
                </c:pt>
                <c:pt idx="14">
                  <c:v>4.2</c:v>
                </c:pt>
                <c:pt idx="15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D22-0946-B7EC-7D234DE6D2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5806928"/>
        <c:axId val="145796944"/>
      </c:lineChart>
      <c:catAx>
        <c:axId val="1458069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layout>
            <c:manualLayout>
              <c:xMode val="edge"/>
              <c:yMode val="edge"/>
              <c:x val="0.50662895927601814"/>
              <c:y val="0.866083461107919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796944"/>
        <c:crosses val="autoZero"/>
        <c:auto val="1"/>
        <c:lblAlgn val="ctr"/>
        <c:lblOffset val="100"/>
        <c:noMultiLvlLbl val="0"/>
      </c:catAx>
      <c:valAx>
        <c:axId val="14579694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Reported Cases per 100,000 population</a:t>
                </a:r>
              </a:p>
            </c:rich>
          </c:tx>
          <c:layout>
            <c:manualLayout>
              <c:xMode val="edge"/>
              <c:yMode val="edge"/>
              <c:x val="6.7873303167420816E-3"/>
              <c:y val="0.156892758105661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80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637323190935976"/>
          <c:y val="3.8616952292728046E-2"/>
          <c:w val="0.16951597962019452"/>
          <c:h val="4.961834182491894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78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cdc.gov/hepatitis/statistics/2020surveillance/index.htm" TargetMode="External"/><Relationship Id="rId4" Type="http://schemas.openxmlformats.org/officeDocument/2006/relationships/hyperlink" Target="https://ndc.services.cdc.gov/conditions/hepatitis-a-acut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a-acute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1.5 – Part 1 of 2</a:t>
            </a:r>
            <a:br>
              <a:rPr lang="en-US" sz="2400"/>
            </a:br>
            <a:r>
              <a:rPr lang="en-US" sz="2000" b="1"/>
              <a:t>Rates* of reported cases† of hepatitis A virus infection, by sex </a:t>
            </a:r>
            <a:br>
              <a:rPr lang="en-US" sz="2000" b="1"/>
            </a:br>
            <a:r>
              <a:rPr lang="en-US" sz="2000" b="1"/>
              <a:t>United States, 2005–2020</a:t>
            </a:r>
            <a:endParaRPr lang="en-US" sz="2400" b="1"/>
          </a:p>
        </p:txBody>
      </p:sp>
      <p:graphicFrame>
        <p:nvGraphicFramePr>
          <p:cNvPr id="5" name="Chart Placeholder 4" descr="Rates of reported hepatitis A in the United States by sex during 2005–2020. The sex classifications are male and female. The reported rates of hepatitis A increased substantially during 2017–2019 for both males and females but decreased for both sexes during 2020. ">
            <a:extLst>
              <a:ext uri="{FF2B5EF4-FFF2-40B4-BE49-F238E27FC236}">
                <a16:creationId xmlns:a16="http://schemas.microsoft.com/office/drawing/2014/main" id="{EE55F729-CC15-5997-5B08-D91DA68B7B79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755129859"/>
              </p:ext>
            </p:extLst>
          </p:nvPr>
        </p:nvGraphicFramePr>
        <p:xfrm>
          <a:off x="457200" y="1355006"/>
          <a:ext cx="11226800" cy="417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Footnote 1">
            <a:extLst>
              <a:ext uri="{FF2B5EF4-FFF2-40B4-BE49-F238E27FC236}">
                <a16:creationId xmlns:a16="http://schemas.microsoft.com/office/drawing/2014/main" id="{338C2790-D1D5-870B-651F-F02BD0B49F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7537" y="6200208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Rates per 100,000 population.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4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	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64FA38-52CD-79AD-EF36-A2ECC91FCD27}"/>
              </a:ext>
            </a:extLst>
          </p:cNvPr>
          <p:cNvSpPr txBox="1"/>
          <p:nvPr/>
        </p:nvSpPr>
        <p:spPr>
          <a:xfrm>
            <a:off x="6513813" y="5982521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5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347658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1.5 – Part 2 of 2</a:t>
            </a:r>
            <a:br>
              <a:rPr lang="en-US" sz="2400"/>
            </a:br>
            <a:r>
              <a:rPr lang="en-US" sz="2000" b="1"/>
              <a:t>Rates* of reported cases† of hepatitis A virus infection, by sex </a:t>
            </a:r>
            <a:br>
              <a:rPr lang="en-US" sz="2000" b="1"/>
            </a:br>
            <a:r>
              <a:rPr lang="en-US" sz="2000" b="1"/>
              <a:t>United States, 2005–2020</a:t>
            </a:r>
            <a:endParaRPr lang="en-US" sz="2400" b="1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E4DB4-BE1B-9F97-C18E-213469BE6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527274"/>
              </p:ext>
            </p:extLst>
          </p:nvPr>
        </p:nvGraphicFramePr>
        <p:xfrm>
          <a:off x="535834" y="1360043"/>
          <a:ext cx="11120329" cy="8229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54137">
                  <a:extLst>
                    <a:ext uri="{9D8B030D-6E8A-4147-A177-3AD203B41FA5}">
                      <a16:colId xmlns:a16="http://schemas.microsoft.com/office/drawing/2014/main" val="2103756755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293876576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42515786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886116225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201851793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868981837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508270811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576013414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759788711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847835832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65184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754688796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666326368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176897221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577294038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703288403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56857504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Sex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60775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Male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0422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Female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753" marR="8753" marT="0" marB="0" anchor="ctr"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77736"/>
                  </a:ext>
                </a:extLst>
              </a:tr>
            </a:tbl>
          </a:graphicData>
        </a:graphic>
      </p:graphicFrame>
      <p:sp>
        <p:nvSpPr>
          <p:cNvPr id="11" name="Footnote 1">
            <a:extLst>
              <a:ext uri="{FF2B5EF4-FFF2-40B4-BE49-F238E27FC236}">
                <a16:creationId xmlns:a16="http://schemas.microsoft.com/office/drawing/2014/main" id="{44DF1E09-AC8B-8112-309E-447BD4906776}"/>
              </a:ext>
            </a:extLst>
          </p:cNvPr>
          <p:cNvSpPr txBox="1">
            <a:spLocks/>
          </p:cNvSpPr>
          <p:nvPr/>
        </p:nvSpPr>
        <p:spPr>
          <a:xfrm>
            <a:off x="435935" y="6202194"/>
            <a:ext cx="5638800" cy="673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800"/>
              <a:t>* Rates per 100,000 population.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https://ndc.services.cdc.gov/conditions/hepatitis-a-acute/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		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6CB99-B69A-AB2E-B610-D40BD50E5ABF}"/>
              </a:ext>
            </a:extLst>
          </p:cNvPr>
          <p:cNvSpPr txBox="1"/>
          <p:nvPr/>
        </p:nvSpPr>
        <p:spPr>
          <a:xfrm>
            <a:off x="6513813" y="5982521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183548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282</Words>
  <Application>Microsoft Macintosh PowerPoint</Application>
  <PresentationFormat>Widescreen</PresentationFormat>
  <Paragraphs>68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Figure 1.5 – Part 1 of 2 Rates* of reported cases† of hepatitis A virus infection, by sex  United States, 2005–2020</vt:lpstr>
      <vt:lpstr>Figure 1.5 – Part 2 of 2 Rates* of reported cases† of hepatitis A virus infection, by sex  United States, 2005–2020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7</cp:revision>
  <dcterms:created xsi:type="dcterms:W3CDTF">2022-08-02T19:32:21Z</dcterms:created>
  <dcterms:modified xsi:type="dcterms:W3CDTF">2022-10-06T19:06:55Z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