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27" r:id="rId5"/>
    <p:sldId id="142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Hepatitis_Surveillance\01-Assets\PPT%20and%20PDF%20Assets\Data\1_HepA_Data_Table_Figures_NNDSS2020_July14_2022-Char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'Fig1.4'!$B$3</c:f>
              <c:strCache>
                <c:ptCount val="1"/>
                <c:pt idx="0">
                  <c:v>0–9 yrs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'Fig1.4'!$C$3:$R$3</c:f>
              <c:numCache>
                <c:formatCode>0.0</c:formatCode>
                <c:ptCount val="16"/>
                <c:pt idx="0">
                  <c:v>1.4</c:v>
                </c:pt>
                <c:pt idx="1">
                  <c:v>1.1000000000000001</c:v>
                </c:pt>
                <c:pt idx="2">
                  <c:v>0.7</c:v>
                </c:pt>
                <c:pt idx="3">
                  <c:v>0.5</c:v>
                </c:pt>
                <c:pt idx="4">
                  <c:v>0.3</c:v>
                </c:pt>
                <c:pt idx="5">
                  <c:v>0.3</c:v>
                </c:pt>
                <c:pt idx="6">
                  <c:v>0.2</c:v>
                </c:pt>
                <c:pt idx="7">
                  <c:v>0.2</c:v>
                </c:pt>
                <c:pt idx="8">
                  <c:v>0.1</c:v>
                </c:pt>
                <c:pt idx="9">
                  <c:v>0.1</c:v>
                </c:pt>
                <c:pt idx="10">
                  <c:v>0.1</c:v>
                </c:pt>
                <c:pt idx="11">
                  <c:v>0.1</c:v>
                </c:pt>
                <c:pt idx="12">
                  <c:v>0.1</c:v>
                </c:pt>
                <c:pt idx="13">
                  <c:v>0.1</c:v>
                </c:pt>
                <c:pt idx="14">
                  <c:v>0.3</c:v>
                </c:pt>
                <c:pt idx="15">
                  <c:v>0.1</c:v>
                </c:pt>
              </c:numCache>
            </c:numRef>
          </c:val>
          <c:smooth val="0"/>
          <c:extLst>
            <c:ext xmlns:c16="http://schemas.microsoft.com/office/drawing/2014/chart" uri="{C3380CC4-5D6E-409C-BE32-E72D297353CC}">
              <c16:uniqueId val="{00000000-3884-514D-9AC9-DC15EDC6165C}"/>
            </c:ext>
          </c:extLst>
        </c:ser>
        <c:ser>
          <c:idx val="1"/>
          <c:order val="1"/>
          <c:tx>
            <c:strRef>
              <c:f>'Fig1.4'!$B$4</c:f>
              <c:strCache>
                <c:ptCount val="1"/>
                <c:pt idx="0">
                  <c:v>10–19 yrs</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'Fig1.4'!$C$4:$R$4</c:f>
              <c:numCache>
                <c:formatCode>0.0</c:formatCode>
                <c:ptCount val="16"/>
                <c:pt idx="0">
                  <c:v>1.6</c:v>
                </c:pt>
                <c:pt idx="1">
                  <c:v>1.3</c:v>
                </c:pt>
                <c:pt idx="2">
                  <c:v>0.9</c:v>
                </c:pt>
                <c:pt idx="3">
                  <c:v>0.8</c:v>
                </c:pt>
                <c:pt idx="4">
                  <c:v>0.6</c:v>
                </c:pt>
                <c:pt idx="5">
                  <c:v>0.5</c:v>
                </c:pt>
                <c:pt idx="6">
                  <c:v>0.4</c:v>
                </c:pt>
                <c:pt idx="7">
                  <c:v>0.4</c:v>
                </c:pt>
                <c:pt idx="8">
                  <c:v>0.3</c:v>
                </c:pt>
                <c:pt idx="9">
                  <c:v>0.3</c:v>
                </c:pt>
                <c:pt idx="10">
                  <c:v>0.2</c:v>
                </c:pt>
                <c:pt idx="11">
                  <c:v>0.3</c:v>
                </c:pt>
                <c:pt idx="12">
                  <c:v>0.2</c:v>
                </c:pt>
                <c:pt idx="13">
                  <c:v>0.6</c:v>
                </c:pt>
                <c:pt idx="14">
                  <c:v>0.6</c:v>
                </c:pt>
                <c:pt idx="15">
                  <c:v>0.2</c:v>
                </c:pt>
              </c:numCache>
            </c:numRef>
          </c:val>
          <c:smooth val="0"/>
          <c:extLst>
            <c:ext xmlns:c16="http://schemas.microsoft.com/office/drawing/2014/chart" uri="{C3380CC4-5D6E-409C-BE32-E72D297353CC}">
              <c16:uniqueId val="{00000001-3884-514D-9AC9-DC15EDC6165C}"/>
            </c:ext>
          </c:extLst>
        </c:ser>
        <c:ser>
          <c:idx val="2"/>
          <c:order val="2"/>
          <c:tx>
            <c:strRef>
              <c:f>'Fig1.4'!$B$5</c:f>
              <c:strCache>
                <c:ptCount val="1"/>
                <c:pt idx="0">
                  <c:v>20–29 yrs</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'Fig1.4'!$C$5:$R$5</c:f>
              <c:numCache>
                <c:formatCode>0.0</c:formatCode>
                <c:ptCount val="16"/>
                <c:pt idx="0">
                  <c:v>1.9</c:v>
                </c:pt>
                <c:pt idx="1">
                  <c:v>1.5</c:v>
                </c:pt>
                <c:pt idx="2">
                  <c:v>1.4</c:v>
                </c:pt>
                <c:pt idx="3">
                  <c:v>1</c:v>
                </c:pt>
                <c:pt idx="4">
                  <c:v>1</c:v>
                </c:pt>
                <c:pt idx="5">
                  <c:v>0.8</c:v>
                </c:pt>
                <c:pt idx="6">
                  <c:v>0.6</c:v>
                </c:pt>
                <c:pt idx="7">
                  <c:v>0.7</c:v>
                </c:pt>
                <c:pt idx="8">
                  <c:v>0.7</c:v>
                </c:pt>
                <c:pt idx="9">
                  <c:v>0.5</c:v>
                </c:pt>
                <c:pt idx="10">
                  <c:v>0.6</c:v>
                </c:pt>
                <c:pt idx="11">
                  <c:v>0.9</c:v>
                </c:pt>
                <c:pt idx="12">
                  <c:v>1.4</c:v>
                </c:pt>
                <c:pt idx="13">
                  <c:v>6.1</c:v>
                </c:pt>
                <c:pt idx="14">
                  <c:v>7.9</c:v>
                </c:pt>
                <c:pt idx="15">
                  <c:v>3.3</c:v>
                </c:pt>
              </c:numCache>
            </c:numRef>
          </c:val>
          <c:smooth val="0"/>
          <c:extLst>
            <c:ext xmlns:c16="http://schemas.microsoft.com/office/drawing/2014/chart" uri="{C3380CC4-5D6E-409C-BE32-E72D297353CC}">
              <c16:uniqueId val="{00000002-3884-514D-9AC9-DC15EDC6165C}"/>
            </c:ext>
          </c:extLst>
        </c:ser>
        <c:ser>
          <c:idx val="3"/>
          <c:order val="3"/>
          <c:tx>
            <c:strRef>
              <c:f>'Fig1.4'!$B$6</c:f>
              <c:strCache>
                <c:ptCount val="1"/>
                <c:pt idx="0">
                  <c:v>30–39 yrs</c:v>
                </c:pt>
              </c:strCache>
            </c:strRef>
          </c:tx>
          <c:spPr>
            <a:ln w="285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'Fig1.4'!$C$6:$R$6</c:f>
              <c:numCache>
                <c:formatCode>0.0</c:formatCode>
                <c:ptCount val="16"/>
                <c:pt idx="0">
                  <c:v>1.5</c:v>
                </c:pt>
                <c:pt idx="1">
                  <c:v>1.2</c:v>
                </c:pt>
                <c:pt idx="2">
                  <c:v>1.2</c:v>
                </c:pt>
                <c:pt idx="3">
                  <c:v>0.9</c:v>
                </c:pt>
                <c:pt idx="4">
                  <c:v>0.8</c:v>
                </c:pt>
                <c:pt idx="5">
                  <c:v>0.6</c:v>
                </c:pt>
                <c:pt idx="6">
                  <c:v>0.5</c:v>
                </c:pt>
                <c:pt idx="7">
                  <c:v>0.5</c:v>
                </c:pt>
                <c:pt idx="8">
                  <c:v>0.7</c:v>
                </c:pt>
                <c:pt idx="9">
                  <c:v>0.5</c:v>
                </c:pt>
                <c:pt idx="10">
                  <c:v>0.6</c:v>
                </c:pt>
                <c:pt idx="11">
                  <c:v>0.9</c:v>
                </c:pt>
                <c:pt idx="12">
                  <c:v>2.1</c:v>
                </c:pt>
                <c:pt idx="13">
                  <c:v>9.8000000000000007</c:v>
                </c:pt>
                <c:pt idx="14">
                  <c:v>14.5</c:v>
                </c:pt>
                <c:pt idx="15">
                  <c:v>7.6</c:v>
                </c:pt>
              </c:numCache>
            </c:numRef>
          </c:val>
          <c:smooth val="0"/>
          <c:extLst>
            <c:ext xmlns:c16="http://schemas.microsoft.com/office/drawing/2014/chart" uri="{C3380CC4-5D6E-409C-BE32-E72D297353CC}">
              <c16:uniqueId val="{00000003-3884-514D-9AC9-DC15EDC6165C}"/>
            </c:ext>
          </c:extLst>
        </c:ser>
        <c:ser>
          <c:idx val="4"/>
          <c:order val="4"/>
          <c:tx>
            <c:strRef>
              <c:f>'Fig1.4'!$B$7</c:f>
              <c:strCache>
                <c:ptCount val="1"/>
                <c:pt idx="0">
                  <c:v>40–49 yrs</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'Fig1.4'!$C$7:$R$7</c:f>
              <c:numCache>
                <c:formatCode>0.0</c:formatCode>
                <c:ptCount val="16"/>
                <c:pt idx="0">
                  <c:v>1.3</c:v>
                </c:pt>
                <c:pt idx="1">
                  <c:v>1.2</c:v>
                </c:pt>
                <c:pt idx="2">
                  <c:v>0.9</c:v>
                </c:pt>
                <c:pt idx="3">
                  <c:v>0.9</c:v>
                </c:pt>
                <c:pt idx="4">
                  <c:v>0.6</c:v>
                </c:pt>
                <c:pt idx="5">
                  <c:v>0.5</c:v>
                </c:pt>
                <c:pt idx="6">
                  <c:v>0.4</c:v>
                </c:pt>
                <c:pt idx="7">
                  <c:v>0.5</c:v>
                </c:pt>
                <c:pt idx="8">
                  <c:v>0.6</c:v>
                </c:pt>
                <c:pt idx="9">
                  <c:v>0.3</c:v>
                </c:pt>
                <c:pt idx="10">
                  <c:v>0.4</c:v>
                </c:pt>
                <c:pt idx="11">
                  <c:v>0.8</c:v>
                </c:pt>
                <c:pt idx="12">
                  <c:v>1.4</c:v>
                </c:pt>
                <c:pt idx="13">
                  <c:v>6.6</c:v>
                </c:pt>
                <c:pt idx="14">
                  <c:v>10.4</c:v>
                </c:pt>
                <c:pt idx="15">
                  <c:v>5.9</c:v>
                </c:pt>
              </c:numCache>
            </c:numRef>
          </c:val>
          <c:smooth val="0"/>
          <c:extLst>
            <c:ext xmlns:c16="http://schemas.microsoft.com/office/drawing/2014/chart" uri="{C3380CC4-5D6E-409C-BE32-E72D297353CC}">
              <c16:uniqueId val="{00000004-3884-514D-9AC9-DC15EDC6165C}"/>
            </c:ext>
          </c:extLst>
        </c:ser>
        <c:ser>
          <c:idx val="5"/>
          <c:order val="5"/>
          <c:tx>
            <c:strRef>
              <c:f>'Fig1.4'!$B$8</c:f>
              <c:strCache>
                <c:ptCount val="1"/>
                <c:pt idx="0">
                  <c:v>50–59 yrs</c:v>
                </c:pt>
              </c:strCache>
            </c:strRef>
          </c:tx>
          <c:spPr>
            <a:ln w="285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'Fig1.4'!$C$8:$R$8</c:f>
              <c:numCache>
                <c:formatCode>0.0</c:formatCode>
                <c:ptCount val="16"/>
                <c:pt idx="0">
                  <c:v>1.4</c:v>
                </c:pt>
                <c:pt idx="1">
                  <c:v>1.1000000000000001</c:v>
                </c:pt>
                <c:pt idx="2">
                  <c:v>0.9</c:v>
                </c:pt>
                <c:pt idx="3">
                  <c:v>0.9</c:v>
                </c:pt>
                <c:pt idx="4">
                  <c:v>0.5</c:v>
                </c:pt>
                <c:pt idx="5">
                  <c:v>0.5</c:v>
                </c:pt>
                <c:pt idx="6">
                  <c:v>0.4</c:v>
                </c:pt>
                <c:pt idx="7">
                  <c:v>0.6</c:v>
                </c:pt>
                <c:pt idx="8">
                  <c:v>0.6</c:v>
                </c:pt>
                <c:pt idx="9">
                  <c:v>0.4</c:v>
                </c:pt>
                <c:pt idx="10">
                  <c:v>0.5</c:v>
                </c:pt>
                <c:pt idx="11">
                  <c:v>0.7</c:v>
                </c:pt>
                <c:pt idx="12">
                  <c:v>1.3</c:v>
                </c:pt>
                <c:pt idx="13">
                  <c:v>3.5</c:v>
                </c:pt>
                <c:pt idx="14">
                  <c:v>6.2</c:v>
                </c:pt>
                <c:pt idx="15">
                  <c:v>3.6</c:v>
                </c:pt>
              </c:numCache>
            </c:numRef>
          </c:val>
          <c:smooth val="0"/>
          <c:extLst>
            <c:ext xmlns:c16="http://schemas.microsoft.com/office/drawing/2014/chart" uri="{C3380CC4-5D6E-409C-BE32-E72D297353CC}">
              <c16:uniqueId val="{00000005-3884-514D-9AC9-DC15EDC6165C}"/>
            </c:ext>
          </c:extLst>
        </c:ser>
        <c:ser>
          <c:idx val="6"/>
          <c:order val="6"/>
          <c:tx>
            <c:strRef>
              <c:f>'Fig1.4'!$B$9</c:f>
              <c:strCache>
                <c:ptCount val="1"/>
                <c:pt idx="0">
                  <c:v>≥60 yrs</c:v>
                </c:pt>
              </c:strCache>
            </c:strRef>
          </c:tx>
          <c:spPr>
            <a:ln w="285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cat>
            <c:numRef>
              <c:f>'Fig1.4'!$C$2:$R$2</c:f>
              <c:numCache>
                <c:formatCode>General</c:formatCod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c:v>
                </c:pt>
              </c:numCache>
            </c:numRef>
          </c:cat>
          <c:val>
            <c:numRef>
              <c:f>'Fig1.4'!$C$9:$R$9</c:f>
              <c:numCache>
                <c:formatCode>0.0</c:formatCode>
                <c:ptCount val="16"/>
                <c:pt idx="0">
                  <c:v>1.4</c:v>
                </c:pt>
                <c:pt idx="1">
                  <c:v>1</c:v>
                </c:pt>
                <c:pt idx="2">
                  <c:v>0.9</c:v>
                </c:pt>
                <c:pt idx="3">
                  <c:v>0.9</c:v>
                </c:pt>
                <c:pt idx="4">
                  <c:v>0.7</c:v>
                </c:pt>
                <c:pt idx="5">
                  <c:v>0.6</c:v>
                </c:pt>
                <c:pt idx="6">
                  <c:v>0.5</c:v>
                </c:pt>
                <c:pt idx="7">
                  <c:v>0.6</c:v>
                </c:pt>
                <c:pt idx="8">
                  <c:v>0.7</c:v>
                </c:pt>
                <c:pt idx="9">
                  <c:v>0.5</c:v>
                </c:pt>
                <c:pt idx="10">
                  <c:v>0.5</c:v>
                </c:pt>
                <c:pt idx="11">
                  <c:v>0.6</c:v>
                </c:pt>
                <c:pt idx="12">
                  <c:v>0.7</c:v>
                </c:pt>
                <c:pt idx="13">
                  <c:v>1.4</c:v>
                </c:pt>
                <c:pt idx="14">
                  <c:v>2.2999999999999998</c:v>
                </c:pt>
                <c:pt idx="15">
                  <c:v>1.4</c:v>
                </c:pt>
              </c:numCache>
            </c:numRef>
          </c:val>
          <c:smooth val="0"/>
          <c:extLst>
            <c:ext xmlns:c16="http://schemas.microsoft.com/office/drawing/2014/chart" uri="{C3380CC4-5D6E-409C-BE32-E72D297353CC}">
              <c16:uniqueId val="{00000006-3884-514D-9AC9-DC15EDC6165C}"/>
            </c:ext>
          </c:extLst>
        </c:ser>
        <c:dLbls>
          <c:showLegendKey val="0"/>
          <c:showVal val="0"/>
          <c:showCatName val="0"/>
          <c:showSerName val="0"/>
          <c:showPercent val="0"/>
          <c:showBubbleSize val="0"/>
        </c:dLbls>
        <c:marker val="1"/>
        <c:smooth val="0"/>
        <c:axId val="1210950784"/>
        <c:axId val="1210975632"/>
      </c:lineChart>
      <c:catAx>
        <c:axId val="1210950784"/>
        <c:scaling>
          <c:orientation val="minMax"/>
        </c:scaling>
        <c:delete val="0"/>
        <c:axPos val="b"/>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Year</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10975632"/>
        <c:crosses val="autoZero"/>
        <c:auto val="1"/>
        <c:lblAlgn val="ctr"/>
        <c:lblOffset val="100"/>
        <c:noMultiLvlLbl val="0"/>
      </c:catAx>
      <c:valAx>
        <c:axId val="1210975632"/>
        <c:scaling>
          <c:orientation val="minMax"/>
        </c:scaling>
        <c:delete val="0"/>
        <c:axPos val="l"/>
        <c:title>
          <c:tx>
            <c:rich>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rgbClr val="000000">
                        <a:lumMod val="65000"/>
                        <a:lumOff val="35000"/>
                      </a:srgbClr>
                    </a:solidFill>
                    <a:latin typeface="+mn-lt"/>
                    <a:ea typeface="+mn-ea"/>
                    <a:cs typeface="+mn-cs"/>
                  </a:defRPr>
                </a:pPr>
                <a:r>
                  <a:rPr lang="en-US" sz="1200" b="1"/>
                  <a:t>Reported cases per 100,000 population</a:t>
                </a:r>
              </a:p>
            </c:rich>
          </c:tx>
          <c:overlay val="0"/>
          <c:spPr>
            <a:noFill/>
            <a:ln>
              <a:noFill/>
            </a:ln>
            <a:effectLst/>
          </c:spPr>
          <c:txPr>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rgbClr val="000000">
                      <a:lumMod val="65000"/>
                      <a:lumOff val="35000"/>
                    </a:srgb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21095078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39364528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ndc.services.cdc.gov/conditions/hepatitis-a-acut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hepatitis/statistics/2020surveillance/index.htm" TargetMode="External"/><Relationship Id="rId2" Type="http://schemas.openxmlformats.org/officeDocument/2006/relationships/hyperlink" Target="https://ndc.services.cdc.gov/conditions/hepatitis-a-acut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1.4 – Part 1 of 2</a:t>
            </a:r>
            <a:br>
              <a:rPr lang="en-US" sz="2000"/>
            </a:br>
            <a:r>
              <a:rPr lang="en-US" sz="2000" b="1"/>
              <a:t>Rates* of reported cases† of hepatitis A virus infection, by age group </a:t>
            </a:r>
            <a:br>
              <a:rPr lang="en-US" sz="2000" b="1"/>
            </a:br>
            <a:r>
              <a:rPr lang="en-US" sz="2000" b="1"/>
              <a:t>United States, 2005–2020	</a:t>
            </a:r>
            <a:r>
              <a:rPr lang="en-US" sz="2000" b="0"/>
              <a:t>															</a:t>
            </a:r>
          </a:p>
        </p:txBody>
      </p:sp>
      <p:graphicFrame>
        <p:nvGraphicFramePr>
          <p:cNvPr id="7" name="Chart 6" descr="The rates of reported hepatitis A in the United States, by age group, during 2005–2020. The age groups are 0–9 years, 10–19 years, 20–29 years, 30–39 years, 40–49 years, 50–59 years, and 60 years or older. Compared to 2019, in 2020 the rates of reported cases of hepatitis A decreased in all age groups. ">
            <a:extLst>
              <a:ext uri="{FF2B5EF4-FFF2-40B4-BE49-F238E27FC236}">
                <a16:creationId xmlns:a16="http://schemas.microsoft.com/office/drawing/2014/main" id="{A7B9F10B-0B05-0ED3-ECDC-1A0AB3C0F36D}"/>
              </a:ext>
            </a:extLst>
          </p:cNvPr>
          <p:cNvGraphicFramePr>
            <a:graphicFrameLocks/>
          </p:cNvGraphicFramePr>
          <p:nvPr>
            <p:extLst>
              <p:ext uri="{D42A27DB-BD31-4B8C-83A1-F6EECF244321}">
                <p14:modId xmlns:p14="http://schemas.microsoft.com/office/powerpoint/2010/main" val="767165918"/>
              </p:ext>
            </p:extLst>
          </p:nvPr>
        </p:nvGraphicFramePr>
        <p:xfrm>
          <a:off x="542059" y="1343931"/>
          <a:ext cx="11107881" cy="4343508"/>
        </p:xfrm>
        <a:graphic>
          <a:graphicData uri="http://schemas.openxmlformats.org/drawingml/2006/chart">
            <c:chart xmlns:c="http://schemas.openxmlformats.org/drawingml/2006/chart" xmlns:r="http://schemas.openxmlformats.org/officeDocument/2006/relationships" r:id="rId3"/>
          </a:graphicData>
        </a:graphic>
      </p:graphicFrame>
      <p:sp>
        <p:nvSpPr>
          <p:cNvPr id="11" name="Footnote 1">
            <a:extLst>
              <a:ext uri="{FF2B5EF4-FFF2-40B4-BE49-F238E27FC236}">
                <a16:creationId xmlns:a16="http://schemas.microsoft.com/office/drawing/2014/main" id="{3C84F0C1-2CA0-A3C2-F8B9-3ACBEE351104}"/>
              </a:ext>
            </a:extLst>
          </p:cNvPr>
          <p:cNvSpPr>
            <a:spLocks noGrp="1"/>
          </p:cNvSpPr>
          <p:nvPr>
            <p:ph type="body" sz="quarter" idx="11"/>
          </p:nvPr>
        </p:nvSpPr>
        <p:spPr>
          <a:xfrm>
            <a:off x="457201" y="6194323"/>
            <a:ext cx="5638800" cy="482364"/>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4"/>
              </a:rPr>
              <a:t>https://ndc.services.cdc.gov/conditions/hepatitis-a-acute/</a:t>
            </a:r>
            <a:r>
              <a:rPr lang="en-US" sz="800"/>
              <a:t>. </a:t>
            </a:r>
            <a:endParaRPr lang="en-US" sz="800">
              <a:cs typeface="Calibri"/>
            </a:endParaRPr>
          </a:p>
          <a:p>
            <a:pPr>
              <a:lnSpc>
                <a:spcPct val="100000"/>
              </a:lnSpc>
            </a:pPr>
            <a:r>
              <a:rPr lang="en-US" sz="800"/>
              <a:t>		</a:t>
            </a:r>
          </a:p>
        </p:txBody>
      </p:sp>
      <p:sp>
        <p:nvSpPr>
          <p:cNvPr id="12" name="TextBox 11">
            <a:extLst>
              <a:ext uri="{FF2B5EF4-FFF2-40B4-BE49-F238E27FC236}">
                <a16:creationId xmlns:a16="http://schemas.microsoft.com/office/drawing/2014/main" id="{6A94B3B9-9D31-7A98-5006-5FDBBD380A0B}"/>
              </a:ext>
            </a:extLst>
          </p:cNvPr>
          <p:cNvSpPr txBox="1"/>
          <p:nvPr/>
        </p:nvSpPr>
        <p:spPr>
          <a:xfrm>
            <a:off x="6513813" y="5982521"/>
            <a:ext cx="3983500"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spTree>
    <p:extLst>
      <p:ext uri="{BB962C8B-B14F-4D97-AF65-F5344CB8AC3E}">
        <p14:creationId xmlns:p14="http://schemas.microsoft.com/office/powerpoint/2010/main" val="1833786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1.4 – Part 2 of 2</a:t>
            </a:r>
            <a:br>
              <a:rPr lang="en-US" sz="2000"/>
            </a:br>
            <a:r>
              <a:rPr lang="en-US" sz="2000" b="1"/>
              <a:t>Rates* of reported cases† of hepatitis A virus infection, by age group </a:t>
            </a:r>
            <a:br>
              <a:rPr lang="en-US" sz="2000" b="1"/>
            </a:br>
            <a:r>
              <a:rPr lang="en-US" sz="2000" b="1"/>
              <a:t>United States, 2005–2020</a:t>
            </a:r>
          </a:p>
        </p:txBody>
      </p:sp>
      <p:graphicFrame>
        <p:nvGraphicFramePr>
          <p:cNvPr id="5" name="Table 4">
            <a:extLst>
              <a:ext uri="{FF2B5EF4-FFF2-40B4-BE49-F238E27FC236}">
                <a16:creationId xmlns:a16="http://schemas.microsoft.com/office/drawing/2014/main" id="{DEC4E929-3D10-39A1-2119-E52FFBA0B9F6}"/>
              </a:ext>
            </a:extLst>
          </p:cNvPr>
          <p:cNvGraphicFramePr>
            <a:graphicFrameLocks noGrp="1"/>
          </p:cNvGraphicFramePr>
          <p:nvPr>
            <p:extLst>
              <p:ext uri="{D42A27DB-BD31-4B8C-83A1-F6EECF244321}">
                <p14:modId xmlns:p14="http://schemas.microsoft.com/office/powerpoint/2010/main" val="726719849"/>
              </p:ext>
            </p:extLst>
          </p:nvPr>
        </p:nvGraphicFramePr>
        <p:xfrm>
          <a:off x="535833" y="1343931"/>
          <a:ext cx="11120329" cy="1874520"/>
        </p:xfrm>
        <a:graphic>
          <a:graphicData uri="http://schemas.openxmlformats.org/drawingml/2006/table">
            <a:tbl>
              <a:tblPr firstRow="1" bandRow="1">
                <a:tableStyleId>{ED083AE6-46FA-4A59-8FB0-9F97EB10719F}</a:tableStyleId>
              </a:tblPr>
              <a:tblGrid>
                <a:gridCol w="654137">
                  <a:extLst>
                    <a:ext uri="{9D8B030D-6E8A-4147-A177-3AD203B41FA5}">
                      <a16:colId xmlns:a16="http://schemas.microsoft.com/office/drawing/2014/main" val="2197488459"/>
                    </a:ext>
                  </a:extLst>
                </a:gridCol>
                <a:gridCol w="654137">
                  <a:extLst>
                    <a:ext uri="{9D8B030D-6E8A-4147-A177-3AD203B41FA5}">
                      <a16:colId xmlns:a16="http://schemas.microsoft.com/office/drawing/2014/main" val="333131822"/>
                    </a:ext>
                  </a:extLst>
                </a:gridCol>
                <a:gridCol w="654137">
                  <a:extLst>
                    <a:ext uri="{9D8B030D-6E8A-4147-A177-3AD203B41FA5}">
                      <a16:colId xmlns:a16="http://schemas.microsoft.com/office/drawing/2014/main" val="4227953581"/>
                    </a:ext>
                  </a:extLst>
                </a:gridCol>
                <a:gridCol w="654137">
                  <a:extLst>
                    <a:ext uri="{9D8B030D-6E8A-4147-A177-3AD203B41FA5}">
                      <a16:colId xmlns:a16="http://schemas.microsoft.com/office/drawing/2014/main" val="1653817542"/>
                    </a:ext>
                  </a:extLst>
                </a:gridCol>
                <a:gridCol w="654137">
                  <a:extLst>
                    <a:ext uri="{9D8B030D-6E8A-4147-A177-3AD203B41FA5}">
                      <a16:colId xmlns:a16="http://schemas.microsoft.com/office/drawing/2014/main" val="3257962620"/>
                    </a:ext>
                  </a:extLst>
                </a:gridCol>
                <a:gridCol w="654137">
                  <a:extLst>
                    <a:ext uri="{9D8B030D-6E8A-4147-A177-3AD203B41FA5}">
                      <a16:colId xmlns:a16="http://schemas.microsoft.com/office/drawing/2014/main" val="225096262"/>
                    </a:ext>
                  </a:extLst>
                </a:gridCol>
                <a:gridCol w="654137">
                  <a:extLst>
                    <a:ext uri="{9D8B030D-6E8A-4147-A177-3AD203B41FA5}">
                      <a16:colId xmlns:a16="http://schemas.microsoft.com/office/drawing/2014/main" val="241978868"/>
                    </a:ext>
                  </a:extLst>
                </a:gridCol>
                <a:gridCol w="654137">
                  <a:extLst>
                    <a:ext uri="{9D8B030D-6E8A-4147-A177-3AD203B41FA5}">
                      <a16:colId xmlns:a16="http://schemas.microsoft.com/office/drawing/2014/main" val="557897342"/>
                    </a:ext>
                  </a:extLst>
                </a:gridCol>
                <a:gridCol w="654137">
                  <a:extLst>
                    <a:ext uri="{9D8B030D-6E8A-4147-A177-3AD203B41FA5}">
                      <a16:colId xmlns:a16="http://schemas.microsoft.com/office/drawing/2014/main" val="1675807070"/>
                    </a:ext>
                  </a:extLst>
                </a:gridCol>
                <a:gridCol w="654137">
                  <a:extLst>
                    <a:ext uri="{9D8B030D-6E8A-4147-A177-3AD203B41FA5}">
                      <a16:colId xmlns:a16="http://schemas.microsoft.com/office/drawing/2014/main" val="3162417777"/>
                    </a:ext>
                  </a:extLst>
                </a:gridCol>
                <a:gridCol w="654137">
                  <a:extLst>
                    <a:ext uri="{9D8B030D-6E8A-4147-A177-3AD203B41FA5}">
                      <a16:colId xmlns:a16="http://schemas.microsoft.com/office/drawing/2014/main" val="2163448990"/>
                    </a:ext>
                  </a:extLst>
                </a:gridCol>
                <a:gridCol w="654137">
                  <a:extLst>
                    <a:ext uri="{9D8B030D-6E8A-4147-A177-3AD203B41FA5}">
                      <a16:colId xmlns:a16="http://schemas.microsoft.com/office/drawing/2014/main" val="1531703974"/>
                    </a:ext>
                  </a:extLst>
                </a:gridCol>
                <a:gridCol w="654137">
                  <a:extLst>
                    <a:ext uri="{9D8B030D-6E8A-4147-A177-3AD203B41FA5}">
                      <a16:colId xmlns:a16="http://schemas.microsoft.com/office/drawing/2014/main" val="1741429899"/>
                    </a:ext>
                  </a:extLst>
                </a:gridCol>
                <a:gridCol w="654137">
                  <a:extLst>
                    <a:ext uri="{9D8B030D-6E8A-4147-A177-3AD203B41FA5}">
                      <a16:colId xmlns:a16="http://schemas.microsoft.com/office/drawing/2014/main" val="2837006629"/>
                    </a:ext>
                  </a:extLst>
                </a:gridCol>
                <a:gridCol w="654137">
                  <a:extLst>
                    <a:ext uri="{9D8B030D-6E8A-4147-A177-3AD203B41FA5}">
                      <a16:colId xmlns:a16="http://schemas.microsoft.com/office/drawing/2014/main" val="1677891965"/>
                    </a:ext>
                  </a:extLst>
                </a:gridCol>
                <a:gridCol w="654137">
                  <a:extLst>
                    <a:ext uri="{9D8B030D-6E8A-4147-A177-3AD203B41FA5}">
                      <a16:colId xmlns:a16="http://schemas.microsoft.com/office/drawing/2014/main" val="373618106"/>
                    </a:ext>
                  </a:extLst>
                </a:gridCol>
                <a:gridCol w="654137">
                  <a:extLst>
                    <a:ext uri="{9D8B030D-6E8A-4147-A177-3AD203B41FA5}">
                      <a16:colId xmlns:a16="http://schemas.microsoft.com/office/drawing/2014/main" val="200654846"/>
                    </a:ext>
                  </a:extLst>
                </a:gridCol>
              </a:tblGrid>
              <a:tr h="402336">
                <a:tc>
                  <a:txBody>
                    <a:bodyPr/>
                    <a:lstStyle/>
                    <a:p>
                      <a:pPr algn="l" fontAlgn="ctr"/>
                      <a:r>
                        <a:rPr lang="en-US" sz="1200" b="1" i="0" u="none" strike="noStrike">
                          <a:solidFill>
                            <a:schemeClr val="bg1"/>
                          </a:solidFill>
                          <a:effectLst/>
                          <a:latin typeface="+mn-lt"/>
                        </a:rPr>
                        <a:t>Age (years)</a:t>
                      </a:r>
                    </a:p>
                  </a:txBody>
                  <a:tcPr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2005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2006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2007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2008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2009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2019</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ctr" fontAlgn="ctr"/>
                      <a:r>
                        <a:rPr lang="en-US" sz="1200" b="1" i="0" u="none" strike="noStrike">
                          <a:solidFill>
                            <a:schemeClr val="bg1"/>
                          </a:solidFill>
                          <a:effectLst/>
                          <a:latin typeface="+mn-lt"/>
                        </a:rPr>
                        <a:t>2020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3085099476"/>
                  </a:ext>
                </a:extLst>
              </a:tr>
              <a:tr h="210312">
                <a:tc>
                  <a:txBody>
                    <a:bodyPr/>
                    <a:lstStyle/>
                    <a:p>
                      <a:pPr algn="l" fontAlgn="ctr"/>
                      <a:r>
                        <a:rPr lang="en-US" sz="1100" b="0" i="0" u="none" strike="noStrike">
                          <a:solidFill>
                            <a:srgbClr val="111111"/>
                          </a:solidFill>
                          <a:effectLst/>
                          <a:latin typeface="+mn-lt"/>
                        </a:rPr>
                        <a:t>0–9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111111"/>
                          </a:solidFill>
                          <a:effectLst/>
                          <a:latin typeface="+mn-lt"/>
                        </a:rPr>
                        <a:t>10–19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20–29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6.1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7.9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111111"/>
                          </a:solidFill>
                          <a:effectLst/>
                          <a:latin typeface="+mn-lt"/>
                        </a:rPr>
                        <a:t>30–39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9.8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7.6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111111"/>
                          </a:solidFill>
                          <a:effectLst/>
                          <a:latin typeface="+mn-lt"/>
                        </a:rPr>
                        <a:t>40–49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6.6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5.9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111111"/>
                          </a:solidFill>
                          <a:effectLst/>
                          <a:latin typeface="+mn-lt"/>
                        </a:rPr>
                        <a:t>50–59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6.2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111111"/>
                          </a:solidFill>
                          <a:effectLst/>
                          <a:latin typeface="+mn-lt"/>
                        </a:rPr>
                        <a:t>≥60 </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66818688"/>
                  </a:ext>
                </a:extLst>
              </a:tr>
            </a:tbl>
          </a:graphicData>
        </a:graphic>
      </p:graphicFrame>
      <p:sp>
        <p:nvSpPr>
          <p:cNvPr id="9" name="Footnote 1">
            <a:extLst>
              <a:ext uri="{FF2B5EF4-FFF2-40B4-BE49-F238E27FC236}">
                <a16:creationId xmlns:a16="http://schemas.microsoft.com/office/drawing/2014/main" id="{DFB67E1D-0F17-7A77-E3DC-A65FD384151D}"/>
              </a:ext>
            </a:extLst>
          </p:cNvPr>
          <p:cNvSpPr txBox="1">
            <a:spLocks/>
          </p:cNvSpPr>
          <p:nvPr/>
        </p:nvSpPr>
        <p:spPr>
          <a:xfrm>
            <a:off x="435935" y="6203049"/>
            <a:ext cx="5638800" cy="673125"/>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9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2"/>
              </a:rPr>
              <a:t>https://ndc.services.cdc.gov/conditions/hepatitis-a-acute/</a:t>
            </a:r>
            <a:r>
              <a:rPr lang="en-US" sz="800"/>
              <a:t>. </a:t>
            </a:r>
            <a:endParaRPr lang="en-US" sz="800">
              <a:cs typeface="Calibri"/>
            </a:endParaRPr>
          </a:p>
          <a:p>
            <a:pPr>
              <a:lnSpc>
                <a:spcPct val="100000"/>
              </a:lnSpc>
            </a:pPr>
            <a:r>
              <a:rPr lang="en-US" sz="800"/>
              <a:t>		</a:t>
            </a:r>
          </a:p>
        </p:txBody>
      </p:sp>
      <p:sp>
        <p:nvSpPr>
          <p:cNvPr id="10" name="TextBox 9">
            <a:extLst>
              <a:ext uri="{FF2B5EF4-FFF2-40B4-BE49-F238E27FC236}">
                <a16:creationId xmlns:a16="http://schemas.microsoft.com/office/drawing/2014/main" id="{BBCCEFA7-DA82-93D6-4C94-382C6C423729}"/>
              </a:ext>
            </a:extLst>
          </p:cNvPr>
          <p:cNvSpPr txBox="1"/>
          <p:nvPr/>
        </p:nvSpPr>
        <p:spPr>
          <a:xfrm>
            <a:off x="6513813" y="5982521"/>
            <a:ext cx="3983500"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3"/>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spTree>
    <p:extLst>
      <p:ext uri="{BB962C8B-B14F-4D97-AF65-F5344CB8AC3E}">
        <p14:creationId xmlns:p14="http://schemas.microsoft.com/office/powerpoint/2010/main" val="2367896866"/>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21</TotalTime>
  <Words>389</Words>
  <Application>Microsoft Macintosh PowerPoint</Application>
  <PresentationFormat>Widescreen</PresentationFormat>
  <Paragraphs>153</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Figure 1.4 – Part 1 of 2 Rates* of reported cases† of hepatitis A virus infection, by age group  United States, 2005–2020                </vt:lpstr>
      <vt:lpstr>Figure 1.4 – Part 2 of 2 Rates* of reported cases† of hepatitis A virus infection, by age group  United States, 2005–2020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5</cp:revision>
  <dcterms:created xsi:type="dcterms:W3CDTF">2022-08-02T19:32:21Z</dcterms:created>
  <dcterms:modified xsi:type="dcterms:W3CDTF">2022-10-06T21:41:04Z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