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141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F3EB15-BBD3-99A4-0359-63AB68FC5583}" name="Hume, Hannah (WAS-WSW)" initials="H(" userId="S::hhume@webershandwick.com::1bb01234-e597-429e-a4f3-0d568afa47d5" providerId="AD"/>
  <p188:author id="{584AB69A-6491-6A07-0B1E-2AC16A3C1D23}" name="Kelly, Stephen (NYC-RSD)" initials="K(" userId="S::stephen.kelly@resolute.com::b14b489e-cdff-4591-8fac-e12f79eda3e7" providerId="AD"/>
  <p188:author id="{41C2BACC-10A2-F589-CDB7-D648C0EDC9E7}" name="Gruber, Mark (BUF-RSD)" initials="MG" userId="Gruber, Mark (BUF-RSD)" providerId="None"/>
  <p188:author id="{4A3819CD-B176-3C91-3CE2-D277CDC17572}" name="Lemos, Pam" initials="OSH" userId="Lemos, Pam"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15752833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1-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C80933AD-D2DD-A9E2-8D34-33EEF4674503}"/>
              </a:ext>
            </a:extLst>
          </p:cNvPr>
          <p:cNvSpPr>
            <a:spLocks noGrp="1"/>
          </p:cNvSpPr>
          <p:nvPr>
            <p:ph type="chart" sz="quarter" idx="10"/>
          </p:nvPr>
        </p:nvSpPr>
        <p:spPr>
          <a:xfrm>
            <a:off x="457200" y="1276174"/>
            <a:ext cx="11226800" cy="4179453"/>
          </a:xfrm>
        </p:spPr>
        <p:txBody>
          <a:bodyPr/>
          <a:lstStyle/>
          <a:p>
            <a:endParaRPr lang="en-US"/>
          </a:p>
        </p:txBody>
      </p:sp>
      <p:sp>
        <p:nvSpPr>
          <p:cNvPr id="11" name="Text Placeholder 8">
            <a:extLst>
              <a:ext uri="{FF2B5EF4-FFF2-40B4-BE49-F238E27FC236}">
                <a16:creationId xmlns:a16="http://schemas.microsoft.com/office/drawing/2014/main" id="{BB14DA59-0A5E-644C-8337-E9CE1AC1E9DF}"/>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8135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8959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84625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1-Ext-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7" name="Chart Placeholder 1">
            <a:extLst>
              <a:ext uri="{FF2B5EF4-FFF2-40B4-BE49-F238E27FC236}">
                <a16:creationId xmlns:a16="http://schemas.microsoft.com/office/drawing/2014/main" id="{E7DBF9DB-7D7A-E8F3-66C7-AE6631A2C05F}"/>
              </a:ext>
            </a:extLst>
          </p:cNvPr>
          <p:cNvSpPr>
            <a:spLocks noGrp="1"/>
          </p:cNvSpPr>
          <p:nvPr>
            <p:ph type="chart" sz="quarter" idx="10"/>
          </p:nvPr>
        </p:nvSpPr>
        <p:spPr>
          <a:xfrm>
            <a:off x="457200" y="1561284"/>
            <a:ext cx="11226800" cy="4085616"/>
          </a:xfrm>
        </p:spPr>
      </p:sp>
      <p:sp>
        <p:nvSpPr>
          <p:cNvPr id="9" name="Text Placeholder 8">
            <a:extLst>
              <a:ext uri="{FF2B5EF4-FFF2-40B4-BE49-F238E27FC236}">
                <a16:creationId xmlns:a16="http://schemas.microsoft.com/office/drawing/2014/main" id="{939F508C-DB97-C41C-39F3-08C81E19E477}"/>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90200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982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125255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47634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8804"/>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5039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38175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10/6/22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5" r:id="rId1"/>
    <p:sldLayoutId id="2147483673" r:id="rId2"/>
    <p:sldLayoutId id="2147483664" r:id="rId3"/>
    <p:sldLayoutId id="2147483666" r:id="rId4"/>
    <p:sldLayoutId id="2147483672" r:id="rId5"/>
    <p:sldLayoutId id="2147483667" r:id="rId6"/>
    <p:sldLayoutId id="2147483668" r:id="rId7"/>
    <p:sldLayoutId id="2147483674" r:id="rId8"/>
    <p:sldLayoutId id="2147483669" r:id="rId9"/>
    <p:sldLayoutId id="2147483670" r:id="rId10"/>
    <p:sldLayoutId id="2147483675"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dc.services.cdc.gov/conditions/hepatitis-a-acute/"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3.emf"/><Relationship Id="rId4" Type="http://schemas.openxmlformats.org/officeDocument/2006/relationships/hyperlink" Target="https://www.cdc.gov/hepatitis/statistics/2020surveillance/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p:txBody>
          <a:bodyPr>
            <a:noAutofit/>
          </a:bodyPr>
          <a:lstStyle/>
          <a:p>
            <a:r>
              <a:rPr lang="en-US" b="0"/>
              <a:t>Figure 1.2</a:t>
            </a:r>
            <a:br>
              <a:rPr lang="en-US" sz="2000"/>
            </a:br>
            <a:r>
              <a:rPr lang="en-US" sz="2000" b="1"/>
              <a:t>Rates* of reported cases† of hepatitis A virus infection, by state or jurisdiction</a:t>
            </a:r>
            <a:br>
              <a:rPr lang="en-US" sz="2000" b="1"/>
            </a:br>
            <a:r>
              <a:rPr lang="en-US" sz="2000" b="1"/>
              <a:t>United States, 2019–2020</a:t>
            </a:r>
          </a:p>
        </p:txBody>
      </p:sp>
      <p:sp>
        <p:nvSpPr>
          <p:cNvPr id="12" name="Text Placeholder 3">
            <a:extLst>
              <a:ext uri="{FF2B5EF4-FFF2-40B4-BE49-F238E27FC236}">
                <a16:creationId xmlns:a16="http://schemas.microsoft.com/office/drawing/2014/main" id="{D4C24CCE-BDDD-98ED-8A46-22EDFC305437}"/>
              </a:ext>
            </a:extLst>
          </p:cNvPr>
          <p:cNvSpPr>
            <a:spLocks noGrp="1"/>
          </p:cNvSpPr>
          <p:nvPr>
            <p:ph type="body" sz="quarter" idx="11"/>
          </p:nvPr>
        </p:nvSpPr>
        <p:spPr>
          <a:xfrm>
            <a:off x="457201" y="5702710"/>
            <a:ext cx="5638800" cy="993642"/>
          </a:xfrm>
        </p:spPr>
        <p:txBody>
          <a:bodyPr vert="horz" lIns="91440" tIns="45720" rIns="91440" bIns="45720" rtlCol="0" anchor="t">
            <a:noAutofit/>
          </a:bodyPr>
          <a:lstStyle/>
          <a:p>
            <a:pPr>
              <a:lnSpc>
                <a:spcPct val="100000"/>
              </a:lnSpc>
            </a:pPr>
            <a:r>
              <a:rPr lang="en-US" sz="800"/>
              <a:t>* Rates per 100,000 population.</a:t>
            </a:r>
          </a:p>
          <a:p>
            <a:pPr>
              <a:lnSpc>
                <a:spcPct val="100000"/>
              </a:lnSpc>
            </a:pPr>
            <a:r>
              <a:rPr lang="en-US" sz="800"/>
              <a:t>† Reported confirmed cases. For the case definition, see </a:t>
            </a:r>
            <a:r>
              <a:rPr lang="en-US" sz="800">
                <a:hlinkClick r:id="rId3"/>
              </a:rPr>
              <a:t>https://ndc.services.cdc.gov/conditions/hepatitis-a-acute/</a:t>
            </a:r>
            <a:r>
              <a:rPr lang="en-US" sz="800"/>
              <a:t>. </a:t>
            </a:r>
            <a:endParaRPr lang="en-US" sz="800">
              <a:cs typeface="Calibri"/>
            </a:endParaRPr>
          </a:p>
          <a:p>
            <a:pPr>
              <a:lnSpc>
                <a:spcPct val="100000"/>
              </a:lnSpc>
            </a:pPr>
            <a:r>
              <a:rPr lang="en-US" sz="800"/>
              <a:t>Alaska was not included as no hepatitis A cases were reported in 2020.</a:t>
            </a:r>
          </a:p>
          <a:p>
            <a:pPr>
              <a:lnSpc>
                <a:spcPct val="100000"/>
              </a:lnSpc>
            </a:pPr>
            <a:r>
              <a:rPr lang="en-US" sz="800"/>
              <a:t>State or jurisdiction ranked in decreasing order by the 2020 rate, 2019 rate, and then alphabetical order by name.		</a:t>
            </a:r>
          </a:p>
        </p:txBody>
      </p:sp>
      <p:sp>
        <p:nvSpPr>
          <p:cNvPr id="3" name="TextBox 2">
            <a:extLst>
              <a:ext uri="{FF2B5EF4-FFF2-40B4-BE49-F238E27FC236}">
                <a16:creationId xmlns:a16="http://schemas.microsoft.com/office/drawing/2014/main" id="{4E697ECE-5D23-ADA0-9E69-BF9C8EC6B97B}"/>
              </a:ext>
            </a:extLst>
          </p:cNvPr>
          <p:cNvSpPr txBox="1"/>
          <p:nvPr/>
        </p:nvSpPr>
        <p:spPr>
          <a:xfrm>
            <a:off x="6513813" y="5982521"/>
            <a:ext cx="3983500" cy="830997"/>
          </a:xfrm>
          <a:prstGeom prst="rect">
            <a:avLst/>
          </a:prstGeom>
          <a:noFill/>
        </p:spPr>
        <p:txBody>
          <a:bodyPr wrap="square" lIns="91440" tIns="45720" rIns="91440" bIns="45720" anchor="t">
            <a:spAutoFit/>
          </a:bodyPr>
          <a:lstStyle/>
          <a:p>
            <a:r>
              <a:rPr lang="en-US" sz="800"/>
              <a:t>Source: CDC, National Notifiable Diseases Surveillance System.</a:t>
            </a:r>
          </a:p>
          <a:p>
            <a:endParaRPr lang="en-US" sz="800"/>
          </a:p>
          <a:p>
            <a:r>
              <a:rPr lang="en-US" sz="800">
                <a:ea typeface="+mn-lt"/>
                <a:cs typeface="+mn-lt"/>
              </a:rPr>
              <a:t>Centers for Disease Control and Prevention. Viral Hepatitis Surveillance Report – United States, 2020. </a:t>
            </a:r>
            <a:r>
              <a:rPr lang="en-US" sz="800">
                <a:ea typeface="+mn-lt"/>
                <a:cs typeface="+mn-lt"/>
                <a:hlinkClick r:id="rId4"/>
              </a:rPr>
              <a:t>https://www.cdc.gov/hepatitis/statistics/2020surveillance/index.htm</a:t>
            </a:r>
            <a:r>
              <a:rPr lang="en-US" sz="800">
                <a:ea typeface="+mn-lt"/>
                <a:cs typeface="+mn-lt"/>
              </a:rPr>
              <a:t>. </a:t>
            </a:r>
            <a:br>
              <a:rPr lang="en-US" sz="800">
                <a:ea typeface="+mn-lt"/>
                <a:cs typeface="+mn-lt"/>
              </a:rPr>
            </a:br>
            <a:r>
              <a:rPr lang="en-US" sz="800">
                <a:ea typeface="+mn-lt"/>
                <a:cs typeface="+mn-lt"/>
              </a:rPr>
              <a:t>Published September 2022.</a:t>
            </a:r>
            <a:endParaRPr lang="en-US">
              <a:ea typeface="+mn-lt"/>
              <a:cs typeface="+mn-lt"/>
            </a:endParaRPr>
          </a:p>
          <a:p>
            <a:endParaRPr lang="en-US" sz="800"/>
          </a:p>
        </p:txBody>
      </p:sp>
      <p:pic>
        <p:nvPicPr>
          <p:cNvPr id="9" name="Picture 8" descr="Distribution of rates of reported hepatitis A, by state or jurisdiction, for 2019 and 2020. The US rate in 2020 was 3.0 reported cases per 100,000 population. South Carolina and Alabama had the highest rates of reported hepatitis A during 2020. ">
            <a:extLst>
              <a:ext uri="{FF2B5EF4-FFF2-40B4-BE49-F238E27FC236}">
                <a16:creationId xmlns:a16="http://schemas.microsoft.com/office/drawing/2014/main" id="{1BEF705D-A114-E541-5BFA-353B50D820CD}"/>
              </a:ext>
            </a:extLst>
          </p:cNvPr>
          <p:cNvPicPr>
            <a:picLocks noChangeAspect="1"/>
          </p:cNvPicPr>
          <p:nvPr/>
        </p:nvPicPr>
        <p:blipFill>
          <a:blip r:embed="rId5"/>
          <a:srcRect/>
          <a:stretch/>
        </p:blipFill>
        <p:spPr>
          <a:xfrm>
            <a:off x="2290244" y="1355591"/>
            <a:ext cx="7611512" cy="4919747"/>
          </a:xfrm>
          <a:prstGeom prst="rect">
            <a:avLst/>
          </a:prstGeom>
        </p:spPr>
      </p:pic>
    </p:spTree>
    <p:extLst>
      <p:ext uri="{BB962C8B-B14F-4D97-AF65-F5344CB8AC3E}">
        <p14:creationId xmlns:p14="http://schemas.microsoft.com/office/powerpoint/2010/main" val="1043349679"/>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bf74ea8-196f-4ed0-acda-4d1b8eb91222" xsi:nil="true"/>
    <lcf76f155ced4ddcb4097134ff3c332f xmlns="a5db0dc4-de41-4547-9920-1aed1993f095">
      <Terms xmlns="http://schemas.microsoft.com/office/infopath/2007/PartnerControls"/>
    </lcf76f155ced4ddcb4097134ff3c332f>
    <SharedWithUsers xmlns="0bf74ea8-196f-4ed0-acda-4d1b8eb91222">
      <UserInfo>
        <DisplayName/>
        <AccountId xsi:nil="true"/>
        <AccountType/>
      </UserInfo>
    </SharedWithUsers>
    <MediaLengthInSeconds xmlns="a5db0dc4-de41-4547-9920-1aed1993f09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E90A988FF22164CA46804D9F7DD7698" ma:contentTypeVersion="19" ma:contentTypeDescription="Create a new document." ma:contentTypeScope="" ma:versionID="5f760c2749a5f24658e399241b39d6cf">
  <xsd:schema xmlns:xsd="http://www.w3.org/2001/XMLSchema" xmlns:xs="http://www.w3.org/2001/XMLSchema" xmlns:p="http://schemas.microsoft.com/office/2006/metadata/properties" xmlns:ns2="a5db0dc4-de41-4547-9920-1aed1993f095" xmlns:ns3="0bf74ea8-196f-4ed0-acda-4d1b8eb91222" targetNamespace="http://schemas.microsoft.com/office/2006/metadata/properties" ma:root="true" ma:fieldsID="ab42fd9982eb8cf9a4287e0180a47030" ns2:_="" ns3:_="">
    <xsd:import namespace="a5db0dc4-de41-4547-9920-1aed1993f095"/>
    <xsd:import namespace="0bf74ea8-196f-4ed0-acda-4d1b8eb9122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db0dc4-de41-4547-9920-1aed1993f0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f74ea8-196f-4ed0-acda-4d1b8eb9122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9529543-8a12-4055-9543-ea40c2f05781}" ma:internalName="TaxCatchAll" ma:showField="CatchAllData" ma:web="0bf74ea8-196f-4ed0-acda-4d1b8eb91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DE9434D5-4D44-4090-9F30-B85933BA4D4D}">
  <ds:schemaRefs>
    <ds:schemaRef ds:uri="http://purl.org/dc/terms/"/>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0bf74ea8-196f-4ed0-acda-4d1b8eb91222"/>
    <ds:schemaRef ds:uri="a5db0dc4-de41-4547-9920-1aed1993f095"/>
    <ds:schemaRef ds:uri="http://www.w3.org/XML/1998/namespace"/>
  </ds:schemaRefs>
</ds:datastoreItem>
</file>

<file path=customXml/itemProps3.xml><?xml version="1.0" encoding="utf-8"?>
<ds:datastoreItem xmlns:ds="http://schemas.openxmlformats.org/officeDocument/2006/customXml" ds:itemID="{E6567549-253E-4488-8C4A-9907633B1E0D}">
  <ds:schemaRefs>
    <ds:schemaRef ds:uri="0bf74ea8-196f-4ed0-acda-4d1b8eb91222"/>
    <ds:schemaRef ds:uri="a5db0dc4-de41-4547-9920-1aed1993f0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TotalTime>
  <Words>144</Words>
  <Application>Microsoft Macintosh PowerPoint</Application>
  <PresentationFormat>Widescreen</PresentationFormat>
  <Paragraphs>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Figure 1.2 Rates* of reported cases† of hepatitis A virus infection, by state or jurisdiction United States, 2019–2020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Sporrong, Katari (NYC-RSD)</cp:lastModifiedBy>
  <cp:revision>4</cp:revision>
  <dcterms:created xsi:type="dcterms:W3CDTF">2022-08-02T19:32:21Z</dcterms:created>
  <dcterms:modified xsi:type="dcterms:W3CDTF">2022-10-06T19:05:35Z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0x0101004E90A988FF22164CA46804D9F7DD7698</vt:lpwstr>
  </property>
  <property fmtid="{D5CDD505-2E9C-101B-9397-08002B2CF9AE}" pid="3" name="MediaServiceImageTags">
    <vt:lpwstr/>
  </property>
  <property fmtid="{D5CDD505-2E9C-101B-9397-08002B2CF9AE}" pid="4" name="Order">
    <vt:r8>323400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_SharedFileIndex">
    <vt:lpwstr/>
  </property>
  <property fmtid="{D5CDD505-2E9C-101B-9397-08002B2CF9AE}" pid="12" name="_SourceUrl">
    <vt:lpwstr/>
  </property>
  <property fmtid="{D5CDD505-2E9C-101B-9397-08002B2CF9AE}" pid="13" name="MSIP_Label_8af03ff0-41c5-4c41-b55e-fabb8fae94be_Name">
    <vt:lpwstr>8af03ff0-41c5-4c41-b55e-fabb8fae94be</vt:lpwstr>
  </property>
  <property fmtid="{D5CDD505-2E9C-101B-9397-08002B2CF9AE}" pid="14" name="MSIP_Label_8af03ff0-41c5-4c41-b55e-fabb8fae94be_Enabled">
    <vt:lpwstr>true</vt:lpwstr>
  </property>
  <property fmtid="{D5CDD505-2E9C-101B-9397-08002B2CF9AE}" pid="15" name="MSIP_Label_8af03ff0-41c5-4c41-b55e-fabb8fae94be_SetDate">
    <vt:lpwstr>2022-09-26T18:12:39Z</vt:lpwstr>
  </property>
  <property fmtid="{D5CDD505-2E9C-101B-9397-08002B2CF9AE}" pid="16" name="MSIP_Label_8af03ff0-41c5-4c41-b55e-fabb8fae94be_SiteId">
    <vt:lpwstr>9ce70869-60db-44fd-abe8-d2767077fc8f</vt:lpwstr>
  </property>
  <property fmtid="{D5CDD505-2E9C-101B-9397-08002B2CF9AE}" pid="17" name="MSIP_Label_8af03ff0-41c5-4c41-b55e-fabb8fae94be_Method">
    <vt:lpwstr>Privileged</vt:lpwstr>
  </property>
  <property fmtid="{D5CDD505-2E9C-101B-9397-08002B2CF9AE}" pid="18" name="MSIP_Label_8af03ff0-41c5-4c41-b55e-fabb8fae94be_ContentBits">
    <vt:lpwstr>0</vt:lpwstr>
  </property>
  <property fmtid="{D5CDD505-2E9C-101B-9397-08002B2CF9AE}" pid="19" name="MSIP_Label_8af03ff0-41c5-4c41-b55e-fabb8fae94be_ActionId">
    <vt:lpwstr>0889dd41-5272-4998-baba-61054e125ce3</vt:lpwstr>
  </property>
</Properties>
</file>